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5" r:id="rId2"/>
    <p:sldId id="450" r:id="rId3"/>
    <p:sldId id="347" r:id="rId4"/>
    <p:sldId id="454" r:id="rId5"/>
    <p:sldId id="456" r:id="rId6"/>
    <p:sldId id="455" r:id="rId7"/>
    <p:sldId id="452" r:id="rId8"/>
    <p:sldId id="451" r:id="rId9"/>
    <p:sldId id="445" r:id="rId10"/>
    <p:sldId id="446" r:id="rId11"/>
  </p:sldIdLst>
  <p:sldSz cx="12192000" cy="6858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CC"/>
    <a:srgbClr val="6600FF"/>
    <a:srgbClr val="CE229D"/>
    <a:srgbClr val="BEF488"/>
    <a:srgbClr val="FF99CC"/>
    <a:srgbClr val="CBF9C5"/>
    <a:srgbClr val="DAE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4" autoAdjust="0"/>
    <p:restoredTop sz="85063" autoAdjust="0"/>
  </p:normalViewPr>
  <p:slideViewPr>
    <p:cSldViewPr>
      <p:cViewPr varScale="1">
        <p:scale>
          <a:sx n="62" d="100"/>
          <a:sy n="62" d="100"/>
        </p:scale>
        <p:origin x="876"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6A80E74-5C63-4567-9E1D-85990305E9E2}" type="slidenum">
              <a:rPr lang="en-US" altLang="en-US"/>
              <a:pPr/>
              <a:t>‹#›</a:t>
            </a:fld>
            <a:endParaRPr lang="en-US" altLang="en-US"/>
          </a:p>
        </p:txBody>
      </p:sp>
    </p:spTree>
    <p:extLst>
      <p:ext uri="{BB962C8B-B14F-4D97-AF65-F5344CB8AC3E}">
        <p14:creationId xmlns:p14="http://schemas.microsoft.com/office/powerpoint/2010/main" val="307716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3</a:t>
            </a:fld>
            <a:endParaRPr lang="en-US" altLang="en-US"/>
          </a:p>
        </p:txBody>
      </p:sp>
    </p:spTree>
    <p:extLst>
      <p:ext uri="{BB962C8B-B14F-4D97-AF65-F5344CB8AC3E}">
        <p14:creationId xmlns:p14="http://schemas.microsoft.com/office/powerpoint/2010/main" val="142651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4</a:t>
            </a:fld>
            <a:endParaRPr lang="en-US" altLang="en-US"/>
          </a:p>
        </p:txBody>
      </p:sp>
    </p:spTree>
    <p:extLst>
      <p:ext uri="{BB962C8B-B14F-4D97-AF65-F5344CB8AC3E}">
        <p14:creationId xmlns:p14="http://schemas.microsoft.com/office/powerpoint/2010/main" val="310029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6</a:t>
            </a:fld>
            <a:endParaRPr lang="en-US" altLang="en-US"/>
          </a:p>
        </p:txBody>
      </p:sp>
    </p:spTree>
    <p:extLst>
      <p:ext uri="{BB962C8B-B14F-4D97-AF65-F5344CB8AC3E}">
        <p14:creationId xmlns:p14="http://schemas.microsoft.com/office/powerpoint/2010/main" val="136182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8</a:t>
            </a:fld>
            <a:endParaRPr lang="en-US" altLang="en-US"/>
          </a:p>
        </p:txBody>
      </p:sp>
    </p:spTree>
    <p:extLst>
      <p:ext uri="{BB962C8B-B14F-4D97-AF65-F5344CB8AC3E}">
        <p14:creationId xmlns:p14="http://schemas.microsoft.com/office/powerpoint/2010/main" val="208136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C182D5-9A57-4D41-8004-71D48B91AAED}" type="slidenum">
              <a:rPr lang="en-US" altLang="en-US"/>
              <a:pPr/>
              <a:t>‹#›</a:t>
            </a:fld>
            <a:endParaRPr lang="en-US" altLang="en-US"/>
          </a:p>
        </p:txBody>
      </p:sp>
    </p:spTree>
    <p:extLst>
      <p:ext uri="{BB962C8B-B14F-4D97-AF65-F5344CB8AC3E}">
        <p14:creationId xmlns:p14="http://schemas.microsoft.com/office/powerpoint/2010/main" val="24601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642696-76AD-4910-A61C-3CE08A888586}" type="slidenum">
              <a:rPr lang="en-US" altLang="en-US"/>
              <a:pPr/>
              <a:t>‹#›</a:t>
            </a:fld>
            <a:endParaRPr lang="en-US" altLang="en-US"/>
          </a:p>
        </p:txBody>
      </p:sp>
    </p:spTree>
    <p:extLst>
      <p:ext uri="{BB962C8B-B14F-4D97-AF65-F5344CB8AC3E}">
        <p14:creationId xmlns:p14="http://schemas.microsoft.com/office/powerpoint/2010/main" val="33832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C77251-FB86-4650-828E-17A56F22E60B}" type="slidenum">
              <a:rPr lang="en-US" altLang="en-US"/>
              <a:pPr/>
              <a:t>‹#›</a:t>
            </a:fld>
            <a:endParaRPr lang="en-US" altLang="en-US"/>
          </a:p>
        </p:txBody>
      </p:sp>
    </p:spTree>
    <p:extLst>
      <p:ext uri="{BB962C8B-B14F-4D97-AF65-F5344CB8AC3E}">
        <p14:creationId xmlns:p14="http://schemas.microsoft.com/office/powerpoint/2010/main" val="275908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DAEDF99-D713-483D-B8D5-55E056F88A06}" type="slidenum">
              <a:rPr lang="en-US" altLang="en-US"/>
              <a:pPr/>
              <a:t>‹#›</a:t>
            </a:fld>
            <a:endParaRPr lang="en-US" altLang="en-US"/>
          </a:p>
        </p:txBody>
      </p:sp>
    </p:spTree>
    <p:extLst>
      <p:ext uri="{BB962C8B-B14F-4D97-AF65-F5344CB8AC3E}">
        <p14:creationId xmlns:p14="http://schemas.microsoft.com/office/powerpoint/2010/main" val="22968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703958-85A8-4553-BC98-7A311689EA79}" type="slidenum">
              <a:rPr lang="en-US" altLang="en-US"/>
              <a:pPr/>
              <a:t>‹#›</a:t>
            </a:fld>
            <a:endParaRPr lang="en-US" altLang="en-US"/>
          </a:p>
        </p:txBody>
      </p:sp>
    </p:spTree>
    <p:extLst>
      <p:ext uri="{BB962C8B-B14F-4D97-AF65-F5344CB8AC3E}">
        <p14:creationId xmlns:p14="http://schemas.microsoft.com/office/powerpoint/2010/main" val="366637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D35E1B-FAE3-42FB-B73C-249FC76A0D5C}" type="slidenum">
              <a:rPr lang="en-US" altLang="en-US"/>
              <a:pPr/>
              <a:t>‹#›</a:t>
            </a:fld>
            <a:endParaRPr lang="en-US" altLang="en-US"/>
          </a:p>
        </p:txBody>
      </p:sp>
    </p:spTree>
    <p:extLst>
      <p:ext uri="{BB962C8B-B14F-4D97-AF65-F5344CB8AC3E}">
        <p14:creationId xmlns:p14="http://schemas.microsoft.com/office/powerpoint/2010/main" val="22802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50F60A-B2C2-4E61-93F5-1F7E1FE20ED7}" type="slidenum">
              <a:rPr lang="en-US" altLang="en-US"/>
              <a:pPr/>
              <a:t>‹#›</a:t>
            </a:fld>
            <a:endParaRPr lang="en-US" altLang="en-US"/>
          </a:p>
        </p:txBody>
      </p:sp>
    </p:spTree>
    <p:extLst>
      <p:ext uri="{BB962C8B-B14F-4D97-AF65-F5344CB8AC3E}">
        <p14:creationId xmlns:p14="http://schemas.microsoft.com/office/powerpoint/2010/main" val="33195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9C414E-8818-47C0-B21F-C4A253DB29FE}" type="slidenum">
              <a:rPr lang="en-US" altLang="en-US"/>
              <a:pPr/>
              <a:t>‹#›</a:t>
            </a:fld>
            <a:endParaRPr lang="en-US" altLang="en-US"/>
          </a:p>
        </p:txBody>
      </p:sp>
    </p:spTree>
    <p:extLst>
      <p:ext uri="{BB962C8B-B14F-4D97-AF65-F5344CB8AC3E}">
        <p14:creationId xmlns:p14="http://schemas.microsoft.com/office/powerpoint/2010/main" val="306458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88F29E7-4A63-4BC8-9C79-6DB6766CB83B}" type="slidenum">
              <a:rPr lang="en-US" altLang="en-US"/>
              <a:pPr/>
              <a:t>‹#›</a:t>
            </a:fld>
            <a:endParaRPr lang="en-US" altLang="en-US"/>
          </a:p>
        </p:txBody>
      </p:sp>
    </p:spTree>
    <p:extLst>
      <p:ext uri="{BB962C8B-B14F-4D97-AF65-F5344CB8AC3E}">
        <p14:creationId xmlns:p14="http://schemas.microsoft.com/office/powerpoint/2010/main" val="427859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9FC1B41-189D-461C-B5D3-0D02BCB04056}" type="slidenum">
              <a:rPr lang="en-US" altLang="en-US"/>
              <a:pPr/>
              <a:t>‹#›</a:t>
            </a:fld>
            <a:endParaRPr lang="en-US" altLang="en-US"/>
          </a:p>
        </p:txBody>
      </p:sp>
    </p:spTree>
    <p:extLst>
      <p:ext uri="{BB962C8B-B14F-4D97-AF65-F5344CB8AC3E}">
        <p14:creationId xmlns:p14="http://schemas.microsoft.com/office/powerpoint/2010/main" val="258012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0F9C9A-42F9-4C34-8C3D-8412EB6BEE67}" type="slidenum">
              <a:rPr lang="en-US" altLang="en-US"/>
              <a:pPr/>
              <a:t>‹#›</a:t>
            </a:fld>
            <a:endParaRPr lang="en-US" altLang="en-US"/>
          </a:p>
        </p:txBody>
      </p:sp>
    </p:spTree>
    <p:extLst>
      <p:ext uri="{BB962C8B-B14F-4D97-AF65-F5344CB8AC3E}">
        <p14:creationId xmlns:p14="http://schemas.microsoft.com/office/powerpoint/2010/main" val="275997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AB66E5-8B6A-48A2-893E-41C249D68AB6}" type="slidenum">
              <a:rPr lang="en-US" altLang="en-US"/>
              <a:pPr/>
              <a:t>‹#›</a:t>
            </a:fld>
            <a:endParaRPr lang="en-US" altLang="en-US"/>
          </a:p>
        </p:txBody>
      </p:sp>
    </p:spTree>
    <p:extLst>
      <p:ext uri="{BB962C8B-B14F-4D97-AF65-F5344CB8AC3E}">
        <p14:creationId xmlns:p14="http://schemas.microsoft.com/office/powerpoint/2010/main" val="325368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F10DE5D-6CB7-436A-8139-AD8DFE82AB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ED3C353-00ED-97C8-B607-95A9EB8D8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7"/>
            <a:ext cx="12192000" cy="6887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4">
            <a:extLst>
              <a:ext uri="{FF2B5EF4-FFF2-40B4-BE49-F238E27FC236}">
                <a16:creationId xmlns:a16="http://schemas.microsoft.com/office/drawing/2014/main" id="{7343FE20-CCED-4429-D608-EDFC2D4CF6B1}"/>
              </a:ext>
            </a:extLst>
          </p:cNvPr>
          <p:cNvSpPr txBox="1">
            <a:spLocks noChangeArrowheads="1"/>
          </p:cNvSpPr>
          <p:nvPr/>
        </p:nvSpPr>
        <p:spPr bwMode="auto">
          <a:xfrm>
            <a:off x="-32463" y="1844824"/>
            <a:ext cx="12192000" cy="176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4600" b="1">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Tuần 1</a:t>
            </a:r>
          </a:p>
          <a:p>
            <a:pPr algn="ctr" eaLnBrk="1" hangingPunct="1">
              <a:spcBef>
                <a:spcPts val="1350"/>
              </a:spcBef>
              <a:defRPr/>
            </a:pPr>
            <a:r>
              <a:rPr lang="en-US" sz="4600">
                <a:solidFill>
                  <a:srgbClr val="0070C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Bài viết 1: Viết đoạn văn về một nhân vật</a:t>
            </a:r>
            <a:endParaRPr lang="en-US" sz="4600" dirty="0">
              <a:solidFill>
                <a:srgbClr val="0070C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pic>
        <p:nvPicPr>
          <p:cNvPr id="7" name="Picture 5"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219216" y="-174519"/>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3">
            <a:extLst>
              <a:ext uri="{FF2B5EF4-FFF2-40B4-BE49-F238E27FC236}">
                <a16:creationId xmlns:a16="http://schemas.microsoft.com/office/drawing/2014/main" id="{4C1F8A6F-720C-F2D7-C0C6-522D12E0EE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4621" y="4571333"/>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a:extLst>
              <a:ext uri="{FF2B5EF4-FFF2-40B4-BE49-F238E27FC236}">
                <a16:creationId xmlns:a16="http://schemas.microsoft.com/office/drawing/2014/main" id="{CA0AACF5-C8A2-5EB0-1D5A-4BB0F9E3BF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473002" y="-113391"/>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7ACA080E-F0CF-2992-9618-9A62FEF2F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39" y="4740354"/>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C0C0EB-BDF5-9E72-E291-300F55E6803F}"/>
              </a:ext>
            </a:extLst>
          </p:cNvPr>
          <p:cNvSpPr txBox="1"/>
          <p:nvPr/>
        </p:nvSpPr>
        <p:spPr>
          <a:xfrm>
            <a:off x="1199456" y="2875001"/>
            <a:ext cx="10065026" cy="1107996"/>
          </a:xfrm>
          <a:prstGeom prst="rect">
            <a:avLst/>
          </a:prstGeom>
          <a:noFill/>
        </p:spPr>
        <p:txBody>
          <a:bodyPr wrap="square" rtlCol="0">
            <a:spAutoFit/>
          </a:bodyPr>
          <a:lstStyle/>
          <a:p>
            <a:r>
              <a:rPr lang="en-US" sz="6600" b="1">
                <a:solidFill>
                  <a:srgbClr val="0070C0"/>
                </a:solidFill>
                <a:latin typeface="UTM Avo" panose="02040603050506020204" pitchFamily="18" charset="0"/>
              </a:rPr>
              <a:t>Chúc các em học tốt!</a:t>
            </a:r>
          </a:p>
        </p:txBody>
      </p:sp>
    </p:spTree>
    <p:extLst>
      <p:ext uri="{BB962C8B-B14F-4D97-AF65-F5344CB8AC3E}">
        <p14:creationId xmlns:p14="http://schemas.microsoft.com/office/powerpoint/2010/main" val="386814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1" y="-99392"/>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A61BE8-50F0-9E5C-635E-CB0F82E5E717}"/>
              </a:ext>
            </a:extLst>
          </p:cNvPr>
          <p:cNvSpPr txBox="1"/>
          <p:nvPr/>
        </p:nvSpPr>
        <p:spPr>
          <a:xfrm>
            <a:off x="3071664" y="260648"/>
            <a:ext cx="6408712" cy="646331"/>
          </a:xfrm>
          <a:prstGeom prst="rect">
            <a:avLst/>
          </a:prstGeom>
          <a:noFill/>
        </p:spPr>
        <p:txBody>
          <a:bodyPr wrap="square">
            <a:spAutoFit/>
          </a:bodyPr>
          <a:lstStyle/>
          <a:p>
            <a:r>
              <a:rPr lang="en-US" sz="3600">
                <a:solidFill>
                  <a:srgbClr val="FF0000"/>
                </a:solidFill>
                <a:effectLst/>
                <a:latin typeface="UTM Avo" panose="02040603050506020204" pitchFamily="18" charset="0"/>
                <a:ea typeface="Times New Roman" panose="02020603050405020304" pitchFamily="18" charset="0"/>
              </a:rPr>
              <a:t>Tìm hiểu cấu tạo đoạn văn</a:t>
            </a:r>
          </a:p>
        </p:txBody>
      </p:sp>
      <p:sp>
        <p:nvSpPr>
          <p:cNvPr id="8" name="TextBox 7">
            <a:extLst>
              <a:ext uri="{FF2B5EF4-FFF2-40B4-BE49-F238E27FC236}">
                <a16:creationId xmlns:a16="http://schemas.microsoft.com/office/drawing/2014/main" id="{2ECE0C19-A180-7623-2334-7F3FB6A565CC}"/>
              </a:ext>
            </a:extLst>
          </p:cNvPr>
          <p:cNvSpPr txBox="1"/>
          <p:nvPr/>
        </p:nvSpPr>
        <p:spPr>
          <a:xfrm>
            <a:off x="513732" y="1172898"/>
            <a:ext cx="11130692" cy="5319790"/>
          </a:xfrm>
          <a:prstGeom prst="rect">
            <a:avLst/>
          </a:prstGeom>
          <a:noFill/>
        </p:spPr>
        <p:txBody>
          <a:bodyPr wrap="square">
            <a:spAutoFit/>
          </a:bodyPr>
          <a:lstStyle/>
          <a:p>
            <a:pPr algn="just">
              <a:lnSpc>
                <a:spcPct val="107000"/>
              </a:lnSpc>
              <a:spcAft>
                <a:spcPts val="800"/>
              </a:spcAft>
            </a:pPr>
            <a:r>
              <a:rPr lang="en-US" sz="2400" kern="10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1. Đọc:</a:t>
            </a:r>
            <a:r>
              <a:rPr lang="en-US" sz="2800" kern="10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600" kern="10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r>
              <a:rPr lang="vi-VN" sz="2600" kern="10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Nhân vật Dế Mèn trong truyện Dế Mèn phiêu lưu kí để lại cho em những ấn tượng mạnh mẽ cả về ngoại hình lẫn tính cách. Đó là một chú dế có thân hình cường tráng với đôi càng mẫm bóng, vuốt ở chân, ở khoeo cứng và nhọn hoắt, chỉ cần lia qua là những ngọn cỏ đã ngã rạp xuống. Mỗi bước đi của chú đều “trịnh trọng, khoan thai”, ra vẻ “con nhà võ”. Dế Mèn luôn hãnh diện với bà con làng xóm về ngoại hình và sức mạnh của mình. Nhưng chính vì quá tự hào, Dế Mèn lại trở thành một kẻ kiêu căng và xốc nổi. Rất may là về sau, trải qua nhiều biến cố, chú đã thay đổi tính nết, biết yêu thương mọi người và làm nhiều việc có ích. </a:t>
            </a:r>
            <a:endParaRPr lang="en-US" sz="2600"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vi-VN" sz="1800" kern="100">
                <a:effectLst/>
                <a:latin typeface="UTM Avo" panose="02040603050506020204" pitchFamily="18" charset="0"/>
                <a:ea typeface="Calibri" panose="020F0502020204030204" pitchFamily="34" charset="0"/>
                <a:cs typeface="Times New Roman" panose="02020603050405020304" pitchFamily="18" charset="0"/>
              </a:rPr>
              <a:t>Theo </a:t>
            </a:r>
            <a:r>
              <a:rPr lang="en-US" sz="1800" kern="100">
                <a:effectLst/>
                <a:latin typeface="UTM Avo" panose="02040603050506020204" pitchFamily="18" charset="0"/>
                <a:ea typeface="Calibri" panose="020F0502020204030204" pitchFamily="34" charset="0"/>
                <a:cs typeface="Times New Roman" panose="02020603050405020304" pitchFamily="18" charset="0"/>
              </a:rPr>
              <a:t>Chi Mai</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67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circle(in)">
                                      <p:cBhvr>
                                        <p:cTn id="15"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1B71D4-BCD2-6DF3-95E3-7A7476A8BF35}"/>
              </a:ext>
            </a:extLst>
          </p:cNvPr>
          <p:cNvSpPr txBox="1"/>
          <p:nvPr/>
        </p:nvSpPr>
        <p:spPr>
          <a:xfrm>
            <a:off x="95672" y="260648"/>
            <a:ext cx="11976992" cy="6009017"/>
          </a:xfrm>
          <a:prstGeom prst="rect">
            <a:avLst/>
          </a:prstGeom>
          <a:noFill/>
        </p:spPr>
        <p:txBody>
          <a:bodyPr wrap="square">
            <a:spAutoFit/>
          </a:bodyPr>
          <a:lstStyle/>
          <a:p>
            <a:pPr indent="270510" algn="just" fontAlgn="base">
              <a:lnSpc>
                <a:spcPct val="150000"/>
              </a:lnSpc>
              <a:tabLst>
                <a:tab pos="180340" algn="l"/>
                <a:tab pos="270510" algn="l"/>
              </a:tabLst>
            </a:pPr>
            <a:r>
              <a:rPr lang="en-US" sz="2600" kern="1800">
                <a:solidFill>
                  <a:srgbClr val="FF0000"/>
                </a:solidFill>
                <a:latin typeface="UTM Avo" panose="02040603050506020204" pitchFamily="18" charset="0"/>
                <a:ea typeface="Times New Roman" panose="02020603050405020304" pitchFamily="18" charset="0"/>
              </a:rPr>
              <a:t>2, Trả lời câu hỏi:</a:t>
            </a:r>
          </a:p>
          <a:p>
            <a:pPr indent="270510" algn="just" fontAlgn="base">
              <a:lnSpc>
                <a:spcPct val="150000"/>
              </a:lnSpc>
              <a:tabLst>
                <a:tab pos="180340" algn="l"/>
                <a:tab pos="270510" algn="l"/>
              </a:tabLst>
            </a:pPr>
            <a:r>
              <a:rPr lang="en-US" sz="2600" kern="1800">
                <a:solidFill>
                  <a:srgbClr val="FF0000"/>
                </a:solidFill>
                <a:effectLst/>
                <a:latin typeface="UTM Avo" panose="02040603050506020204" pitchFamily="18" charset="0"/>
                <a:ea typeface="Times New Roman" panose="02020603050405020304" pitchFamily="18" charset="0"/>
              </a:rPr>
              <a:t>a) </a:t>
            </a:r>
            <a:r>
              <a:rPr lang="en-US" sz="2600" i="1" kern="1800">
                <a:solidFill>
                  <a:srgbClr val="FF0000"/>
                </a:solidFill>
                <a:effectLst/>
                <a:latin typeface="UTM Avo" panose="02040603050506020204" pitchFamily="18" charset="0"/>
                <a:ea typeface="Times New Roman" panose="02020603050405020304" pitchFamily="18" charset="0"/>
              </a:rPr>
              <a:t>Đoạn văn  trên viết về nội dung gì?</a:t>
            </a:r>
            <a:r>
              <a:rPr lang="en-US" sz="2600" kern="1800">
                <a:solidFill>
                  <a:srgbClr val="FF0000"/>
                </a:solidFill>
                <a:effectLst/>
                <a:latin typeface="UTM Avo" panose="02040603050506020204" pitchFamily="18" charset="0"/>
                <a:ea typeface="Times New Roman" panose="02020603050405020304" pitchFamily="18" charset="0"/>
              </a:rPr>
              <a:t> </a:t>
            </a:r>
            <a:endParaRPr lang="en-US" sz="2600" kern="1800">
              <a:solidFill>
                <a:srgbClr val="FF0000"/>
              </a:solidFill>
              <a:latin typeface="UTM Avo" panose="02040603050506020204" pitchFamily="18" charset="0"/>
              <a:ea typeface="Times New Roman" panose="02020603050405020304" pitchFamily="18" charset="0"/>
            </a:endParaRPr>
          </a:p>
          <a:p>
            <a:pPr indent="270510" algn="just" fontAlgn="base">
              <a:lnSpc>
                <a:spcPct val="15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 Đoạn văn trên nêu cảm nghĩ về đặc điểm ngoại hình, tính cách của nhân vật Dế Mèn trong truyện </a:t>
            </a:r>
            <a:r>
              <a:rPr lang="en-US" sz="2600" i="1" kern="1800">
                <a:solidFill>
                  <a:srgbClr val="7030A0"/>
                </a:solidFill>
                <a:effectLst/>
                <a:latin typeface="UTM Avo" panose="02040603050506020204" pitchFamily="18" charset="0"/>
                <a:ea typeface="Times New Roman" panose="02020603050405020304" pitchFamily="18" charset="0"/>
              </a:rPr>
              <a:t>Dế Mèn phiêu lưu kí.</a:t>
            </a:r>
            <a:endParaRPr lang="en-US" sz="2600">
              <a:solidFill>
                <a:srgbClr val="7030A0"/>
              </a:solidFill>
              <a:latin typeface="UTM Avo" panose="02040603050506020204" pitchFamily="18" charset="0"/>
              <a:ea typeface="Times New Roman" panose="02020603050405020304" pitchFamily="18" charset="0"/>
            </a:endParaRPr>
          </a:p>
          <a:p>
            <a:pPr indent="270510" algn="just" fontAlgn="base">
              <a:lnSpc>
                <a:spcPct val="150000"/>
              </a:lnSpc>
              <a:tabLst>
                <a:tab pos="180340" algn="l"/>
                <a:tab pos="270510" algn="l"/>
              </a:tabLst>
            </a:pPr>
            <a:r>
              <a:rPr lang="en-US" sz="2600" kern="1800">
                <a:solidFill>
                  <a:srgbClr val="FF0000"/>
                </a:solidFill>
                <a:effectLst/>
                <a:latin typeface="UTM Avo" panose="02040603050506020204" pitchFamily="18" charset="0"/>
                <a:ea typeface="Times New Roman" panose="02020603050405020304" pitchFamily="18" charset="0"/>
              </a:rPr>
              <a:t>b) </a:t>
            </a:r>
            <a:r>
              <a:rPr lang="en-US" sz="2600" i="1" kern="1800">
                <a:solidFill>
                  <a:srgbClr val="FF0000"/>
                </a:solidFill>
                <a:effectLst/>
                <a:latin typeface="UTM Avo" panose="02040603050506020204" pitchFamily="18" charset="0"/>
                <a:ea typeface="Times New Roman" panose="02020603050405020304" pitchFamily="18" charset="0"/>
              </a:rPr>
              <a:t>Câu mở đầu trong đoạn văn (câu mở đoạn) có tác dụng gì?</a:t>
            </a:r>
            <a:r>
              <a:rPr lang="en-US" sz="2600" kern="1800">
                <a:solidFill>
                  <a:srgbClr val="FF0000"/>
                </a:solidFill>
                <a:effectLst/>
                <a:latin typeface="UTM Avo" panose="02040603050506020204" pitchFamily="18" charset="0"/>
                <a:ea typeface="Times New Roman" panose="02020603050405020304" pitchFamily="18" charset="0"/>
              </a:rPr>
              <a:t> </a:t>
            </a:r>
            <a:endParaRPr lang="en-US" sz="2600" kern="1800">
              <a:solidFill>
                <a:srgbClr val="FF0000"/>
              </a:solidFill>
              <a:latin typeface="UTM Avo" panose="02040603050506020204" pitchFamily="18" charset="0"/>
              <a:ea typeface="Times New Roman" panose="02020603050405020304" pitchFamily="18" charset="0"/>
            </a:endParaRPr>
          </a:p>
          <a:p>
            <a:pPr indent="270510" algn="just" fontAlgn="base">
              <a:lnSpc>
                <a:spcPct val="15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 Câu mở đầu </a:t>
            </a:r>
            <a:r>
              <a:rPr lang="en-US" sz="2600">
                <a:solidFill>
                  <a:srgbClr val="7030A0"/>
                </a:solidFill>
                <a:effectLst/>
                <a:latin typeface="UTM Avo" panose="02040603050506020204" pitchFamily="18" charset="0"/>
                <a:ea typeface="Times New Roman" panose="02020603050405020304" pitchFamily="18" charset="0"/>
              </a:rPr>
              <a:t>giới thiệu nhân vật và nêu khái quát cảm nghĩ về đặc điểm nhân vật Dế Mèn.</a:t>
            </a:r>
            <a:endParaRPr lang="en-US" sz="2600">
              <a:solidFill>
                <a:srgbClr val="7030A0"/>
              </a:solidFill>
              <a:latin typeface="UTM Avo" panose="02040603050506020204" pitchFamily="18" charset="0"/>
              <a:ea typeface="Times New Roman" panose="02020603050405020304" pitchFamily="18" charset="0"/>
            </a:endParaRPr>
          </a:p>
          <a:p>
            <a:pPr indent="270510" algn="just" fontAlgn="base">
              <a:lnSpc>
                <a:spcPct val="150000"/>
              </a:lnSpc>
              <a:tabLst>
                <a:tab pos="180340" algn="l"/>
                <a:tab pos="270510" algn="l"/>
              </a:tabLst>
            </a:pPr>
            <a:r>
              <a:rPr lang="en-US" sz="2600" kern="1800">
                <a:solidFill>
                  <a:srgbClr val="FF0000"/>
                </a:solidFill>
                <a:effectLst/>
                <a:latin typeface="UTM Avo" panose="02040603050506020204" pitchFamily="18" charset="0"/>
                <a:ea typeface="Times New Roman" panose="02020603050405020304" pitchFamily="18" charset="0"/>
              </a:rPr>
              <a:t>c) </a:t>
            </a:r>
            <a:r>
              <a:rPr lang="en-US" sz="2600" i="1">
                <a:solidFill>
                  <a:srgbClr val="FF0000"/>
                </a:solidFill>
                <a:effectLst/>
                <a:latin typeface="UTM Avo" panose="02040603050506020204" pitchFamily="18" charset="0"/>
                <a:ea typeface="Times New Roman" panose="02020603050405020304" pitchFamily="18" charset="0"/>
              </a:rPr>
              <a:t>Các câu tiếp theo phát triển những ý nào của câu mở đoạn? </a:t>
            </a:r>
            <a:endParaRPr lang="en-US" sz="2600" i="1">
              <a:solidFill>
                <a:srgbClr val="FF0000"/>
              </a:solidFill>
              <a:latin typeface="UTM Avo" panose="02040603050506020204" pitchFamily="18" charset="0"/>
              <a:ea typeface="Times New Roman" panose="02020603050405020304" pitchFamily="18" charset="0"/>
            </a:endParaRPr>
          </a:p>
          <a:p>
            <a:pPr indent="270510" algn="just" fontAlgn="base">
              <a:lnSpc>
                <a:spcPct val="150000"/>
              </a:lnSpc>
              <a:tabLst>
                <a:tab pos="180340" algn="l"/>
                <a:tab pos="270510" algn="l"/>
              </a:tabLst>
            </a:pPr>
            <a:r>
              <a:rPr lang="en-US" sz="2600" i="1">
                <a:solidFill>
                  <a:srgbClr val="7030A0"/>
                </a:solidFill>
                <a:latin typeface="UTM Avo" panose="02040603050506020204" pitchFamily="18" charset="0"/>
                <a:ea typeface="Times New Roman" panose="02020603050405020304" pitchFamily="18" charset="0"/>
              </a:rPr>
              <a:t>- </a:t>
            </a:r>
            <a:r>
              <a:rPr lang="en-US" sz="2600">
                <a:solidFill>
                  <a:srgbClr val="7030A0"/>
                </a:solidFill>
                <a:effectLst/>
                <a:latin typeface="UTM Avo" panose="02040603050506020204" pitchFamily="18" charset="0"/>
                <a:ea typeface="Times New Roman" panose="02020603050405020304" pitchFamily="18" charset="0"/>
              </a:rPr>
              <a:t>Các câu tiếp theo làm rõ đặc điểm về ngoại hình và tính cách của Dế Mèn đã nêu trong câu mở đoạn.</a:t>
            </a:r>
          </a:p>
        </p:txBody>
      </p:sp>
    </p:spTree>
    <p:extLst>
      <p:ext uri="{BB962C8B-B14F-4D97-AF65-F5344CB8AC3E}">
        <p14:creationId xmlns:p14="http://schemas.microsoft.com/office/powerpoint/2010/main" val="98556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ircle(in)">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CE38A6-C1CC-6AC6-3327-94CD7618F7F9}"/>
              </a:ext>
            </a:extLst>
          </p:cNvPr>
          <p:cNvSpPr txBox="1"/>
          <p:nvPr/>
        </p:nvSpPr>
        <p:spPr>
          <a:xfrm>
            <a:off x="0" y="577033"/>
            <a:ext cx="11784632" cy="5703934"/>
          </a:xfrm>
          <a:prstGeom prst="rect">
            <a:avLst/>
          </a:prstGeom>
          <a:noFill/>
        </p:spPr>
        <p:txBody>
          <a:bodyPr wrap="square">
            <a:spAutoFit/>
          </a:bodyPr>
          <a:lstStyle/>
          <a:p>
            <a:pPr marL="270510" algn="just" fontAlgn="base">
              <a:lnSpc>
                <a:spcPct val="130000"/>
              </a:lnSpc>
              <a:tabLst>
                <a:tab pos="180340" algn="l"/>
                <a:tab pos="270510" algn="l"/>
              </a:tabLst>
            </a:pPr>
            <a:r>
              <a:rPr lang="en-US" sz="3200" kern="1800">
                <a:solidFill>
                  <a:srgbClr val="FF0000"/>
                </a:solidFill>
                <a:effectLst/>
                <a:latin typeface="UTM Avo" panose="02040603050506020204" pitchFamily="18" charset="0"/>
                <a:ea typeface="Times New Roman" panose="02020603050405020304" pitchFamily="18" charset="0"/>
              </a:rPr>
              <a:t>- </a:t>
            </a:r>
            <a:r>
              <a:rPr lang="en-US" sz="2800" kern="1800">
                <a:solidFill>
                  <a:srgbClr val="FF0000"/>
                </a:solidFill>
                <a:effectLst/>
                <a:latin typeface="UTM Avo" panose="02040603050506020204" pitchFamily="18" charset="0"/>
                <a:ea typeface="Times New Roman" panose="02020603050405020304" pitchFamily="18" charset="0"/>
              </a:rPr>
              <a:t>Khi viết đoạn văn về một nhân vật cần viết về những nội dung gì? </a:t>
            </a:r>
          </a:p>
          <a:p>
            <a:pPr marL="270510" algn="just" fontAlgn="base">
              <a:lnSpc>
                <a:spcPct val="130000"/>
              </a:lnSpc>
              <a:tabLst>
                <a:tab pos="180340" algn="l"/>
                <a:tab pos="270510" algn="l"/>
              </a:tabLst>
            </a:pPr>
            <a:r>
              <a:rPr lang="en-US" sz="2800" kern="1800">
                <a:solidFill>
                  <a:srgbClr val="7030A0"/>
                </a:solidFill>
                <a:effectLst/>
                <a:latin typeface="UTM Avo" panose="02040603050506020204" pitchFamily="18" charset="0"/>
                <a:ea typeface="Times New Roman" panose="02020603050405020304" pitchFamily="18" charset="0"/>
              </a:rPr>
              <a:t>- Cần nêu cảm nghĩ về đặc điểm ngoại hình và tính cách của nhân vật.</a:t>
            </a:r>
            <a:endParaRPr lang="en-US" sz="2800">
              <a:solidFill>
                <a:srgbClr val="7030A0"/>
              </a:solidFill>
              <a:effectLst/>
              <a:latin typeface="UTM Avo" panose="02040603050506020204" pitchFamily="18" charset="0"/>
              <a:ea typeface="Times New Roman" panose="02020603050405020304" pitchFamily="18" charset="0"/>
            </a:endParaRPr>
          </a:p>
          <a:p>
            <a:pPr marL="270510" algn="just" fontAlgn="base">
              <a:lnSpc>
                <a:spcPct val="130000"/>
              </a:lnSpc>
              <a:tabLst>
                <a:tab pos="180340" algn="l"/>
                <a:tab pos="270510" algn="l"/>
              </a:tabLst>
            </a:pPr>
            <a:r>
              <a:rPr lang="en-US" sz="2800" kern="1800">
                <a:solidFill>
                  <a:srgbClr val="FF3300"/>
                </a:solidFill>
                <a:latin typeface="UTM Avo" panose="02040603050506020204" pitchFamily="18" charset="0"/>
                <a:ea typeface="Times New Roman" panose="02020603050405020304" pitchFamily="18" charset="0"/>
              </a:rPr>
              <a:t>- </a:t>
            </a:r>
            <a:r>
              <a:rPr lang="en-US" sz="2800" kern="1800">
                <a:solidFill>
                  <a:srgbClr val="FF3300"/>
                </a:solidFill>
                <a:effectLst/>
                <a:latin typeface="UTM Avo" panose="02040603050506020204" pitchFamily="18" charset="0"/>
                <a:ea typeface="Times New Roman" panose="02020603050405020304" pitchFamily="18" charset="0"/>
              </a:rPr>
              <a:t> Đoạn văn viết về nhân vật có cấu tạo như thế nào?</a:t>
            </a:r>
            <a:r>
              <a:rPr lang="en-US" sz="2800" kern="1800">
                <a:effectLst/>
                <a:latin typeface="UTM Avo" panose="02040603050506020204" pitchFamily="18" charset="0"/>
                <a:ea typeface="Times New Roman" panose="02020603050405020304" pitchFamily="18" charset="0"/>
              </a:rPr>
              <a:t> </a:t>
            </a:r>
          </a:p>
          <a:p>
            <a:pPr marL="270510" algn="just" fontAlgn="base">
              <a:lnSpc>
                <a:spcPct val="130000"/>
              </a:lnSpc>
              <a:tabLst>
                <a:tab pos="180340" algn="l"/>
                <a:tab pos="270510" algn="l"/>
              </a:tabLst>
            </a:pPr>
            <a:r>
              <a:rPr lang="en-US" sz="2800" kern="1800">
                <a:solidFill>
                  <a:srgbClr val="7030A0"/>
                </a:solidFill>
                <a:effectLst/>
                <a:latin typeface="UTM Avo" panose="02040603050506020204" pitchFamily="18" charset="0"/>
                <a:ea typeface="Times New Roman" panose="02020603050405020304" pitchFamily="18" charset="0"/>
              </a:rPr>
              <a:t>- Đoạn văn gồm có câu mở đoạn và một số câu tiếp theo. Câu mở đoạn giới thiệu và nêu khái quát cảm nghĩ về đặc điểm của nhân vật. Các câu tiếp theo làm rõ những đặc điểm đã nêu trong câu mở đoạn. Trong đó, có các câu nêu nhận xét và thể hiện tình cảm của người viết với nhân vật.</a:t>
            </a:r>
            <a:endParaRPr lang="en-US" sz="2800">
              <a:solidFill>
                <a:srgbClr val="7030A0"/>
              </a:solidFill>
              <a:effectLst/>
              <a:latin typeface="UTM Avo"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11632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
            <a:extLst>
              <a:ext uri="{FF2B5EF4-FFF2-40B4-BE49-F238E27FC236}">
                <a16:creationId xmlns:a16="http://schemas.microsoft.com/office/drawing/2014/main" id="{4CE1F58C-7701-8FCA-BBC9-7D2F8B68F8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12776"/>
            <a:ext cx="11856640" cy="5445224"/>
          </a:xfrm>
          <a:prstGeom prst="rect">
            <a:avLst/>
          </a:prstGeom>
          <a:noFill/>
        </p:spPr>
      </p:pic>
      <p:pic>
        <p:nvPicPr>
          <p:cNvPr id="5" name="图片 9">
            <a:extLst>
              <a:ext uri="{FF2B5EF4-FFF2-40B4-BE49-F238E27FC236}">
                <a16:creationId xmlns:a16="http://schemas.microsoft.com/office/drawing/2014/main" id="{B4FC1B9C-4FF3-AE66-7126-FCE1BF1F2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4" y="-81327"/>
            <a:ext cx="1803639" cy="1803639"/>
          </a:xfrm>
          <a:prstGeom prst="rect">
            <a:avLst/>
          </a:prstGeom>
        </p:spPr>
      </p:pic>
      <p:sp>
        <p:nvSpPr>
          <p:cNvPr id="8" name="TextBox 7">
            <a:extLst>
              <a:ext uri="{FF2B5EF4-FFF2-40B4-BE49-F238E27FC236}">
                <a16:creationId xmlns:a16="http://schemas.microsoft.com/office/drawing/2014/main" id="{C966C648-3A65-9BF1-A0D0-B8AE74C44E6D}"/>
              </a:ext>
            </a:extLst>
          </p:cNvPr>
          <p:cNvSpPr txBox="1"/>
          <p:nvPr/>
        </p:nvSpPr>
        <p:spPr>
          <a:xfrm>
            <a:off x="1066522" y="2109348"/>
            <a:ext cx="10009112" cy="3026341"/>
          </a:xfrm>
          <a:prstGeom prst="rect">
            <a:avLst/>
          </a:prstGeom>
          <a:noFill/>
        </p:spPr>
        <p:txBody>
          <a:bodyPr wrap="square">
            <a:spAutoFit/>
          </a:bodyPr>
          <a:lstStyle/>
          <a:p>
            <a:pPr eaLnBrk="0" fontAlgn="base" hangingPunct="0">
              <a:lnSpc>
                <a:spcPct val="150000"/>
              </a:lnSpc>
              <a:spcAft>
                <a:spcPts val="0"/>
              </a:spcAft>
            </a:pPr>
            <a:r>
              <a:rPr lang="vi-VN" sz="2600" kern="1200">
                <a:solidFill>
                  <a:srgbClr val="FFFF00"/>
                </a:solidFill>
                <a:effectLst/>
                <a:latin typeface="UTM Avo" panose="02040603050506020204" pitchFamily="18" charset="0"/>
                <a:ea typeface="Calibri" panose="020F0502020204030204" pitchFamily="34" charset="0"/>
                <a:cs typeface="Times New Roman" panose="02020603050405020304" pitchFamily="18" charset="0"/>
              </a:rPr>
              <a:t>1. Viết đoạn văn về một nhân vật là nêu cảm nghĩ về đặc điểm (ngoại hình, tính cách) của nhân vật đó. </a:t>
            </a:r>
            <a:endParaRPr lang="en-US" sz="2600" kern="1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lnSpc>
                <a:spcPct val="150000"/>
              </a:lnSpc>
              <a:spcAft>
                <a:spcPts val="0"/>
              </a:spcAft>
            </a:pPr>
            <a:r>
              <a:rPr lang="vi-VN" sz="2600" kern="1200">
                <a:solidFill>
                  <a:srgbClr val="FFFF00"/>
                </a:solidFill>
                <a:effectLst/>
                <a:latin typeface="UTM Avo" panose="02040603050506020204" pitchFamily="18" charset="0"/>
                <a:ea typeface="Calibri" panose="020F0502020204030204" pitchFamily="34" charset="0"/>
                <a:cs typeface="Times New Roman" panose="02020603050405020304" pitchFamily="18" charset="0"/>
              </a:rPr>
              <a:t>2. Câu mở đoạn thường giới thiệu nhân vật và nêu khái quát cảm nghĩ về đặc điểm của nhân vật. Các câu tiếp theo làm rõ những đặc điểm đã nêu ở câu mở đoạn. </a:t>
            </a:r>
            <a:endParaRPr lang="en-US" sz="2600" kern="1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图片 1">
            <a:extLst>
              <a:ext uri="{FF2B5EF4-FFF2-40B4-BE49-F238E27FC236}">
                <a16:creationId xmlns:a16="http://schemas.microsoft.com/office/drawing/2014/main" id="{53AD1E6C-D47A-6045-6115-EC703692C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962" r="14112"/>
          <a:stretch/>
        </p:blipFill>
        <p:spPr>
          <a:xfrm>
            <a:off x="357667" y="568885"/>
            <a:ext cx="2404687" cy="1541862"/>
          </a:xfrm>
          <a:prstGeom prst="rect">
            <a:avLst/>
          </a:prstGeom>
        </p:spPr>
      </p:pic>
      <p:sp>
        <p:nvSpPr>
          <p:cNvPr id="12" name="文本框 4">
            <a:extLst>
              <a:ext uri="{FF2B5EF4-FFF2-40B4-BE49-F238E27FC236}">
                <a16:creationId xmlns:a16="http://schemas.microsoft.com/office/drawing/2014/main" id="{50AB523D-5253-C05E-826B-EE492F7B8D8E}"/>
              </a:ext>
            </a:extLst>
          </p:cNvPr>
          <p:cNvSpPr txBox="1"/>
          <p:nvPr/>
        </p:nvSpPr>
        <p:spPr>
          <a:xfrm rot="21049605">
            <a:off x="606002" y="1289886"/>
            <a:ext cx="2481018" cy="584775"/>
          </a:xfrm>
          <a:prstGeom prst="rect">
            <a:avLst/>
          </a:prstGeom>
          <a:noFill/>
        </p:spPr>
        <p:txBody>
          <a:bodyPr wrap="square" rtlCol="0">
            <a:spAutoFit/>
          </a:bodyPr>
          <a:lstStyle/>
          <a:p>
            <a:pPr defTabSz="828947">
              <a:defRPr/>
            </a:pPr>
            <a:r>
              <a:rPr lang="en-US" altLang="zh-CN" sz="3200" b="1">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BÀI HỌC</a:t>
            </a:r>
            <a:endParaRPr lang="zh-CN" altLang="en-US" sz="3200" b="1" dirty="0">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5113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32" presetClass="emph" presetSubtype="0" fill="hold" nodeType="after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circle(in)">
                                      <p:cBhvr>
                                        <p:cTn id="26" dur="20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circle(in)">
                                      <p:cBhvr>
                                        <p:cTn id="31"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3E00C5-A842-0335-B66E-A77783606963}"/>
              </a:ext>
            </a:extLst>
          </p:cNvPr>
          <p:cNvSpPr txBox="1"/>
          <p:nvPr/>
        </p:nvSpPr>
        <p:spPr>
          <a:xfrm>
            <a:off x="203684" y="1690126"/>
            <a:ext cx="6120680" cy="3477747"/>
          </a:xfrm>
          <a:prstGeom prst="rect">
            <a:avLst/>
          </a:prstGeom>
          <a:noFill/>
        </p:spPr>
        <p:txBody>
          <a:bodyPr wrap="square">
            <a:spAutoFit/>
          </a:bodyPr>
          <a:lstStyle/>
          <a:p>
            <a:pPr algn="just">
              <a:lnSpc>
                <a:spcPct val="150000"/>
              </a:lnSpc>
              <a:spcAft>
                <a:spcPts val="0"/>
              </a:spcAft>
            </a:pPr>
            <a:r>
              <a:rPr lang="en-US" sz="3000" kern="100">
                <a:solidFill>
                  <a:srgbClr val="0070C0"/>
                </a:solidFill>
                <a:effectLst/>
                <a:latin typeface="UTM Avo" panose="02040603050506020204" pitchFamily="18" charset="0"/>
                <a:ea typeface="Calibri" panose="020F0502020204030204" pitchFamily="34" charset="0"/>
                <a:cs typeface="Times New Roman" panose="02020603050405020304" pitchFamily="18" charset="0"/>
              </a:rPr>
              <a:t>- </a:t>
            </a:r>
            <a:r>
              <a:rPr lang="vi-VN" sz="3000" kern="100">
                <a:solidFill>
                  <a:srgbClr val="0070C0"/>
                </a:solidFill>
                <a:effectLst/>
                <a:latin typeface="UTM Avo" panose="02040603050506020204" pitchFamily="18" charset="0"/>
                <a:ea typeface="Calibri" panose="020F0502020204030204" pitchFamily="34" charset="0"/>
                <a:cs typeface="Times New Roman" panose="02020603050405020304" pitchFamily="18" charset="0"/>
              </a:rPr>
              <a:t>Dựa theo quy tắc Bàn tay, hãy nêu những việc cần làm để viết một đoạn văn nêu cảm nghĩ của em về nhân vật bạn nhỏ trong bài thơ Tuổi Ngựa</a:t>
            </a:r>
            <a:r>
              <a:rPr lang="en-US" sz="3000" kern="100">
                <a:solidFill>
                  <a:srgbClr val="0070C0"/>
                </a:solidFill>
                <a:effectLst/>
                <a:latin typeface="UTM Avo" panose="02040603050506020204" pitchFamily="18" charset="0"/>
                <a:ea typeface="Calibri" panose="020F0502020204030204" pitchFamily="34" charset="0"/>
                <a:cs typeface="Times New Roman" panose="02020603050405020304" pitchFamily="18" charset="0"/>
              </a:rPr>
              <a:t>.</a:t>
            </a:r>
            <a:endParaRPr lang="en-US" sz="3000" kern="1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EA1F2AB-D5C4-000C-92DA-73F8F36CCC64}"/>
              </a:ext>
            </a:extLst>
          </p:cNvPr>
          <p:cNvPicPr>
            <a:picLocks noChangeAspect="1"/>
          </p:cNvPicPr>
          <p:nvPr/>
        </p:nvPicPr>
        <p:blipFill rotWithShape="1">
          <a:blip r:embed="rId4"/>
          <a:srcRect l="46455" t="43373" r="22039" b="20201"/>
          <a:stretch/>
        </p:blipFill>
        <p:spPr bwMode="auto">
          <a:xfrm>
            <a:off x="6528048" y="1708919"/>
            <a:ext cx="5400600" cy="3520281"/>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5D803286-BD41-D732-5AF2-10FF8FE1CB66}"/>
              </a:ext>
            </a:extLst>
          </p:cNvPr>
          <p:cNvSpPr txBox="1"/>
          <p:nvPr/>
        </p:nvSpPr>
        <p:spPr>
          <a:xfrm>
            <a:off x="4295800" y="85018"/>
            <a:ext cx="3344185" cy="769441"/>
          </a:xfrm>
          <a:prstGeom prst="rect">
            <a:avLst/>
          </a:prstGeom>
          <a:noFill/>
        </p:spPr>
        <p:txBody>
          <a:bodyPr wrap="square" rtlCol="0">
            <a:spAutoFit/>
          </a:bodyPr>
          <a:lstStyle/>
          <a:p>
            <a:pPr algn="l"/>
            <a:r>
              <a:rPr lang="en-US" sz="4400" b="1">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LUYỆN TẬP</a:t>
            </a:r>
            <a:endPar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0204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dolls&#10;&#10;Description automatically generated with low confidence">
            <a:extLst>
              <a:ext uri="{FF2B5EF4-FFF2-40B4-BE49-F238E27FC236}">
                <a16:creationId xmlns:a16="http://schemas.microsoft.com/office/drawing/2014/main" id="{4D98A605-D995-00F2-6875-171F705C6C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06" b="94767" l="3074" r="96002">
                        <a14:foregroundMark x1="51056" y1="7892" x2="51056" y2="7892"/>
                        <a14:foregroundMark x1="41003" y1="7892" x2="48642" y2="7217"/>
                        <a14:foregroundMark x1="7431" y1="38574" x2="8035" y2="44440"/>
                        <a14:foregroundMark x1="62599" y1="82507" x2="51358" y2="86706"/>
                        <a14:foregroundMark x1="51358" y1="86706" x2="51358" y2="86706"/>
                        <a14:foregroundMark x1="93474" y1="32876" x2="93474" y2="32876"/>
                        <a14:foregroundMark x1="63033" y1="87888" x2="55545" y2="89892"/>
                        <a14:foregroundMark x1="96020" y1="35387" x2="96020" y2="35387"/>
                        <a14:foregroundMark x1="4131" y1="42266" x2="4131" y2="42266"/>
                        <a14:foregroundMark x1="46398" y1="4706" x2="46398" y2="4706"/>
                        <a14:foregroundMark x1="48642" y1="88225" x2="46398" y2="87550"/>
                        <a14:foregroundMark x1="71728" y1="87719" x2="73387" y2="90230"/>
                        <a14:foregroundMark x1="63636" y1="94429" x2="61392" y2="94767"/>
                        <a14:foregroundMark x1="3074" y1="88711" x2="3074" y2="88711"/>
                        <a14:foregroundMark x1="3074" y1="88711" x2="3074" y2="88711"/>
                        <a14:backgroundMark x1="50000" y1="78666" x2="50000" y2="78666"/>
                        <a14:backgroundMark x1="38910" y1="81177" x2="38910" y2="81177"/>
                        <a14:backgroundMark x1="81479" y1="71618" x2="81479" y2="71618"/>
                        <a14:backgroundMark x1="53452" y1="80333" x2="53452" y2="80333"/>
                      </a14:backgroundRemoval>
                    </a14:imgEffect>
                  </a14:imgLayer>
                </a14:imgProps>
              </a:ext>
            </a:extLst>
          </a:blip>
          <a:stretch>
            <a:fillRect/>
          </a:stretch>
        </p:blipFill>
        <p:spPr>
          <a:xfrm>
            <a:off x="3503712" y="2045478"/>
            <a:ext cx="4899565" cy="4178644"/>
          </a:xfrm>
          <a:prstGeom prst="rect">
            <a:avLst/>
          </a:prstGeom>
          <a:effectLst>
            <a:outerShdw blurRad="76200" dir="13500000" sy="23000" kx="1200000" algn="br" rotWithShape="0">
              <a:prstClr val="black">
                <a:alpha val="20000"/>
              </a:prstClr>
            </a:outerShdw>
          </a:effectLst>
        </p:spPr>
      </p:pic>
      <p:sp>
        <p:nvSpPr>
          <p:cNvPr id="6" name="TextBox 5">
            <a:extLst>
              <a:ext uri="{FF2B5EF4-FFF2-40B4-BE49-F238E27FC236}">
                <a16:creationId xmlns:a16="http://schemas.microsoft.com/office/drawing/2014/main" id="{EB0D583A-B4AB-2275-98AC-B62CF26CE859}"/>
              </a:ext>
            </a:extLst>
          </p:cNvPr>
          <p:cNvSpPr txBox="1"/>
          <p:nvPr/>
        </p:nvSpPr>
        <p:spPr>
          <a:xfrm>
            <a:off x="1919536" y="1399147"/>
            <a:ext cx="8928992" cy="646331"/>
          </a:xfrm>
          <a:prstGeom prst="rect">
            <a:avLst/>
          </a:prstGeom>
          <a:noFill/>
        </p:spPr>
        <p:txBody>
          <a:bodyPr wrap="square">
            <a:spAutoFit/>
          </a:bodyPr>
          <a:lstStyle/>
          <a:p>
            <a:pPr defTabSz="1219170">
              <a:buClr>
                <a:srgbClr val="E6FFFD"/>
              </a:buClr>
            </a:pPr>
            <a:r>
              <a:rPr lang="en-US" sz="3600" b="1" ker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Làm việc nhóm và báo cáo kết quả.</a:t>
            </a:r>
            <a:endParaRPr lang="en-US" sz="3600" b="1" kern="0" dirty="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endParaRPr>
          </a:p>
        </p:txBody>
      </p:sp>
    </p:spTree>
    <p:extLst>
      <p:ext uri="{BB962C8B-B14F-4D97-AF65-F5344CB8AC3E}">
        <p14:creationId xmlns:p14="http://schemas.microsoft.com/office/powerpoint/2010/main" val="116228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A753BC-C4F1-2198-5452-24DA70C0B020}"/>
              </a:ext>
            </a:extLst>
          </p:cNvPr>
          <p:cNvSpPr txBox="1"/>
          <p:nvPr/>
        </p:nvSpPr>
        <p:spPr>
          <a:xfrm>
            <a:off x="695400" y="1196752"/>
            <a:ext cx="11226448" cy="4897431"/>
          </a:xfrm>
          <a:prstGeom prst="rect">
            <a:avLst/>
          </a:prstGeom>
          <a:noFill/>
        </p:spPr>
        <p:txBody>
          <a:bodyPr wrap="square">
            <a:spAutoFit/>
          </a:bodyPr>
          <a:lstStyle/>
          <a:p>
            <a:pPr algn="just" fontAlgn="base">
              <a:lnSpc>
                <a:spcPct val="110000"/>
              </a:lnSpc>
              <a:tabLst>
                <a:tab pos="180340" algn="l"/>
                <a:tab pos="270510" algn="l"/>
              </a:tabLst>
            </a:pPr>
            <a:r>
              <a:rPr lang="en-US" sz="2600" kern="1800">
                <a:effectLst/>
                <a:latin typeface="UTM Avo" panose="02040603050506020204" pitchFamily="18" charset="0"/>
                <a:ea typeface="Times New Roman" panose="02020603050405020304" pitchFamily="18" charset="0"/>
              </a:rPr>
              <a:t>1</a:t>
            </a:r>
            <a:r>
              <a:rPr lang="en-US" sz="2600" kern="1800">
                <a:solidFill>
                  <a:srgbClr val="7030A0"/>
                </a:solidFill>
                <a:effectLst/>
                <a:latin typeface="UTM Avo" panose="02040603050506020204" pitchFamily="18" charset="0"/>
                <a:ea typeface="Times New Roman" panose="02020603050405020304" pitchFamily="18" charset="0"/>
              </a:rPr>
              <a:t>) </a:t>
            </a:r>
            <a:r>
              <a:rPr lang="en-US" sz="2600" i="1" kern="1800">
                <a:solidFill>
                  <a:srgbClr val="7030A0"/>
                </a:solidFill>
                <a:effectLst/>
                <a:latin typeface="UTM Avo" panose="02040603050506020204" pitchFamily="18" charset="0"/>
                <a:ea typeface="Times New Roman" panose="02020603050405020304" pitchFamily="18" charset="0"/>
              </a:rPr>
              <a:t>Viết về ai?</a:t>
            </a:r>
            <a:r>
              <a:rPr lang="en-US" sz="2600" kern="1800">
                <a:solidFill>
                  <a:srgbClr val="7030A0"/>
                </a:solidFill>
                <a:effectLst/>
                <a:latin typeface="UTM Avo" panose="02040603050506020204" pitchFamily="18" charset="0"/>
                <a:ea typeface="Times New Roman" panose="02020603050405020304" pitchFamily="18" charset="0"/>
              </a:rPr>
              <a:t> (Viết về nhân vật bạn nhỏ trong bài thơ </a:t>
            </a:r>
            <a:r>
              <a:rPr lang="en-US" sz="2600" i="1" kern="1800">
                <a:solidFill>
                  <a:srgbClr val="7030A0"/>
                </a:solidFill>
                <a:effectLst/>
                <a:latin typeface="UTM Avo" panose="02040603050506020204" pitchFamily="18" charset="0"/>
                <a:ea typeface="Times New Roman" panose="02020603050405020304" pitchFamily="18" charset="0"/>
              </a:rPr>
              <a:t>Tuổi Ngựa.</a:t>
            </a:r>
            <a:r>
              <a:rPr lang="en-US" sz="2600" kern="1800">
                <a:solidFill>
                  <a:srgbClr val="7030A0"/>
                </a:solidFill>
                <a:effectLst/>
                <a:latin typeface="UTM Avo" panose="02040603050506020204" pitchFamily="18" charset="0"/>
                <a:ea typeface="Times New Roman" panose="02020603050405020304" pitchFamily="18" charset="0"/>
              </a:rPr>
              <a:t>)</a:t>
            </a:r>
            <a:endParaRPr lang="en-US" sz="2600">
              <a:solidFill>
                <a:srgbClr val="7030A0"/>
              </a:solidFill>
              <a:effectLst/>
              <a:latin typeface="UTM Avo" panose="02040603050506020204" pitchFamily="18" charset="0"/>
              <a:ea typeface="Times New Roman" panose="02020603050405020304" pitchFamily="18" charset="0"/>
            </a:endParaRPr>
          </a:p>
          <a:p>
            <a:pPr algn="just" fontAlgn="base">
              <a:lnSpc>
                <a:spcPct val="11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2) Tìm ý: </a:t>
            </a:r>
            <a:endParaRPr lang="en-US" sz="2600">
              <a:solidFill>
                <a:srgbClr val="7030A0"/>
              </a:solidFill>
              <a:effectLst/>
              <a:latin typeface="UTM Avo" panose="02040603050506020204" pitchFamily="18" charset="0"/>
              <a:ea typeface="Times New Roman" panose="02020603050405020304" pitchFamily="18" charset="0"/>
            </a:endParaRPr>
          </a:p>
          <a:p>
            <a:pPr algn="just" fontAlgn="base">
              <a:lnSpc>
                <a:spcPct val="11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		- Bạn nhỏ trong bài thơ có đặc điểm gì về ngoại hình, về tính nết?</a:t>
            </a:r>
            <a:endParaRPr lang="en-US" sz="2600">
              <a:solidFill>
                <a:srgbClr val="7030A0"/>
              </a:solidFill>
              <a:effectLst/>
              <a:latin typeface="UTM Avo" panose="02040603050506020204" pitchFamily="18" charset="0"/>
              <a:ea typeface="Times New Roman" panose="02020603050405020304" pitchFamily="18" charset="0"/>
            </a:endParaRPr>
          </a:p>
          <a:p>
            <a:pPr algn="just" fontAlgn="base">
              <a:lnSpc>
                <a:spcPct val="11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		 - Em có nhận xét, tình cảm gì với bạn nhỏ trong bài thơ?</a:t>
            </a:r>
            <a:endParaRPr lang="en-US" sz="2600">
              <a:solidFill>
                <a:srgbClr val="7030A0"/>
              </a:solidFill>
              <a:effectLst/>
              <a:latin typeface="UTM Avo" panose="02040603050506020204" pitchFamily="18" charset="0"/>
              <a:ea typeface="Times New Roman" panose="02020603050405020304" pitchFamily="18" charset="0"/>
            </a:endParaRPr>
          </a:p>
          <a:p>
            <a:pPr algn="just" fontAlgn="base">
              <a:lnSpc>
                <a:spcPct val="11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3) Sắp xếp ý</a:t>
            </a:r>
            <a:r>
              <a:rPr lang="en-US" sz="2600">
                <a:solidFill>
                  <a:srgbClr val="7030A0"/>
                </a:solidFill>
                <a:effectLst/>
                <a:latin typeface="UTM Avo" panose="02040603050506020204" pitchFamily="18" charset="0"/>
                <a:ea typeface="Times New Roman" panose="02020603050405020304" pitchFamily="18" charset="0"/>
              </a:rPr>
              <a:t> </a:t>
            </a:r>
            <a:r>
              <a:rPr lang="en-US" sz="2600" kern="1800">
                <a:solidFill>
                  <a:srgbClr val="7030A0"/>
                </a:solidFill>
                <a:effectLst/>
                <a:latin typeface="UTM Avo" panose="02040603050506020204" pitchFamily="18" charset="0"/>
                <a:ea typeface="Times New Roman" panose="02020603050405020304" pitchFamily="18" charset="0"/>
              </a:rPr>
              <a:t>: Sắp xếp các ý em tìm được; có thể thêm / bớt / điều chỉnh các ý.</a:t>
            </a:r>
            <a:endParaRPr lang="en-US" sz="2600">
              <a:solidFill>
                <a:srgbClr val="7030A0"/>
              </a:solidFill>
              <a:effectLst/>
              <a:latin typeface="UTM Avo" panose="02040603050506020204" pitchFamily="18" charset="0"/>
              <a:ea typeface="Times New Roman" panose="02020603050405020304" pitchFamily="18" charset="0"/>
            </a:endParaRPr>
          </a:p>
          <a:p>
            <a:pPr algn="just" fontAlgn="base">
              <a:lnSpc>
                <a:spcPct val="11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4) Viết đoạn văn: Dựa vào kết quả bước 3 để viết đoạn văn nêu cảm nghĩ về đặc điểm của nhân vật.</a:t>
            </a:r>
            <a:endParaRPr lang="en-US" sz="2600">
              <a:solidFill>
                <a:srgbClr val="7030A0"/>
              </a:solidFill>
              <a:effectLst/>
              <a:latin typeface="UTM Avo" panose="02040603050506020204" pitchFamily="18" charset="0"/>
              <a:ea typeface="Times New Roman" panose="02020603050405020304" pitchFamily="18" charset="0"/>
            </a:endParaRPr>
          </a:p>
          <a:p>
            <a:pPr algn="just" fontAlgn="base">
              <a:lnSpc>
                <a:spcPct val="110000"/>
              </a:lnSpc>
              <a:tabLst>
                <a:tab pos="180340" algn="l"/>
                <a:tab pos="270510" algn="l"/>
              </a:tabLst>
            </a:pPr>
            <a:r>
              <a:rPr lang="en-US" sz="2600" kern="1800">
                <a:solidFill>
                  <a:srgbClr val="7030A0"/>
                </a:solidFill>
                <a:effectLst/>
                <a:latin typeface="UTM Avo" panose="02040603050506020204" pitchFamily="18" charset="0"/>
                <a:ea typeface="Times New Roman" panose="02020603050405020304" pitchFamily="18" charset="0"/>
              </a:rPr>
              <a:t>5) Hoàn chỉnh đoạn văn: Đọc lại đoạn văn, phát hiện và sửa lỗi (nếu có); có thể điều chỉnh đoạn văn (thêm hoặc bớt từ ngữ, thay từ ngữ...) cho hay.</a:t>
            </a:r>
            <a:r>
              <a:rPr lang="en-US" sz="2600">
                <a:solidFill>
                  <a:srgbClr val="7030A0"/>
                </a:solidFill>
                <a:effectLst/>
                <a:latin typeface="UTM Avo" panose="020406030505060202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7193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49AE0B-4A33-51B7-6854-D3A6979203F2}"/>
              </a:ext>
            </a:extLst>
          </p:cNvPr>
          <p:cNvSpPr txBox="1"/>
          <p:nvPr/>
        </p:nvSpPr>
        <p:spPr>
          <a:xfrm>
            <a:off x="4452606" y="1700808"/>
            <a:ext cx="3344185" cy="769441"/>
          </a:xfrm>
          <a:prstGeom prst="rect">
            <a:avLst/>
          </a:prstGeom>
          <a:noFill/>
        </p:spPr>
        <p:txBody>
          <a:bodyPr wrap="square" rtlCol="0">
            <a:spAutoFit/>
          </a:bodyPr>
          <a:lstStyle/>
          <a:p>
            <a:pPr algn="l"/>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VẬN DỤNG</a:t>
            </a:r>
          </a:p>
        </p:txBody>
      </p:sp>
      <p:sp>
        <p:nvSpPr>
          <p:cNvPr id="3" name="TextBox 2">
            <a:extLst>
              <a:ext uri="{FF2B5EF4-FFF2-40B4-BE49-F238E27FC236}">
                <a16:creationId xmlns:a16="http://schemas.microsoft.com/office/drawing/2014/main" id="{8032A544-12D1-8EEB-46A4-F1F019CA2F59}"/>
              </a:ext>
            </a:extLst>
          </p:cNvPr>
          <p:cNvSpPr txBox="1"/>
          <p:nvPr/>
        </p:nvSpPr>
        <p:spPr>
          <a:xfrm>
            <a:off x="335360" y="2852936"/>
            <a:ext cx="11449272" cy="805670"/>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en-US" sz="3600" kern="0">
                <a:solidFill>
                  <a:srgbClr val="FF0000"/>
                </a:solidFill>
                <a:effectLst/>
                <a:latin typeface="UTM Avo" panose="02040603050506020204" pitchFamily="18" charset="0"/>
                <a:ea typeface="Times New Roman" panose="02020603050405020304" pitchFamily="18" charset="0"/>
                <a:cs typeface="Times New Roman" panose="02020603050405020304" pitchFamily="18" charset="0"/>
              </a:rPr>
              <a:t>- Em học tập được điều gì sau bài học hôm nay?</a:t>
            </a:r>
            <a:endParaRPr lang="en-US" sz="3600" kern="1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40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6&quot;&gt;&lt;property id=&quot;20148&quot; value=&quot;5&quot;/&gt;&lt;property id=&quot;20300&quot; value=&quot;Slide 1&quot;/&gt;&lt;property id=&quot;20307&quot; value=&quot;284&quot;/&gt;&lt;/object&gt;&lt;object type=&quot;3&quot; unique_id=&quot;10077&quot;&gt;&lt;property id=&quot;20148&quot; value=&quot;5&quot;/&gt;&lt;property id=&quot;20300&quot; value=&quot;Slide 2&quot;/&gt;&lt;property id=&quot;20307&quot; value=&quot;271&quot;/&gt;&lt;/object&gt;&lt;object type=&quot;3&quot; unique_id=&quot;10078&quot;&gt;&lt;property id=&quot;20148&quot; value=&quot;5&quot;/&gt;&lt;property id=&quot;20300&quot; value=&quot;Slide 3&quot;/&gt;&lt;property id=&quot;20307&quot; value=&quot;279&quot;/&gt;&lt;/object&gt;&lt;object type=&quot;3&quot; unique_id=&quot;10079&quot;&gt;&lt;property id=&quot;20148&quot; value=&quot;5&quot;/&gt;&lt;property id=&quot;20300&quot; value=&quot;Slide 4&quot;/&gt;&lt;property id=&quot;20307&quot; value=&quot;281&quot;/&gt;&lt;/object&gt;&lt;object type=&quot;3&quot; unique_id=&quot;10080&quot;&gt;&lt;property id=&quot;20148&quot; value=&quot;5&quot;/&gt;&lt;property id=&quot;20300&quot; value=&quot;Slide 5&quot;/&gt;&lt;property id=&quot;20307&quot; value=&quot;272&quot;/&gt;&lt;/object&gt;&lt;object type=&quot;3&quot; unique_id=&quot;10081&quot;&gt;&lt;property id=&quot;20148&quot; value=&quot;5&quot;/&gt;&lt;property id=&quot;20300&quot; value=&quot;Slide 6&quot;/&gt;&lt;property id=&quot;20307&quot; value=&quot;288&quot;/&gt;&lt;/object&gt;&lt;object type=&quot;3&quot; unique_id=&quot;10082&quot;&gt;&lt;property id=&quot;20148&quot; value=&quot;5&quot;/&gt;&lt;property id=&quot;20300&quot; value=&quot;Slide 7&quot;/&gt;&lt;property id=&quot;20307&quot; value=&quot;273&quot;/&gt;&lt;/object&gt;&lt;object type=&quot;3&quot; unique_id=&quot;10083&quot;&gt;&lt;property id=&quot;20148&quot; value=&quot;5&quot;/&gt;&lt;property id=&quot;20300&quot; value=&quot;Slide 8 - &amp;quot;Trao đổi, thực hành&amp;quot;&quot;/&gt;&lt;property id=&quot;20307&quot; value=&quot;278&quot;/&gt;&lt;/object&gt;&lt;object type=&quot;3&quot; unique_id=&quot;10084&quot;&gt;&lt;property id=&quot;20148&quot; value=&quot;5&quot;/&gt;&lt;property id=&quot;20300&quot; value=&quot;Slide 9&quot;/&gt;&lt;property id=&quot;20307&quot; value=&quot;286&quot;/&gt;&lt;/object&gt;&lt;object type=&quot;3&quot; unique_id=&quot;10085&quot;&gt;&lt;property id=&quot;20148&quot; value=&quot;5&quot;/&gt;&lt;property id=&quot;20300&quot; value=&quot;Slide 10&quot;/&gt;&lt;property id=&quot;20307&quot; value=&quot;282&quot;/&gt;&lt;/object&gt;&lt;object type=&quot;3&quot; unique_id=&quot;10086&quot;&gt;&lt;property id=&quot;20148&quot; value=&quot;5&quot;/&gt;&lt;property id=&quot;20300&quot; value=&quot;Slide 11&quot;/&gt;&lt;property id=&quot;20307&quot; value=&quot;28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3645</TotalTime>
  <Words>726</Words>
  <Application>Microsoft Office PowerPoint</Application>
  <PresentationFormat>Widescreen</PresentationFormat>
  <Paragraphs>37</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UTM 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XP-PRO-2011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Chuyen de GDNSTLVM</dc:title>
  <dc:creator>quyennt0412</dc:creator>
  <cp:lastModifiedBy>Vũ Trọng Đông</cp:lastModifiedBy>
  <cp:revision>229</cp:revision>
  <dcterms:created xsi:type="dcterms:W3CDTF">2013-10-28T09:13:32Z</dcterms:created>
  <dcterms:modified xsi:type="dcterms:W3CDTF">2023-09-01T07:21:23Z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