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05" r:id="rId2"/>
    <p:sldId id="347" r:id="rId3"/>
    <p:sldId id="350" r:id="rId4"/>
    <p:sldId id="352" r:id="rId5"/>
    <p:sldId id="354" r:id="rId6"/>
    <p:sldId id="351" r:id="rId7"/>
    <p:sldId id="348" r:id="rId8"/>
    <p:sldId id="353" r:id="rId9"/>
    <p:sldId id="359" r:id="rId10"/>
    <p:sldId id="360" r:id="rId11"/>
    <p:sldId id="366" r:id="rId12"/>
    <p:sldId id="367" r:id="rId13"/>
    <p:sldId id="368" r:id="rId14"/>
    <p:sldId id="362" r:id="rId15"/>
    <p:sldId id="271" r:id="rId16"/>
    <p:sldId id="355" r:id="rId17"/>
    <p:sldId id="345" r:id="rId18"/>
    <p:sldId id="356" r:id="rId19"/>
    <p:sldId id="314" r:id="rId20"/>
    <p:sldId id="357" r:id="rId21"/>
    <p:sldId id="369" r:id="rId22"/>
    <p:sldId id="358" r:id="rId23"/>
    <p:sldId id="365" r:id="rId24"/>
    <p:sldId id="363" r:id="rId25"/>
    <p:sldId id="364" r:id="rId26"/>
    <p:sldId id="281" r:id="rId27"/>
    <p:sldId id="282"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varScale="1">
        <p:scale>
          <a:sx n="72" d="100"/>
          <a:sy n="72" d="100"/>
        </p:scale>
        <p:origin x="516" y="78"/>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9/1/2023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39322" y="2087768"/>
            <a:ext cx="818605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1</a:t>
            </a:r>
          </a:p>
          <a:p>
            <a:pPr algn="ctr" eaLnBrk="1" hangingPunct="1">
              <a:spcBef>
                <a:spcPts val="1350"/>
              </a:spcBef>
              <a:defRPr/>
            </a:pP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80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 Cái răng khểnh</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ACA456-21EB-9D17-71E5-50748EAB9103}"/>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7" name="TextBox 6">
            <a:extLst>
              <a:ext uri="{FF2B5EF4-FFF2-40B4-BE49-F238E27FC236}">
                <a16:creationId xmlns:a16="http://schemas.microsoft.com/office/drawing/2014/main" id="{3F228600-D140-F4DA-AB65-B1C2025A2A5E}"/>
              </a:ext>
            </a:extLst>
          </p:cNvPr>
          <p:cNvSpPr txBox="1"/>
          <p:nvPr/>
        </p:nvSpPr>
        <p:spPr>
          <a:xfrm>
            <a:off x="0" y="1108069"/>
            <a:ext cx="12059478" cy="4498989"/>
          </a:xfrm>
          <a:prstGeom prst="rect">
            <a:avLst/>
          </a:prstGeom>
          <a:noFill/>
        </p:spPr>
        <p:txBody>
          <a:bodyPr wrap="square">
            <a:spAutoFit/>
          </a:bodyPr>
          <a:lstStyle/>
          <a:p>
            <a:pPr algn="just">
              <a:lnSpc>
                <a:spcPct val="150000"/>
              </a:lnSpc>
            </a:pPr>
            <a:r>
              <a:rPr lang="en-US" sz="3600">
                <a:latin typeface="UTM Avo" panose="02040603050506020204" pitchFamily="18" charset="0"/>
              </a:rPr>
              <a:t>	</a:t>
            </a:r>
            <a:r>
              <a:rPr lang="en-US" sz="3600">
                <a:solidFill>
                  <a:srgbClr val="7030A0"/>
                </a:solidFill>
                <a:latin typeface="UTM Avo" panose="02040603050506020204" pitchFamily="18" charset="0"/>
              </a:rPr>
              <a:t>Hãy quan sát đi</a:t>
            </a:r>
            <a:r>
              <a:rPr lang="en-US" sz="3600">
                <a:solidFill>
                  <a:srgbClr val="FF0000"/>
                </a:solidFill>
                <a:latin typeface="UTM Avo" panose="02040603050506020204" pitchFamily="18" charset="0"/>
              </a:rPr>
              <a:t>/</a:t>
            </a:r>
            <a:r>
              <a:rPr lang="en-US" sz="3600">
                <a:latin typeface="UTM Avo" panose="02040603050506020204" pitchFamily="18" charset="0"/>
              </a:rPr>
              <a:t> </a:t>
            </a:r>
            <a:r>
              <a:rPr lang="en-US" sz="3600">
                <a:solidFill>
                  <a:srgbClr val="7030A0"/>
                </a:solidFill>
                <a:latin typeface="UTM Avo" panose="02040603050506020204" pitchFamily="18" charset="0"/>
              </a:rPr>
              <a:t>rồi con sẽ thấy</a:t>
            </a:r>
            <a:r>
              <a:rPr lang="en-US" sz="3600">
                <a:solidFill>
                  <a:srgbClr val="FF0000"/>
                </a:solidFill>
                <a:latin typeface="UTM Avo" panose="02040603050506020204" pitchFamily="18" charset="0"/>
              </a:rPr>
              <a:t>/</a:t>
            </a:r>
            <a:r>
              <a:rPr lang="en-US" sz="3600">
                <a:latin typeface="UTM Avo" panose="02040603050506020204" pitchFamily="18" charset="0"/>
              </a:rPr>
              <a:t> </a:t>
            </a:r>
            <a:r>
              <a:rPr lang="en-US" sz="3600">
                <a:solidFill>
                  <a:srgbClr val="7030A0"/>
                </a:solidFill>
                <a:latin typeface="UTM Avo" panose="02040603050506020204" pitchFamily="18" charset="0"/>
              </a:rPr>
              <a:t>rất nhiều điều bí mật</a:t>
            </a:r>
            <a:r>
              <a:rPr lang="en-US" sz="3600">
                <a:solidFill>
                  <a:srgbClr val="FF0000"/>
                </a:solidFill>
                <a:latin typeface="UTM Avo" panose="02040603050506020204" pitchFamily="18" charset="0"/>
              </a:rPr>
              <a:t>/</a:t>
            </a:r>
            <a:r>
              <a:rPr lang="en-US" sz="3600">
                <a:latin typeface="UTM Avo" panose="02040603050506020204" pitchFamily="18" charset="0"/>
              </a:rPr>
              <a:t> </a:t>
            </a:r>
            <a:r>
              <a:rPr lang="en-US" sz="3600">
                <a:solidFill>
                  <a:srgbClr val="7030A0"/>
                </a:solidFill>
                <a:latin typeface="UTM Avo" panose="02040603050506020204" pitchFamily="18" charset="0"/>
              </a:rPr>
              <a:t>về nhứng người xung quanh mình</a:t>
            </a:r>
            <a:r>
              <a:rPr lang="en-US" sz="3600">
                <a:latin typeface="UTM Avo" panose="02040603050506020204" pitchFamily="18" charset="0"/>
              </a:rPr>
              <a:t>.</a:t>
            </a:r>
            <a:r>
              <a:rPr lang="en-US" sz="3600">
                <a:solidFill>
                  <a:srgbClr val="FF0000"/>
                </a:solidFill>
                <a:latin typeface="UTM Avo" panose="02040603050506020204" pitchFamily="18" charset="0"/>
              </a:rPr>
              <a:t>//</a:t>
            </a:r>
          </a:p>
          <a:p>
            <a:pPr algn="just">
              <a:lnSpc>
                <a:spcPct val="150000"/>
              </a:lnSpc>
            </a:pPr>
            <a:endParaRPr lang="en-US" sz="1200">
              <a:latin typeface="UTM Avo" panose="02040603050506020204" pitchFamily="18" charset="0"/>
            </a:endParaRPr>
          </a:p>
          <a:p>
            <a:pPr algn="just">
              <a:lnSpc>
                <a:spcPct val="150000"/>
              </a:lnSpc>
            </a:pPr>
            <a:r>
              <a:rPr lang="en-US" altLang="vi-VN" sz="3600">
                <a:solidFill>
                  <a:srgbClr val="000000"/>
                </a:solidFill>
                <a:latin typeface="UTM Avo" panose="02040603050506020204" pitchFamily="18" charset="0"/>
                <a:cs typeface="Times New Roman" panose="02020603050405020304" pitchFamily="18" charset="0"/>
              </a:rPr>
              <a:t>	</a:t>
            </a:r>
            <a:r>
              <a:rPr lang="en-US" altLang="vi-VN" sz="3600">
                <a:solidFill>
                  <a:srgbClr val="0070C0"/>
                </a:solidFill>
                <a:latin typeface="UTM Avo" panose="02040603050506020204" pitchFamily="18" charset="0"/>
                <a:cs typeface="Times New Roman" panose="02020603050405020304" pitchFamily="18" charset="0"/>
              </a:rPr>
              <a:t>Tôi cũng muốn kể cho các bạn nghe nữa,</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0000"/>
                </a:solidFill>
                <a:latin typeface="UTM Avo" panose="02040603050506020204" pitchFamily="18" charset="0"/>
                <a:cs typeface="Times New Roman" panose="02020603050405020304" pitchFamily="18" charset="0"/>
              </a:rPr>
              <a:t> </a:t>
            </a:r>
            <a:r>
              <a:rPr lang="en-US" altLang="vi-VN" sz="3600">
                <a:solidFill>
                  <a:srgbClr val="0070C0"/>
                </a:solidFill>
                <a:latin typeface="UTM Avo" panose="02040603050506020204" pitchFamily="18" charset="0"/>
                <a:cs typeface="Times New Roman" panose="02020603050405020304" pitchFamily="18" charset="0"/>
              </a:rPr>
              <a:t>như vậy</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70C0"/>
                </a:solidFill>
                <a:latin typeface="UTM Avo" panose="02040603050506020204" pitchFamily="18" charset="0"/>
                <a:cs typeface="Times New Roman" panose="02020603050405020304" pitchFamily="18" charset="0"/>
              </a:rPr>
              <a:t> các bạn sẽ giữ giùm tôi một điều bí mật,</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0000"/>
                </a:solidFill>
                <a:latin typeface="UTM Avo" panose="02040603050506020204" pitchFamily="18" charset="0"/>
                <a:cs typeface="Times New Roman" panose="02020603050405020304" pitchFamily="18" charset="0"/>
              </a:rPr>
              <a:t> </a:t>
            </a:r>
            <a:r>
              <a:rPr lang="en-US" altLang="vi-VN" sz="3600">
                <a:solidFill>
                  <a:srgbClr val="0070C0"/>
                </a:solidFill>
                <a:latin typeface="UTM Avo" panose="02040603050506020204" pitchFamily="18" charset="0"/>
                <a:cs typeface="Times New Roman" panose="02020603050405020304" pitchFamily="18" charset="0"/>
              </a:rPr>
              <a:t>bí mật về một cậu bé hay cười</a:t>
            </a:r>
            <a:r>
              <a:rPr lang="en-US" altLang="vi-VN" sz="3600">
                <a:solidFill>
                  <a:srgbClr val="FF0000"/>
                </a:solidFill>
                <a:latin typeface="UTM Avo" panose="02040603050506020204" pitchFamily="18" charset="0"/>
                <a:cs typeface="Times New Roman" panose="02020603050405020304" pitchFamily="18" charset="0"/>
              </a:rPr>
              <a:t>/</a:t>
            </a:r>
            <a:r>
              <a:rPr lang="en-US" altLang="vi-VN" sz="3600">
                <a:solidFill>
                  <a:srgbClr val="0070C0"/>
                </a:solidFill>
                <a:latin typeface="UTM Avo" panose="02040603050506020204" pitchFamily="18" charset="0"/>
                <a:cs typeface="Times New Roman" panose="02020603050405020304" pitchFamily="18" charset="0"/>
              </a:rPr>
              <a:t> vì có cái răng khểnh.</a:t>
            </a:r>
            <a:r>
              <a:rPr lang="en-US" altLang="vi-VN" sz="3600">
                <a:solidFill>
                  <a:srgbClr val="FF0000"/>
                </a:solidFill>
                <a:latin typeface="UTM Avo" panose="02040603050506020204" pitchFamily="18" charset="0"/>
                <a:cs typeface="Times New Roman" panose="02020603050405020304" pitchFamily="18" charset="0"/>
              </a:rPr>
              <a:t>//</a:t>
            </a:r>
            <a:endParaRPr lang="en-US" sz="3600">
              <a:solidFill>
                <a:srgbClr val="FF0000"/>
              </a:solidFill>
              <a:latin typeface="UTM Avo" panose="02040603050506020204" pitchFamily="18" charset="0"/>
            </a:endParaRPr>
          </a:p>
        </p:txBody>
      </p:sp>
    </p:spTree>
    <p:extLst>
      <p:ext uri="{BB962C8B-B14F-4D97-AF65-F5344CB8AC3E}">
        <p14:creationId xmlns:p14="http://schemas.microsoft.com/office/powerpoint/2010/main" val="356111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488DC-CF32-EC3E-C7C7-547175656E6E}"/>
              </a:ext>
            </a:extLst>
          </p:cNvPr>
          <p:cNvSpPr txBox="1"/>
          <p:nvPr/>
        </p:nvSpPr>
        <p:spPr>
          <a:xfrm>
            <a:off x="626165" y="1220224"/>
            <a:ext cx="10939670" cy="3779946"/>
          </a:xfrm>
          <a:prstGeom prst="rect">
            <a:avLst/>
          </a:prstGeom>
          <a:noFill/>
        </p:spPr>
        <p:txBody>
          <a:bodyPr wrap="square">
            <a:spAutoFit/>
          </a:bodyPr>
          <a:lstStyle/>
          <a:p>
            <a:pPr algn="ctr" defTabSz="914400">
              <a:defRPr/>
            </a:pPr>
            <a:r>
              <a:rPr lang="en-US" sz="3600" b="1">
                <a:solidFill>
                  <a:srgbClr val="FF0000"/>
                </a:solidFill>
                <a:latin typeface="UTM Avo" panose="02040603050506020204" pitchFamily="18" charset="0"/>
                <a:cs typeface="Times New Roman" panose="02020603050405020304" pitchFamily="18" charset="0"/>
              </a:rPr>
              <a:t>Cái răng khểnh</a:t>
            </a:r>
          </a:p>
          <a:p>
            <a:pPr algn="just" defTabSz="914400">
              <a:defRPr/>
            </a:pPr>
            <a:endParaRPr lang="en-US" sz="2800">
              <a:solidFill>
                <a:srgbClr val="FF0000"/>
              </a:solidFill>
              <a:latin typeface="UTM Avo" panose="02040603050506020204" pitchFamily="18" charset="0"/>
              <a:cs typeface="Times New Roman" panose="02020603050405020304" pitchFamily="18" charset="0"/>
            </a:endParaRPr>
          </a:p>
          <a:p>
            <a:pPr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Tôi có một cái răng khểnh. Thỉnh thoảng tụi bạn lại trêu tôi. Có bạn còn nói: “Đó là vì cậu không chịu đánh răng. Người siêng đánh răng, răng sẽ mòn đều”. </a:t>
            </a:r>
            <a:r>
              <a:rPr lang="en-US" altLang="vi-VN" sz="3000">
                <a:solidFill>
                  <a:srgbClr val="000000"/>
                </a:solidFill>
                <a:latin typeface="UTM Avo" panose="02040603050506020204" pitchFamily="18" charset="0"/>
                <a:cs typeface="Times New Roman" panose="02020603050405020304" pitchFamily="18" charset="0"/>
              </a:rPr>
              <a:t>Từ đó, tôi ít khi cười.</a:t>
            </a:r>
          </a:p>
        </p:txBody>
      </p:sp>
      <p:sp>
        <p:nvSpPr>
          <p:cNvPr id="6" name="Oval 5">
            <a:extLst>
              <a:ext uri="{FF2B5EF4-FFF2-40B4-BE49-F238E27FC236}">
                <a16:creationId xmlns:a16="http://schemas.microsoft.com/office/drawing/2014/main" id="{7E2EBA29-D0B6-6248-2036-6E2AA3EF4A58}"/>
              </a:ext>
            </a:extLst>
          </p:cNvPr>
          <p:cNvSpPr/>
          <p:nvPr/>
        </p:nvSpPr>
        <p:spPr>
          <a:xfrm>
            <a:off x="509245" y="2239618"/>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pic>
        <p:nvPicPr>
          <p:cNvPr id="3" name="Picture 2">
            <a:extLst>
              <a:ext uri="{FF2B5EF4-FFF2-40B4-BE49-F238E27FC236}">
                <a16:creationId xmlns:a16="http://schemas.microsoft.com/office/drawing/2014/main" id="{8E2BEB01-F2E7-15B6-238A-659B6FFAF2FB}"/>
              </a:ext>
            </a:extLst>
          </p:cNvPr>
          <p:cNvPicPr>
            <a:picLocks noChangeAspect="1"/>
          </p:cNvPicPr>
          <p:nvPr/>
        </p:nvPicPr>
        <p:blipFill>
          <a:blip r:embed="rId3"/>
          <a:stretch>
            <a:fillRect/>
          </a:stretch>
        </p:blipFill>
        <p:spPr>
          <a:xfrm>
            <a:off x="895661" y="0"/>
            <a:ext cx="10400677" cy="808383"/>
          </a:xfrm>
          <a:prstGeom prst="rect">
            <a:avLst/>
          </a:prstGeom>
          <a:solidFill>
            <a:schemeClr val="accent2"/>
          </a:solidFill>
        </p:spPr>
      </p:pic>
    </p:spTree>
    <p:extLst>
      <p:ext uri="{BB962C8B-B14F-4D97-AF65-F5344CB8AC3E}">
        <p14:creationId xmlns:p14="http://schemas.microsoft.com/office/powerpoint/2010/main" val="440690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7E3B6-1F2D-8F7E-C970-C3821514CB8B}"/>
              </a:ext>
            </a:extLst>
          </p:cNvPr>
          <p:cNvSpPr txBox="1"/>
          <p:nvPr/>
        </p:nvSpPr>
        <p:spPr>
          <a:xfrm>
            <a:off x="0" y="125136"/>
            <a:ext cx="12192000" cy="7031797"/>
          </a:xfrm>
          <a:prstGeom prst="rect">
            <a:avLst/>
          </a:prstGeom>
          <a:noFill/>
        </p:spPr>
        <p:txBody>
          <a:bodyPr wrap="square">
            <a:spAutoFit/>
          </a:bodyPr>
          <a:lstStyle/>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Một hôm, bố tôi hỏi:</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Sao dạo này bố ít thấy con cười?</a:t>
            </a:r>
            <a:r>
              <a:rPr lang="vi-VN" sz="2500">
                <a:solidFill>
                  <a:srgbClr val="000000"/>
                </a:solidFill>
                <a:latin typeface="Times New Roman" panose="02020603050405020304" pitchFamily="18" charset="0"/>
                <a:cs typeface="Times New Roman" panose="02020603050405020304" pitchFamily="18" charset="0"/>
              </a:rPr>
              <a:t> </a:t>
            </a:r>
            <a:endParaRPr lang="en-US" sz="2500">
              <a:solidFill>
                <a:srgbClr val="000000"/>
              </a:solidFill>
              <a:latin typeface="UTM Avo" panose="02040603050506020204" pitchFamily="18" charset="0"/>
              <a:cs typeface="Times New Roman" panose="02020603050405020304" pitchFamily="18" charset="0"/>
            </a:endParaRP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Tôi nói:</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Tại sao con lại phải cười hả bố?</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Đơn giản thôi. Khi cười, khuôn mặt con sẽ rạng rỡ. Khuôn mặt người ta đẹp nhất là nụ cười.</a:t>
            </a:r>
            <a:r>
              <a:rPr lang="vi-VN" sz="2500">
                <a:solidFill>
                  <a:srgbClr val="000000"/>
                </a:solidFill>
                <a:latin typeface="Times New Roman" panose="02020603050405020304" pitchFamily="18" charset="0"/>
                <a:cs typeface="Times New Roman" panose="02020603050405020304" pitchFamily="18" charset="0"/>
              </a:rPr>
              <a:t>  </a:t>
            </a:r>
            <a:endParaRPr lang="en-US" sz="2500">
              <a:solidFill>
                <a:srgbClr val="000000"/>
              </a:solidFill>
              <a:latin typeface="UTM Avo" panose="02040603050506020204" pitchFamily="18" charset="0"/>
              <a:cs typeface="Times New Roman" panose="02020603050405020304" pitchFamily="18" charset="0"/>
            </a:endParaRP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Nhưng con cười sẽ rất xấu.</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Tại sao? – Bố ngạc nhiên. – Ai nói với con vậy?</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Không ai cả, nhưng con biết rất xấu! Đẹp sao được khi có cái răng khểnh?</a:t>
            </a:r>
          </a:p>
          <a:p>
            <a:pPr lvl="1" algn="just" defTabSz="914400">
              <a:lnSpc>
                <a:spcPct val="125000"/>
              </a:lnSpc>
              <a:defRPr/>
            </a:pPr>
            <a:r>
              <a:rPr lang="en-US" altLang="vi-VN" sz="2500">
                <a:solidFill>
                  <a:srgbClr val="000000"/>
                </a:solidFill>
                <a:latin typeface="UTM Avo" panose="02040603050506020204" pitchFamily="18" charset="0"/>
                <a:cs typeface="Times New Roman" panose="02020603050405020304" pitchFamily="18" charset="0"/>
              </a:rPr>
              <a:t>- Ái chà! – Bố bật cười. – Thì ra là vậy. Bố thấy đẹp lắm! Nó làm nụ cười của con khác với các bạn. Đáng lí ra con phải tự hào chứ. Mỗi người có một nét riêng. Hãy quan sát đi rồi con sẽ thấy rất nhiều điều bí mật về những người xung quanh mình.</a:t>
            </a:r>
            <a:endParaRPr lang="en-US" sz="2500">
              <a:latin typeface="UTM Avo" panose="02040603050506020204" pitchFamily="18" charset="0"/>
            </a:endParaRPr>
          </a:p>
        </p:txBody>
      </p:sp>
      <p:sp>
        <p:nvSpPr>
          <p:cNvPr id="7" name="Oval 6">
            <a:extLst>
              <a:ext uri="{FF2B5EF4-FFF2-40B4-BE49-F238E27FC236}">
                <a16:creationId xmlns:a16="http://schemas.microsoft.com/office/drawing/2014/main" id="{B7952119-F44A-4666-B39A-0D909B0297B3}"/>
              </a:ext>
            </a:extLst>
          </p:cNvPr>
          <p:cNvSpPr/>
          <p:nvPr/>
        </p:nvSpPr>
        <p:spPr>
          <a:xfrm>
            <a:off x="0" y="-1"/>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82242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1F45C-026E-0E15-485D-FE58CAE1D0C1}"/>
              </a:ext>
            </a:extLst>
          </p:cNvPr>
          <p:cNvSpPr txBox="1"/>
          <p:nvPr/>
        </p:nvSpPr>
        <p:spPr>
          <a:xfrm>
            <a:off x="-84242" y="0"/>
            <a:ext cx="12360483" cy="6661375"/>
          </a:xfrm>
          <a:prstGeom prst="rect">
            <a:avLst/>
          </a:prstGeom>
          <a:noFill/>
        </p:spPr>
        <p:txBody>
          <a:bodyPr wrap="square">
            <a:spAutoFit/>
          </a:bodyPr>
          <a:lstStyle/>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Một hôm, tôi thuật lại câu nói câu nói của bố về điều bí mật cho cô giáo. Cô nhìn tôi, dịu dàng hỏi:</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Vậy em có điều gì bí mật không?</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Dạ, có. Nhưng em sẽ không kể cho cô nghe đâu ạ.</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Khi em kể điều bí mật cho một người biết giữ nó thì bí mật vẫn còn. Khi em kể cho cô, sẽ có hai người cùng giữ chung một bí mật.</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Tôi đã kể cho cô nghe bí mật của tôi. Tôi cũng muốn kể cho các bạn nghe nữa, như vậy các bạn sẽ giữ giùm tôi một điều bí mật, bí mật về một cậu bé hay cười vì có cái răng khểnh.</a:t>
            </a:r>
          </a:p>
          <a:p>
            <a:pPr lvl="1" algn="r">
              <a:lnSpc>
                <a:spcPct val="130000"/>
              </a:lnSpc>
              <a:defRPr/>
            </a:pPr>
            <a:r>
              <a:rPr lang="en-US" altLang="vi-VN" sz="2400" i="1">
                <a:solidFill>
                  <a:srgbClr val="000000"/>
                </a:solidFill>
                <a:latin typeface="UTM Avo" panose="02040603050506020204" pitchFamily="18" charset="0"/>
                <a:cs typeface="Times New Roman" panose="02020603050405020304" pitchFamily="18" charset="0"/>
              </a:rPr>
              <a:t>Theo</a:t>
            </a:r>
            <a:r>
              <a:rPr lang="en-US" altLang="vi-VN" sz="2400">
                <a:solidFill>
                  <a:srgbClr val="000000"/>
                </a:solidFill>
                <a:latin typeface="UTM Avo" panose="02040603050506020204" pitchFamily="18" charset="0"/>
                <a:cs typeface="Times New Roman" panose="02020603050405020304" pitchFamily="18" charset="0"/>
              </a:rPr>
              <a:t> </a:t>
            </a:r>
            <a:r>
              <a:rPr lang="en-US" altLang="vi-VN" sz="2400" b="1">
                <a:solidFill>
                  <a:srgbClr val="000000"/>
                </a:solidFill>
                <a:latin typeface="UTM Avo" panose="02040603050506020204" pitchFamily="18" charset="0"/>
                <a:cs typeface="Times New Roman" panose="02020603050405020304" pitchFamily="18" charset="0"/>
              </a:rPr>
              <a:t>Nguyễn Ngọc Thuần</a:t>
            </a:r>
            <a:endParaRPr lang="en-US" altLang="vi-VN" sz="3200" b="1">
              <a:solidFill>
                <a:srgbClr val="000000"/>
              </a:solidFill>
              <a:latin typeface="UTM Avo" panose="0204060305050602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02808839-748A-FA56-4DF9-E5FD2127BC03}"/>
              </a:ext>
            </a:extLst>
          </p:cNvPr>
          <p:cNvSpPr/>
          <p:nvPr/>
        </p:nvSpPr>
        <p:spPr>
          <a:xfrm>
            <a:off x="43552" y="4240697"/>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4</a:t>
            </a:r>
            <a:endParaRPr lang="en-US" sz="2000" b="1" dirty="0">
              <a:solidFill>
                <a:srgbClr val="FF0000"/>
              </a:solidFill>
              <a:latin typeface="UTM Avo" panose="0204060305050602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12F10EA-EB36-0888-9CFD-DE43F539CFF1}"/>
              </a:ext>
            </a:extLst>
          </p:cNvPr>
          <p:cNvSpPr/>
          <p:nvPr/>
        </p:nvSpPr>
        <p:spPr>
          <a:xfrm>
            <a:off x="0" y="53010"/>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3</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90172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653471-4B65-5954-E920-5B91248928E3}"/>
              </a:ext>
            </a:extLst>
          </p:cNvPr>
          <p:cNvSpPr txBox="1"/>
          <p:nvPr/>
        </p:nvSpPr>
        <p:spPr>
          <a:xfrm>
            <a:off x="636104" y="1138464"/>
            <a:ext cx="11251096" cy="4841775"/>
          </a:xfrm>
          <a:prstGeom prst="rect">
            <a:avLst/>
          </a:prstGeom>
          <a:noFill/>
        </p:spPr>
        <p:txBody>
          <a:bodyPr wrap="square">
            <a:spAutoFit/>
          </a:bodyPr>
          <a:lstStyle/>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1. Tại sao bạn nhỏ trong câu chuyện không thích cái răng khểnh?</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2. Khi nghe bạn nhỏ giải thích, người bố đã nói gì</a:t>
            </a:r>
            <a:r>
              <a:rPr lang="en-US" sz="3000">
                <a:solidFill>
                  <a:srgbClr val="FF0000"/>
                </a:solidFill>
                <a:effectLst/>
                <a:latin typeface="UTM Avo" panose="02040603050506020204" pitchFamily="18" charset="0"/>
                <a:ea typeface="Times New Roman" panose="02020603050405020304" pitchFamily="18" charset="0"/>
              </a:rPr>
              <a:t>?</a:t>
            </a: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3. Em có suy nghĩ gì về điều người bố nói?</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4. Vì sao bạn nhỏ kể cho cô gi</a:t>
            </a:r>
            <a:r>
              <a:rPr lang="en-US" sz="3000">
                <a:solidFill>
                  <a:srgbClr val="FF0000"/>
                </a:solidFill>
                <a:latin typeface="UTM Avo" panose="02040603050506020204" pitchFamily="18" charset="0"/>
                <a:ea typeface="Times New Roman" panose="02020603050405020304" pitchFamily="18" charset="0"/>
              </a:rPr>
              <a:t>áo</a:t>
            </a:r>
            <a:r>
              <a:rPr lang="vi-VN" sz="3000">
                <a:solidFill>
                  <a:srgbClr val="FF0000"/>
                </a:solidFill>
                <a:effectLst/>
                <a:latin typeface="UTM Avo" panose="02040603050506020204" pitchFamily="18" charset="0"/>
                <a:ea typeface="Times New Roman" panose="02020603050405020304" pitchFamily="18" charset="0"/>
              </a:rPr>
              <a:t> nghe bí mật của mình?</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5. Em nghĩ như thế nào về ‘‘nét riêng’’ (ngoại hình, giọng nói, cách ăn mặc,...) của mỗi người?</a:t>
            </a:r>
            <a:endParaRPr lang="en-US" sz="3000">
              <a:solidFill>
                <a:srgbClr val="FF000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334397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497426"/>
            <a:ext cx="11111949"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Tại sao bạn nhỏ trong câu chuyện không thích cái răng khểnh?</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Bạn nhỏ trong truyện không thích cái răng khểnh vì các bạn hay trêu bạn ấy không chịu đánh răng. </a:t>
            </a: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3293209"/>
          </a:xfrm>
          <a:prstGeom prst="rect">
            <a:avLst/>
          </a:prstGeom>
          <a:noFill/>
        </p:spPr>
        <p:txBody>
          <a:bodyPr wrap="square">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Khi nghe bạn nhỏ giải thích người bố đã nói gì?</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Khi nghe bạn nhỏ giải thích người bố đã nói với bạn rằng: Bạn nên  tự hào vì chiếc răng khểnh vì nó làm nụ cười của bạn khác với các bạn. </a:t>
            </a:r>
          </a:p>
          <a:p>
            <a:pPr algn="just"/>
            <a:endParaRPr lang="en-GB" altLang="en-US" sz="1600">
              <a:solidFill>
                <a:schemeClr val="tx1"/>
              </a:solidFill>
              <a:latin typeface="UTM Avo" panose="020406030505060202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808382" y="1418753"/>
            <a:ext cx="10760766" cy="3681072"/>
          </a:xfrm>
          <a:prstGeom prst="rect">
            <a:avLst/>
          </a:prstGeom>
          <a:noFill/>
        </p:spPr>
        <p:txBody>
          <a:bodyPr wrap="square">
            <a:spAutoFit/>
          </a:bodyPr>
          <a:lstStyle/>
          <a:p>
            <a:pPr algn="just">
              <a:lnSpc>
                <a:spcPct val="150000"/>
              </a:lnSpc>
            </a:pPr>
            <a:r>
              <a:rPr lang="vi-VN" sz="3200">
                <a:solidFill>
                  <a:srgbClr val="FF0000"/>
                </a:solidFill>
                <a:effectLst/>
                <a:latin typeface="UTM Avo" panose="02040603050506020204" pitchFamily="18" charset="0"/>
                <a:ea typeface="Times New Roman" panose="02020603050405020304" pitchFamily="18" charset="0"/>
              </a:rPr>
              <a:t>3. Em có suy nghĩ gì về điều người bố nói?</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US" sz="3200">
                <a:solidFill>
                  <a:srgbClr val="7030A0"/>
                </a:solidFill>
                <a:latin typeface="UTM Avo" panose="02040603050506020204" pitchFamily="18" charset="0"/>
                <a:ea typeface="Times New Roman" panose="02020603050405020304" pitchFamily="18" charset="0"/>
              </a:rPr>
              <a:t>- Người bố đã giúp cậu bé hiểu ra, mỗi người có nét đẹp riêng và giúp cậu không còn tự ti về sự khác biệt của mình vói các bạn khác. Chúng ta cần tôn trọng sự khác biệt của người khác và của bạn bè.</a:t>
            </a:r>
            <a:endParaRPr lang="en-US" sz="320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3293209"/>
          </a:xfrm>
          <a:prstGeom prst="rect">
            <a:avLst/>
          </a:prstGeom>
          <a:noFill/>
        </p:spPr>
        <p:txBody>
          <a:bodyPr wrap="square">
            <a:spAutoFit/>
          </a:bodyPr>
          <a:lstStyle/>
          <a:p>
            <a:pPr>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vi-VN" sz="3200">
                <a:solidFill>
                  <a:srgbClr val="FF0000"/>
                </a:solidFill>
                <a:effectLst/>
                <a:latin typeface="UTM Avo" panose="02040603050506020204" pitchFamily="18" charset="0"/>
                <a:ea typeface="Times New Roman" panose="02020603050405020304" pitchFamily="18" charset="0"/>
              </a:rPr>
              <a:t>Vì sao bạn nhỏ kể cho cô gi</a:t>
            </a:r>
            <a:r>
              <a:rPr lang="en-US" sz="3200">
                <a:solidFill>
                  <a:srgbClr val="FF0000"/>
                </a:solidFill>
                <a:latin typeface="UTM Avo" panose="02040603050506020204" pitchFamily="18" charset="0"/>
                <a:ea typeface="Times New Roman" panose="02020603050405020304" pitchFamily="18" charset="0"/>
              </a:rPr>
              <a:t>áo</a:t>
            </a:r>
            <a:r>
              <a:rPr lang="vi-VN" sz="3200">
                <a:solidFill>
                  <a:srgbClr val="FF0000"/>
                </a:solidFill>
                <a:effectLst/>
                <a:latin typeface="UTM Avo" panose="02040603050506020204" pitchFamily="18" charset="0"/>
                <a:ea typeface="Times New Roman" panose="02020603050405020304" pitchFamily="18" charset="0"/>
              </a:rPr>
              <a:t> nghe bí mật của mình?</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Vì bạn nhỏ nghĩ </a:t>
            </a:r>
            <a:r>
              <a:rPr lang="en-US" altLang="vi-VN" sz="3200">
                <a:solidFill>
                  <a:srgbClr val="7030A0"/>
                </a:solidFill>
                <a:latin typeface="UTM Avo" panose="02040603050506020204" pitchFamily="18" charset="0"/>
                <a:cs typeface="Times New Roman" panose="02020603050405020304" pitchFamily="18" charset="0"/>
              </a:rPr>
              <a:t>kể điều bí mật cho một người biết giữ nó thì bí mật vẫn còn. </a:t>
            </a:r>
            <a:endParaRPr lang="en-GB" altLang="en-US" sz="3200">
              <a:solidFill>
                <a:srgbClr val="7030A0"/>
              </a:solidFill>
              <a:latin typeface="UTM Avo" panose="02040603050506020204" pitchFamily="18" charset="0"/>
              <a:cs typeface="Times New Roman" panose="02020603050405020304" pitchFamily="18" charset="0"/>
            </a:endParaRPr>
          </a:p>
          <a:p>
            <a:pPr algn="just"/>
            <a:endParaRPr lang="en-GB" altLang="en-US" sz="1600">
              <a:solidFill>
                <a:schemeClr val="tx1"/>
              </a:solidFill>
              <a:latin typeface="UTM Avo" panose="0204060305050602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151C8-03AB-3556-AFB1-AE3D1DA5A136}"/>
              </a:ext>
            </a:extLst>
          </p:cNvPr>
          <p:cNvSpPr txBox="1"/>
          <p:nvPr/>
        </p:nvSpPr>
        <p:spPr>
          <a:xfrm>
            <a:off x="496956" y="1608569"/>
            <a:ext cx="11323983" cy="4419736"/>
          </a:xfrm>
          <a:prstGeom prst="rect">
            <a:avLst/>
          </a:prstGeom>
          <a:noFill/>
        </p:spPr>
        <p:txBody>
          <a:bodyPr wrap="square">
            <a:spAutoFit/>
          </a:bodyPr>
          <a:lstStyle/>
          <a:p>
            <a:pPr algn="just">
              <a:lnSpc>
                <a:spcPct val="150000"/>
              </a:lnSpc>
            </a:pPr>
            <a:r>
              <a:rPr lang="en-US" sz="3200">
                <a:solidFill>
                  <a:srgbClr val="FF0000"/>
                </a:solidFill>
                <a:effectLst/>
                <a:latin typeface="UTM Avo" panose="02040603050506020204" pitchFamily="18" charset="0"/>
                <a:ea typeface="Times New Roman" panose="02020603050405020304" pitchFamily="18" charset="0"/>
              </a:rPr>
              <a:t>Câu </a:t>
            </a:r>
            <a:r>
              <a:rPr lang="vi-VN" sz="3200">
                <a:solidFill>
                  <a:srgbClr val="FF0000"/>
                </a:solidFill>
                <a:effectLst/>
                <a:latin typeface="UTM Avo" panose="02040603050506020204" pitchFamily="18" charset="0"/>
                <a:ea typeface="Times New Roman" panose="02020603050405020304" pitchFamily="18" charset="0"/>
              </a:rPr>
              <a:t>5. Em nghĩ như thế nào về ‘‘nét riêng’’ (ngoại hình, giọng nói, cách ăn mặc,...) của mỗi người?</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US" sz="3200">
                <a:solidFill>
                  <a:srgbClr val="7030A0"/>
                </a:solidFill>
                <a:latin typeface="UTM Avo" panose="02040603050506020204" pitchFamily="18" charset="0"/>
                <a:ea typeface="Times New Roman" panose="02020603050405020304" pitchFamily="18" charset="0"/>
              </a:rPr>
              <a:t>- Mỗi người đều có nét riêng, nét riêng đó tạo nên sự khác biệt của người này với người khác. Chúng ta nên tự hào về nét riêng của mình và nên tôn trọng  sự khác biệt của người khác.</a:t>
            </a:r>
            <a:endParaRPr lang="en-US" sz="320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160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92561" y="2433194"/>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a:solidFill>
                    <a:srgbClr val="0070C0"/>
                  </a:solidFill>
                  <a:latin typeface="UTM Avo" panose="02040603050506020204" pitchFamily="18" charset="0"/>
                  <a:cs typeface="Calibri" panose="020F0502020204030204" pitchFamily="34" charset="0"/>
                  <a:sym typeface="Arial"/>
                </a:rPr>
                <a:t>bài</a:t>
              </a:r>
              <a:r>
                <a:rPr lang="en-US" sz="4000" kern="0">
                  <a:solidFill>
                    <a:srgbClr val="0070C0"/>
                  </a:solidFill>
                  <a:latin typeface="UTM Avo" panose="02040603050506020204" pitchFamily="18" charset="0"/>
                  <a:cs typeface="Calibri" panose="020F0502020204030204" pitchFamily="34" charset="0"/>
                  <a:sym typeface="Arial"/>
                </a:rPr>
                <a:t> đọc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510745" y="1999569"/>
            <a:ext cx="10429463" cy="248721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1354" y="183980"/>
                          <a:pt x="156439" y="35495"/>
                          <a:pt x="391426" y="0"/>
                        </a:cubicBezTo>
                        <a:cubicBezTo>
                          <a:pt x="2983232" y="293319"/>
                          <a:pt x="3916286" y="356457"/>
                          <a:pt x="6083854" y="0"/>
                        </a:cubicBezTo>
                        <a:lnTo>
                          <a:pt x="6083854" y="0"/>
                        </a:lnTo>
                        <a:cubicBezTo>
                          <a:pt x="6981416" y="-143291"/>
                          <a:pt x="7470603" y="-558"/>
                          <a:pt x="8691219" y="0"/>
                        </a:cubicBezTo>
                        <a:cubicBezTo>
                          <a:pt x="8982108" y="-52798"/>
                          <a:pt x="9590591" y="10854"/>
                          <a:pt x="10038036" y="0"/>
                        </a:cubicBezTo>
                        <a:cubicBezTo>
                          <a:pt x="10286228" y="14453"/>
                          <a:pt x="10425385" y="199967"/>
                          <a:pt x="10429463" y="414544"/>
                        </a:cubicBezTo>
                        <a:cubicBezTo>
                          <a:pt x="10392549" y="506717"/>
                          <a:pt x="10405534" y="1289479"/>
                          <a:pt x="10429463" y="1450873"/>
                        </a:cubicBezTo>
                        <a:lnTo>
                          <a:pt x="10429463" y="1450873"/>
                        </a:lnTo>
                        <a:cubicBezTo>
                          <a:pt x="10435792" y="1573939"/>
                          <a:pt x="10408087" y="1976545"/>
                          <a:pt x="10429463" y="2072676"/>
                        </a:cubicBezTo>
                        <a:cubicBezTo>
                          <a:pt x="10429462" y="2072672"/>
                          <a:pt x="10429463" y="2072667"/>
                          <a:pt x="10429463" y="2072666"/>
                        </a:cubicBezTo>
                        <a:cubicBezTo>
                          <a:pt x="10399223" y="2252609"/>
                          <a:pt x="10252690" y="2503008"/>
                          <a:pt x="10038036" y="2487211"/>
                        </a:cubicBezTo>
                        <a:cubicBezTo>
                          <a:pt x="9630811" y="2534794"/>
                          <a:pt x="9339321" y="2346562"/>
                          <a:pt x="8691219" y="2487211"/>
                        </a:cubicBezTo>
                        <a:cubicBezTo>
                          <a:pt x="8324100" y="2715127"/>
                          <a:pt x="7328561" y="3311568"/>
                          <a:pt x="6828168" y="3282620"/>
                        </a:cubicBezTo>
                        <a:cubicBezTo>
                          <a:pt x="6723671" y="3107875"/>
                          <a:pt x="6414218" y="2896874"/>
                          <a:pt x="6083854" y="2487211"/>
                        </a:cubicBezTo>
                        <a:cubicBezTo>
                          <a:pt x="4918486" y="2447883"/>
                          <a:pt x="2036885" y="2583012"/>
                          <a:pt x="391426" y="2487211"/>
                        </a:cubicBezTo>
                        <a:cubicBezTo>
                          <a:pt x="185307" y="2450718"/>
                          <a:pt x="-12766" y="2349712"/>
                          <a:pt x="0" y="2072666"/>
                        </a:cubicBezTo>
                        <a:cubicBezTo>
                          <a:pt x="1" y="2072668"/>
                          <a:pt x="-1" y="2072671"/>
                          <a:pt x="0" y="2072676"/>
                        </a:cubicBezTo>
                        <a:cubicBezTo>
                          <a:pt x="-67462" y="1760372"/>
                          <a:pt x="-34185" y="1626572"/>
                          <a:pt x="0" y="1450873"/>
                        </a:cubicBezTo>
                        <a:lnTo>
                          <a:pt x="0" y="1450873"/>
                        </a:lnTo>
                        <a:cubicBezTo>
                          <a:pt x="-91576" y="1030000"/>
                          <a:pt x="80164" y="674690"/>
                          <a:pt x="0" y="414544"/>
                        </a:cubicBezTo>
                        <a:close/>
                      </a:path>
                      <a:path w="10429463" h="2487211" stroke="0" extrusionOk="0">
                        <a:moveTo>
                          <a:pt x="0" y="414544"/>
                        </a:moveTo>
                        <a:cubicBezTo>
                          <a:pt x="21394" y="222918"/>
                          <a:pt x="182279" y="-27233"/>
                          <a:pt x="391426" y="0"/>
                        </a:cubicBezTo>
                        <a:cubicBezTo>
                          <a:pt x="2636476" y="394495"/>
                          <a:pt x="3483812" y="-170620"/>
                          <a:pt x="6083854" y="0"/>
                        </a:cubicBezTo>
                        <a:lnTo>
                          <a:pt x="6083854" y="0"/>
                        </a:lnTo>
                        <a:cubicBezTo>
                          <a:pt x="6664179" y="-143359"/>
                          <a:pt x="8218016" y="-66654"/>
                          <a:pt x="8691219" y="0"/>
                        </a:cubicBezTo>
                        <a:cubicBezTo>
                          <a:pt x="9042669" y="-44923"/>
                          <a:pt x="9498450" y="113474"/>
                          <a:pt x="10038036" y="0"/>
                        </a:cubicBezTo>
                        <a:cubicBezTo>
                          <a:pt x="10253358" y="-1757"/>
                          <a:pt x="10429647" y="135545"/>
                          <a:pt x="10429463" y="414544"/>
                        </a:cubicBezTo>
                        <a:cubicBezTo>
                          <a:pt x="10399912" y="530868"/>
                          <a:pt x="10448838" y="1279971"/>
                          <a:pt x="10429463" y="1450873"/>
                        </a:cubicBezTo>
                        <a:lnTo>
                          <a:pt x="10429463" y="1450873"/>
                        </a:lnTo>
                        <a:cubicBezTo>
                          <a:pt x="10459247" y="1639093"/>
                          <a:pt x="10363669" y="1819375"/>
                          <a:pt x="10429463" y="2072676"/>
                        </a:cubicBezTo>
                        <a:cubicBezTo>
                          <a:pt x="10429463" y="2072674"/>
                          <a:pt x="10429462" y="2072668"/>
                          <a:pt x="10429463" y="2072666"/>
                        </a:cubicBezTo>
                        <a:cubicBezTo>
                          <a:pt x="10437920" y="2312218"/>
                          <a:pt x="10244649" y="2469965"/>
                          <a:pt x="10038036" y="2487211"/>
                        </a:cubicBezTo>
                        <a:cubicBezTo>
                          <a:pt x="9419151" y="2571008"/>
                          <a:pt x="8988455" y="2463796"/>
                          <a:pt x="8691219" y="2487211"/>
                        </a:cubicBezTo>
                        <a:cubicBezTo>
                          <a:pt x="7971461" y="2867525"/>
                          <a:pt x="7725861" y="3083917"/>
                          <a:pt x="6828168" y="3282620"/>
                        </a:cubicBezTo>
                        <a:cubicBezTo>
                          <a:pt x="6503367" y="3013956"/>
                          <a:pt x="6375774" y="2791870"/>
                          <a:pt x="6083854" y="2487211"/>
                        </a:cubicBezTo>
                        <a:cubicBezTo>
                          <a:pt x="4491490" y="2400347"/>
                          <a:pt x="1741989" y="2654302"/>
                          <a:pt x="391426" y="2487211"/>
                        </a:cubicBezTo>
                        <a:cubicBezTo>
                          <a:pt x="142698" y="2495500"/>
                          <a:pt x="-374" y="2282483"/>
                          <a:pt x="0" y="2072666"/>
                        </a:cubicBezTo>
                        <a:cubicBezTo>
                          <a:pt x="0" y="2072671"/>
                          <a:pt x="0" y="2072671"/>
                          <a:pt x="0" y="2072676"/>
                        </a:cubicBezTo>
                        <a:cubicBezTo>
                          <a:pt x="47297" y="1828086"/>
                          <a:pt x="-3619" y="1591490"/>
                          <a:pt x="0" y="1450873"/>
                        </a:cubicBezTo>
                        <a:lnTo>
                          <a:pt x="0" y="1450873"/>
                        </a:lnTo>
                        <a:cubicBezTo>
                          <a:pt x="50120" y="1095774"/>
                          <a:pt x="-37554" y="563036"/>
                          <a:pt x="0" y="414544"/>
                        </a:cubicBezTo>
                        <a:close/>
                      </a:path>
                      <a:path w="10429463" h="2487211" fill="none" stroke="0" extrusionOk="0">
                        <a:moveTo>
                          <a:pt x="0" y="414544"/>
                        </a:moveTo>
                        <a:cubicBezTo>
                          <a:pt x="13755" y="210718"/>
                          <a:pt x="171634" y="-5762"/>
                          <a:pt x="391426" y="0"/>
                        </a:cubicBezTo>
                        <a:cubicBezTo>
                          <a:pt x="3000245" y="275100"/>
                          <a:pt x="3948852" y="330946"/>
                          <a:pt x="6083854" y="0"/>
                        </a:cubicBezTo>
                        <a:lnTo>
                          <a:pt x="6083854" y="0"/>
                        </a:lnTo>
                        <a:cubicBezTo>
                          <a:pt x="6957124" y="-163350"/>
                          <a:pt x="7556415" y="-67731"/>
                          <a:pt x="8691219" y="0"/>
                        </a:cubicBezTo>
                        <a:cubicBezTo>
                          <a:pt x="8901707" y="-48356"/>
                          <a:pt x="9546517" y="38703"/>
                          <a:pt x="10038036" y="0"/>
                        </a:cubicBezTo>
                        <a:cubicBezTo>
                          <a:pt x="10257569" y="191"/>
                          <a:pt x="10451062" y="166368"/>
                          <a:pt x="10429463" y="414544"/>
                        </a:cubicBezTo>
                        <a:cubicBezTo>
                          <a:pt x="10406473" y="506295"/>
                          <a:pt x="10399674" y="1305927"/>
                          <a:pt x="10429463" y="1450873"/>
                        </a:cubicBezTo>
                        <a:lnTo>
                          <a:pt x="10429463" y="1450873"/>
                        </a:lnTo>
                        <a:cubicBezTo>
                          <a:pt x="10441064" y="1556094"/>
                          <a:pt x="10405991" y="1980703"/>
                          <a:pt x="10429463" y="2072676"/>
                        </a:cubicBezTo>
                        <a:cubicBezTo>
                          <a:pt x="10429464" y="2072674"/>
                          <a:pt x="10429463" y="2072670"/>
                          <a:pt x="10429463" y="2072666"/>
                        </a:cubicBezTo>
                        <a:cubicBezTo>
                          <a:pt x="10409603" y="2245960"/>
                          <a:pt x="10267595" y="2507113"/>
                          <a:pt x="10038036" y="2487211"/>
                        </a:cubicBezTo>
                        <a:cubicBezTo>
                          <a:pt x="9629510" y="2481779"/>
                          <a:pt x="9268861" y="2418794"/>
                          <a:pt x="8691219" y="2487211"/>
                        </a:cubicBezTo>
                        <a:cubicBezTo>
                          <a:pt x="8417936" y="2616672"/>
                          <a:pt x="7297984" y="3218344"/>
                          <a:pt x="6828168" y="3282620"/>
                        </a:cubicBezTo>
                        <a:cubicBezTo>
                          <a:pt x="6716094" y="3090242"/>
                          <a:pt x="6422332" y="2854659"/>
                          <a:pt x="6083854" y="2487211"/>
                        </a:cubicBezTo>
                        <a:cubicBezTo>
                          <a:pt x="4923946" y="2501781"/>
                          <a:pt x="1920514" y="2594686"/>
                          <a:pt x="391426" y="2487211"/>
                        </a:cubicBezTo>
                        <a:cubicBezTo>
                          <a:pt x="155187" y="2478487"/>
                          <a:pt x="-21749" y="2321132"/>
                          <a:pt x="0" y="2072666"/>
                        </a:cubicBezTo>
                        <a:cubicBezTo>
                          <a:pt x="-1" y="2072670"/>
                          <a:pt x="0" y="2072672"/>
                          <a:pt x="0" y="2072676"/>
                        </a:cubicBezTo>
                        <a:cubicBezTo>
                          <a:pt x="-30570" y="1776896"/>
                          <a:pt x="-45486" y="1609975"/>
                          <a:pt x="0" y="1450873"/>
                        </a:cubicBezTo>
                        <a:lnTo>
                          <a:pt x="0" y="1450873"/>
                        </a:lnTo>
                        <a:cubicBezTo>
                          <a:pt x="-61549" y="1066100"/>
                          <a:pt x="57300" y="691006"/>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704702" y="2394400"/>
            <a:ext cx="10094559" cy="2062103"/>
          </a:xfrm>
          <a:prstGeom prst="rect">
            <a:avLst/>
          </a:prstGeom>
          <a:solidFill>
            <a:schemeClr val="accent1">
              <a:lumMod val="20000"/>
              <a:lumOff val="80000"/>
            </a:schemeClr>
          </a:solidFill>
        </p:spPr>
        <p:txBody>
          <a:bodyPr wrap="square" rtlCol="0">
            <a:spAutoFit/>
          </a:bodyPr>
          <a:lstStyle/>
          <a:p>
            <a:pPr algn="just"/>
            <a:r>
              <a:rPr lang="en-US" sz="3200">
                <a:solidFill>
                  <a:srgbClr val="7030A0"/>
                </a:solidFill>
                <a:latin typeface="UTM Avo" panose="02040603050506020204" pitchFamily="18" charset="0"/>
                <a:cs typeface="Times New Roman" panose="02020603050405020304" pitchFamily="18" charset="0"/>
              </a:rPr>
              <a:t>Bài đọc kể về một cậu bé có chiếc răng khểnh, cậu rụt rè vì bị bạn bè trêu chọc. Nhưng khi được bố giải thích, cậu đã hiểu ra và tự hào về chiếc răng khểnh, điều bí mật của riêng mình.</a:t>
            </a:r>
            <a:endParaRPr lang="en-US" sz="3200">
              <a:solidFill>
                <a:srgbClr val="7030A0"/>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886200" y="556591"/>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84804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1952AB2E-7914-F92A-778C-F4ED87BCCC59}"/>
              </a:ext>
            </a:extLst>
          </p:cNvPr>
          <p:cNvSpPr txBox="1"/>
          <p:nvPr/>
        </p:nvSpPr>
        <p:spPr>
          <a:xfrm>
            <a:off x="227134" y="2538043"/>
            <a:ext cx="8227752" cy="2942409"/>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Đọc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giọng đọc nhẹ nhàng, tình cảm. Đoạn 2 thể hiện sự rụt rè của cậu bé khi nói với bố. Đoạn 3, 4 thể hiện sự vui tươi, hồn nhiên của cậu bé.</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Ý nghĩa của răng khểnh theo tướng số - NHA KHOA PHUONG ANH">
            <a:extLst>
              <a:ext uri="{FF2B5EF4-FFF2-40B4-BE49-F238E27FC236}">
                <a16:creationId xmlns:a16="http://schemas.microsoft.com/office/drawing/2014/main" id="{635DF0C5-189A-DBE5-A26F-793E31A75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34" y="1415056"/>
            <a:ext cx="2740922" cy="27365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AA0949-F9BE-81DA-28B7-17A0C3336292}"/>
              </a:ext>
            </a:extLst>
          </p:cNvPr>
          <p:cNvSpPr txBox="1"/>
          <p:nvPr/>
        </p:nvSpPr>
        <p:spPr>
          <a:xfrm>
            <a:off x="279434" y="76586"/>
            <a:ext cx="11394591" cy="1261884"/>
          </a:xfrm>
          <a:prstGeom prst="rect">
            <a:avLst/>
          </a:prstGeom>
          <a:noFill/>
        </p:spPr>
        <p:txBody>
          <a:bodyPr wrap="square" rtlCol="0">
            <a:spAutoFit/>
          </a:bodyPr>
          <a:lstStyle/>
          <a:p>
            <a:r>
              <a:rPr lang="en-US" sz="3800">
                <a:solidFill>
                  <a:srgbClr val="7030A0"/>
                </a:solidFill>
                <a:latin typeface="UTM Avo" panose="02040603050506020204" pitchFamily="18" charset="0"/>
              </a:rPr>
              <a:t>Quan sát các hình ảnh dưới đây và cho biết các bạn trong hình có điểm chung là gì?</a:t>
            </a:r>
          </a:p>
        </p:txBody>
      </p:sp>
      <p:pic>
        <p:nvPicPr>
          <p:cNvPr id="1038" name="Picture 14" descr="Thẩm mỹ răng, tạo răng khểnh - Nha Khoa Thái Bình Dương - Nha Khoa Thái  Bình Dương">
            <a:extLst>
              <a:ext uri="{FF2B5EF4-FFF2-40B4-BE49-F238E27FC236}">
                <a16:creationId xmlns:a16="http://schemas.microsoft.com/office/drawing/2014/main" id="{970284B1-6BA9-20D8-8FD6-49292DD89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0743" y="1415056"/>
            <a:ext cx="2440109" cy="27398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p 15 Những mẫu răng khểnh đẹp Được chúng tôi tìm thấy">
            <a:extLst>
              <a:ext uri="{FF2B5EF4-FFF2-40B4-BE49-F238E27FC236}">
                <a16:creationId xmlns:a16="http://schemas.microsoft.com/office/drawing/2014/main" id="{EBF9CBB5-62FA-24B6-376C-4224DBCA0A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53"/>
          <a:stretch/>
        </p:blipFill>
        <p:spPr bwMode="auto">
          <a:xfrm>
            <a:off x="5980828" y="1431233"/>
            <a:ext cx="2602918" cy="290222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iải đáp tò mò &quot;Răng khểnh trong tướng số có ý nghĩa gì?&quot;">
            <a:extLst>
              <a:ext uri="{FF2B5EF4-FFF2-40B4-BE49-F238E27FC236}">
                <a16:creationId xmlns:a16="http://schemas.microsoft.com/office/drawing/2014/main" id="{13A6D0CB-A53F-E4A5-069D-86EFD25A52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3141" y="4333460"/>
            <a:ext cx="3480883" cy="224929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ổng hợp 999+ ảnh trai đẹp có răng khểnh với phong cách ngầu và trẻ trung">
            <a:extLst>
              <a:ext uri="{FF2B5EF4-FFF2-40B4-BE49-F238E27FC236}">
                <a16:creationId xmlns:a16="http://schemas.microsoft.com/office/drawing/2014/main" id="{C7A04E48-0F17-8A3D-3D5F-95E1C55E3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7226" y="1404731"/>
            <a:ext cx="2170637"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E4E0E640-7668-C54E-5EF5-795AD719C2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4713" y="4426224"/>
            <a:ext cx="3012970" cy="238738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ăng khểnh Đẹp hay Xấu? Có nên Niềng răng Khểnh không?">
            <a:extLst>
              <a:ext uri="{FF2B5EF4-FFF2-40B4-BE49-F238E27FC236}">
                <a16:creationId xmlns:a16="http://schemas.microsoft.com/office/drawing/2014/main" id="{54DF6A09-9D12-52CD-A1E0-58C3451C20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57" y="4271327"/>
            <a:ext cx="3853259"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0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EDFB85-56D3-2D59-6F18-B978BBCF7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94" y="609600"/>
            <a:ext cx="11096812" cy="5830957"/>
          </a:xfrm>
          <a:prstGeom prst="rect">
            <a:avLst/>
          </a:prstGeom>
        </p:spPr>
      </p:pic>
    </p:spTree>
    <p:extLst>
      <p:ext uri="{BB962C8B-B14F-4D97-AF65-F5344CB8AC3E}">
        <p14:creationId xmlns:p14="http://schemas.microsoft.com/office/powerpoint/2010/main" val="367327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488DC-CF32-EC3E-C7C7-547175656E6E}"/>
              </a:ext>
            </a:extLst>
          </p:cNvPr>
          <p:cNvSpPr txBox="1"/>
          <p:nvPr/>
        </p:nvSpPr>
        <p:spPr>
          <a:xfrm>
            <a:off x="0" y="0"/>
            <a:ext cx="12046226" cy="6500306"/>
          </a:xfrm>
          <a:prstGeom prst="rect">
            <a:avLst/>
          </a:prstGeom>
          <a:noFill/>
        </p:spPr>
        <p:txBody>
          <a:bodyPr wrap="square">
            <a:spAutoFit/>
          </a:bodyPr>
          <a:lstStyle/>
          <a:p>
            <a:pPr algn="ctr" defTabSz="914400">
              <a:defRPr/>
            </a:pPr>
            <a:r>
              <a:rPr lang="en-US" sz="3600" b="1">
                <a:solidFill>
                  <a:srgbClr val="FF0000"/>
                </a:solidFill>
                <a:latin typeface="UTM Avo" panose="02040603050506020204" pitchFamily="18" charset="0"/>
                <a:cs typeface="Times New Roman" panose="02020603050405020304" pitchFamily="18" charset="0"/>
              </a:rPr>
              <a:t>Cái răng khểnh</a:t>
            </a:r>
          </a:p>
          <a:p>
            <a:pPr algn="just" defTabSz="914400">
              <a:defRPr/>
            </a:pPr>
            <a:endParaRPr lang="en-US" sz="800">
              <a:solidFill>
                <a:srgbClr val="FF0000"/>
              </a:solidFill>
              <a:latin typeface="UTM Avo" panose="02040603050506020204" pitchFamily="18" charset="0"/>
              <a:cs typeface="Times New Roman" panose="02020603050405020304" pitchFamily="18" charset="0"/>
            </a:endParaRPr>
          </a:p>
          <a:p>
            <a:pPr algn="just" defTabSz="914400">
              <a:lnSpc>
                <a:spcPct val="120000"/>
              </a:lnSpc>
              <a:defRPr/>
            </a:pPr>
            <a:r>
              <a:rPr lang="en-US" sz="3000">
                <a:solidFill>
                  <a:srgbClr val="000000"/>
                </a:solidFill>
                <a:latin typeface="UTM Avo" panose="02040603050506020204" pitchFamily="18" charset="0"/>
                <a:cs typeface="Times New Roman" panose="02020603050405020304" pitchFamily="18" charset="0"/>
              </a:rPr>
              <a:t>       Tôi có một cái răng khểnh. Thỉnh thoảng tụi bạn lại trêu tôi. Có bạn còn nói: “Đó là vì cậu không chịu đánh răng. Người siêng đánh răng, răng sẽ mòn đều”. </a:t>
            </a:r>
            <a:r>
              <a:rPr lang="en-US" altLang="vi-VN" sz="3000">
                <a:solidFill>
                  <a:srgbClr val="000000"/>
                </a:solidFill>
                <a:latin typeface="UTM Avo" panose="02040603050506020204" pitchFamily="18" charset="0"/>
                <a:cs typeface="Times New Roman" panose="02020603050405020304" pitchFamily="18" charset="0"/>
              </a:rPr>
              <a:t>Từ đó, tôi ít khi cười. </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Một hôm, bố tôi hỏi:</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Sao dạo này bố ít thấy con cười?</a:t>
            </a:r>
            <a:r>
              <a:rPr lang="vi-VN" sz="3200">
                <a:solidFill>
                  <a:srgbClr val="000000"/>
                </a:solidFill>
                <a:latin typeface="Times New Roman" panose="02020603050405020304" pitchFamily="18" charset="0"/>
                <a:cs typeface="Times New Roman" panose="02020603050405020304" pitchFamily="18" charset="0"/>
              </a:rPr>
              <a:t> </a:t>
            </a:r>
            <a:endParaRPr lang="en-US" sz="3200">
              <a:solidFill>
                <a:srgbClr val="000000"/>
              </a:solidFill>
              <a:latin typeface="UTM Avo" panose="02040603050506020204" pitchFamily="18" charset="0"/>
              <a:cs typeface="Times New Roman" panose="02020603050405020304" pitchFamily="18" charset="0"/>
            </a:endParaRP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Tôi nói:</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Tại sao con lại phải cười hả bố?</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Đơn giản thôi. Khi cười, khuôn mặt con sẽ rạng rỡ. Khuôn mặt người ta đẹp nhất là nụ cười.</a:t>
            </a:r>
            <a:r>
              <a:rPr lang="vi-VN" sz="3200">
                <a:solidFill>
                  <a:srgbClr val="000000"/>
                </a:solidFill>
                <a:latin typeface="Times New Roman" panose="02020603050405020304" pitchFamily="18" charset="0"/>
                <a:cs typeface="Times New Roman" panose="02020603050405020304" pitchFamily="18" charset="0"/>
              </a:rPr>
              <a:t>  </a:t>
            </a:r>
            <a:endParaRPr lang="en-US" sz="3200">
              <a:solidFill>
                <a:srgbClr val="000000"/>
              </a:solidFill>
              <a:latin typeface="UTM Avo" panose="02040603050506020204" pitchFamily="18" charset="0"/>
              <a:cs typeface="Times New Roman" panose="02020603050405020304" pitchFamily="18" charset="0"/>
            </a:endParaRP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Nhưng con cười sẽ rất xấu.</a:t>
            </a:r>
          </a:p>
        </p:txBody>
      </p:sp>
    </p:spTree>
    <p:extLst>
      <p:ext uri="{BB962C8B-B14F-4D97-AF65-F5344CB8AC3E}">
        <p14:creationId xmlns:p14="http://schemas.microsoft.com/office/powerpoint/2010/main" val="424424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7E3B6-1F2D-8F7E-C970-C3821514CB8B}"/>
              </a:ext>
            </a:extLst>
          </p:cNvPr>
          <p:cNvSpPr txBox="1"/>
          <p:nvPr/>
        </p:nvSpPr>
        <p:spPr>
          <a:xfrm>
            <a:off x="0" y="661864"/>
            <a:ext cx="11714921" cy="5534272"/>
          </a:xfrm>
          <a:prstGeom prst="rect">
            <a:avLst/>
          </a:prstGeom>
          <a:noFill/>
        </p:spPr>
        <p:txBody>
          <a:bodyPr wrap="square">
            <a:spAutoFit/>
          </a:bodyPr>
          <a:lstStyle/>
          <a:p>
            <a:pPr lvl="1"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Tại sao? – Bố ngạc nhiên. – Ai nói với con vậy?</a:t>
            </a:r>
          </a:p>
          <a:p>
            <a:pPr lvl="1"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Không ai cả, nhưng con biết rất xấu! Đẹp sao được khi có cái răng khểnh?</a:t>
            </a:r>
          </a:p>
          <a:p>
            <a:pPr lvl="1" algn="just" defTabSz="914400">
              <a:lnSpc>
                <a:spcPct val="150000"/>
              </a:lnSpc>
              <a:defRPr/>
            </a:pPr>
            <a:r>
              <a:rPr lang="en-US" altLang="vi-VN" sz="3000">
                <a:solidFill>
                  <a:srgbClr val="000000"/>
                </a:solidFill>
                <a:latin typeface="UTM Avo" panose="02040603050506020204" pitchFamily="18" charset="0"/>
                <a:cs typeface="Times New Roman" panose="02020603050405020304" pitchFamily="18" charset="0"/>
              </a:rPr>
              <a:t>- Ái chà! – Bố bật cười. – Thì ra là vậy. Bố thấy đẹp lắm! Nó làm nụ cười của con khác với các bạn. Đáng lí ra con phải tự hào chứ. Mỗi người có một nét riêng. Hãy quan sát đi rồi con sẽ thấy rất nhiều điều bí mật về những người xung quanh mình.</a:t>
            </a:r>
            <a:endParaRPr lang="en-US" sz="3000">
              <a:latin typeface="UTM Avo" panose="02040603050506020204" pitchFamily="18" charset="0"/>
            </a:endParaRPr>
          </a:p>
        </p:txBody>
      </p:sp>
    </p:spTree>
    <p:extLst>
      <p:ext uri="{BB962C8B-B14F-4D97-AF65-F5344CB8AC3E}">
        <p14:creationId xmlns:p14="http://schemas.microsoft.com/office/powerpoint/2010/main" val="9145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1F45C-026E-0E15-485D-FE58CAE1D0C1}"/>
              </a:ext>
            </a:extLst>
          </p:cNvPr>
          <p:cNvSpPr txBox="1"/>
          <p:nvPr/>
        </p:nvSpPr>
        <p:spPr>
          <a:xfrm>
            <a:off x="-84242" y="0"/>
            <a:ext cx="12360483" cy="6619184"/>
          </a:xfrm>
          <a:prstGeom prst="rect">
            <a:avLst/>
          </a:prstGeom>
          <a:noFill/>
        </p:spPr>
        <p:txBody>
          <a:bodyPr wrap="square">
            <a:spAutoFit/>
          </a:bodyPr>
          <a:lstStyle/>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Một hôm, tôi thuật lại câu nói câu nói của bố về điều bí mật cho cô giáo. Cô nhìn tôi, dịu dàng hỏi:</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Vậy em có điều gì bí mật không?</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Dạ, có. Nhưng em sẽ không kể cho cô nghe đâu ạ.</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Khi em kể điều bí mật cho một người biết giữ nó thì bí mật vẫn còn. Khi em kể cho cô, sẽ có hai người cùng giữ chung một bí mật.</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Tôi đã kể cho cô nghe bí mật của tôi. Tôi cũng muốn kể cho các bạn nghe nữa, như vậy các bạn sẽ giữ giùm tôi một điều bí mật, bí mật về một cậu bé hay cười vì có cái răng khểnh.</a:t>
            </a:r>
            <a:endParaRPr lang="en-US" altLang="vi-VN" sz="2400">
              <a:solidFill>
                <a:srgbClr val="000000"/>
              </a:solidFill>
              <a:latin typeface="UTM Avo" panose="02040603050506020204" pitchFamily="18" charset="0"/>
              <a:cs typeface="Times New Roman" panose="02020603050405020304" pitchFamily="18" charset="0"/>
            </a:endParaRPr>
          </a:p>
          <a:p>
            <a:pPr lvl="1" algn="r" defTabSz="914400">
              <a:lnSpc>
                <a:spcPct val="130000"/>
              </a:lnSpc>
              <a:defRPr/>
            </a:pPr>
            <a:r>
              <a:rPr lang="en-US" altLang="vi-VN" sz="2400" i="1">
                <a:solidFill>
                  <a:srgbClr val="000000"/>
                </a:solidFill>
                <a:latin typeface="UTM Avo" panose="02040603050506020204" pitchFamily="18" charset="0"/>
                <a:cs typeface="Times New Roman" panose="02020603050405020304" pitchFamily="18" charset="0"/>
              </a:rPr>
              <a:t>Theo</a:t>
            </a:r>
            <a:r>
              <a:rPr lang="en-US" altLang="vi-VN" sz="2400">
                <a:solidFill>
                  <a:srgbClr val="000000"/>
                </a:solidFill>
                <a:latin typeface="UTM Avo" panose="02040603050506020204" pitchFamily="18" charset="0"/>
                <a:cs typeface="Times New Roman" panose="02020603050405020304" pitchFamily="18" charset="0"/>
              </a:rPr>
              <a:t> </a:t>
            </a:r>
            <a:r>
              <a:rPr lang="en-US" altLang="vi-VN" sz="2400" b="1">
                <a:solidFill>
                  <a:srgbClr val="000000"/>
                </a:solidFill>
                <a:latin typeface="UTM Avo" panose="02040603050506020204" pitchFamily="18" charset="0"/>
                <a:cs typeface="Times New Roman" panose="02020603050405020304" pitchFamily="18" charset="0"/>
              </a:rPr>
              <a:t>Nguyễn Ngọc Thuần</a:t>
            </a:r>
            <a:endParaRPr lang="en-US" altLang="vi-VN" sz="3000" b="1" dirty="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88774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3333911" y="2266653"/>
            <a:ext cx="6366680" cy="1636666"/>
          </a:xfrm>
          <a:prstGeom prst="rect">
            <a:avLst/>
          </a:prstGeom>
          <a:noFill/>
        </p:spPr>
        <p:txBody>
          <a:bodyPr wrap="square" rtlCol="0">
            <a:spAutoFit/>
          </a:bodyPr>
          <a:lstStyle/>
          <a:p>
            <a:pPr marL="571500" indent="-571500">
              <a:lnSpc>
                <a:spcPct val="150000"/>
              </a:lnSpc>
              <a:buFontTx/>
              <a:buChar char="-"/>
            </a:pPr>
            <a:r>
              <a:rPr lang="en-US" sz="3600">
                <a:solidFill>
                  <a:srgbClr val="FFFF00"/>
                </a:solidFill>
                <a:latin typeface="UTM Avo" panose="02040603050506020204" pitchFamily="18" charset="0"/>
              </a:rPr>
              <a:t>Rạng rỡ</a:t>
            </a:r>
            <a:r>
              <a:rPr lang="en-US" sz="3600">
                <a:solidFill>
                  <a:schemeClr val="tx1">
                    <a:lumMod val="95000"/>
                    <a:lumOff val="5000"/>
                  </a:schemeClr>
                </a:solidFill>
                <a:latin typeface="UTM Avo" panose="02040603050506020204" pitchFamily="18" charset="0"/>
              </a:rPr>
              <a:t>: sáng rực rỡ</a:t>
            </a:r>
          </a:p>
          <a:p>
            <a:pPr marL="571500" indent="-571500">
              <a:lnSpc>
                <a:spcPct val="150000"/>
              </a:lnSpc>
              <a:buFontTx/>
              <a:buChar char="-"/>
            </a:pPr>
            <a:r>
              <a:rPr lang="en-US" sz="3600">
                <a:solidFill>
                  <a:srgbClr val="FFFF00"/>
                </a:solidFill>
                <a:latin typeface="UTM Avo" panose="02040603050506020204" pitchFamily="18" charset="0"/>
              </a:rPr>
              <a:t>Giùm</a:t>
            </a:r>
            <a:r>
              <a:rPr lang="en-US" sz="3600">
                <a:solidFill>
                  <a:schemeClr val="tx1">
                    <a:lumMod val="95000"/>
                    <a:lumOff val="5000"/>
                  </a:schemeClr>
                </a:solidFill>
                <a:latin typeface="UTM Avo" panose="02040603050506020204" pitchFamily="18" charset="0"/>
              </a:rPr>
              <a:t>: giúp.</a:t>
            </a: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1671</Words>
  <Application>Microsoft Office PowerPoint</Application>
  <PresentationFormat>Widescreen</PresentationFormat>
  <Paragraphs>84</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Pacifico</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Vũ Trọng Đông</cp:lastModifiedBy>
  <cp:revision>119</cp:revision>
  <dcterms:created xsi:type="dcterms:W3CDTF">2022-09-23T07:10:00Z</dcterms:created>
  <dcterms:modified xsi:type="dcterms:W3CDTF">2023-09-01T05:48:15Z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