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2"/>
  </p:notesMasterIdLst>
  <p:sldIdLst>
    <p:sldId id="370" r:id="rId3"/>
    <p:sldId id="347" r:id="rId4"/>
    <p:sldId id="262" r:id="rId5"/>
    <p:sldId id="391" r:id="rId6"/>
    <p:sldId id="354" r:id="rId7"/>
    <p:sldId id="371" r:id="rId8"/>
    <p:sldId id="265" r:id="rId9"/>
    <p:sldId id="359" r:id="rId10"/>
    <p:sldId id="372" r:id="rId11"/>
    <p:sldId id="373" r:id="rId12"/>
    <p:sldId id="374" r:id="rId13"/>
    <p:sldId id="375" r:id="rId14"/>
    <p:sldId id="376" r:id="rId15"/>
    <p:sldId id="362" r:id="rId16"/>
    <p:sldId id="271" r:id="rId17"/>
    <p:sldId id="396" r:id="rId18"/>
    <p:sldId id="400" r:id="rId19"/>
    <p:sldId id="397" r:id="rId20"/>
    <p:sldId id="398" r:id="rId21"/>
    <p:sldId id="399" r:id="rId22"/>
    <p:sldId id="365" r:id="rId23"/>
    <p:sldId id="363" r:id="rId24"/>
    <p:sldId id="364" r:id="rId25"/>
    <p:sldId id="281" r:id="rId26"/>
    <p:sldId id="401" r:id="rId27"/>
    <p:sldId id="402" r:id="rId28"/>
    <p:sldId id="379" r:id="rId29"/>
    <p:sldId id="282"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2C0"/>
    <a:srgbClr val="FF00FF"/>
    <a:srgbClr val="F298D6"/>
    <a:srgbClr val="E11F69"/>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65" d="100"/>
          <a:sy n="65" d="100"/>
        </p:scale>
        <p:origin x="1014" y="7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6</a:t>
            </a:fld>
            <a:endParaRPr lang="en-US"/>
          </a:p>
        </p:txBody>
      </p:sp>
    </p:spTree>
    <p:extLst>
      <p:ext uri="{BB962C8B-B14F-4D97-AF65-F5344CB8AC3E}">
        <p14:creationId xmlns:p14="http://schemas.microsoft.com/office/powerpoint/2010/main" val="354144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09" y="52825"/>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177839" y="2087768"/>
            <a:ext cx="741439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80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Tuổi ngựa</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633801" y="259475"/>
            <a:ext cx="4208780" cy="1571625"/>
          </a:xfrm>
          <a:prstGeom prst="rect">
            <a:avLst/>
          </a:prstGeom>
        </p:spPr>
      </p:pic>
      <p:pic>
        <p:nvPicPr>
          <p:cNvPr id="3" name="Picture 2" descr="ảnh 2">
            <a:extLst>
              <a:ext uri="{FF2B5EF4-FFF2-40B4-BE49-F238E27FC236}">
                <a16:creationId xmlns:a16="http://schemas.microsoft.com/office/drawing/2014/main" id="{7705CDFA-DB57-50FD-73C6-98E881136946}"/>
              </a:ext>
            </a:extLst>
          </p:cNvPr>
          <p:cNvPicPr>
            <a:picLocks noChangeAspect="1"/>
          </p:cNvPicPr>
          <p:nvPr/>
        </p:nvPicPr>
        <p:blipFill>
          <a:blip r:embed="rId6"/>
          <a:stretch>
            <a:fillRect/>
          </a:stretch>
        </p:blipFill>
        <p:spPr>
          <a:xfrm>
            <a:off x="-332594" y="575188"/>
            <a:ext cx="4365523" cy="5360410"/>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4"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0AD571-B330-E050-4AAB-6E2F4084F4B5}"/>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
        <p:nvSpPr>
          <p:cNvPr id="4" name="TextBox 3">
            <a:extLst>
              <a:ext uri="{FF2B5EF4-FFF2-40B4-BE49-F238E27FC236}">
                <a16:creationId xmlns:a16="http://schemas.microsoft.com/office/drawing/2014/main" id="{C31D1027-A286-E3D9-DA26-F7CCD4FA9B03}"/>
              </a:ext>
            </a:extLst>
          </p:cNvPr>
          <p:cNvSpPr txBox="1"/>
          <p:nvPr/>
        </p:nvSpPr>
        <p:spPr>
          <a:xfrm>
            <a:off x="4354462" y="1214148"/>
            <a:ext cx="3255706" cy="769441"/>
          </a:xfrm>
          <a:prstGeom prst="rect">
            <a:avLst/>
          </a:prstGeom>
          <a:noFill/>
        </p:spPr>
        <p:txBody>
          <a:bodyPr wrap="square">
            <a:spAutoFit/>
          </a:bodyPr>
          <a:lstStyle/>
          <a:p>
            <a:r>
              <a:rPr lang="en-US" sz="44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Tuổi ngựa</a:t>
            </a:r>
            <a:endParaRPr lang="en-US" sz="4400">
              <a:solidFill>
                <a:srgbClr val="FF0000"/>
              </a:solidFill>
            </a:endParaRPr>
          </a:p>
        </p:txBody>
      </p:sp>
      <p:sp>
        <p:nvSpPr>
          <p:cNvPr id="5" name="TextBox 4">
            <a:extLst>
              <a:ext uri="{FF2B5EF4-FFF2-40B4-BE49-F238E27FC236}">
                <a16:creationId xmlns:a16="http://schemas.microsoft.com/office/drawing/2014/main" id="{72EB99A4-C94C-88D6-A3CD-616D767A106E}"/>
              </a:ext>
            </a:extLst>
          </p:cNvPr>
          <p:cNvSpPr txBox="1"/>
          <p:nvPr/>
        </p:nvSpPr>
        <p:spPr>
          <a:xfrm>
            <a:off x="3030180" y="2171262"/>
            <a:ext cx="6408788" cy="3323859"/>
          </a:xfrm>
          <a:prstGeom prst="rect">
            <a:avLst/>
          </a:prstGeom>
          <a:noFill/>
        </p:spPr>
        <p:txBody>
          <a:bodyPr wrap="square">
            <a:spAutoFit/>
          </a:bodyPr>
          <a:lstStyle/>
          <a:p>
            <a:pPr>
              <a:lnSpc>
                <a:spcPct val="150000"/>
              </a:lnSpc>
              <a:spcAft>
                <a:spcPts val="800"/>
              </a:spcAft>
            </a:pPr>
            <a:r>
              <a:rPr lang="vi-VN" sz="36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Mẹ ơi, con tuổi gì?</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Tuổi con là tuổi Ngựa</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Ngựa không yên một chỗ</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Tuổi con là tuổi đi…</a:t>
            </a:r>
            <a:endParaRPr lang="en-US" sz="360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2174DB1-8230-9D58-AAD2-E36378DDFE9A}"/>
              </a:ext>
            </a:extLst>
          </p:cNvPr>
          <p:cNvSpPr/>
          <p:nvPr/>
        </p:nvSpPr>
        <p:spPr>
          <a:xfrm>
            <a:off x="1674367" y="2372353"/>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52003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BA2EB9-981B-DACD-686D-A2FB1C1F524F}"/>
              </a:ext>
            </a:extLst>
          </p:cNvPr>
          <p:cNvSpPr txBox="1"/>
          <p:nvPr/>
        </p:nvSpPr>
        <p:spPr>
          <a:xfrm>
            <a:off x="3538631" y="105077"/>
            <a:ext cx="6814738" cy="6647846"/>
          </a:xfrm>
          <a:prstGeom prst="rect">
            <a:avLst/>
          </a:prstGeom>
          <a:noFill/>
        </p:spPr>
        <p:txBody>
          <a:bodyPr wrap="square">
            <a:spAutoFit/>
          </a:bodyPr>
          <a:lstStyle/>
          <a:p>
            <a:pPr>
              <a:lnSpc>
                <a:spcPct val="145000"/>
              </a:lnSpc>
            </a:pPr>
            <a:r>
              <a:rPr lang="vi-VN" sz="36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Mẹ ơi, con sẽ phi</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Qua bao nhiêu ngọn gió</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Gió xanh miền trung du</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Gió hồng vùng đất đỏ</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Gió đen hút đại ngàn</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Mấp mô triền núi đá…</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Con mang về cho mẹ</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Ngọn gió của trăm miền</a:t>
            </a:r>
            <a:endParaRPr lang="en-US" sz="360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BBF90E1C-8783-958F-23EF-7A701C1909B2}"/>
              </a:ext>
            </a:extLst>
          </p:cNvPr>
          <p:cNvSpPr/>
          <p:nvPr/>
        </p:nvSpPr>
        <p:spPr>
          <a:xfrm>
            <a:off x="2205309" y="366572"/>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7154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A341DA-78E8-3C08-B225-C68270C141ED}"/>
              </a:ext>
            </a:extLst>
          </p:cNvPr>
          <p:cNvSpPr txBox="1"/>
          <p:nvPr/>
        </p:nvSpPr>
        <p:spPr>
          <a:xfrm>
            <a:off x="3617043" y="193568"/>
            <a:ext cx="6618338" cy="6218497"/>
          </a:xfrm>
          <a:prstGeom prst="rect">
            <a:avLst/>
          </a:prstGeom>
          <a:noFill/>
        </p:spPr>
        <p:txBody>
          <a:bodyPr wrap="square">
            <a:spAutoFit/>
          </a:bodyPr>
          <a:lstStyle/>
          <a:p>
            <a:pPr>
              <a:lnSpc>
                <a:spcPct val="140000"/>
              </a:lnSpc>
            </a:pP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Ngựa con sẽ đi khắp</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Trên những cánh đồng hoa</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Lóa màu trắng hoa mơ</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Trang giấy nguyên chưa viết</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Con làm sao ôm hết</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Mùi hoa huệ ngạt ngào</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Gió và nắng xôn xao</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Khắp đồng hoa cúc dại.</a:t>
            </a:r>
            <a:endParaRPr lang="en-US" sz="360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EB35BDE-19AF-A688-F243-7F88193E7F37}"/>
              </a:ext>
            </a:extLst>
          </p:cNvPr>
          <p:cNvSpPr/>
          <p:nvPr/>
        </p:nvSpPr>
        <p:spPr>
          <a:xfrm>
            <a:off x="2087321" y="42556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2327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D06AA-0255-927D-33FC-85F30A5C528B}"/>
              </a:ext>
            </a:extLst>
          </p:cNvPr>
          <p:cNvSpPr txBox="1"/>
          <p:nvPr/>
        </p:nvSpPr>
        <p:spPr>
          <a:xfrm>
            <a:off x="3395816" y="597455"/>
            <a:ext cx="6201696" cy="5663089"/>
          </a:xfrm>
          <a:prstGeom prst="rect">
            <a:avLst/>
          </a:prstGeom>
          <a:noFill/>
        </p:spPr>
        <p:txBody>
          <a:bodyPr wrap="square">
            <a:spAutoFit/>
          </a:bodyPr>
          <a:lstStyle/>
          <a:p>
            <a:pPr>
              <a:lnSpc>
                <a:spcPct val="150000"/>
              </a:lnSpc>
              <a:spcAft>
                <a:spcPts val="600"/>
              </a:spcAft>
            </a:pPr>
            <a:r>
              <a:rPr lang="en-US"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Tuổi con là tuổi ngựa</a:t>
            </a:r>
            <a:endParaRPr lang="en-US" sz="360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600"/>
              </a:spcAft>
            </a:pP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Nhưng mẹ ơi đừng buồn</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Dẫu cách núi cách rừng</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Dẫu cách sông cách biển</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Con tìm về với mẹ</a:t>
            </a:r>
            <a:b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br>
            <a:r>
              <a:rPr lang="vi-VN"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Ngựa con vẫn nhớ đường.</a:t>
            </a:r>
            <a:endParaRPr lang="en-US" sz="360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endParaRPr>
          </a:p>
          <a:p>
            <a:pPr algn="r">
              <a:spcAft>
                <a:spcPts val="600"/>
              </a:spcAft>
            </a:pPr>
            <a:r>
              <a:rPr lang="en-US" sz="28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Xuân Quỳnh</a:t>
            </a:r>
            <a:endParaRPr lang="en-US" sz="280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F0CEC52D-4BF9-9132-9AC3-E45CD0C0BD7D}"/>
              </a:ext>
            </a:extLst>
          </p:cNvPr>
          <p:cNvSpPr/>
          <p:nvPr/>
        </p:nvSpPr>
        <p:spPr>
          <a:xfrm>
            <a:off x="2175812" y="779526"/>
            <a:ext cx="564181" cy="503583"/>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1514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0025" y="1644911"/>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Ở khổ thơ 1, b</a:t>
            </a:r>
            <a:r>
              <a:rPr lang="de-DE" sz="3200">
                <a:solidFill>
                  <a:srgbClr val="FF0000"/>
                </a:solidFill>
                <a:latin typeface="UTM Avo" panose="02040603050506020204" pitchFamily="18" charset="0"/>
                <a:cs typeface="Times New Roman" pitchFamily="18" charset="0"/>
              </a:rPr>
              <a:t>ạn nhỏ hỏi mẹ điều gì? Mẹ trả lời thế nào?</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Bạn nhỏ hỏi mẹ là mình tuổi gì. Mẹ bạn nói là tuổi Ngựa, tuổi đi, không chịu ở yên một chỗ.</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540025" y="1644911"/>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B</a:t>
            </a:r>
            <a:r>
              <a:rPr lang="de-DE" sz="3200">
                <a:solidFill>
                  <a:srgbClr val="FF0000"/>
                </a:solidFill>
                <a:latin typeface="UTM Avo" panose="02040603050506020204" pitchFamily="18" charset="0"/>
                <a:cs typeface="Times New Roman" pitchFamily="18" charset="0"/>
              </a:rPr>
              <a:t>ạn nhỏ tưởng tượng </a:t>
            </a:r>
            <a:r>
              <a:rPr lang="de-DE" sz="3200">
                <a:solidFill>
                  <a:srgbClr val="FF0000"/>
                </a:solidFill>
                <a:latin typeface="UTM Avo" panose="02040603050506020204" pitchFamily="18" charset="0"/>
              </a:rPr>
              <a:t>"</a:t>
            </a:r>
            <a:r>
              <a:rPr lang="de-DE" sz="3200">
                <a:solidFill>
                  <a:srgbClr val="FF0000"/>
                </a:solidFill>
                <a:latin typeface="UTM Avo" panose="02040603050506020204" pitchFamily="18" charset="0"/>
                <a:cs typeface="Times New Roman" pitchFamily="18" charset="0"/>
              </a:rPr>
              <a:t>ngựa con</a:t>
            </a:r>
            <a:r>
              <a:rPr lang="de-DE" sz="3200">
                <a:solidFill>
                  <a:srgbClr val="FF0000"/>
                </a:solidFill>
                <a:latin typeface="UTM Avo" panose="02040603050506020204" pitchFamily="18" charset="0"/>
              </a:rPr>
              <a:t>" sẽ theo ngọn gió đi những đâu</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Bạn nhỏ tưởng tượng sẽ đi khắp mọi miền đất nước: từ miền trung du đến cao nguyên đất đỏ rồi những cánh rừng đại ngàn</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78167" y="990433"/>
            <a:ext cx="11435665" cy="5158400"/>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3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Theo em, vì sao </a:t>
            </a:r>
            <a:r>
              <a:rPr lang="de-DE" altLang="en-US" sz="3200">
                <a:solidFill>
                  <a:srgbClr val="FF0000"/>
                </a:solidFill>
                <a:latin typeface="UTM Avo" panose="02040603050506020204" pitchFamily="18" charset="0"/>
                <a:cs typeface="Times New Roman" pitchFamily="18" charset="0"/>
                <a:sym typeface="+mn-ea"/>
              </a:rPr>
              <a:t>b</a:t>
            </a:r>
            <a:r>
              <a:rPr lang="de-DE" sz="3200">
                <a:solidFill>
                  <a:srgbClr val="FF0000"/>
                </a:solidFill>
                <a:latin typeface="UTM Avo" panose="02040603050506020204" pitchFamily="18" charset="0"/>
                <a:cs typeface="Times New Roman" pitchFamily="18" charset="0"/>
              </a:rPr>
              <a:t>ạn nhỏ tưởng tượng </a:t>
            </a:r>
            <a:r>
              <a:rPr lang="de-DE" sz="3200">
                <a:solidFill>
                  <a:srgbClr val="FF0000"/>
                </a:solidFill>
                <a:latin typeface="UTM Avo" panose="02040603050506020204" pitchFamily="18" charset="0"/>
              </a:rPr>
              <a:t>mỗi vùng đất có màu gió riêng</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Mỗi vùng đất, bạn nhỏ tưởng tưởng có một màu gió riêng bởi mỗi vùng đất thường có đặc trưng, “hương thơm, màu sắc” riêng: miền trung du thường xanh mướt cỏ cây (gió xanh), vùng cao nguyên đất đỏ bazan màu mỡ (gió hồng), đại ngàn xanh thẫm (gió đen)</a:t>
            </a:r>
            <a:r>
              <a:rPr lang="en-GB" altLang="en-US" sz="320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Em thích những hình ảnh nào trong khổ thơ 3</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màu trắng lóa như giấy trắng của hoa mơ.</a:t>
            </a:r>
          </a:p>
          <a:p>
            <a:pPr algn="just">
              <a:lnSpc>
                <a:spcPct val="150000"/>
              </a:lnSpc>
            </a:pPr>
            <a:r>
              <a:rPr lang="pt-BR" sz="3200">
                <a:solidFill>
                  <a:srgbClr val="7030A0"/>
                </a:solidFill>
                <a:latin typeface="UTM Avo" panose="02040603050506020204" pitchFamily="18" charset="0"/>
              </a:rPr>
              <a:t>- mùi hương hoa huệ ngọt ngào tràn ngập.</a:t>
            </a:r>
          </a:p>
          <a:p>
            <a:pPr algn="just">
              <a:lnSpc>
                <a:spcPct val="150000"/>
              </a:lnSpc>
            </a:pPr>
            <a:r>
              <a:rPr lang="pt-BR" sz="3200">
                <a:solidFill>
                  <a:srgbClr val="7030A0"/>
                </a:solidFill>
                <a:latin typeface="UTM Avo" panose="02040603050506020204" pitchFamily="18" charset="0"/>
              </a:rPr>
              <a:t>- gió và nắng xôn xao khắp cánh đồng hoa cúc dại.</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9964" y="1219132"/>
            <a:ext cx="11111949" cy="4419736"/>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Hãy nêu cảm nghĩ của em về nhân vật bạn nhỏ trong bài thơ</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Bạn nhỏ tuổi ngựa trong bài thơ l</a:t>
            </a:r>
            <a:r>
              <a:rPr lang="en-US" sz="3200">
                <a:solidFill>
                  <a:srgbClr val="7030A0"/>
                </a:solidFill>
                <a:latin typeface="UTM Avo" panose="02040603050506020204" pitchFamily="18" charset="0"/>
              </a:rPr>
              <a:t>à một em bé thích bay nhảy, đi đây đi đó, giàu lòng yêu thiên nhiên, đất nước; rất yêu mẹ, dù có xa xôi cách trở nhường nào cũng nhớ về mẹ, nhớ đường về với mẹ.</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thơ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10745" y="1999569"/>
            <a:ext cx="10429463" cy="248721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678196" y="2089012"/>
            <a:ext cx="10094559" cy="2308324"/>
          </a:xfrm>
          <a:prstGeom prst="rect">
            <a:avLst/>
          </a:prstGeom>
          <a:solidFill>
            <a:schemeClr val="accent1">
              <a:lumMod val="20000"/>
              <a:lumOff val="80000"/>
            </a:schemeClr>
          </a:solidFill>
        </p:spPr>
        <p:txBody>
          <a:bodyPr wrap="square" rtlCol="0">
            <a:spAutoFit/>
          </a:bodyPr>
          <a:lstStyle/>
          <a:p>
            <a:pPr algn="just"/>
            <a:r>
              <a:rPr lang="en-US" sz="3600">
                <a:solidFill>
                  <a:srgbClr val="7030A0"/>
                </a:solidFill>
                <a:latin typeface="UTM Avo" panose="02040603050506020204" pitchFamily="18" charset="0"/>
                <a:cs typeface="Times New Roman" pitchFamily="18" charset="0"/>
              </a:rPr>
              <a:t>Bài nói lên ước mơ và trí tưởng tượng đầy lãng mạn của cậu bé tuổi Ngựa. Cậu thích bay nhảy nhưng cũng rất yêu mẹ, đi đâu cũng nhớ tìm đường về với mẹ</a:t>
            </a:r>
            <a:r>
              <a:rPr lang="en-US" sz="3600">
                <a:solidFill>
                  <a:srgbClr val="7030A0"/>
                </a:solidFill>
                <a:latin typeface="UTM Avo" panose="02040603050506020204" pitchFamily="18" charset="0"/>
              </a:rPr>
              <a:t>.</a:t>
            </a:r>
            <a:endParaRPr lang="en-US" sz="32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thơ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230196" y="2328037"/>
            <a:ext cx="8021626" cy="220192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021626"/>
                      <a:gd name="connsiteY0" fmla="*/ 366994 h 2201922"/>
                      <a:gd name="connsiteX1" fmla="*/ 301058 w 8021626"/>
                      <a:gd name="connsiteY1" fmla="*/ 0 h 2201922"/>
                      <a:gd name="connsiteX2" fmla="*/ 4679282 w 8021626"/>
                      <a:gd name="connsiteY2" fmla="*/ 0 h 2201922"/>
                      <a:gd name="connsiteX3" fmla="*/ 4679282 w 8021626"/>
                      <a:gd name="connsiteY3" fmla="*/ 0 h 2201922"/>
                      <a:gd name="connsiteX4" fmla="*/ 6684688 w 8021626"/>
                      <a:gd name="connsiteY4" fmla="*/ 0 h 2201922"/>
                      <a:gd name="connsiteX5" fmla="*/ 7720567 w 8021626"/>
                      <a:gd name="connsiteY5" fmla="*/ 0 h 2201922"/>
                      <a:gd name="connsiteX6" fmla="*/ 8021626 w 8021626"/>
                      <a:gd name="connsiteY6" fmla="*/ 366994 h 2201922"/>
                      <a:gd name="connsiteX7" fmla="*/ 8021626 w 8021626"/>
                      <a:gd name="connsiteY7" fmla="*/ 1284454 h 2201922"/>
                      <a:gd name="connsiteX8" fmla="*/ 8021626 w 8021626"/>
                      <a:gd name="connsiteY8" fmla="*/ 1284454 h 2201922"/>
                      <a:gd name="connsiteX9" fmla="*/ 8021626 w 8021626"/>
                      <a:gd name="connsiteY9" fmla="*/ 1834935 h 2201922"/>
                      <a:gd name="connsiteX10" fmla="*/ 8021626 w 8021626"/>
                      <a:gd name="connsiteY10" fmla="*/ 1834927 h 2201922"/>
                      <a:gd name="connsiteX11" fmla="*/ 7720567 w 8021626"/>
                      <a:gd name="connsiteY11" fmla="*/ 2201922 h 2201922"/>
                      <a:gd name="connsiteX12" fmla="*/ 6684688 w 8021626"/>
                      <a:gd name="connsiteY12" fmla="*/ 2201922 h 2201922"/>
                      <a:gd name="connsiteX13" fmla="*/ 5251757 w 8021626"/>
                      <a:gd name="connsiteY13" fmla="*/ 2906096 h 2201922"/>
                      <a:gd name="connsiteX14" fmla="*/ 4679282 w 8021626"/>
                      <a:gd name="connsiteY14" fmla="*/ 2201922 h 2201922"/>
                      <a:gd name="connsiteX15" fmla="*/ 301058 w 8021626"/>
                      <a:gd name="connsiteY15" fmla="*/ 2201922 h 2201922"/>
                      <a:gd name="connsiteX16" fmla="*/ 0 w 8021626"/>
                      <a:gd name="connsiteY16" fmla="*/ 1834927 h 2201922"/>
                      <a:gd name="connsiteX17" fmla="*/ 0 w 8021626"/>
                      <a:gd name="connsiteY17" fmla="*/ 1834935 h 2201922"/>
                      <a:gd name="connsiteX18" fmla="*/ 0 w 8021626"/>
                      <a:gd name="connsiteY18" fmla="*/ 1284454 h 2201922"/>
                      <a:gd name="connsiteX19" fmla="*/ 0 w 8021626"/>
                      <a:gd name="connsiteY19" fmla="*/ 1284454 h 2201922"/>
                      <a:gd name="connsiteX20" fmla="*/ 0 w 8021626"/>
                      <a:gd name="connsiteY20" fmla="*/ 366994 h 2201922"/>
                      <a:gd name="connsiteX0" fmla="*/ 0 w 8021626"/>
                      <a:gd name="connsiteY0" fmla="*/ 366994 h 2201922"/>
                      <a:gd name="connsiteX1" fmla="*/ 301058 w 8021626"/>
                      <a:gd name="connsiteY1" fmla="*/ 0 h 2201922"/>
                      <a:gd name="connsiteX2" fmla="*/ 4679282 w 8021626"/>
                      <a:gd name="connsiteY2" fmla="*/ 0 h 2201922"/>
                      <a:gd name="connsiteX3" fmla="*/ 4679282 w 8021626"/>
                      <a:gd name="connsiteY3" fmla="*/ 0 h 2201922"/>
                      <a:gd name="connsiteX4" fmla="*/ 6684688 w 8021626"/>
                      <a:gd name="connsiteY4" fmla="*/ 0 h 2201922"/>
                      <a:gd name="connsiteX5" fmla="*/ 7720567 w 8021626"/>
                      <a:gd name="connsiteY5" fmla="*/ 0 h 2201922"/>
                      <a:gd name="connsiteX6" fmla="*/ 8021626 w 8021626"/>
                      <a:gd name="connsiteY6" fmla="*/ 366994 h 2201922"/>
                      <a:gd name="connsiteX7" fmla="*/ 8021626 w 8021626"/>
                      <a:gd name="connsiteY7" fmla="*/ 1284454 h 2201922"/>
                      <a:gd name="connsiteX8" fmla="*/ 8021626 w 8021626"/>
                      <a:gd name="connsiteY8" fmla="*/ 1284454 h 2201922"/>
                      <a:gd name="connsiteX9" fmla="*/ 8021626 w 8021626"/>
                      <a:gd name="connsiteY9" fmla="*/ 1834935 h 2201922"/>
                      <a:gd name="connsiteX10" fmla="*/ 8021626 w 8021626"/>
                      <a:gd name="connsiteY10" fmla="*/ 1834927 h 2201922"/>
                      <a:gd name="connsiteX11" fmla="*/ 7720567 w 8021626"/>
                      <a:gd name="connsiteY11" fmla="*/ 2201922 h 2201922"/>
                      <a:gd name="connsiteX12" fmla="*/ 6684688 w 8021626"/>
                      <a:gd name="connsiteY12" fmla="*/ 2201922 h 2201922"/>
                      <a:gd name="connsiteX13" fmla="*/ 5251757 w 8021626"/>
                      <a:gd name="connsiteY13" fmla="*/ 2906096 h 2201922"/>
                      <a:gd name="connsiteX14" fmla="*/ 4679282 w 8021626"/>
                      <a:gd name="connsiteY14" fmla="*/ 2201922 h 2201922"/>
                      <a:gd name="connsiteX15" fmla="*/ 301058 w 8021626"/>
                      <a:gd name="connsiteY15" fmla="*/ 2201922 h 2201922"/>
                      <a:gd name="connsiteX16" fmla="*/ 0 w 8021626"/>
                      <a:gd name="connsiteY16" fmla="*/ 1834927 h 2201922"/>
                      <a:gd name="connsiteX17" fmla="*/ 0 w 8021626"/>
                      <a:gd name="connsiteY17" fmla="*/ 1834935 h 2201922"/>
                      <a:gd name="connsiteX18" fmla="*/ 0 w 8021626"/>
                      <a:gd name="connsiteY18" fmla="*/ 1284454 h 2201922"/>
                      <a:gd name="connsiteX19" fmla="*/ 0 w 8021626"/>
                      <a:gd name="connsiteY19" fmla="*/ 1284454 h 2201922"/>
                      <a:gd name="connsiteX20" fmla="*/ 0 w 8021626"/>
                      <a:gd name="connsiteY20" fmla="*/ 366994 h 220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21626" h="2201922" fill="none" extrusionOk="0">
                        <a:moveTo>
                          <a:pt x="0" y="366994"/>
                        </a:moveTo>
                        <a:cubicBezTo>
                          <a:pt x="43860" y="189991"/>
                          <a:pt x="92092" y="19388"/>
                          <a:pt x="301058" y="0"/>
                        </a:cubicBezTo>
                        <a:cubicBezTo>
                          <a:pt x="2217714" y="310338"/>
                          <a:pt x="3122117" y="201736"/>
                          <a:pt x="4679282" y="0"/>
                        </a:cubicBezTo>
                        <a:lnTo>
                          <a:pt x="4679282" y="0"/>
                        </a:lnTo>
                        <a:cubicBezTo>
                          <a:pt x="5265129" y="-232157"/>
                          <a:pt x="5878090" y="61053"/>
                          <a:pt x="6684688" y="0"/>
                        </a:cubicBezTo>
                        <a:cubicBezTo>
                          <a:pt x="6870934" y="-53236"/>
                          <a:pt x="7321332" y="79548"/>
                          <a:pt x="7720567" y="0"/>
                        </a:cubicBezTo>
                        <a:cubicBezTo>
                          <a:pt x="7904024" y="30474"/>
                          <a:pt x="8011299" y="165847"/>
                          <a:pt x="8021626" y="366994"/>
                        </a:cubicBezTo>
                        <a:cubicBezTo>
                          <a:pt x="8028142" y="460012"/>
                          <a:pt x="8017562" y="1115190"/>
                          <a:pt x="8021626" y="1284454"/>
                        </a:cubicBezTo>
                        <a:lnTo>
                          <a:pt x="8021626" y="1284454"/>
                        </a:lnTo>
                        <a:cubicBezTo>
                          <a:pt x="8042707" y="1375328"/>
                          <a:pt x="8002093" y="1755777"/>
                          <a:pt x="8021626" y="1834935"/>
                        </a:cubicBezTo>
                        <a:lnTo>
                          <a:pt x="8021626" y="1834927"/>
                        </a:lnTo>
                        <a:cubicBezTo>
                          <a:pt x="8002000" y="2008198"/>
                          <a:pt x="7879087" y="2230423"/>
                          <a:pt x="7720567" y="2201922"/>
                        </a:cubicBezTo>
                        <a:cubicBezTo>
                          <a:pt x="7439447" y="2262014"/>
                          <a:pt x="7170956" y="2149709"/>
                          <a:pt x="6684688" y="2201922"/>
                        </a:cubicBezTo>
                        <a:cubicBezTo>
                          <a:pt x="6339042" y="2309869"/>
                          <a:pt x="5665309" y="2904145"/>
                          <a:pt x="5251757" y="2906096"/>
                        </a:cubicBezTo>
                        <a:cubicBezTo>
                          <a:pt x="5174631" y="2733339"/>
                          <a:pt x="4927769" y="2492845"/>
                          <a:pt x="4679282" y="2201922"/>
                        </a:cubicBezTo>
                        <a:cubicBezTo>
                          <a:pt x="3718499" y="2202976"/>
                          <a:pt x="1395255" y="2355513"/>
                          <a:pt x="301058" y="2201922"/>
                        </a:cubicBezTo>
                        <a:cubicBezTo>
                          <a:pt x="132581" y="2233630"/>
                          <a:pt x="-44399" y="2089698"/>
                          <a:pt x="0" y="1834927"/>
                        </a:cubicBezTo>
                        <a:lnTo>
                          <a:pt x="0" y="1834935"/>
                        </a:lnTo>
                        <a:cubicBezTo>
                          <a:pt x="-62793" y="1558791"/>
                          <a:pt x="-7733" y="1427686"/>
                          <a:pt x="0" y="1284454"/>
                        </a:cubicBezTo>
                        <a:lnTo>
                          <a:pt x="0" y="1284454"/>
                        </a:lnTo>
                        <a:cubicBezTo>
                          <a:pt x="-58093" y="912010"/>
                          <a:pt x="73481" y="609339"/>
                          <a:pt x="0" y="366994"/>
                        </a:cubicBezTo>
                        <a:close/>
                      </a:path>
                      <a:path w="8021626" h="2201922" stroke="0" extrusionOk="0">
                        <a:moveTo>
                          <a:pt x="0" y="366994"/>
                        </a:moveTo>
                        <a:cubicBezTo>
                          <a:pt x="-1868" y="157913"/>
                          <a:pt x="167082" y="-5907"/>
                          <a:pt x="301058" y="0"/>
                        </a:cubicBezTo>
                        <a:cubicBezTo>
                          <a:pt x="1994021" y="239355"/>
                          <a:pt x="2649431" y="-44377"/>
                          <a:pt x="4679282" y="0"/>
                        </a:cubicBezTo>
                        <a:lnTo>
                          <a:pt x="4679282" y="0"/>
                        </a:lnTo>
                        <a:cubicBezTo>
                          <a:pt x="5106646" y="-110858"/>
                          <a:pt x="6302656" y="-52786"/>
                          <a:pt x="6684688" y="0"/>
                        </a:cubicBezTo>
                        <a:cubicBezTo>
                          <a:pt x="6956245" y="-69440"/>
                          <a:pt x="7279577" y="61228"/>
                          <a:pt x="7720567" y="0"/>
                        </a:cubicBezTo>
                        <a:cubicBezTo>
                          <a:pt x="7885357" y="-17971"/>
                          <a:pt x="7993705" y="155759"/>
                          <a:pt x="8021626" y="366994"/>
                        </a:cubicBezTo>
                        <a:cubicBezTo>
                          <a:pt x="8004979" y="472402"/>
                          <a:pt x="8019019" y="1111468"/>
                          <a:pt x="8021626" y="1284454"/>
                        </a:cubicBezTo>
                        <a:lnTo>
                          <a:pt x="8021626" y="1284454"/>
                        </a:lnTo>
                        <a:cubicBezTo>
                          <a:pt x="8026422" y="1424802"/>
                          <a:pt x="7990572" y="1607916"/>
                          <a:pt x="8021626" y="1834935"/>
                        </a:cubicBezTo>
                        <a:lnTo>
                          <a:pt x="8021626" y="1834927"/>
                        </a:lnTo>
                        <a:cubicBezTo>
                          <a:pt x="8013906" y="2042546"/>
                          <a:pt x="7870853" y="2215649"/>
                          <a:pt x="7720567" y="2201922"/>
                        </a:cubicBezTo>
                        <a:cubicBezTo>
                          <a:pt x="7256204" y="2296527"/>
                          <a:pt x="6911832" y="2130590"/>
                          <a:pt x="6684688" y="2201922"/>
                        </a:cubicBezTo>
                        <a:cubicBezTo>
                          <a:pt x="6121090" y="2559649"/>
                          <a:pt x="5954919" y="2692572"/>
                          <a:pt x="5251757" y="2906096"/>
                        </a:cubicBezTo>
                        <a:cubicBezTo>
                          <a:pt x="5007689" y="2664812"/>
                          <a:pt x="4879077" y="2450921"/>
                          <a:pt x="4679282" y="2201922"/>
                        </a:cubicBezTo>
                        <a:cubicBezTo>
                          <a:pt x="3530416" y="2302078"/>
                          <a:pt x="1386560" y="2436654"/>
                          <a:pt x="301058" y="2201922"/>
                        </a:cubicBezTo>
                        <a:cubicBezTo>
                          <a:pt x="104361" y="2232865"/>
                          <a:pt x="41939" y="1991299"/>
                          <a:pt x="0" y="1834927"/>
                        </a:cubicBezTo>
                        <a:lnTo>
                          <a:pt x="0" y="1834935"/>
                        </a:lnTo>
                        <a:cubicBezTo>
                          <a:pt x="11709" y="1648156"/>
                          <a:pt x="-9534" y="1409191"/>
                          <a:pt x="0" y="1284454"/>
                        </a:cubicBezTo>
                        <a:lnTo>
                          <a:pt x="0" y="1284454"/>
                        </a:lnTo>
                        <a:cubicBezTo>
                          <a:pt x="34914" y="992290"/>
                          <a:pt x="-12717" y="511974"/>
                          <a:pt x="0" y="366994"/>
                        </a:cubicBezTo>
                        <a:close/>
                      </a:path>
                      <a:path w="8021626" h="2201922" fill="none" stroke="0" extrusionOk="0">
                        <a:moveTo>
                          <a:pt x="0" y="366994"/>
                        </a:moveTo>
                        <a:cubicBezTo>
                          <a:pt x="8051" y="189372"/>
                          <a:pt x="131962" y="-2779"/>
                          <a:pt x="301058" y="0"/>
                        </a:cubicBezTo>
                        <a:cubicBezTo>
                          <a:pt x="2361856" y="210216"/>
                          <a:pt x="3023461" y="319291"/>
                          <a:pt x="4679282" y="0"/>
                        </a:cubicBezTo>
                        <a:lnTo>
                          <a:pt x="4679282" y="0"/>
                        </a:lnTo>
                        <a:cubicBezTo>
                          <a:pt x="5366638" y="-110681"/>
                          <a:pt x="5804235" y="-71251"/>
                          <a:pt x="6684688" y="0"/>
                        </a:cubicBezTo>
                        <a:cubicBezTo>
                          <a:pt x="6860196" y="-56292"/>
                          <a:pt x="7324406" y="24997"/>
                          <a:pt x="7720567" y="0"/>
                        </a:cubicBezTo>
                        <a:cubicBezTo>
                          <a:pt x="7886697" y="-4007"/>
                          <a:pt x="8044014" y="145110"/>
                          <a:pt x="8021626" y="366994"/>
                        </a:cubicBezTo>
                        <a:cubicBezTo>
                          <a:pt x="8003760" y="456476"/>
                          <a:pt x="8002594" y="1141158"/>
                          <a:pt x="8021626" y="1284454"/>
                        </a:cubicBezTo>
                        <a:lnTo>
                          <a:pt x="8021626" y="1284454"/>
                        </a:lnTo>
                        <a:cubicBezTo>
                          <a:pt x="8044489" y="1367924"/>
                          <a:pt x="8002843" y="1746509"/>
                          <a:pt x="8021626" y="1834935"/>
                        </a:cubicBezTo>
                        <a:lnTo>
                          <a:pt x="8021626" y="1834927"/>
                        </a:lnTo>
                        <a:cubicBezTo>
                          <a:pt x="8017011" y="2009277"/>
                          <a:pt x="7873677" y="2222583"/>
                          <a:pt x="7720567" y="2201922"/>
                        </a:cubicBezTo>
                        <a:cubicBezTo>
                          <a:pt x="7444736" y="2233127"/>
                          <a:pt x="7195320" y="2126916"/>
                          <a:pt x="6684688" y="2201922"/>
                        </a:cubicBezTo>
                        <a:cubicBezTo>
                          <a:pt x="6349655" y="2256629"/>
                          <a:pt x="5610932" y="2900709"/>
                          <a:pt x="5251757" y="2906096"/>
                        </a:cubicBezTo>
                        <a:cubicBezTo>
                          <a:pt x="5233775" y="2751083"/>
                          <a:pt x="4846202" y="2531576"/>
                          <a:pt x="4679282" y="2201922"/>
                        </a:cubicBezTo>
                        <a:cubicBezTo>
                          <a:pt x="3751534" y="2130465"/>
                          <a:pt x="1464663" y="2363275"/>
                          <a:pt x="301058" y="2201922"/>
                        </a:cubicBezTo>
                        <a:cubicBezTo>
                          <a:pt x="113496" y="2210739"/>
                          <a:pt x="12316" y="2037666"/>
                          <a:pt x="0" y="1834927"/>
                        </a:cubicBezTo>
                        <a:lnTo>
                          <a:pt x="0" y="1834935"/>
                        </a:lnTo>
                        <a:cubicBezTo>
                          <a:pt x="-58085" y="1550532"/>
                          <a:pt x="-21859" y="1405256"/>
                          <a:pt x="0" y="1284454"/>
                        </a:cubicBezTo>
                        <a:lnTo>
                          <a:pt x="0" y="1284454"/>
                        </a:lnTo>
                        <a:cubicBezTo>
                          <a:pt x="-73777" y="950215"/>
                          <a:pt x="23568" y="611330"/>
                          <a:pt x="0" y="366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230196" y="2696458"/>
            <a:ext cx="7707856" cy="146508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Đọc </a:t>
            </a:r>
            <a:r>
              <a:rPr lang="en-US" sz="3200" kern="0" dirty="0" err="1">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giọng đọc </a:t>
            </a:r>
            <a:r>
              <a:rPr lang="en-US" sz="3200">
                <a:solidFill>
                  <a:srgbClr val="7030A0"/>
                </a:solidFill>
                <a:latin typeface="UTM Avo" panose="02040603050506020204" pitchFamily="18" charset="0"/>
              </a:rPr>
              <a:t>vui tươi nhưng tha thiết. </a:t>
            </a:r>
            <a:endParaRPr lang="en-US" sz="32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268027" y="2002160"/>
            <a:ext cx="7620660" cy="3938357"/>
          </a:xfrm>
          <a:prstGeom prst="rect">
            <a:avLst/>
          </a:prstGeom>
        </p:spPr>
      </p:pic>
      <p:sp>
        <p:nvSpPr>
          <p:cNvPr id="6" name="TextBox 5">
            <a:extLst>
              <a:ext uri="{FF2B5EF4-FFF2-40B4-BE49-F238E27FC236}">
                <a16:creationId xmlns:a16="http://schemas.microsoft.com/office/drawing/2014/main" id="{0802081E-3689-15AC-50E1-DA255EC9138D}"/>
              </a:ext>
            </a:extLst>
          </p:cNvPr>
          <p:cNvSpPr txBox="1"/>
          <p:nvPr/>
        </p:nvSpPr>
        <p:spPr>
          <a:xfrm>
            <a:off x="4439266" y="16818"/>
            <a:ext cx="7904744" cy="1107996"/>
          </a:xfrm>
          <a:prstGeom prst="rect">
            <a:avLst/>
          </a:prstGeom>
          <a:noFill/>
        </p:spPr>
        <p:txBody>
          <a:bodyPr wrap="square" rtlCol="0">
            <a:spAutoFit/>
          </a:bodyPr>
          <a:lstStyle/>
          <a:p>
            <a:r>
              <a:rPr lang="en-US" sz="6600" b="1">
                <a:solidFill>
                  <a:srgbClr val="FF0000"/>
                </a:solidFill>
                <a:effectLst>
                  <a:outerShdw blurRad="38100" dist="38100" dir="2700000" algn="tl">
                    <a:srgbClr val="000000">
                      <a:alpha val="43137"/>
                    </a:srgbClr>
                  </a:outerShdw>
                </a:effectLst>
                <a:latin typeface="UTM Avo" panose="02040603050506020204" pitchFamily="18" charset="0"/>
              </a:rPr>
              <a:t>Thi đọc diễn cảm</a:t>
            </a:r>
            <a:endParaRPr lang="en-US" b="1">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6F0342-1084-0325-4E5E-1D3A018817A0}"/>
              </a:ext>
            </a:extLst>
          </p:cNvPr>
          <p:cNvSpPr txBox="1"/>
          <p:nvPr/>
        </p:nvSpPr>
        <p:spPr>
          <a:xfrm>
            <a:off x="3038167" y="699406"/>
            <a:ext cx="6445045" cy="5133778"/>
          </a:xfrm>
          <a:prstGeom prst="rect">
            <a:avLst/>
          </a:prstGeom>
          <a:noFill/>
        </p:spPr>
        <p:txBody>
          <a:bodyPr wrap="square">
            <a:spAutoFit/>
          </a:bodyPr>
          <a:lstStyle/>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Mẹ ơi / con sẽ phi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Qua </a:t>
            </a:r>
            <a:r>
              <a:rPr lang="en-US" sz="3200" b="1">
                <a:solidFill>
                  <a:srgbClr val="7030A0"/>
                </a:solidFill>
                <a:effectLst/>
                <a:latin typeface="UTM Avo" panose="02040603050506020204" pitchFamily="18" charset="0"/>
                <a:ea typeface="Times New Roman" panose="02020603050405020304" pitchFamily="18" charset="0"/>
              </a:rPr>
              <a:t>bao nhiêu</a:t>
            </a:r>
            <a:r>
              <a:rPr lang="en-US" sz="3200">
                <a:solidFill>
                  <a:srgbClr val="7030A0"/>
                </a:solidFill>
                <a:effectLst/>
                <a:latin typeface="UTM Avo" panose="02040603050506020204" pitchFamily="18" charset="0"/>
                <a:ea typeface="Times New Roman" panose="02020603050405020304" pitchFamily="18" charset="0"/>
              </a:rPr>
              <a:t> / ngọn gió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Gió </a:t>
            </a:r>
            <a:r>
              <a:rPr lang="en-US" sz="3200" b="1">
                <a:solidFill>
                  <a:srgbClr val="7030A0"/>
                </a:solidFill>
                <a:effectLst/>
                <a:latin typeface="UTM Avo" panose="02040603050506020204" pitchFamily="18" charset="0"/>
                <a:ea typeface="Times New Roman" panose="02020603050405020304" pitchFamily="18" charset="0"/>
              </a:rPr>
              <a:t>xanh</a:t>
            </a:r>
            <a:r>
              <a:rPr lang="en-US" sz="3200">
                <a:solidFill>
                  <a:srgbClr val="7030A0"/>
                </a:solidFill>
                <a:effectLst/>
                <a:latin typeface="UTM Avo" panose="02040603050506020204" pitchFamily="18" charset="0"/>
                <a:ea typeface="Times New Roman" panose="02020603050405020304" pitchFamily="18" charset="0"/>
              </a:rPr>
              <a:t> / miền trung du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Gió </a:t>
            </a:r>
            <a:r>
              <a:rPr lang="en-US" sz="3200" b="1">
                <a:solidFill>
                  <a:srgbClr val="7030A0"/>
                </a:solidFill>
                <a:effectLst/>
                <a:latin typeface="UTM Avo" panose="02040603050506020204" pitchFamily="18" charset="0"/>
                <a:ea typeface="Times New Roman" panose="02020603050405020304" pitchFamily="18" charset="0"/>
              </a:rPr>
              <a:t>hồng</a:t>
            </a:r>
            <a:r>
              <a:rPr lang="en-US" sz="3200">
                <a:solidFill>
                  <a:srgbClr val="7030A0"/>
                </a:solidFill>
                <a:effectLst/>
                <a:latin typeface="UTM Avo" panose="02040603050506020204" pitchFamily="18" charset="0"/>
                <a:ea typeface="Times New Roman" panose="02020603050405020304" pitchFamily="18" charset="0"/>
              </a:rPr>
              <a:t> / vùng đất đỏ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Gió </a:t>
            </a:r>
            <a:r>
              <a:rPr lang="en-US" sz="3200" b="1">
                <a:solidFill>
                  <a:srgbClr val="7030A0"/>
                </a:solidFill>
                <a:effectLst/>
                <a:latin typeface="UTM Avo" panose="02040603050506020204" pitchFamily="18" charset="0"/>
                <a:ea typeface="Times New Roman" panose="02020603050405020304" pitchFamily="18" charset="0"/>
              </a:rPr>
              <a:t>đen hút</a:t>
            </a:r>
            <a:r>
              <a:rPr lang="en-US" sz="3200">
                <a:solidFill>
                  <a:srgbClr val="7030A0"/>
                </a:solidFill>
                <a:effectLst/>
                <a:latin typeface="UTM Avo" panose="02040603050506020204" pitchFamily="18" charset="0"/>
                <a:ea typeface="Times New Roman" panose="02020603050405020304" pitchFamily="18" charset="0"/>
              </a:rPr>
              <a:t> / đại ngàn //</a:t>
            </a:r>
          </a:p>
          <a:p>
            <a:pPr indent="270510" algn="just">
              <a:lnSpc>
                <a:spcPct val="130000"/>
              </a:lnSpc>
              <a:tabLst>
                <a:tab pos="346075" algn="l"/>
              </a:tabLst>
            </a:pPr>
            <a:r>
              <a:rPr lang="en-US" sz="3200" b="1">
                <a:solidFill>
                  <a:srgbClr val="7030A0"/>
                </a:solidFill>
                <a:effectLst/>
                <a:latin typeface="UTM Avo" panose="02040603050506020204" pitchFamily="18" charset="0"/>
                <a:ea typeface="Times New Roman" panose="02020603050405020304" pitchFamily="18" charset="0"/>
              </a:rPr>
              <a:t>Mấp mô</a:t>
            </a:r>
            <a:r>
              <a:rPr lang="en-US" sz="3200">
                <a:solidFill>
                  <a:srgbClr val="7030A0"/>
                </a:solidFill>
                <a:effectLst/>
                <a:latin typeface="UTM Avo" panose="02040603050506020204" pitchFamily="18" charset="0"/>
                <a:ea typeface="Times New Roman" panose="02020603050405020304" pitchFamily="18" charset="0"/>
              </a:rPr>
              <a:t> / triền núi đá…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Con mang về / cho mẹ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Ngọn gió / của trăm miền. //</a:t>
            </a:r>
          </a:p>
        </p:txBody>
      </p:sp>
    </p:spTree>
    <p:extLst>
      <p:ext uri="{BB962C8B-B14F-4D97-AF65-F5344CB8AC3E}">
        <p14:creationId xmlns:p14="http://schemas.microsoft.com/office/powerpoint/2010/main" val="83642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790D57-63B0-09DD-BDD8-5378420945EB}"/>
              </a:ext>
            </a:extLst>
          </p:cNvPr>
          <p:cNvSpPr txBox="1"/>
          <p:nvPr/>
        </p:nvSpPr>
        <p:spPr>
          <a:xfrm>
            <a:off x="2905433" y="858520"/>
            <a:ext cx="7046041" cy="5140959"/>
          </a:xfrm>
          <a:prstGeom prst="rect">
            <a:avLst/>
          </a:prstGeom>
          <a:noFill/>
        </p:spPr>
        <p:txBody>
          <a:bodyPr wrap="square">
            <a:spAutoFit/>
          </a:bodyPr>
          <a:lstStyle/>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Ngựa con / sẽ đi khắp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Trên / những cánh đồng hoa //</a:t>
            </a:r>
          </a:p>
          <a:p>
            <a:pPr indent="270510" algn="just">
              <a:lnSpc>
                <a:spcPct val="130000"/>
              </a:lnSpc>
              <a:tabLst>
                <a:tab pos="346075" algn="l"/>
              </a:tabLst>
            </a:pPr>
            <a:r>
              <a:rPr lang="en-US" sz="3200" b="1">
                <a:solidFill>
                  <a:srgbClr val="7030A0"/>
                </a:solidFill>
                <a:effectLst/>
                <a:latin typeface="UTM Avo" panose="02040603050506020204" pitchFamily="18" charset="0"/>
                <a:ea typeface="Times New Roman" panose="02020603050405020304" pitchFamily="18" charset="0"/>
              </a:rPr>
              <a:t>Loá</a:t>
            </a:r>
            <a:r>
              <a:rPr lang="en-US" sz="3200">
                <a:solidFill>
                  <a:srgbClr val="7030A0"/>
                </a:solidFill>
                <a:effectLst/>
                <a:latin typeface="UTM Avo" panose="02040603050506020204" pitchFamily="18" charset="0"/>
                <a:ea typeface="Times New Roman" panose="02020603050405020304" pitchFamily="18" charset="0"/>
              </a:rPr>
              <a:t> màu trắng / hoa mơ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Trang giấy nguyên / chưa viết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Con </a:t>
            </a:r>
            <a:r>
              <a:rPr lang="en-US" sz="3200" b="1">
                <a:solidFill>
                  <a:srgbClr val="7030A0"/>
                </a:solidFill>
                <a:effectLst/>
                <a:latin typeface="UTM Avo" panose="02040603050506020204" pitchFamily="18" charset="0"/>
                <a:ea typeface="Times New Roman" panose="02020603050405020304" pitchFamily="18" charset="0"/>
              </a:rPr>
              <a:t>làm sao </a:t>
            </a:r>
            <a:r>
              <a:rPr lang="en-US" sz="3200">
                <a:solidFill>
                  <a:srgbClr val="7030A0"/>
                </a:solidFill>
                <a:effectLst/>
                <a:latin typeface="UTM Avo" panose="02040603050506020204" pitchFamily="18" charset="0"/>
                <a:ea typeface="Times New Roman" panose="02020603050405020304" pitchFamily="18" charset="0"/>
              </a:rPr>
              <a:t>/</a:t>
            </a:r>
            <a:r>
              <a:rPr lang="en-US" sz="3200" b="1">
                <a:solidFill>
                  <a:srgbClr val="7030A0"/>
                </a:solidFill>
                <a:effectLst/>
                <a:latin typeface="UTM Avo" panose="02040603050506020204" pitchFamily="18" charset="0"/>
                <a:ea typeface="Times New Roman" panose="02020603050405020304" pitchFamily="18" charset="0"/>
              </a:rPr>
              <a:t> ôm hết </a:t>
            </a:r>
            <a:r>
              <a:rPr lang="en-US" sz="3200">
                <a:solidFill>
                  <a:srgbClr val="7030A0"/>
                </a:solidFill>
                <a:effectLst/>
                <a:latin typeface="UTM Avo" panose="02040603050506020204" pitchFamily="18" charset="0"/>
                <a:ea typeface="Times New Roman" panose="02020603050405020304" pitchFamily="18" charset="0"/>
              </a:rPr>
              <a:t>//</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Mùi hoa huệ / </a:t>
            </a:r>
            <a:r>
              <a:rPr lang="en-US" sz="3200" b="1">
                <a:solidFill>
                  <a:srgbClr val="7030A0"/>
                </a:solidFill>
                <a:effectLst/>
                <a:latin typeface="UTM Avo" panose="02040603050506020204" pitchFamily="18" charset="0"/>
                <a:ea typeface="Times New Roman" panose="02020603050405020304" pitchFamily="18" charset="0"/>
              </a:rPr>
              <a:t>ngọt ngào</a:t>
            </a:r>
            <a:r>
              <a:rPr lang="en-US" sz="3200">
                <a:solidFill>
                  <a:srgbClr val="7030A0"/>
                </a:solidFill>
                <a:effectLst/>
                <a:latin typeface="UTM Avo" panose="02040603050506020204" pitchFamily="18" charset="0"/>
                <a:ea typeface="Times New Roman" panose="02020603050405020304" pitchFamily="18" charset="0"/>
              </a:rPr>
              <a:t> //</a:t>
            </a:r>
          </a:p>
          <a:p>
            <a:pPr indent="270510" algn="just">
              <a:lnSpc>
                <a:spcPct val="130000"/>
              </a:lnSpc>
              <a:tabLst>
                <a:tab pos="346075" algn="l"/>
              </a:tabLst>
            </a:pPr>
            <a:r>
              <a:rPr lang="en-US" sz="3200">
                <a:solidFill>
                  <a:srgbClr val="7030A0"/>
                </a:solidFill>
                <a:effectLst/>
                <a:latin typeface="UTM Avo" panose="02040603050506020204" pitchFamily="18" charset="0"/>
                <a:ea typeface="Times New Roman" panose="02020603050405020304" pitchFamily="18" charset="0"/>
              </a:rPr>
              <a:t>Gió và nắng / </a:t>
            </a:r>
            <a:r>
              <a:rPr lang="en-US" sz="3200" b="1">
                <a:solidFill>
                  <a:srgbClr val="7030A0"/>
                </a:solidFill>
                <a:effectLst/>
                <a:latin typeface="UTM Avo" panose="02040603050506020204" pitchFamily="18" charset="0"/>
                <a:ea typeface="Times New Roman" panose="02020603050405020304" pitchFamily="18" charset="0"/>
              </a:rPr>
              <a:t>xôn xao</a:t>
            </a:r>
            <a:r>
              <a:rPr lang="en-US" sz="3200">
                <a:solidFill>
                  <a:srgbClr val="7030A0"/>
                </a:solidFill>
                <a:effectLst/>
                <a:latin typeface="UTM Avo" panose="02040603050506020204" pitchFamily="18" charset="0"/>
                <a:ea typeface="Times New Roman" panose="02020603050405020304" pitchFamily="18" charset="0"/>
              </a:rPr>
              <a:t> //</a:t>
            </a:r>
          </a:p>
          <a:p>
            <a:pPr indent="270510" algn="just">
              <a:lnSpc>
                <a:spcPct val="130000"/>
              </a:lnSpc>
              <a:tabLst>
                <a:tab pos="346075" algn="l"/>
              </a:tabLst>
            </a:pPr>
            <a:r>
              <a:rPr lang="en-US" sz="3200" b="1">
                <a:solidFill>
                  <a:srgbClr val="7030A0"/>
                </a:solidFill>
                <a:effectLst/>
                <a:latin typeface="UTM Avo" panose="02040603050506020204" pitchFamily="18" charset="0"/>
                <a:ea typeface="Times New Roman" panose="02020603050405020304" pitchFamily="18" charset="0"/>
              </a:rPr>
              <a:t>Khắp đồng</a:t>
            </a:r>
            <a:r>
              <a:rPr lang="en-US" sz="3200">
                <a:solidFill>
                  <a:srgbClr val="7030A0"/>
                </a:solidFill>
                <a:effectLst/>
                <a:latin typeface="UTM Avo" panose="02040603050506020204" pitchFamily="18" charset="0"/>
                <a:ea typeface="Times New Roman" panose="02020603050405020304" pitchFamily="18" charset="0"/>
              </a:rPr>
              <a:t> / hoa cúc dại. //</a:t>
            </a:r>
          </a:p>
        </p:txBody>
      </p:sp>
    </p:spTree>
    <p:extLst>
      <p:ext uri="{BB962C8B-B14F-4D97-AF65-F5344CB8AC3E}">
        <p14:creationId xmlns:p14="http://schemas.microsoft.com/office/powerpoint/2010/main" val="412554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2094271" y="1681316"/>
            <a:ext cx="9514861" cy="435077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sz="3200">
                <a:solidFill>
                  <a:srgbClr val="7030A0"/>
                </a:solidFill>
                <a:latin typeface="UTM Avo" panose="02040603050506020204" pitchFamily="18" charset="0"/>
                <a:ea typeface="Cambria" panose="02040503050406030204" pitchFamily="18" charset="0"/>
                <a:cs typeface="LNTH-LuoLuoNotangYuanTi 1" pitchFamily="2" charset="-128"/>
              </a:rPr>
              <a:t>	- </a:t>
            </a:r>
            <a:r>
              <a:rPr lang="en-US" sz="3600">
                <a:solidFill>
                  <a:srgbClr val="7030A0"/>
                </a:solidFill>
                <a:latin typeface="UTM Avo" panose="02040603050506020204" pitchFamily="18" charset="0"/>
                <a:ea typeface="Cambria" panose="02040503050406030204" pitchFamily="18" charset="0"/>
                <a:cs typeface="LNTH-LuoLuoNotangYuanTi 1" pitchFamily="2" charset="-128"/>
              </a:rPr>
              <a:t>Mỗi </a:t>
            </a:r>
            <a:r>
              <a:rPr lang="en-US" sz="3600" dirty="0" err="1">
                <a:solidFill>
                  <a:srgbClr val="7030A0"/>
                </a:solidFill>
                <a:latin typeface="UTM Avo" panose="02040603050506020204" pitchFamily="18" charset="0"/>
                <a:ea typeface="Cambria" panose="02040503050406030204" pitchFamily="18" charset="0"/>
                <a:cs typeface="LNTH-LuoLuoNotangYuanTi 1" pitchFamily="2" charset="-128"/>
              </a:rPr>
              <a:t>bạn sẽ đặt ra 5 câu hỏi ghi ra giấy sau đó phỏng vấn các bạn trong nhóm của mình hoặc nhóm bạn để tìm ra chân dung của </a:t>
            </a:r>
            <a:r>
              <a:rPr lang="en-US" sz="3600" err="1">
                <a:solidFill>
                  <a:srgbClr val="7030A0"/>
                </a:solidFill>
                <a:latin typeface="UTM Avo" panose="02040603050506020204" pitchFamily="18" charset="0"/>
                <a:ea typeface="Cambria" panose="02040503050406030204" pitchFamily="18" charset="0"/>
                <a:cs typeface="LNTH-LuoLuoNotangYuanTi 1" pitchFamily="2" charset="-128"/>
              </a:rPr>
              <a:t>bạn </a:t>
            </a:r>
            <a:r>
              <a:rPr lang="en-US" sz="3600">
                <a:solidFill>
                  <a:srgbClr val="7030A0"/>
                </a:solidFill>
                <a:latin typeface="UTM Avo" panose="02040603050506020204" pitchFamily="18" charset="0"/>
                <a:ea typeface="Cambria" panose="02040503050406030204" pitchFamily="18" charset="0"/>
                <a:cs typeface="LNTH-LuoLuoNotangYuanTi 1" pitchFamily="2" charset="-128"/>
              </a:rPr>
              <a:t>mình.</a:t>
            </a:r>
          </a:p>
          <a:p>
            <a:pPr marL="571500" lvl="0" indent="-571500" algn="just">
              <a:buFont typeface="Wingdings" panose="05000000000000000000" pitchFamily="2" charset="2"/>
              <a:buChar char="ü"/>
            </a:pP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1954161" y="314845"/>
            <a:ext cx="9180871"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hỏi đáp: Chân dung của bạn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779669"/>
            <a:ext cx="11111949" cy="4129657"/>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Trò chơi trên giúp em hiểu “Chân dung của em” có nghĩa là gì? </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Chân dung của em là đặc điểm con người của em cả về hình thức bên ngoài lẫn tính cách, phẩm chất.</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9201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898592-9EF6-3069-2DA3-EED3BB2EE929}"/>
              </a:ext>
            </a:extLst>
          </p:cNvPr>
          <p:cNvSpPr txBox="1"/>
          <p:nvPr/>
        </p:nvSpPr>
        <p:spPr>
          <a:xfrm>
            <a:off x="437535" y="833215"/>
            <a:ext cx="5048864" cy="5701625"/>
          </a:xfrm>
          <a:prstGeom prst="rect">
            <a:avLst/>
          </a:prstGeom>
          <a:noFill/>
        </p:spPr>
        <p:txBody>
          <a:bodyPr wrap="square">
            <a:spAutoFit/>
          </a:bodyPr>
          <a:lstStyle/>
          <a:p>
            <a:pPr>
              <a:lnSpc>
                <a:spcPct val="107000"/>
              </a:lnSpc>
              <a:spcAft>
                <a:spcPts val="8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effectLst/>
                <a:latin typeface="UTM Avo" panose="02040603050506020204" pitchFamily="18" charset="0"/>
                <a:ea typeface="Times New Roman" panose="02020603050405020304" pitchFamily="18" charset="0"/>
                <a:cs typeface="Times New Roman" panose="02020603050405020304" pitchFamily="18" charset="0"/>
              </a:rPr>
              <a:t> Mẹ ơi, con tuổi gì?</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effectLst/>
                <a:latin typeface="UTM Avo" panose="02040603050506020204" pitchFamily="18" charset="0"/>
                <a:ea typeface="Times New Roman" panose="02020603050405020304" pitchFamily="18" charset="0"/>
                <a:cs typeface="Times New Roman" panose="02020603050405020304" pitchFamily="18" charset="0"/>
              </a:rPr>
              <a:t> Tuổi con là tuổi Ngựa</a:t>
            </a:r>
            <a:r>
              <a:rPr lang="vi-VN" sz="2800" baseline="30000">
                <a:effectLst/>
                <a:latin typeface="Cambria" panose="02040503050406030204" pitchFamily="18" charset="0"/>
                <a:ea typeface="Times New Roman" panose="02020603050405020304" pitchFamily="18" charset="0"/>
                <a:cs typeface="Cambria" panose="02040503050406030204" pitchFamily="18" charset="0"/>
              </a:rPr>
              <a:t> </a:t>
            </a:r>
            <a:r>
              <a:rPr lang="vi-VN" sz="2800" baseline="30000">
                <a:effectLst/>
                <a:latin typeface="UTM Avo" panose="02040603050506020204" pitchFamily="18" charset="0"/>
                <a:ea typeface="Times New Roman" panose="02020603050405020304" pitchFamily="18" charset="0"/>
                <a:cs typeface="Times New Roman" panose="02020603050405020304" pitchFamily="18" charset="0"/>
              </a:rPr>
              <a:t>[1]</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Ngựa không yên một chỗ</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Tuổi con là tuổi đi…</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a:effectLst/>
                <a:latin typeface="UTM Avo" panose="02040603050506020204" pitchFamily="18" charset="0"/>
                <a:ea typeface="Times New Roman" panose="02020603050405020304" pitchFamily="18" charset="0"/>
                <a:cs typeface="Times New Roman" panose="02020603050405020304" pitchFamily="18" charset="0"/>
              </a:rPr>
              <a:t> Mẹ ơi, con sẽ phi</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Qua bao nhiêu ngọn gió</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Gió xanh miền trung du</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Gió hồng vùng đất đỏ</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Gió đen hút đại ngàn</a:t>
            </a:r>
            <a:r>
              <a:rPr lang="vi-VN" sz="2800" baseline="30000">
                <a:effectLst/>
                <a:latin typeface="Cambria" panose="02040503050406030204" pitchFamily="18" charset="0"/>
                <a:ea typeface="Times New Roman" panose="02020603050405020304" pitchFamily="18" charset="0"/>
                <a:cs typeface="Cambria" panose="02040503050406030204" pitchFamily="18" charset="0"/>
              </a:rPr>
              <a:t> </a:t>
            </a:r>
            <a:r>
              <a:rPr lang="vi-VN" sz="2800" baseline="30000">
                <a:effectLst/>
                <a:latin typeface="UTM Avo" panose="02040603050506020204" pitchFamily="18" charset="0"/>
                <a:ea typeface="Times New Roman" panose="02020603050405020304" pitchFamily="18" charset="0"/>
                <a:cs typeface="Times New Roman" panose="02020603050405020304" pitchFamily="18" charset="0"/>
              </a:rPr>
              <a:t>[2]</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Mấp mô triền núi đá…</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Con mang về cho mẹ</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Ngọn gió của trăm miền</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33C049E-D9BF-3E70-439F-6357FB316003}"/>
              </a:ext>
            </a:extLst>
          </p:cNvPr>
          <p:cNvSpPr txBox="1"/>
          <p:nvPr/>
        </p:nvSpPr>
        <p:spPr>
          <a:xfrm>
            <a:off x="6389738" y="63774"/>
            <a:ext cx="5577964" cy="7001917"/>
          </a:xfrm>
          <a:prstGeom prst="rect">
            <a:avLst/>
          </a:prstGeom>
          <a:noFill/>
        </p:spPr>
        <p:txBody>
          <a:bodyPr wrap="square">
            <a:spAutoFit/>
          </a:bodyPr>
          <a:lstStyle/>
          <a:p>
            <a:pPr>
              <a:spcAft>
                <a:spcPts val="600"/>
              </a:spcAft>
            </a:pPr>
            <a:r>
              <a:rPr lang="vi-VN" sz="2800">
                <a:effectLst/>
                <a:latin typeface="UTM Avo" panose="02040603050506020204" pitchFamily="18" charset="0"/>
                <a:ea typeface="Times New Roman" panose="02020603050405020304" pitchFamily="18" charset="0"/>
                <a:cs typeface="Times New Roman" panose="02020603050405020304" pitchFamily="18" charset="0"/>
              </a:rPr>
              <a:t>Ngựa con sẽ đi khắp</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Trên những cánh đồng hoa</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Lóa màu trắng hoa mơ</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Trang giấy nguyên chưa viết</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Con làm sao ôm hết</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Mùi hoa huệ ngạt ngào</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Gió và nắng xôn xao</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Khắp đồng hoa cúc dại.</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600"/>
              </a:spcAft>
            </a:pPr>
            <a:endParaRPr lang="en-US" sz="900">
              <a:effectLst/>
              <a:latin typeface="UTM Avo" panose="02040603050506020204" pitchFamily="18" charset="0"/>
              <a:ea typeface="Times New Roman" panose="02020603050405020304" pitchFamily="18" charset="0"/>
              <a:cs typeface="Times New Roman" panose="02020603050405020304" pitchFamily="18" charset="0"/>
            </a:endParaRPr>
          </a:p>
          <a:p>
            <a:pPr>
              <a:spcAft>
                <a:spcPts val="600"/>
              </a:spcAft>
            </a:pPr>
            <a:r>
              <a:rPr lang="en-US" sz="2800">
                <a:effectLst/>
                <a:latin typeface="UTM Avo" panose="02040603050506020204" pitchFamily="18" charset="0"/>
                <a:ea typeface="Times New Roman" panose="02020603050405020304" pitchFamily="18" charset="0"/>
                <a:cs typeface="Times New Roman" panose="02020603050405020304" pitchFamily="18" charset="0"/>
              </a:rPr>
              <a:t>Tuổi con là tuổi ngựa</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600"/>
              </a:spcAft>
            </a:pPr>
            <a:r>
              <a:rPr lang="vi-VN" sz="2800">
                <a:effectLst/>
                <a:latin typeface="UTM Avo" panose="02040603050506020204" pitchFamily="18" charset="0"/>
                <a:ea typeface="Times New Roman" panose="02020603050405020304" pitchFamily="18" charset="0"/>
                <a:cs typeface="Times New Roman" panose="02020603050405020304" pitchFamily="18" charset="0"/>
              </a:rPr>
              <a:t>Nhưng mẹ ơi đừng buồn</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Dẫu cách núi cách rừng</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Dẫu cách sông cách biển</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Con tìm về với mẹ</a:t>
            </a:r>
            <a:br>
              <a:rPr lang="vi-VN" sz="2800">
                <a:effectLst/>
                <a:latin typeface="UTM Avo" panose="02040603050506020204" pitchFamily="18" charset="0"/>
                <a:ea typeface="Times New Roman" panose="02020603050405020304" pitchFamily="18" charset="0"/>
                <a:cs typeface="Times New Roman" panose="02020603050405020304" pitchFamily="18" charset="0"/>
              </a:rPr>
            </a:br>
            <a:r>
              <a:rPr lang="vi-VN" sz="2800">
                <a:effectLst/>
                <a:latin typeface="UTM Avo" panose="02040603050506020204" pitchFamily="18" charset="0"/>
                <a:ea typeface="Times New Roman" panose="02020603050405020304" pitchFamily="18" charset="0"/>
                <a:cs typeface="Times New Roman" panose="02020603050405020304" pitchFamily="18" charset="0"/>
              </a:rPr>
              <a:t>Ngựa con vẫn nhớ đường.</a:t>
            </a:r>
            <a:endParaRPr lang="en-US" sz="2800">
              <a:effectLst/>
              <a:latin typeface="UTM Avo" panose="02040603050506020204" pitchFamily="18" charset="0"/>
              <a:ea typeface="Times New Roman" panose="02020603050405020304" pitchFamily="18" charset="0"/>
              <a:cs typeface="Times New Roman" panose="02020603050405020304" pitchFamily="18" charset="0"/>
            </a:endParaRPr>
          </a:p>
          <a:p>
            <a:pPr algn="r">
              <a:spcAft>
                <a:spcPts val="600"/>
              </a:spcAft>
            </a:pPr>
            <a:r>
              <a:rPr lang="en-US" sz="2000">
                <a:latin typeface="UTM Avo" panose="02040603050506020204" pitchFamily="18" charset="0"/>
                <a:ea typeface="Times New Roman" panose="02020603050405020304" pitchFamily="18" charset="0"/>
                <a:cs typeface="Times New Roman" panose="02020603050405020304" pitchFamily="18" charset="0"/>
              </a:rPr>
              <a:t>Xuân Quỳnh</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7EA372D-838A-E903-3765-2F2747CA8919}"/>
              </a:ext>
            </a:extLst>
          </p:cNvPr>
          <p:cNvSpPr txBox="1"/>
          <p:nvPr/>
        </p:nvSpPr>
        <p:spPr>
          <a:xfrm>
            <a:off x="903339" y="63774"/>
            <a:ext cx="3255706" cy="769441"/>
          </a:xfrm>
          <a:prstGeom prst="rect">
            <a:avLst/>
          </a:prstGeom>
          <a:noFill/>
        </p:spPr>
        <p:txBody>
          <a:bodyPr wrap="square">
            <a:spAutoFit/>
          </a:bodyPr>
          <a:lstStyle/>
          <a:p>
            <a:r>
              <a:rPr lang="en-US" sz="44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Tuổi ngựa</a:t>
            </a:r>
            <a:endParaRPr lang="en-US" sz="4400">
              <a:solidFill>
                <a:srgbClr val="FF0000"/>
              </a:solidFill>
            </a:endParaRPr>
          </a:p>
        </p:txBody>
      </p:sp>
    </p:spTree>
    <p:extLst>
      <p:ext uri="{BB962C8B-B14F-4D97-AF65-F5344CB8AC3E}">
        <p14:creationId xmlns:p14="http://schemas.microsoft.com/office/powerpoint/2010/main" val="49704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8" name="Picture 7" descr="ảnh"/>
          <p:cNvPicPr>
            <a:picLocks noChangeAspect="1"/>
          </p:cNvPicPr>
          <p:nvPr/>
        </p:nvPicPr>
        <p:blipFill>
          <a:blip r:embed="rId4"/>
          <a:stretch>
            <a:fillRect/>
          </a:stretch>
        </p:blipFill>
        <p:spPr>
          <a:xfrm>
            <a:off x="-86995" y="0"/>
            <a:ext cx="12278995" cy="6858000"/>
          </a:xfrm>
          <a:prstGeom prst="rect">
            <a:avLst/>
          </a:prstGeom>
        </p:spPr>
      </p:pic>
      <p:sp>
        <p:nvSpPr>
          <p:cNvPr id="9" name="Rectangle: Rounded Corners 8"/>
          <p:cNvSpPr/>
          <p:nvPr/>
        </p:nvSpPr>
        <p:spPr>
          <a:xfrm>
            <a:off x="6371590" y="1049961"/>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a:solidFill>
                  <a:srgbClr val="0070C0"/>
                </a:solidFill>
                <a:latin typeface="UTM Avo" panose="02040603050506020204" pitchFamily="18" charset="0"/>
              </a:rPr>
              <a:t>lóa</a:t>
            </a:r>
          </a:p>
        </p:txBody>
      </p:sp>
      <p:pic>
        <p:nvPicPr>
          <p:cNvPr id="3" name="Picture 2"/>
          <p:cNvPicPr>
            <a:picLocks noChangeAspect="1"/>
          </p:cNvPicPr>
          <p:nvPr/>
        </p:nvPicPr>
        <p:blipFill>
          <a:blip r:embed="rId5"/>
          <a:stretch>
            <a:fillRect/>
          </a:stretch>
        </p:blipFill>
        <p:spPr>
          <a:xfrm>
            <a:off x="2705861" y="-55142"/>
            <a:ext cx="7571888" cy="1018120"/>
          </a:xfrm>
          <a:prstGeom prst="rect">
            <a:avLst/>
          </a:prstGeom>
        </p:spPr>
      </p:pic>
      <p:pic>
        <p:nvPicPr>
          <p:cNvPr id="10"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51535" y="1925955"/>
            <a:ext cx="4581525" cy="3769995"/>
          </a:xfrm>
          <a:prstGeom prst="rect">
            <a:avLst/>
          </a:prstGeom>
        </p:spPr>
      </p:pic>
      <p:sp>
        <p:nvSpPr>
          <p:cNvPr id="2" name="Rectangle: Rounded Corners 8">
            <a:extLst>
              <a:ext uri="{FF2B5EF4-FFF2-40B4-BE49-F238E27FC236}">
                <a16:creationId xmlns:a16="http://schemas.microsoft.com/office/drawing/2014/main" id="{98B8AC5B-297D-606A-1592-7AB2DA50CA57}"/>
              </a:ext>
            </a:extLst>
          </p:cNvPr>
          <p:cNvSpPr/>
          <p:nvPr/>
        </p:nvSpPr>
        <p:spPr>
          <a:xfrm>
            <a:off x="7448224" y="2569233"/>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trung du</a:t>
            </a:r>
            <a:endParaRPr lang="en-US" altLang="vi-VN" sz="4800" dirty="0">
              <a:solidFill>
                <a:srgbClr val="0070C0"/>
              </a:solidFill>
              <a:latin typeface="UTM Avo" panose="02040603050506020204" pitchFamily="18" charset="0"/>
            </a:endParaRPr>
          </a:p>
        </p:txBody>
      </p:sp>
      <p:sp>
        <p:nvSpPr>
          <p:cNvPr id="4" name="Rectangle: Rounded Corners 8">
            <a:extLst>
              <a:ext uri="{FF2B5EF4-FFF2-40B4-BE49-F238E27FC236}">
                <a16:creationId xmlns:a16="http://schemas.microsoft.com/office/drawing/2014/main" id="{60FC0FCA-E744-8BCE-E266-82ABBCB0F8F7}"/>
              </a:ext>
            </a:extLst>
          </p:cNvPr>
          <p:cNvSpPr/>
          <p:nvPr/>
        </p:nvSpPr>
        <p:spPr>
          <a:xfrm>
            <a:off x="8499972" y="4288767"/>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nắng</a:t>
            </a:r>
            <a:endParaRPr lang="en-US" altLang="vi-VN" sz="4800" dirty="0">
              <a:solidFill>
                <a:srgbClr val="0070C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1474839" y="1293015"/>
            <a:ext cx="9438967" cy="3852658"/>
          </a:xfrm>
          <a:prstGeom prst="rect">
            <a:avLst/>
          </a:prstGeom>
          <a:noFill/>
        </p:spPr>
        <p:txBody>
          <a:bodyPr wrap="square" rtlCol="0">
            <a:spAutoFit/>
          </a:bodyPr>
          <a:lstStyle/>
          <a:p>
            <a:pPr algn="just"/>
            <a:r>
              <a:rPr lang="en-US" altLang="en-US" sz="3600">
                <a:solidFill>
                  <a:srgbClr val="FFFF00"/>
                </a:solidFill>
                <a:latin typeface="UTM Avo" panose="02040603050506020204" pitchFamily="18" charset="0"/>
              </a:rPr>
              <a:t>- tuổi ngựa: </a:t>
            </a:r>
            <a:r>
              <a:rPr lang="en-US" sz="3600">
                <a:latin typeface="UTM Avo" panose="02040603050506020204" pitchFamily="18" charset="0"/>
              </a:rPr>
              <a:t>Sinh năm Ngọ (theo âm lịch)</a:t>
            </a:r>
            <a:endParaRPr lang="en-US" altLang="vi-VN" sz="3600">
              <a:latin typeface="UTM Avo" panose="02040603050506020204" pitchFamily="18" charset="0"/>
            </a:endParaRPr>
          </a:p>
          <a:p>
            <a:pPr algn="just">
              <a:lnSpc>
                <a:spcPct val="150000"/>
              </a:lnSpc>
            </a:pPr>
            <a:r>
              <a:rPr lang="en-US" sz="3600">
                <a:solidFill>
                  <a:srgbClr val="FFFF00"/>
                </a:solidFill>
                <a:latin typeface="UTM Avo" panose="02040603050506020204" pitchFamily="18" charset="0"/>
              </a:rPr>
              <a:t>- trung du: </a:t>
            </a:r>
            <a:r>
              <a:rPr lang="en-US" sz="3600">
                <a:latin typeface="UTM Avo" panose="02040603050506020204" pitchFamily="18" charset="0"/>
              </a:rPr>
              <a:t>miền đất ở khoảng giữa thượng du và hạ du của một dòng sông.</a:t>
            </a:r>
          </a:p>
          <a:p>
            <a:pPr algn="just">
              <a:lnSpc>
                <a:spcPct val="150000"/>
              </a:lnSpc>
            </a:pPr>
            <a:r>
              <a:rPr lang="en-US" sz="3600">
                <a:solidFill>
                  <a:srgbClr val="FFFF00"/>
                </a:solidFill>
                <a:latin typeface="UTM Avo" panose="02040603050506020204" pitchFamily="18" charset="0"/>
              </a:rPr>
              <a:t>- đại ngàn:</a:t>
            </a:r>
            <a:r>
              <a:rPr lang="en-US" sz="3600">
                <a:solidFill>
                  <a:srgbClr val="002060"/>
                </a:solidFill>
                <a:latin typeface="UTM Avo" panose="02040603050506020204" pitchFamily="18" charset="0"/>
              </a:rPr>
              <a:t> </a:t>
            </a:r>
            <a:r>
              <a:rPr lang="en-US" sz="3600">
                <a:latin typeface="UTM Avo" panose="02040603050506020204" pitchFamily="18" charset="0"/>
              </a:rPr>
              <a:t>khu rừng lớn, có nhiều cây to, lâu đời.</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937"/>
            <a:ext cx="12412003" cy="7188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2696DB74-C2F4-D4C2-D44E-9642AB11CE60}"/>
              </a:ext>
            </a:extLst>
          </p:cNvPr>
          <p:cNvPicPr>
            <a:picLocks noChangeAspect="1"/>
          </p:cNvPicPr>
          <p:nvPr/>
        </p:nvPicPr>
        <p:blipFill>
          <a:blip r:embed="rId3"/>
          <a:stretch>
            <a:fillRect/>
          </a:stretch>
        </p:blipFill>
        <p:spPr>
          <a:xfrm>
            <a:off x="0" y="-80268"/>
            <a:ext cx="6316003" cy="1055525"/>
          </a:xfrm>
          <a:prstGeom prst="rect">
            <a:avLst/>
          </a:prstGeom>
        </p:spPr>
        <p:style>
          <a:lnRef idx="3">
            <a:schemeClr val="lt1"/>
          </a:lnRef>
          <a:fillRef idx="1">
            <a:schemeClr val="accent1"/>
          </a:fillRef>
          <a:effectRef idx="1">
            <a:schemeClr val="accent1"/>
          </a:effectRef>
          <a:fontRef idx="minor">
            <a:schemeClr val="lt1"/>
          </a:fontRef>
        </p:style>
      </p:pic>
      <p:grpSp>
        <p:nvGrpSpPr>
          <p:cNvPr id="36" name="Group 35">
            <a:extLst>
              <a:ext uri="{FF2B5EF4-FFF2-40B4-BE49-F238E27FC236}">
                <a16:creationId xmlns:a16="http://schemas.microsoft.com/office/drawing/2014/main" id="{E221739B-FAA1-73B4-2104-D680AA5D0444}"/>
              </a:ext>
            </a:extLst>
          </p:cNvPr>
          <p:cNvGrpSpPr/>
          <p:nvPr/>
        </p:nvGrpSpPr>
        <p:grpSpPr>
          <a:xfrm>
            <a:off x="432581" y="1698156"/>
            <a:ext cx="11753284" cy="731520"/>
            <a:chOff x="5753100" y="1905000"/>
            <a:chExt cx="4876464" cy="460318"/>
          </a:xfrm>
          <a:solidFill>
            <a:schemeClr val="accent2">
              <a:lumMod val="20000"/>
              <a:lumOff val="80000"/>
              <a:alpha val="67000"/>
            </a:schemeClr>
          </a:solidFill>
        </p:grpSpPr>
        <p:sp>
          <p:nvSpPr>
            <p:cNvPr id="38" name="Hexagon 37">
              <a:extLst>
                <a:ext uri="{FF2B5EF4-FFF2-40B4-BE49-F238E27FC236}">
                  <a16:creationId xmlns:a16="http://schemas.microsoft.com/office/drawing/2014/main" id="{72CB7671-B362-A6BB-8571-FE780379D249}"/>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9" name="Rectangle 38">
              <a:extLst>
                <a:ext uri="{FF2B5EF4-FFF2-40B4-BE49-F238E27FC236}">
                  <a16:creationId xmlns:a16="http://schemas.microsoft.com/office/drawing/2014/main" id="{06580237-7B81-8A92-90B6-432AF9B21FAE}"/>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“Mẹ ơi con tuổi gì… tuổi con là tuổi đi.”</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E8BDB430-CEFD-87FD-DDA0-063E11300C7D}"/>
              </a:ext>
            </a:extLst>
          </p:cNvPr>
          <p:cNvGrpSpPr/>
          <p:nvPr/>
        </p:nvGrpSpPr>
        <p:grpSpPr>
          <a:xfrm>
            <a:off x="306529" y="3905012"/>
            <a:ext cx="11913457" cy="790277"/>
            <a:chOff x="2661598" y="1637830"/>
            <a:chExt cx="9870015" cy="951467"/>
          </a:xfrm>
          <a:solidFill>
            <a:schemeClr val="accent2">
              <a:lumMod val="20000"/>
              <a:lumOff val="80000"/>
              <a:alpha val="67000"/>
            </a:schemeClr>
          </a:solidFill>
        </p:grpSpPr>
        <p:grpSp>
          <p:nvGrpSpPr>
            <p:cNvPr id="41" name="Group 40">
              <a:extLst>
                <a:ext uri="{FF2B5EF4-FFF2-40B4-BE49-F238E27FC236}">
                  <a16:creationId xmlns:a16="http://schemas.microsoft.com/office/drawing/2014/main" id="{405035E8-16D7-C60A-5409-14FFC091DE4D}"/>
                </a:ext>
              </a:extLst>
            </p:cNvPr>
            <p:cNvGrpSpPr/>
            <p:nvPr/>
          </p:nvGrpSpPr>
          <p:grpSpPr>
            <a:xfrm>
              <a:off x="2661598" y="1637830"/>
              <a:ext cx="9870015" cy="951467"/>
              <a:chOff x="5705911" y="1874480"/>
              <a:chExt cx="5707734" cy="497291"/>
            </a:xfrm>
            <a:grpFill/>
          </p:grpSpPr>
          <p:sp>
            <p:nvSpPr>
              <p:cNvPr id="43" name="Hexagon 42">
                <a:extLst>
                  <a:ext uri="{FF2B5EF4-FFF2-40B4-BE49-F238E27FC236}">
                    <a16:creationId xmlns:a16="http://schemas.microsoft.com/office/drawing/2014/main" id="{950C427C-9DEC-B9C0-FBFC-8DB3A33B836B}"/>
                  </a:ext>
                </a:extLst>
              </p:cNvPr>
              <p:cNvSpPr/>
              <p:nvPr/>
            </p:nvSpPr>
            <p:spPr>
              <a:xfrm>
                <a:off x="5705911" y="1874480"/>
                <a:ext cx="1134581"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4" name="Rectangle 43">
                <a:extLst>
                  <a:ext uri="{FF2B5EF4-FFF2-40B4-BE49-F238E27FC236}">
                    <a16:creationId xmlns:a16="http://schemas.microsoft.com/office/drawing/2014/main" id="{1463C6A2-2DB3-1701-F13F-F7863B16B583}"/>
                  </a:ext>
                </a:extLst>
              </p:cNvPr>
              <p:cNvSpPr/>
              <p:nvPr/>
            </p:nvSpPr>
            <p:spPr>
              <a:xfrm>
                <a:off x="6932486" y="1914571"/>
                <a:ext cx="448115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“Ngựa con sẽ đi … hoa cúc dại.”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42" name="Hexagon 41">
              <a:extLst>
                <a:ext uri="{FF2B5EF4-FFF2-40B4-BE49-F238E27FC236}">
                  <a16:creationId xmlns:a16="http://schemas.microsoft.com/office/drawing/2014/main" id="{18307604-8468-3930-3DC9-EAEBFE05D9E9}"/>
                </a:ext>
              </a:extLst>
            </p:cNvPr>
            <p:cNvSpPr/>
            <p:nvPr/>
          </p:nvSpPr>
          <p:spPr>
            <a:xfrm>
              <a:off x="2693113" y="1738144"/>
              <a:ext cx="1881962"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3</a:t>
              </a:r>
              <a:endParaRPr lang="en-US" sz="3200" b="1" dirty="0">
                <a:solidFill>
                  <a:srgbClr val="002060"/>
                </a:solidFill>
                <a:latin typeface="UTM Avo" panose="02040603050506020204" pitchFamily="18" charset="0"/>
                <a:cs typeface="Times New Roman" panose="02020603050405020304" pitchFamily="18" charset="0"/>
              </a:endParaRPr>
            </a:p>
          </p:txBody>
        </p:sp>
      </p:grpSp>
      <p:sp>
        <p:nvSpPr>
          <p:cNvPr id="45" name="Hexagon 44">
            <a:extLst>
              <a:ext uri="{FF2B5EF4-FFF2-40B4-BE49-F238E27FC236}">
                <a16:creationId xmlns:a16="http://schemas.microsoft.com/office/drawing/2014/main" id="{EC4A14C8-E766-62BF-E10D-37734ACDAFCF}"/>
              </a:ext>
            </a:extLst>
          </p:cNvPr>
          <p:cNvSpPr/>
          <p:nvPr/>
        </p:nvSpPr>
        <p:spPr>
          <a:xfrm>
            <a:off x="280802" y="1629668"/>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6" name="Hexagon 45">
            <a:extLst>
              <a:ext uri="{FF2B5EF4-FFF2-40B4-BE49-F238E27FC236}">
                <a16:creationId xmlns:a16="http://schemas.microsoft.com/office/drawing/2014/main" id="{41FD7953-9310-4856-57F1-DBB9BC4608B8}"/>
              </a:ext>
            </a:extLst>
          </p:cNvPr>
          <p:cNvSpPr/>
          <p:nvPr/>
        </p:nvSpPr>
        <p:spPr>
          <a:xfrm>
            <a:off x="363687" y="171298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70" name="Group 69">
            <a:extLst>
              <a:ext uri="{FF2B5EF4-FFF2-40B4-BE49-F238E27FC236}">
                <a16:creationId xmlns:a16="http://schemas.microsoft.com/office/drawing/2014/main" id="{1209D841-673B-4339-4026-A38974CF44FF}"/>
              </a:ext>
            </a:extLst>
          </p:cNvPr>
          <p:cNvGrpSpPr/>
          <p:nvPr/>
        </p:nvGrpSpPr>
        <p:grpSpPr>
          <a:xfrm>
            <a:off x="280804" y="2836997"/>
            <a:ext cx="11911196" cy="812844"/>
            <a:chOff x="2623815" y="1598309"/>
            <a:chExt cx="9005128" cy="978637"/>
          </a:xfrm>
          <a:solidFill>
            <a:schemeClr val="accent2">
              <a:lumMod val="20000"/>
              <a:lumOff val="80000"/>
              <a:alpha val="67000"/>
            </a:schemeClr>
          </a:solidFill>
        </p:grpSpPr>
        <p:grpSp>
          <p:nvGrpSpPr>
            <p:cNvPr id="71" name="Group 70">
              <a:extLst>
                <a:ext uri="{FF2B5EF4-FFF2-40B4-BE49-F238E27FC236}">
                  <a16:creationId xmlns:a16="http://schemas.microsoft.com/office/drawing/2014/main" id="{53593150-6A5C-0BB3-6FCE-EFCBF573D61F}"/>
                </a:ext>
              </a:extLst>
            </p:cNvPr>
            <p:cNvGrpSpPr/>
            <p:nvPr/>
          </p:nvGrpSpPr>
          <p:grpSpPr>
            <a:xfrm>
              <a:off x="2623815" y="1598309"/>
              <a:ext cx="9005128" cy="978637"/>
              <a:chOff x="5684061" y="1853826"/>
              <a:chExt cx="5207578" cy="511492"/>
            </a:xfrm>
            <a:grpFill/>
          </p:grpSpPr>
          <p:sp>
            <p:nvSpPr>
              <p:cNvPr id="73" name="Hexagon 72">
                <a:extLst>
                  <a:ext uri="{FF2B5EF4-FFF2-40B4-BE49-F238E27FC236}">
                    <a16:creationId xmlns:a16="http://schemas.microsoft.com/office/drawing/2014/main" id="{CB4BAC87-791E-32C8-4476-0BD2067E1325}"/>
                  </a:ext>
                </a:extLst>
              </p:cNvPr>
              <p:cNvSpPr/>
              <p:nvPr/>
            </p:nvSpPr>
            <p:spPr>
              <a:xfrm>
                <a:off x="5684061" y="1853826"/>
                <a:ext cx="1073748" cy="457201"/>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74" name="Rectangle 73">
                <a:extLst>
                  <a:ext uri="{FF2B5EF4-FFF2-40B4-BE49-F238E27FC236}">
                    <a16:creationId xmlns:a16="http://schemas.microsoft.com/office/drawing/2014/main" id="{7C7561EC-1AF4-FD2C-0C5D-53952817CADC}"/>
                  </a:ext>
                </a:extLst>
              </p:cNvPr>
              <p:cNvSpPr/>
              <p:nvPr/>
            </p:nvSpPr>
            <p:spPr>
              <a:xfrm>
                <a:off x="6826850" y="1908118"/>
                <a:ext cx="406478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“Mẹ ơi con sẽ phi … trăm miền.”</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72" name="Hexagon 71">
              <a:extLst>
                <a:ext uri="{FF2B5EF4-FFF2-40B4-BE49-F238E27FC236}">
                  <a16:creationId xmlns:a16="http://schemas.microsoft.com/office/drawing/2014/main" id="{5865418A-08CA-8314-4685-5AF88D1F3ED1}"/>
                </a:ext>
              </a:extLst>
            </p:cNvPr>
            <p:cNvSpPr/>
            <p:nvPr/>
          </p:nvSpPr>
          <p:spPr>
            <a:xfrm>
              <a:off x="2677312" y="1662362"/>
              <a:ext cx="1712087"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sp>
        <p:nvSpPr>
          <p:cNvPr id="75" name="Rectangle 74">
            <a:extLst>
              <a:ext uri="{FF2B5EF4-FFF2-40B4-BE49-F238E27FC236}">
                <a16:creationId xmlns:a16="http://schemas.microsoft.com/office/drawing/2014/main" id="{768A476E-E41C-8E73-ECFB-774597414D49}"/>
              </a:ext>
            </a:extLst>
          </p:cNvPr>
          <p:cNvSpPr/>
          <p:nvPr/>
        </p:nvSpPr>
        <p:spPr>
          <a:xfrm>
            <a:off x="2739355" y="5128972"/>
            <a:ext cx="9446510" cy="72656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“Tuổi con là tuổi ngựa … vẫn nhớ đường.”</a:t>
            </a:r>
            <a:endParaRPr lang="en-US" sz="3200" dirty="0">
              <a:solidFill>
                <a:srgbClr val="002060"/>
              </a:solidFill>
              <a:latin typeface="UTM Avo" panose="02040603050506020204" pitchFamily="18" charset="0"/>
              <a:cs typeface="Times New Roman" panose="02020603050405020304" pitchFamily="18" charset="0"/>
            </a:endParaRPr>
          </a:p>
        </p:txBody>
      </p:sp>
      <p:sp>
        <p:nvSpPr>
          <p:cNvPr id="80" name="Hexagon 79">
            <a:extLst>
              <a:ext uri="{FF2B5EF4-FFF2-40B4-BE49-F238E27FC236}">
                <a16:creationId xmlns:a16="http://schemas.microsoft.com/office/drawing/2014/main" id="{BD3429BF-5E74-C6B5-04D3-D6DFBBB85908}"/>
              </a:ext>
            </a:extLst>
          </p:cNvPr>
          <p:cNvSpPr/>
          <p:nvPr/>
        </p:nvSpPr>
        <p:spPr>
          <a:xfrm>
            <a:off x="263474" y="5112343"/>
            <a:ext cx="2276172"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81" name="Hexagon 80">
            <a:extLst>
              <a:ext uri="{FF2B5EF4-FFF2-40B4-BE49-F238E27FC236}">
                <a16:creationId xmlns:a16="http://schemas.microsoft.com/office/drawing/2014/main" id="{D71E98B7-D61C-E08E-B591-E7E26433D2F3}"/>
              </a:ext>
            </a:extLst>
          </p:cNvPr>
          <p:cNvSpPr/>
          <p:nvPr/>
        </p:nvSpPr>
        <p:spPr>
          <a:xfrm>
            <a:off x="277995" y="5195662"/>
            <a:ext cx="2183365"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4</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960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170</TotalTime>
  <Words>1149</Words>
  <Application>Microsoft Office PowerPoint</Application>
  <PresentationFormat>Widescreen</PresentationFormat>
  <Paragraphs>85</Paragraphs>
  <Slides>29</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Calibri Light</vt:lpstr>
      <vt:lpstr>Cambria</vt:lpstr>
      <vt:lpstr>Pacifico</vt:lpstr>
      <vt:lpstr>Times New Roman</vt:lpstr>
      <vt:lpstr>UTM Avo</vt:lpstr>
      <vt:lpstr>UVF Salome</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Trọng Đông</cp:lastModifiedBy>
  <cp:revision>93</cp:revision>
  <dcterms:created xsi:type="dcterms:W3CDTF">2023-03-05T01:12:00Z</dcterms:created>
  <dcterms:modified xsi:type="dcterms:W3CDTF">2023-09-01T04:44:19Z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