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</p:sldMasterIdLst>
  <p:notesMasterIdLst>
    <p:notesMasterId r:id="rId29"/>
  </p:notesMasterIdLst>
  <p:sldIdLst>
    <p:sldId id="11702" r:id="rId3"/>
    <p:sldId id="11703" r:id="rId4"/>
    <p:sldId id="259" r:id="rId5"/>
    <p:sldId id="310" r:id="rId6"/>
    <p:sldId id="321" r:id="rId7"/>
    <p:sldId id="376" r:id="rId8"/>
    <p:sldId id="348" r:id="rId9"/>
    <p:sldId id="351" r:id="rId10"/>
    <p:sldId id="257" r:id="rId11"/>
    <p:sldId id="274" r:id="rId12"/>
    <p:sldId id="275" r:id="rId13"/>
    <p:sldId id="277" r:id="rId14"/>
    <p:sldId id="377" r:id="rId15"/>
    <p:sldId id="276" r:id="rId16"/>
    <p:sldId id="11693" r:id="rId17"/>
    <p:sldId id="11694" r:id="rId18"/>
    <p:sldId id="11695" r:id="rId19"/>
    <p:sldId id="378" r:id="rId20"/>
    <p:sldId id="11696" r:id="rId21"/>
    <p:sldId id="11697" r:id="rId22"/>
    <p:sldId id="11698" r:id="rId23"/>
    <p:sldId id="11699" r:id="rId24"/>
    <p:sldId id="11700" r:id="rId25"/>
    <p:sldId id="11701" r:id="rId26"/>
    <p:sldId id="380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EE2CA-A65E-4088-B512-56D24DC35082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BD5AD-F62E-45E9-8FBC-3B9D9F3E6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9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40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350874" y="393405"/>
            <a:ext cx="11504428" cy="6113721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5023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49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83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87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B1F22CC-46EC-4A41-9729-898A58C3D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B803C12-BF47-4B09-ADCD-C9C13A49050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646852F-0C52-40B9-BB47-0380FDCEF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5" y="5705480"/>
            <a:ext cx="1521772" cy="122504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8CA90F-0224-43DB-B49E-42ECB311C0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7300A58F-1F00-432F-B06D-21A7BBBD8A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89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47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45569A2-2AA3-4734-A8A7-304A304B11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17B54B5E-1597-4EF1-8CAC-51CF37DB407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F223A6BA-033D-481C-A4E0-E61D7BC36B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95FE639A-4EEB-4CA8-B807-ABDB72E67E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49F2B976-2FEA-4B44-AC37-F3C7ABEC57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>
            <a:extLst>
              <a:ext uri="{FF2B5EF4-FFF2-40B4-BE49-F238E27FC236}">
                <a16:creationId xmlns:a16="http://schemas.microsoft.com/office/drawing/2014/main" id="{B0DA49CC-D6CC-4ECC-9E0D-5909ABE397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44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47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C2D2757-A0F7-42AB-863D-B4DA05A17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A2914B39-C500-4B1B-9CC0-9B108F7AD2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5215DF28-0FBC-4673-874E-DA4DC8DB3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/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7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9265DEC-FDCA-4FEA-BD7A-59D5EB396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FA3714DE-9F0E-4871-B5FE-68284FD5724E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4EFAC3EF-DB60-4BAE-B252-D270650FA4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47" y="154004"/>
            <a:ext cx="1633952" cy="1199778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6CB7D861-F04C-4013-A1FF-96248D58E5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93" y="5579917"/>
            <a:ext cx="1656154" cy="12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69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69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DBFC4C8-070A-4880-93FA-BC60766C2E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0401DDCB-28FA-4364-9559-D334586B75C1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E67A5C2-C8DA-4930-845F-BB7556CD2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73" y="193255"/>
            <a:ext cx="1633952" cy="119977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248D997B-07C4-480B-B72C-4B32EA4B42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72" y="4987430"/>
            <a:ext cx="1054855" cy="18187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473258C-5973-4453-A21A-2F50B45E850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56" y="49090"/>
            <a:ext cx="1017113" cy="101711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CA1B1305-506F-422A-A4B6-0FFAC1AD5D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3" y="5783001"/>
            <a:ext cx="1010422" cy="8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1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A11936E-B00C-4615-BD43-994B718A6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AA2622A8-FDA6-428B-A35A-FDB414375B96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DE7A261B-3EC8-4707-9D1D-9347DA5F8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91" y="5505762"/>
            <a:ext cx="1521772" cy="1225040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860B76D7-7E06-40CC-B8AE-3F28745F7C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/>
          <a:stretch/>
        </p:blipFill>
        <p:spPr>
          <a:xfrm>
            <a:off x="10306255" y="0"/>
            <a:ext cx="1885745" cy="116161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D009FA01-673B-45EE-86C6-6C67B11A6F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893" y="5559539"/>
            <a:ext cx="1130869" cy="11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1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233915" y="329609"/>
            <a:ext cx="11674549" cy="6092455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0" y="5019437"/>
            <a:ext cx="1016748" cy="18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59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70921D5-BBD4-4EC8-BA48-90BB02B42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FBB406AD-BD3C-4E0A-A978-B12FBF1E00F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FE3AE146-F53E-4619-9447-61DF67378F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2B5A1-2538-4471-8A54-D2065EE27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15ED27D9-9DF8-4CC0-A208-BD373A802B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B7D7AD0-18DD-4406-9534-8B0C16F98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/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87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30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8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9082D2C9-1802-4D3F-94F4-DAFC977CDB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5BED15F-85BC-4AB4-A409-B431AB0477E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5988ECE9-B643-4D62-8A94-23033C98AD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B23BCF4-B338-4F69-8018-BB1776D77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/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60D10C9-CF55-4181-8858-C6A927F392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39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4CFC4C7A-2F4C-4A10-B8AE-5A09AF0222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52195968-6919-4635-A2C7-F6EC08B28F12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84B6CBD0-F16E-4135-B1A1-455A2BCAB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3" b="1"/>
          <a:stretch/>
        </p:blipFill>
        <p:spPr>
          <a:xfrm rot="16200000">
            <a:off x="4357564" y="-77413"/>
            <a:ext cx="1054855" cy="187057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B7431A9-FAC4-4C79-A7F0-4D3427899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38" y="5550808"/>
            <a:ext cx="1885745" cy="1393408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0D3D998B-2521-4A69-9DE2-E8329E9A32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40" y="82032"/>
            <a:ext cx="1444160" cy="1844197"/>
          </a:xfrm>
          <a:prstGeom prst="rect">
            <a:avLst/>
          </a:prstGeom>
        </p:spPr>
      </p:pic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D4856C9C-E561-477D-9EFC-48AFDA3F06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5196" y="1601107"/>
            <a:ext cx="5867556" cy="365578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973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BAAED0-7D0F-43DC-B9A8-3E8138012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FDB8C226-FEDC-4FF8-97A3-0A7C3BA13EF5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7" name="그림 개체 틀 4">
            <a:extLst>
              <a:ext uri="{FF2B5EF4-FFF2-40B4-BE49-F238E27FC236}">
                <a16:creationId xmlns:a16="http://schemas.microsoft.com/office/drawing/2014/main" id="{A7DBD622-33F0-44A7-8AD9-6D672389D81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46200" y="1549400"/>
            <a:ext cx="3759200" cy="3759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75B1AE3C-AB71-4AE4-B490-0627EDFF5B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99" y="303459"/>
            <a:ext cx="1521772" cy="122504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F14DF3E9-CAA8-43B3-97E2-673BEB50B3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60" y="202880"/>
            <a:ext cx="1633952" cy="1199778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A3F58AB-AC0D-44EF-BFC7-CB9C19EBFD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2" y="5429292"/>
            <a:ext cx="1885745" cy="1393408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2B03B70C-7E26-4E0B-80F6-9CC861A415C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2" y="5039392"/>
            <a:ext cx="1656154" cy="127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38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5FDC7BD1-2D3C-46F0-802A-ABD54ABD7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6836AAA7-8F97-4891-A2F9-8791969D1A59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A26BFA7B-B016-427F-8101-17BAC52A60B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32829" y="861827"/>
            <a:ext cx="3037114" cy="30371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>
            <a:extLst>
              <a:ext uri="{FF2B5EF4-FFF2-40B4-BE49-F238E27FC236}">
                <a16:creationId xmlns:a16="http://schemas.microsoft.com/office/drawing/2014/main" id="{2665D21F-5D84-498A-907E-FB96A6D2B5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32829" y="4103896"/>
            <a:ext cx="3037114" cy="189227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>
            <a:extLst>
              <a:ext uri="{FF2B5EF4-FFF2-40B4-BE49-F238E27FC236}">
                <a16:creationId xmlns:a16="http://schemas.microsoft.com/office/drawing/2014/main" id="{B579275F-C0FC-45EA-8A51-E757DCA17B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75143" y="861827"/>
            <a:ext cx="3037114" cy="513434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045BB03-DA0B-4227-8D39-36C76ECDE1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" y="4829173"/>
            <a:ext cx="1054855" cy="181871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91E9843-4A9E-4D6C-A723-535BA9440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/>
          <a:stretch/>
        </p:blipFill>
        <p:spPr>
          <a:xfrm>
            <a:off x="10162717" y="0"/>
            <a:ext cx="1885745" cy="118748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74A82DC4-043F-4A6D-B64D-9882236FBE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26" y="261881"/>
            <a:ext cx="896666" cy="48179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EB7411B-A0CD-48C2-A90A-4D6D91319B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06" y="5080578"/>
            <a:ext cx="1017113" cy="10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55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>
            <a:extLst>
              <a:ext uri="{FF2B5EF4-FFF2-40B4-BE49-F238E27FC236}">
                <a16:creationId xmlns:a16="http://schemas.microsoft.com/office/drawing/2014/main" id="{DF6E0F5F-3E71-4855-BE35-FD18535AAC83}"/>
              </a:ext>
            </a:extLst>
          </p:cNvPr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FD53F190-DAF0-465A-B488-6E7F323BA4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42CFF820-CA0E-4B44-AA09-FBAAACB0B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/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E8DA2198-B403-48FF-91A5-B3579172A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6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61CFB29-4BFF-418A-ABAB-94F4C3DEF5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87B6FC2-9B9F-46F9-9A73-C04751A96E94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>
            <a:extLst>
              <a:ext uri="{FF2B5EF4-FFF2-40B4-BE49-F238E27FC236}">
                <a16:creationId xmlns:a16="http://schemas.microsoft.com/office/drawing/2014/main" id="{A2358125-AFC4-40CE-9681-89D1586D55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502" y="698501"/>
            <a:ext cx="10794996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89B670C-51F6-4988-8103-CB21DFC45C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612" y="5546979"/>
            <a:ext cx="1521772" cy="122504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5441A7B-5FCB-48D2-92A0-883E56C728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396" y="5458274"/>
            <a:ext cx="1633952" cy="119977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B310143-707E-462D-975E-43CC0F43842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9" y="5630574"/>
            <a:ext cx="1067299" cy="97027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8E915B3B-02F4-4441-8444-C7F9CC6AAC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76" y="5341055"/>
            <a:ext cx="1130869" cy="11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3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A36D0193-728F-4EF1-BEC1-57F6C1BDB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8036D0A-D753-4A2F-B962-2D8F812EE26D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4DDB0C8-EA1A-4C49-881B-EE0AEF52C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005" y="3805877"/>
            <a:ext cx="1770231" cy="305212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C5384F3-5C4B-452F-81DD-CAC53C6E7E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764" y="137739"/>
            <a:ext cx="3080438" cy="2276186"/>
          </a:xfrm>
          <a:prstGeom prst="rect">
            <a:avLst/>
          </a:prstGeom>
        </p:spPr>
      </p:pic>
      <p:sp>
        <p:nvSpPr>
          <p:cNvPr id="8" name="그림 개체 틀 11">
            <a:extLst>
              <a:ext uri="{FF2B5EF4-FFF2-40B4-BE49-F238E27FC236}">
                <a16:creationId xmlns:a16="http://schemas.microsoft.com/office/drawing/2014/main" id="{37F182C0-99E2-44EB-BC1E-89ACB9040C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6229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165C8B8-E98E-4183-8B2B-EADBB6ECE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B2F57D06-2FB5-4585-89C9-61BB97A78E1A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80D4EA5-DB65-4B80-9529-A5DB51179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3" y="-107662"/>
            <a:ext cx="2420933" cy="194887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F2055BC-2F1F-4B5A-8464-5529F61692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43899" y="5169341"/>
            <a:ext cx="1979175" cy="1453268"/>
          </a:xfrm>
          <a:prstGeom prst="rect">
            <a:avLst/>
          </a:prstGeom>
        </p:spPr>
      </p:pic>
      <p:sp>
        <p:nvSpPr>
          <p:cNvPr id="9" name="그림 개체 틀 5">
            <a:extLst>
              <a:ext uri="{FF2B5EF4-FFF2-40B4-BE49-F238E27FC236}">
                <a16:creationId xmlns:a16="http://schemas.microsoft.com/office/drawing/2014/main" id="{0876B7A2-7A7C-4B06-A7A5-D9EC8D9FCD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23496FED-CADE-4004-BB75-0E04F401A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34" y="5026739"/>
            <a:ext cx="1645220" cy="15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3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5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E28C46D4-0473-4800-A235-9560AB11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517BE16-878E-4D94-BE9D-3023A1F9A923}"/>
              </a:ext>
            </a:extLst>
          </p:cNvPr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54B99C7-E377-406D-B445-C80EC7F73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3722915-78EF-4F89-8F30-6565F1D21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/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6C2E42EE-D105-41B7-A0AE-01AD1ECE22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E783B00-B114-4BEB-BF4D-40A2EDE961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4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919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4162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08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191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0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20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0528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345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613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8178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564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612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734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7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9842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02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40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788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501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426156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0939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58025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9421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9B22BF5-D714-411E-8572-A79836E8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4AAFAA-50DA-4D91-B1D6-15F5B351A203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5B5565E-E495-4823-923C-84C37E601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CA0B1F3B-1BE6-4CCA-A1CB-EC6011FCE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FEE952B-4DDE-41B0-8851-E356C1142F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B70AB5C-5B29-44F0-9D53-76161AC189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AF3555A3-D101-43A1-A2FE-79C5EEC0FF8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FAEC07BB-7FFB-489B-8C1A-303631AEB6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E7863957-8EDE-460E-AEBD-C058CDE644B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F6A91F5-B076-49DD-974A-D17E646E31F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03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6212E781-E7CD-47B2-9C44-FAB276FDBB71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ACDFC9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5F061E45-2D40-447D-B775-784903F158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67" y="3679247"/>
            <a:ext cx="1770231" cy="305212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D1A681D4-257F-4CB1-9F56-573EFA92F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 b="12569"/>
          <a:stretch/>
        </p:blipFill>
        <p:spPr>
          <a:xfrm>
            <a:off x="9159776" y="4867913"/>
            <a:ext cx="3032224" cy="199008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7057B8B5-EE35-4808-8D2F-C1A4922F76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88" y="5317592"/>
            <a:ext cx="1363453" cy="1239503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E3643D3A-318A-42E7-9D29-CB54A75EF3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26" y="466747"/>
            <a:ext cx="2115703" cy="1632724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FAA55A9A-88D6-4B50-B0E8-9B8E36DAB6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3" y="4015356"/>
            <a:ext cx="2325378" cy="2251132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15A0D484-2F57-48EC-AF6D-69B339D75BE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6" y="554410"/>
            <a:ext cx="1979175" cy="14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19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37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8D99DBF7-0756-4E26-8D8D-00A52B533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24B0D4EE-E70A-40C8-91B1-AAEEF52A4A37}"/>
              </a:ext>
            </a:extLst>
          </p:cNvPr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AB8BC71D-4C81-41C2-AC07-B3B6D2403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5628DC-F769-43A4-9DC1-6F9C3CE21F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2128A930-4577-491F-857C-3F9B259671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7BFA0F5-0229-42B0-AC0B-682BCC36A6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/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6E3EFE0-007D-4D68-BDE7-AF43841084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79C8A0A-572A-4B93-9237-D2F6E1C0E3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6983CEAC-89E6-4F02-8A88-3D5692C5014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865C06CB-DCC4-4965-958E-EC2D9D1EAA0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2E0DE3C9-4CAA-4447-9E04-4FC4A6FD9A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1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8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38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6" r:id="rId5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6543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53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446B06-574A-011E-861C-3AD23907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598" y="2475654"/>
            <a:ext cx="655986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CDF249-3EDE-F887-66F8-42BB73FC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81025"/>
            <a:ext cx="3676770" cy="2547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cartoon of a child with a red tie&#10;&#10;Description automatically generated">
            <a:extLst>
              <a:ext uri="{FF2B5EF4-FFF2-40B4-BE49-F238E27FC236}">
                <a16:creationId xmlns:a16="http://schemas.microsoft.com/office/drawing/2014/main" id="{E967B9D9-884D-06B1-0C24-5F6B980EA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33" y="514350"/>
            <a:ext cx="4528458" cy="3276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BF461F-82D1-CABE-7DE7-D06E2767C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3695266"/>
            <a:ext cx="3290887" cy="2567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cartoon of a child&#10;&#10;Description automatically generated">
            <a:extLst>
              <a:ext uri="{FF2B5EF4-FFF2-40B4-BE49-F238E27FC236}">
                <a16:creationId xmlns:a16="http://schemas.microsoft.com/office/drawing/2014/main" id="{80EE6835-9362-9523-CC0A-03EB6DA7C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54" y="3266014"/>
            <a:ext cx="4492696" cy="317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7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1F1C79-4620-42AB-936D-34104502B3A3}"/>
              </a:ext>
            </a:extLst>
          </p:cNvPr>
          <p:cNvSpPr txBox="1"/>
          <p:nvPr/>
        </p:nvSpPr>
        <p:spPr>
          <a:xfrm>
            <a:off x="638175" y="1228725"/>
            <a:ext cx="10925175" cy="407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331B88-8534-8CD0-75D9-ACD6EAA17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288" y="1838927"/>
            <a:ext cx="531617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917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371600" y="679376"/>
            <a:ext cx="105632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3790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200150" y="669851"/>
            <a:ext cx="1134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3EAA0F-6715-3D56-F560-014450893199}"/>
              </a:ext>
            </a:extLst>
          </p:cNvPr>
          <p:cNvSpPr/>
          <p:nvPr/>
        </p:nvSpPr>
        <p:spPr>
          <a:xfrm>
            <a:off x="838200" y="1943101"/>
            <a:ext cx="10648950" cy="24098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1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10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611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200150" y="669851"/>
            <a:ext cx="1067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3EAA0F-6715-3D56-F560-014450893199}"/>
              </a:ext>
            </a:extLst>
          </p:cNvPr>
          <p:cNvSpPr/>
          <p:nvPr/>
        </p:nvSpPr>
        <p:spPr>
          <a:xfrm>
            <a:off x="857250" y="2219325"/>
            <a:ext cx="10648950" cy="2876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200150" y="669851"/>
            <a:ext cx="1067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3EAA0F-6715-3D56-F560-014450893199}"/>
              </a:ext>
            </a:extLst>
          </p:cNvPr>
          <p:cNvSpPr/>
          <p:nvPr/>
        </p:nvSpPr>
        <p:spPr>
          <a:xfrm>
            <a:off x="857250" y="2219325"/>
            <a:ext cx="10648950" cy="2876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c)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tỉ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786809" y="60605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594884" y="563526"/>
            <a:ext cx="9739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Đọc các số sau: 2 000 000, 5 000 000, 40 000 000, 600 000 000.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2927AD-5433-233F-18D1-9A61EE361C63}"/>
              </a:ext>
            </a:extLst>
          </p:cNvPr>
          <p:cNvSpPr/>
          <p:nvPr/>
        </p:nvSpPr>
        <p:spPr>
          <a:xfrm>
            <a:off x="2266950" y="2085975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2 000 000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55B6A7-D00F-3947-28B8-60798DA07D64}"/>
              </a:ext>
            </a:extLst>
          </p:cNvPr>
          <p:cNvSpPr txBox="1"/>
          <p:nvPr/>
        </p:nvSpPr>
        <p:spPr>
          <a:xfrm>
            <a:off x="5343524" y="216217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FD2A542-AD90-CA6D-1698-5418CC5BA50D}"/>
              </a:ext>
            </a:extLst>
          </p:cNvPr>
          <p:cNvSpPr/>
          <p:nvPr/>
        </p:nvSpPr>
        <p:spPr>
          <a:xfrm>
            <a:off x="2276475" y="3286125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5 000 000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116DFD-CD46-0A8A-3EB3-33CF2A75F8FB}"/>
              </a:ext>
            </a:extLst>
          </p:cNvPr>
          <p:cNvSpPr txBox="1"/>
          <p:nvPr/>
        </p:nvSpPr>
        <p:spPr>
          <a:xfrm>
            <a:off x="5353049" y="3362325"/>
            <a:ext cx="4762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E43527-2CE6-1ED4-7A64-4BBB87D31426}"/>
              </a:ext>
            </a:extLst>
          </p:cNvPr>
          <p:cNvSpPr/>
          <p:nvPr/>
        </p:nvSpPr>
        <p:spPr>
          <a:xfrm>
            <a:off x="2295525" y="4381500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FD57D1-4FAB-43FD-F797-FE90FBE4C037}"/>
              </a:ext>
            </a:extLst>
          </p:cNvPr>
          <p:cNvSpPr txBox="1"/>
          <p:nvPr/>
        </p:nvSpPr>
        <p:spPr>
          <a:xfrm>
            <a:off x="5372099" y="4457700"/>
            <a:ext cx="501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EF3016-159C-51C3-18BF-D4F210237BA0}"/>
              </a:ext>
            </a:extLst>
          </p:cNvPr>
          <p:cNvSpPr/>
          <p:nvPr/>
        </p:nvSpPr>
        <p:spPr>
          <a:xfrm>
            <a:off x="1876426" y="5372100"/>
            <a:ext cx="3219450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600 000 000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713C0D-E42D-3110-008B-7F28FDBA5C79}"/>
              </a:ext>
            </a:extLst>
          </p:cNvPr>
          <p:cNvSpPr txBox="1"/>
          <p:nvPr/>
        </p:nvSpPr>
        <p:spPr>
          <a:xfrm>
            <a:off x="5305424" y="5448300"/>
            <a:ext cx="6448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4C6CB1D-C4B8-C83C-53B0-FEDC252DBF6E}"/>
              </a:ext>
            </a:extLst>
          </p:cNvPr>
          <p:cNvSpPr/>
          <p:nvPr/>
        </p:nvSpPr>
        <p:spPr>
          <a:xfrm>
            <a:off x="786809" y="60605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412F5-089A-1172-D81F-7EC04AF5EC0C}"/>
              </a:ext>
            </a:extLst>
          </p:cNvPr>
          <p:cNvSpPr txBox="1"/>
          <p:nvPr/>
        </p:nvSpPr>
        <p:spPr>
          <a:xfrm>
            <a:off x="1594884" y="563526"/>
            <a:ext cx="9739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Viết các số sau rồi cho biết mỗi số có bao nhiêu chữ số, mỗi số có bao nhiêu chữ số 0.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874156-7642-8038-6921-49A038498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91618"/>
            <a:ext cx="10420350" cy="179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9957" y="1856777"/>
            <a:ext cx="10704843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600"/>
              </a:spcBef>
              <a:spcAft>
                <a:spcPts val="1600"/>
              </a:spcAft>
            </a:pPr>
            <a:r>
              <a:rPr lang="en-US" sz="360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 </a:t>
            </a:r>
            <a:r>
              <a:rPr 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LỚP 4E</a:t>
            </a:r>
          </a:p>
          <a:p>
            <a:pPr algn="ctr">
              <a:spcBef>
                <a:spcPts val="1600"/>
              </a:spcBef>
              <a:spcAft>
                <a:spcPts val="1600"/>
              </a:spcAft>
            </a:pPr>
            <a:r>
              <a:rPr lang="en-US" sz="3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CHUNG THỦY 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5F84F6A-05DF-4F70-A0CF-C751A5284C16}"/>
              </a:ext>
            </a:extLst>
          </p:cNvPr>
          <p:cNvGrpSpPr/>
          <p:nvPr/>
        </p:nvGrpSpPr>
        <p:grpSpPr>
          <a:xfrm>
            <a:off x="5408687" y="4006976"/>
            <a:ext cx="1027384" cy="1170074"/>
            <a:chOff x="6830083" y="5571172"/>
            <a:chExt cx="342900" cy="390525"/>
          </a:xfrm>
          <a:solidFill>
            <a:srgbClr val="660066"/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681D18E-5640-43A2-81C7-2D7C281A3BB2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cs typeface="+mn-cs"/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3A13074-8864-46BD-91AA-C81C43820B76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036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6EA9FF-45BD-195E-8C7C-315CF57AA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57212"/>
            <a:ext cx="4267200" cy="1019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34BB0A-340C-6A6F-063B-C3A28B0BD1E1}"/>
              </a:ext>
            </a:extLst>
          </p:cNvPr>
          <p:cNvSpPr txBox="1"/>
          <p:nvPr/>
        </p:nvSpPr>
        <p:spPr>
          <a:xfrm>
            <a:off x="5067299" y="71437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9354D-3026-A0F8-0454-CF07CDBB4ADA}"/>
              </a:ext>
            </a:extLst>
          </p:cNvPr>
          <p:cNvSpPr txBox="1"/>
          <p:nvPr/>
        </p:nvSpPr>
        <p:spPr>
          <a:xfrm>
            <a:off x="3733799" y="1704975"/>
            <a:ext cx="5495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80 000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70A3E8-3039-3C34-6467-C64C32600866}"/>
              </a:ext>
            </a:extLst>
          </p:cNvPr>
          <p:cNvCxnSpPr>
            <a:cxnSpLocks/>
          </p:cNvCxnSpPr>
          <p:nvPr/>
        </p:nvCxnSpPr>
        <p:spPr>
          <a:xfrm>
            <a:off x="6019800" y="1323975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BBA6AFE-3FB0-3E11-6295-1405B7835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3381375"/>
            <a:ext cx="41910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5CE1E9-4D5D-EC8C-6697-6231779757AA}"/>
              </a:ext>
            </a:extLst>
          </p:cNvPr>
          <p:cNvSpPr txBox="1"/>
          <p:nvPr/>
        </p:nvSpPr>
        <p:spPr>
          <a:xfrm>
            <a:off x="5124449" y="36385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60 000 000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672BFF-3C5A-0D89-DF40-E5FEC36FAEBD}"/>
              </a:ext>
            </a:extLst>
          </p:cNvPr>
          <p:cNvSpPr txBox="1"/>
          <p:nvPr/>
        </p:nvSpPr>
        <p:spPr>
          <a:xfrm>
            <a:off x="3914775" y="4705350"/>
            <a:ext cx="5829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60 000 000 có 8 chữ số và có 7 chữ số 0.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724A35-77EF-19B3-D469-1842373CA6FF}"/>
              </a:ext>
            </a:extLst>
          </p:cNvPr>
          <p:cNvCxnSpPr>
            <a:cxnSpLocks/>
          </p:cNvCxnSpPr>
          <p:nvPr/>
        </p:nvCxnSpPr>
        <p:spPr>
          <a:xfrm>
            <a:off x="6534150" y="43243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34BB0A-340C-6A6F-063B-C3A28B0BD1E1}"/>
              </a:ext>
            </a:extLst>
          </p:cNvPr>
          <p:cNvSpPr txBox="1"/>
          <p:nvPr/>
        </p:nvSpPr>
        <p:spPr>
          <a:xfrm>
            <a:off x="5581649" y="65722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32 000 000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9354D-3026-A0F8-0454-CF07CDBB4ADA}"/>
              </a:ext>
            </a:extLst>
          </p:cNvPr>
          <p:cNvSpPr txBox="1"/>
          <p:nvPr/>
        </p:nvSpPr>
        <p:spPr>
          <a:xfrm>
            <a:off x="4914898" y="1733550"/>
            <a:ext cx="5905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32 000 000 có 8 chữ số và có 6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70A3E8-3039-3C34-6467-C64C32600866}"/>
              </a:ext>
            </a:extLst>
          </p:cNvPr>
          <p:cNvCxnSpPr>
            <a:cxnSpLocks/>
          </p:cNvCxnSpPr>
          <p:nvPr/>
        </p:nvCxnSpPr>
        <p:spPr>
          <a:xfrm>
            <a:off x="7200900" y="13525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C0B55C2-4091-1544-7482-5746575C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438150"/>
            <a:ext cx="4905375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D157B6-D2D0-9AC4-8A93-EB9D79C2C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38525"/>
            <a:ext cx="4191000" cy="1047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096C34-37C4-690E-6374-C3A002C213F2}"/>
              </a:ext>
            </a:extLst>
          </p:cNvPr>
          <p:cNvSpPr txBox="1"/>
          <p:nvPr/>
        </p:nvSpPr>
        <p:spPr>
          <a:xfrm>
            <a:off x="5124449" y="36385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4 000 000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CDE76-DE60-71E9-6A94-D1779058A471}"/>
              </a:ext>
            </a:extLst>
          </p:cNvPr>
          <p:cNvSpPr txBox="1"/>
          <p:nvPr/>
        </p:nvSpPr>
        <p:spPr>
          <a:xfrm>
            <a:off x="3981449" y="4705350"/>
            <a:ext cx="576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4 000 000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AF5B54-95BE-08B3-D261-0F1896258DF9}"/>
              </a:ext>
            </a:extLst>
          </p:cNvPr>
          <p:cNvCxnSpPr>
            <a:cxnSpLocks/>
          </p:cNvCxnSpPr>
          <p:nvPr/>
        </p:nvCxnSpPr>
        <p:spPr>
          <a:xfrm>
            <a:off x="6534150" y="43243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25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34BB0A-340C-6A6F-063B-C3A28B0BD1E1}"/>
              </a:ext>
            </a:extLst>
          </p:cNvPr>
          <p:cNvSpPr txBox="1"/>
          <p:nvPr/>
        </p:nvSpPr>
        <p:spPr>
          <a:xfrm>
            <a:off x="5581649" y="65722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500 000 000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9354D-3026-A0F8-0454-CF07CDBB4ADA}"/>
              </a:ext>
            </a:extLst>
          </p:cNvPr>
          <p:cNvSpPr txBox="1"/>
          <p:nvPr/>
        </p:nvSpPr>
        <p:spPr>
          <a:xfrm>
            <a:off x="4914898" y="1733550"/>
            <a:ext cx="5905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500 000 000 có 9 chữ số và có 8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70A3E8-3039-3C34-6467-C64C32600866}"/>
              </a:ext>
            </a:extLst>
          </p:cNvPr>
          <p:cNvCxnSpPr>
            <a:cxnSpLocks/>
          </p:cNvCxnSpPr>
          <p:nvPr/>
        </p:nvCxnSpPr>
        <p:spPr>
          <a:xfrm>
            <a:off x="7200900" y="13525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90CCE29-43AD-5B6E-B685-6B45215E5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47687"/>
            <a:ext cx="4171950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4639C3-ADB3-3D47-D996-5E843F29D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3557587"/>
            <a:ext cx="4800600" cy="1076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EAE0DA-DB0A-D0AF-5DEA-124A1E6A7393}"/>
              </a:ext>
            </a:extLst>
          </p:cNvPr>
          <p:cNvSpPr txBox="1"/>
          <p:nvPr/>
        </p:nvSpPr>
        <p:spPr>
          <a:xfrm>
            <a:off x="5476874" y="36766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240 000 000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74D08B-6825-1804-6B88-14C3A8927684}"/>
              </a:ext>
            </a:extLst>
          </p:cNvPr>
          <p:cNvSpPr txBox="1"/>
          <p:nvPr/>
        </p:nvSpPr>
        <p:spPr>
          <a:xfrm>
            <a:off x="4333874" y="4743450"/>
            <a:ext cx="576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240 000 000 có 9 chữ số và có 7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EEF304-D75B-E964-CC39-00063E4A47A8}"/>
              </a:ext>
            </a:extLst>
          </p:cNvPr>
          <p:cNvCxnSpPr>
            <a:cxnSpLocks/>
          </p:cNvCxnSpPr>
          <p:nvPr/>
        </p:nvCxnSpPr>
        <p:spPr>
          <a:xfrm>
            <a:off x="6886575" y="43624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7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116D07-5B40-76C5-F615-8A7C6EA16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471487"/>
            <a:ext cx="2247900" cy="1133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F16AE4-5E34-37E5-67B9-4FF4F5963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2082874"/>
            <a:ext cx="10744200" cy="1152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099793-A7BF-058C-5A35-E5A36E72F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49" y="3932090"/>
            <a:ext cx="11020425" cy="1368111"/>
          </a:xfrm>
          <a:prstGeom prst="rect">
            <a:avLst/>
          </a:prstGeom>
        </p:spPr>
      </p:pic>
      <p:sp>
        <p:nvSpPr>
          <p:cNvPr id="18" name="Left Brace 17">
            <a:extLst>
              <a:ext uri="{FF2B5EF4-FFF2-40B4-BE49-F238E27FC236}">
                <a16:creationId xmlns:a16="http://schemas.microsoft.com/office/drawing/2014/main" id="{0A7200C1-01D8-0F1B-D126-54AB489C099C}"/>
              </a:ext>
            </a:extLst>
          </p:cNvPr>
          <p:cNvSpPr/>
          <p:nvPr/>
        </p:nvSpPr>
        <p:spPr>
          <a:xfrm rot="16200000">
            <a:off x="2447929" y="2433637"/>
            <a:ext cx="385760" cy="1347790"/>
          </a:xfrm>
          <a:prstGeom prst="leftBrace">
            <a:avLst>
              <a:gd name="adj1" fmla="val 35494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16478A-CC49-80A0-58DB-FDD4BDFED151}"/>
              </a:ext>
            </a:extLst>
          </p:cNvPr>
          <p:cNvSpPr txBox="1"/>
          <p:nvPr/>
        </p:nvSpPr>
        <p:spPr>
          <a:xfrm>
            <a:off x="1409700" y="3333750"/>
            <a:ext cx="238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+ 1 000 000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4D7864F-1DE6-8113-CBE5-1806C63C35D0}"/>
              </a:ext>
            </a:extLst>
          </p:cNvPr>
          <p:cNvSpPr/>
          <p:nvPr/>
        </p:nvSpPr>
        <p:spPr>
          <a:xfrm>
            <a:off x="4524375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3 000 000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2C83D77-4A73-40AE-3F85-0579CB117E65}"/>
              </a:ext>
            </a:extLst>
          </p:cNvPr>
          <p:cNvSpPr/>
          <p:nvPr/>
        </p:nvSpPr>
        <p:spPr>
          <a:xfrm>
            <a:off x="7800975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5 000 000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775496E-A925-B953-F425-B829D7353B2D}"/>
              </a:ext>
            </a:extLst>
          </p:cNvPr>
          <p:cNvSpPr/>
          <p:nvPr/>
        </p:nvSpPr>
        <p:spPr>
          <a:xfrm>
            <a:off x="9486900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6 000 000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B207A68-506E-D338-CE70-A0364AB9BA78}"/>
              </a:ext>
            </a:extLst>
          </p:cNvPr>
          <p:cNvSpPr/>
          <p:nvPr/>
        </p:nvSpPr>
        <p:spPr>
          <a:xfrm>
            <a:off x="2752725" y="4476750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20 000 000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B93C552-B934-C3E3-425D-CB73F9BDAF3B}"/>
              </a:ext>
            </a:extLst>
          </p:cNvPr>
          <p:cNvSpPr/>
          <p:nvPr/>
        </p:nvSpPr>
        <p:spPr>
          <a:xfrm>
            <a:off x="6191250" y="4524375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40 000 000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293DDB3-0814-00F2-72A4-D557DB08447E}"/>
              </a:ext>
            </a:extLst>
          </p:cNvPr>
          <p:cNvSpPr/>
          <p:nvPr/>
        </p:nvSpPr>
        <p:spPr>
          <a:xfrm>
            <a:off x="7829550" y="4505325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50 000 000</a:t>
            </a:r>
          </a:p>
        </p:txBody>
      </p:sp>
    </p:spTree>
    <p:extLst>
      <p:ext uri="{BB962C8B-B14F-4D97-AF65-F5344CB8AC3E}">
        <p14:creationId xmlns:p14="http://schemas.microsoft.com/office/powerpoint/2010/main" val="118274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D67291B-0990-C583-E743-134A0ED38DC8}"/>
              </a:ext>
            </a:extLst>
          </p:cNvPr>
          <p:cNvSpPr/>
          <p:nvPr/>
        </p:nvSpPr>
        <p:spPr>
          <a:xfrm>
            <a:off x="377234" y="58700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8BBB89-E4E2-90AC-A9AF-4E224E32143B}"/>
              </a:ext>
            </a:extLst>
          </p:cNvPr>
          <p:cNvSpPr txBox="1"/>
          <p:nvPr/>
        </p:nvSpPr>
        <p:spPr>
          <a:xfrm>
            <a:off x="1219200" y="620676"/>
            <a:ext cx="1011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Nói cho bạn nghe giá bán của một số đồ vật sau: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4DAD01-0115-E00A-5C3E-00F3A63DF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4" y="1481687"/>
            <a:ext cx="7248525" cy="46000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7932192-FE0F-183C-3DFC-5E4B7F1FF53D}"/>
              </a:ext>
            </a:extLst>
          </p:cNvPr>
          <p:cNvGrpSpPr/>
          <p:nvPr/>
        </p:nvGrpSpPr>
        <p:grpSpPr>
          <a:xfrm>
            <a:off x="549239" y="1793285"/>
            <a:ext cx="2479711" cy="1130889"/>
            <a:chOff x="6856" y="7538"/>
            <a:chExt cx="24894" cy="7945"/>
          </a:xfrm>
          <a:solidFill>
            <a:srgbClr val="FFE6E8"/>
          </a:solidFill>
        </p:grpSpPr>
        <p:sp>
          <p:nvSpPr>
            <p:cNvPr id="8" name="Rounded Rectangular Callout 2">
              <a:extLst>
                <a:ext uri="{FF2B5EF4-FFF2-40B4-BE49-F238E27FC236}">
                  <a16:creationId xmlns:a16="http://schemas.microsoft.com/office/drawing/2014/main" id="{23DC6220-0651-68F7-FC8C-8EBDB23D7B64}"/>
                </a:ext>
              </a:extLst>
            </p:cNvPr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 Box 27">
              <a:extLst>
                <a:ext uri="{FF2B5EF4-FFF2-40B4-BE49-F238E27FC236}">
                  <a16:creationId xmlns:a16="http://schemas.microsoft.com/office/drawing/2014/main" id="{22EF5DBC-42DA-6E84-5DC4-8E2DF86E429F}"/>
                </a:ext>
              </a:extLst>
            </p:cNvPr>
            <p:cNvSpPr txBox="1"/>
            <p:nvPr/>
          </p:nvSpPr>
          <p:spPr>
            <a:xfrm>
              <a:off x="7286" y="7815"/>
              <a:ext cx="23695" cy="7668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mốt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68CE1B-7D9D-9C7E-2899-E11185ED548D}"/>
              </a:ext>
            </a:extLst>
          </p:cNvPr>
          <p:cNvGrpSpPr/>
          <p:nvPr/>
        </p:nvGrpSpPr>
        <p:grpSpPr>
          <a:xfrm>
            <a:off x="8797889" y="1517061"/>
            <a:ext cx="2784511" cy="692740"/>
            <a:chOff x="6856" y="7538"/>
            <a:chExt cx="24894" cy="7481"/>
          </a:xfrm>
          <a:solidFill>
            <a:srgbClr val="FFE6E8"/>
          </a:solidFill>
        </p:grpSpPr>
        <p:sp>
          <p:nvSpPr>
            <p:cNvPr id="11" name="Rounded Rectangular Callout 2">
              <a:extLst>
                <a:ext uri="{FF2B5EF4-FFF2-40B4-BE49-F238E27FC236}">
                  <a16:creationId xmlns:a16="http://schemas.microsoft.com/office/drawing/2014/main" id="{00662246-C880-8FF1-0301-F6A554E84228}"/>
                </a:ext>
              </a:extLst>
            </p:cNvPr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 Box 27">
              <a:extLst>
                <a:ext uri="{FF2B5EF4-FFF2-40B4-BE49-F238E27FC236}">
                  <a16:creationId xmlns:a16="http://schemas.microsoft.com/office/drawing/2014/main" id="{77F4A3AC-CE9E-329D-F005-E674B7A13A71}"/>
                </a:ext>
              </a:extLst>
            </p:cNvPr>
            <p:cNvSpPr txBox="1"/>
            <p:nvPr/>
          </p:nvSpPr>
          <p:spPr>
            <a:xfrm>
              <a:off x="7286" y="7815"/>
              <a:ext cx="23695" cy="670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77106B-81B3-8B86-669D-74F2A1364AE6}"/>
              </a:ext>
            </a:extLst>
          </p:cNvPr>
          <p:cNvGrpSpPr/>
          <p:nvPr/>
        </p:nvGrpSpPr>
        <p:grpSpPr>
          <a:xfrm>
            <a:off x="377789" y="3812585"/>
            <a:ext cx="2479711" cy="1064843"/>
            <a:chOff x="6856" y="7538"/>
            <a:chExt cx="24894" cy="7481"/>
          </a:xfrm>
          <a:solidFill>
            <a:srgbClr val="FFE6E8"/>
          </a:solidFill>
        </p:grpSpPr>
        <p:sp>
          <p:nvSpPr>
            <p:cNvPr id="14" name="Rounded Rectangular Callout 2">
              <a:extLst>
                <a:ext uri="{FF2B5EF4-FFF2-40B4-BE49-F238E27FC236}">
                  <a16:creationId xmlns:a16="http://schemas.microsoft.com/office/drawing/2014/main" id="{34D96106-A56B-12DC-D62D-12050D3D5B91}"/>
                </a:ext>
              </a:extLst>
            </p:cNvPr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Box 27">
              <a:extLst>
                <a:ext uri="{FF2B5EF4-FFF2-40B4-BE49-F238E27FC236}">
                  <a16:creationId xmlns:a16="http://schemas.microsoft.com/office/drawing/2014/main" id="{488E754C-8C4F-4392-1B61-D81B07915AC5}"/>
                </a:ext>
              </a:extLst>
            </p:cNvPr>
            <p:cNvSpPr txBox="1"/>
            <p:nvPr/>
          </p:nvSpPr>
          <p:spPr>
            <a:xfrm>
              <a:off x="7286" y="7815"/>
              <a:ext cx="23695" cy="670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hai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101283-BD9D-B47D-07F2-22E24AA1DED5}"/>
              </a:ext>
            </a:extLst>
          </p:cNvPr>
          <p:cNvGrpSpPr/>
          <p:nvPr/>
        </p:nvGrpSpPr>
        <p:grpSpPr>
          <a:xfrm>
            <a:off x="9264614" y="3926885"/>
            <a:ext cx="2765461" cy="835676"/>
            <a:chOff x="6856" y="7538"/>
            <a:chExt cx="24894" cy="5871"/>
          </a:xfrm>
          <a:solidFill>
            <a:srgbClr val="FFE6E8"/>
          </a:solidFill>
        </p:grpSpPr>
        <p:sp>
          <p:nvSpPr>
            <p:cNvPr id="17" name="Rounded Rectangular Callout 2">
              <a:extLst>
                <a:ext uri="{FF2B5EF4-FFF2-40B4-BE49-F238E27FC236}">
                  <a16:creationId xmlns:a16="http://schemas.microsoft.com/office/drawing/2014/main" id="{FD9140F6-2CC5-FAA9-67C7-9E481EEEE221}"/>
                </a:ext>
              </a:extLst>
            </p:cNvPr>
            <p:cNvSpPr/>
            <p:nvPr/>
          </p:nvSpPr>
          <p:spPr>
            <a:xfrm>
              <a:off x="6856" y="7538"/>
              <a:ext cx="24894" cy="587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id="{698B49FB-FACB-BA18-E799-1CD08E53F907}"/>
                </a:ext>
              </a:extLst>
            </p:cNvPr>
            <p:cNvSpPr txBox="1"/>
            <p:nvPr/>
          </p:nvSpPr>
          <p:spPr>
            <a:xfrm>
              <a:off x="7286" y="7815"/>
              <a:ext cx="23695" cy="497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áu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69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920170-924B-1FC0-03E3-68A141DAB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81" y="1096327"/>
            <a:ext cx="10898122" cy="46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9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55F23E-84CA-F26E-96C1-BBD47BD79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103" y="1980857"/>
            <a:ext cx="7065876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9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75F84F6A-05DF-4F70-A0CF-C751A5284C16}"/>
              </a:ext>
            </a:extLst>
          </p:cNvPr>
          <p:cNvGrpSpPr/>
          <p:nvPr/>
        </p:nvGrpSpPr>
        <p:grpSpPr>
          <a:xfrm>
            <a:off x="5408687" y="4006976"/>
            <a:ext cx="1027384" cy="1170074"/>
            <a:chOff x="6830083" y="5571172"/>
            <a:chExt cx="342900" cy="390525"/>
          </a:xfrm>
          <a:solidFill>
            <a:srgbClr val="660066"/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681D18E-5640-43A2-81C7-2D7C281A3BB2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cs typeface="+mn-cs"/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3A13074-8864-46BD-91AA-C81C43820B76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solidFill>
                <a:srgbClr val="66006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49" y="2094902"/>
            <a:ext cx="683420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77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50685A-7C0F-9987-8ED4-F14DA8484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03" y="1340760"/>
            <a:ext cx="4584589" cy="3389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370E20-F6CE-B9F0-1978-5BEF02FC3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165" y="449795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1AF9845-98F8-255E-B7CD-A2BCDDF3F4F4}"/>
              </a:ext>
            </a:extLst>
          </p:cNvPr>
          <p:cNvSpPr txBox="1"/>
          <p:nvPr/>
        </p:nvSpPr>
        <p:spPr>
          <a:xfrm>
            <a:off x="2890901" y="619331"/>
            <a:ext cx="616017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Luật</a:t>
            </a:r>
            <a:r>
              <a:rPr kumimoji="0" lang="en-US" sz="5333" b="1" i="0" u="none" strike="noStrike" kern="0" cap="none" spc="0" normalizeH="0" baseline="0" noProof="0" dirty="0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 w="22225">
                  <a:solidFill>
                    <a:srgbClr val="964618"/>
                  </a:solidFill>
                  <a:prstDash val="solid"/>
                </a:ln>
                <a:solidFill>
                  <a:srgbClr val="964618">
                    <a:lumMod val="40000"/>
                    <a:lumOff val="60000"/>
                  </a:srgbClr>
                </a:solidFill>
                <a:effectLst/>
                <a:uLnTx/>
                <a:uFillTx/>
                <a:latin typeface="SVN-Poky's"/>
                <a:ea typeface="+mn-ea"/>
                <a:cs typeface="Arial"/>
                <a:sym typeface="Arial"/>
              </a:rPr>
              <a:t>chơi</a:t>
            </a:r>
            <a:endParaRPr kumimoji="0" lang="en-US" sz="5333" b="1" i="0" u="none" strike="noStrike" kern="0" cap="none" spc="0" normalizeH="0" baseline="0" noProof="0" dirty="0">
              <a:ln w="22225">
                <a:solidFill>
                  <a:srgbClr val="964618"/>
                </a:solidFill>
                <a:prstDash val="solid"/>
              </a:ln>
              <a:solidFill>
                <a:srgbClr val="964618">
                  <a:lumMod val="40000"/>
                  <a:lumOff val="60000"/>
                </a:srgbClr>
              </a:solidFill>
              <a:effectLst/>
              <a:uLnTx/>
              <a:uFillTx/>
              <a:latin typeface="SVN-Poky's"/>
              <a:ea typeface="+mn-ea"/>
              <a:cs typeface="Arial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Viết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câu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vào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bảng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/>
                <a:sym typeface="Arial"/>
              </a:rPr>
              <a:t>đúng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được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thưởng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quà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48972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Trả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lời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DF3129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Arial"/>
                <a:sym typeface="Arial"/>
              </a:rPr>
              <a:t>sai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không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được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thưởng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4267" b="1" i="0" u="none" strike="noStrike" kern="0" cap="none" spc="0" normalizeH="0" baseline="0" noProof="0" dirty="0" err="1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quà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251C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2583712" y="754957"/>
            <a:ext cx="6539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Viết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số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: </a:t>
            </a: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Hai mươi lăm nghìn năm trăm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2721935" y="2349126"/>
            <a:ext cx="568290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25 500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775637" y="818752"/>
            <a:ext cx="8676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số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sau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thành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5400" b="1" kern="0" dirty="0" err="1">
                <a:solidFill>
                  <a:srgbClr val="964618"/>
                </a:solidFill>
                <a:latin typeface="Calibri"/>
                <a:cs typeface="Arial"/>
                <a:sym typeface="Arial"/>
              </a:rPr>
              <a:t>tổng</a:t>
            </a:r>
            <a:r>
              <a:rPr lang="en-US" sz="5400" b="1" kern="0" dirty="0">
                <a:solidFill>
                  <a:srgbClr val="964618"/>
                </a:solidFill>
                <a:latin typeface="Calibri"/>
                <a:cs typeface="Arial"/>
                <a:sym typeface="Arial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135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964618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780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964618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081" y="3413200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1114425" y="2234826"/>
            <a:ext cx="9163050" cy="3680199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677015" y="4549034"/>
              <a:ext cx="1878684" cy="78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= 100 000 + 30 000 + 5 000 + 700 + 80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666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.?.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8161803-915F-2355-5E73-35EA6F67C427}"/>
              </a:ext>
            </a:extLst>
          </p:cNvPr>
          <p:cNvSpPr txBox="1"/>
          <p:nvPr/>
        </p:nvSpPr>
        <p:spPr>
          <a:xfrm>
            <a:off x="1630104" y="762488"/>
            <a:ext cx="8782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vi-VN" sz="5400" b="1" kern="0" dirty="0">
                <a:solidFill>
                  <a:srgbClr val="964618"/>
                </a:solidFill>
                <a:cs typeface="Arial"/>
                <a:sym typeface="Arial"/>
              </a:rPr>
              <a:t>Viết số sau thành tổng:</a:t>
            </a:r>
          </a:p>
          <a:p>
            <a:pPr lvl="0" algn="ctr" defTabSz="1219170">
              <a:buClr>
                <a:srgbClr val="000000"/>
              </a:buClr>
            </a:pPr>
            <a:r>
              <a:rPr lang="en-US" sz="5400" b="1" kern="0" dirty="0">
                <a:solidFill>
                  <a:srgbClr val="964618"/>
                </a:solidFill>
                <a:cs typeface="Arial"/>
                <a:sym typeface="Arial"/>
              </a:rPr>
              <a:t>53 877 </a:t>
            </a:r>
            <a:endParaRPr lang="vi-VN" sz="5400" b="1" kern="0" dirty="0">
              <a:solidFill>
                <a:srgbClr val="964618"/>
              </a:solidFill>
              <a:cs typeface="Arial"/>
              <a:sym typeface="Arial"/>
            </a:endParaRPr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866774" y="2200275"/>
            <a:ext cx="8105775" cy="3429000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767657" cy="1245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= 50 000 + 3 000 + 800 + 70 + 7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09460" y="1273119"/>
            <a:ext cx="2354690" cy="3578314"/>
            <a:chOff x="111884" y="1341945"/>
            <a:chExt cx="2354690" cy="3578314"/>
          </a:xfrm>
        </p:grpSpPr>
        <p:pic>
          <p:nvPicPr>
            <p:cNvPr id="7" name="그림 77">
              <a:extLst>
                <a:ext uri="{FF2B5EF4-FFF2-40B4-BE49-F238E27FC236}">
                  <a16:creationId xmlns:a16="http://schemas.microsoft.com/office/drawing/2014/main" id="{88C8C507-2204-4182-8C58-48A272AEE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97760" y="1751589"/>
              <a:ext cx="3173977" cy="235469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54BA15B-9BC2-4549-B634-C05534D197C9}"/>
                </a:ext>
              </a:extLst>
            </p:cNvPr>
            <p:cNvSpPr txBox="1"/>
            <p:nvPr/>
          </p:nvSpPr>
          <p:spPr>
            <a:xfrm>
              <a:off x="244975" y="4137066"/>
              <a:ext cx="2113737" cy="78319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 w="3175">
                    <a:solidFill>
                      <a:prstClr val="black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 6</a:t>
              </a:r>
              <a:endParaRPr kumimoji="0" lang="ko-KR" altLang="en-US" sz="40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26" name="Picture 2" descr="Danh mục 5 bộ sách giáo khoa lớp 1 mới | Bộ sách lớp 1 mớ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3" y="-280159"/>
            <a:ext cx="2317778" cy="23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ultiplication Sign Png Background Image - Multiplication Clipart Black And  White, Transparent Png - 666x567 PNG - DLF.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9160" y="1090975"/>
            <a:ext cx="1545342" cy="11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vision Symbol clipart - Number, Sign, Yellow, transparent clip ar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10960285" y="4516040"/>
            <a:ext cx="1475947" cy="14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64">
            <a:extLst>
              <a:ext uri="{FF2B5EF4-FFF2-40B4-BE49-F238E27FC236}">
                <a16:creationId xmlns:a16="http://schemas.microsoft.com/office/drawing/2014/main" id="{E80C7F47-861F-47DD-82A9-6CE67526E5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1"/>
          <a:stretch/>
        </p:blipFill>
        <p:spPr>
          <a:xfrm flipH="1">
            <a:off x="3316227" y="5179389"/>
            <a:ext cx="3080438" cy="1678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144F15-9009-7267-3B59-CB17136179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8734" y="2029466"/>
            <a:ext cx="784623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665B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593</Words>
  <Application>Microsoft Office PowerPoint</Application>
  <PresentationFormat>Widescreen</PresentationFormat>
  <Paragraphs>72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#9Slide07 HoneyCream</vt:lpstr>
      <vt:lpstr>Arial</vt:lpstr>
      <vt:lpstr>Arial Unicode MS</vt:lpstr>
      <vt:lpstr>Bebas Neue</vt:lpstr>
      <vt:lpstr>Calibri</vt:lpstr>
      <vt:lpstr>Cambria</vt:lpstr>
      <vt:lpstr>Inter</vt:lpstr>
      <vt:lpstr>Orelega One</vt:lpstr>
      <vt:lpstr>Poppins Light</vt:lpstr>
      <vt:lpstr>Rammetto One</vt:lpstr>
      <vt:lpstr>SVN-Poky's</vt:lpstr>
      <vt:lpstr>Times New Roman</vt:lpstr>
      <vt:lpstr>PPTMON theme</vt:lpstr>
      <vt:lpstr>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CTY REDSTAR</cp:lastModifiedBy>
  <cp:revision>29</cp:revision>
  <dcterms:created xsi:type="dcterms:W3CDTF">2023-08-19T02:15:39Z</dcterms:created>
  <dcterms:modified xsi:type="dcterms:W3CDTF">2025-09-15T08:12:52Z</dcterms:modified>
</cp:coreProperties>
</file>