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756" r:id="rId3"/>
  </p:sldMasterIdLst>
  <p:notesMasterIdLst>
    <p:notesMasterId r:id="rId28"/>
  </p:notesMasterIdLst>
  <p:handoutMasterIdLst>
    <p:handoutMasterId r:id="rId29"/>
  </p:handoutMasterIdLst>
  <p:sldIdLst>
    <p:sldId id="1268" r:id="rId4"/>
    <p:sldId id="1255" r:id="rId5"/>
    <p:sldId id="1179" r:id="rId6"/>
    <p:sldId id="1177" r:id="rId7"/>
    <p:sldId id="1206" r:id="rId8"/>
    <p:sldId id="1242" r:id="rId9"/>
    <p:sldId id="1256" r:id="rId10"/>
    <p:sldId id="1258" r:id="rId11"/>
    <p:sldId id="1257" r:id="rId12"/>
    <p:sldId id="1260" r:id="rId13"/>
    <p:sldId id="1261" r:id="rId14"/>
    <p:sldId id="1262" r:id="rId15"/>
    <p:sldId id="1265" r:id="rId16"/>
    <p:sldId id="1263" r:id="rId17"/>
    <p:sldId id="1259" r:id="rId18"/>
    <p:sldId id="1264" r:id="rId19"/>
    <p:sldId id="1266" r:id="rId20"/>
    <p:sldId id="1247" r:id="rId21"/>
    <p:sldId id="1248" r:id="rId22"/>
    <p:sldId id="1249" r:id="rId23"/>
    <p:sldId id="1250" r:id="rId24"/>
    <p:sldId id="1267" r:id="rId25"/>
    <p:sldId id="1245" r:id="rId26"/>
    <p:sldId id="1219" r:id="rId27"/>
  </p:sldIdLst>
  <p:sldSz cx="9144000" cy="5143500" type="screen16x9"/>
  <p:notesSz cx="6858000" cy="9144000"/>
  <p:custDataLst>
    <p:tags r:id="rId30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6" pos="528" userDrawn="1">
          <p15:clr>
            <a:srgbClr val="A4A3A4"/>
          </p15:clr>
        </p15:guide>
        <p15:guide id="7" pos="7152" userDrawn="1">
          <p15:clr>
            <a:srgbClr val="A4A3A4"/>
          </p15:clr>
        </p15:guide>
        <p15:guide id="8" orient="horz" pos="1620">
          <p15:clr>
            <a:srgbClr val="A4A3A4"/>
          </p15:clr>
        </p15:guide>
        <p15:guide id="9" pos="2880">
          <p15:clr>
            <a:srgbClr val="A4A3A4"/>
          </p15:clr>
        </p15:guide>
        <p15:guide id="10" pos="396">
          <p15:clr>
            <a:srgbClr val="A4A3A4"/>
          </p15:clr>
        </p15:guide>
        <p15:guide id="11" pos="53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F1D5"/>
    <a:srgbClr val="FFFFFF"/>
    <a:srgbClr val="EAF6D9"/>
    <a:srgbClr val="6B7064"/>
    <a:srgbClr val="1D9BB8"/>
    <a:srgbClr val="3ACFDF"/>
    <a:srgbClr val="D10047"/>
    <a:srgbClr val="FF7500"/>
    <a:srgbClr val="EAA1A9"/>
    <a:srgbClr val="D9A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53" autoAdjust="0"/>
    <p:restoredTop sz="90278" autoAdjust="0"/>
  </p:normalViewPr>
  <p:slideViewPr>
    <p:cSldViewPr snapToGrid="0">
      <p:cViewPr varScale="1">
        <p:scale>
          <a:sx n="96" d="100"/>
          <a:sy n="96" d="100"/>
        </p:scale>
        <p:origin x="378" y="84"/>
      </p:cViewPr>
      <p:guideLst>
        <p:guide orient="horz" pos="2160"/>
        <p:guide pos="3840"/>
        <p:guide pos="528"/>
        <p:guide pos="7152"/>
        <p:guide orient="horz" pos="1620"/>
        <p:guide pos="2880"/>
        <p:guide pos="396"/>
        <p:guide pos="53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27102"/>
    </p:cViewPr>
  </p:sorterViewPr>
  <p:notesViewPr>
    <p:cSldViewPr snapToGrid="0" showGuides="1">
      <p:cViewPr varScale="1">
        <p:scale>
          <a:sx n="88" d="100"/>
          <a:sy n="88" d="100"/>
        </p:scale>
        <p:origin x="3822" y="102"/>
      </p:cViewPr>
      <p:guideLst/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2253F-1DC1-44AB-85F9-14DB9D873A39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A4E4-7001-4196-8720-A0FCB0AE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1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D076-05C0-4F10-BAEB-F2DA581BE89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B7F8-81FA-46DC-8926-8D6B124E5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55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024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29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4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054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94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99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9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347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907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4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34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19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134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49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302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18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017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918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07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828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6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516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385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973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343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61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061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897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898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290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090D4-8CBE-4F77-A64A-D25C2EFF44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62950" y="0"/>
            <a:ext cx="51435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07DCE-FEE9-43B9-B5FB-1E9DCF82F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450" y="6413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64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60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47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776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04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84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84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media1.mp3"/><Relationship Id="rId23" Type="http://schemas.openxmlformats.org/officeDocument/2006/relationships/image" Target="../media/image8.jp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mp3"/><Relationship Id="rId22" Type="http://schemas.openxmlformats.org/officeDocument/2006/relationships/image" Target="../media/image7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media1.mp3"/><Relationship Id="rId22" Type="http://schemas.openxmlformats.org/officeDocument/2006/relationships/image" Target="../media/image8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media1.mp3"/><Relationship Id="rId22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CA3E0F-D17C-4AB8-9EBD-257A31C2FCE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/>
          <a:srcRect l="1069" t="2602" r="448" b="51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656554" y="351813"/>
            <a:ext cx="2643937" cy="1113236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0433" y="4078429"/>
            <a:ext cx="467676" cy="4676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624115" y="3171161"/>
            <a:ext cx="9959973" cy="14931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436181" y="3843313"/>
            <a:ext cx="9830511" cy="13895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1"/>
          <a:srcRect b="57274"/>
          <a:stretch/>
        </p:blipFill>
        <p:spPr>
          <a:xfrm>
            <a:off x="-89004" y="4546104"/>
            <a:ext cx="9424862" cy="59739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 rot="16200000">
            <a:off x="1950916" y="-2179265"/>
            <a:ext cx="5359397" cy="95274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208510-C547-4810-AD9F-CA72113AFD5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62950" y="0"/>
            <a:ext cx="5143500" cy="5143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B30688-6307-4842-9552-6F49547FD94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450" y="6413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70" r:id="rId12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B726741-D0D8-41B2-99DA-75E4FD5B3BC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656554" y="351813"/>
            <a:ext cx="2643937" cy="1113236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0433" y="4078429"/>
            <a:ext cx="467676" cy="4676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24115" y="3171161"/>
            <a:ext cx="9959973" cy="14931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436181" y="3843313"/>
            <a:ext cx="9830511" cy="13895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89004" y="4546104"/>
            <a:ext cx="9424862" cy="59739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1950916" y="-2179265"/>
            <a:ext cx="5359397" cy="95274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6923FA-B99C-422F-A7AF-F5663070111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62950" y="0"/>
            <a:ext cx="5143500" cy="5143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C92AFB-873E-499A-BBF8-FD901E2D2F1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450" y="6413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43C5A5F-0DF9-4BBB-8D26-C587530ED08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656554" y="351813"/>
            <a:ext cx="2643937" cy="1113236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0433" y="4078429"/>
            <a:ext cx="467676" cy="4676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24115" y="3171161"/>
            <a:ext cx="9959973" cy="14931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436181" y="3843313"/>
            <a:ext cx="9830511" cy="13895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89004" y="4546104"/>
            <a:ext cx="9424862" cy="59739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1950916" y="-2179265"/>
            <a:ext cx="5359397" cy="95274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34DF9C-EB73-49B8-A79B-A12E05EEC29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62950" y="0"/>
            <a:ext cx="5143500" cy="5143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3C53CD-6256-43F6-8658-423126B4C4E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450" y="6413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1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90" y="60197"/>
            <a:ext cx="7372350" cy="4409021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72" y="313658"/>
            <a:ext cx="1879255" cy="1838103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7099272" y="1521522"/>
            <a:ext cx="2044728" cy="280114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058BDAA-0CDA-84F4-2AD1-A7385D47F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4" y="3021807"/>
            <a:ext cx="1311593" cy="131159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60C9741-50BF-CB69-F750-6164893A5B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" y="2971801"/>
            <a:ext cx="1311593" cy="13115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4FACCA-2630-7029-B195-8AC3BA7347B8}"/>
              </a:ext>
            </a:extLst>
          </p:cNvPr>
          <p:cNvSpPr txBox="1"/>
          <p:nvPr/>
        </p:nvSpPr>
        <p:spPr>
          <a:xfrm>
            <a:off x="5872164" y="171450"/>
            <a:ext cx="46362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dirty="0" err="1">
                <a:solidFill>
                  <a:prstClr val="white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350" dirty="0">
                <a:solidFill>
                  <a:prstClr val="white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350" dirty="0" err="1">
                <a:solidFill>
                  <a:prstClr val="white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350" dirty="0">
                <a:solidFill>
                  <a:prstClr val="white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350" dirty="0" err="1">
                <a:solidFill>
                  <a:prstClr val="white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350" dirty="0">
                <a:solidFill>
                  <a:prstClr val="white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95364-5C6E-2991-1667-461D7DE711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561" y="805316"/>
            <a:ext cx="2816596" cy="1207112"/>
          </a:xfrm>
          <a:prstGeom prst="rect">
            <a:avLst/>
          </a:prstGeom>
        </p:spPr>
      </p:pic>
      <p:sp>
        <p:nvSpPr>
          <p:cNvPr id="16" name="Google Shape;744;p24">
            <a:extLst>
              <a:ext uri="{FF2B5EF4-FFF2-40B4-BE49-F238E27FC236}">
                <a16:creationId xmlns:a16="http://schemas.microsoft.com/office/drawing/2014/main" id="{F4F28842-0F4E-4AF3-89E7-7ED311B4BDA0}"/>
              </a:ext>
            </a:extLst>
          </p:cNvPr>
          <p:cNvSpPr txBox="1">
            <a:spLocks/>
          </p:cNvSpPr>
          <p:nvPr/>
        </p:nvSpPr>
        <p:spPr>
          <a:xfrm>
            <a:off x="1498028" y="1521522"/>
            <a:ext cx="5984348" cy="26811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Griffy"/>
              <a:buNone/>
              <a:defRPr sz="7000" b="1" i="0" u="none" strike="noStrike" cap="none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pPr algn="ctr"/>
            <a:r>
              <a:rPr lang="vi-VN" sz="4000" dirty="0">
                <a:solidFill>
                  <a:srgbClr val="FF0000"/>
                </a:solidFill>
                <a:latin typeface="UTM Showcard" panose="02040603050506020204" pitchFamily="18" charset="0"/>
              </a:rPr>
              <a:t>BÀI </a:t>
            </a:r>
            <a:r>
              <a:rPr lang="en-US" sz="4000" dirty="0" smtClean="0">
                <a:solidFill>
                  <a:srgbClr val="FF0000"/>
                </a:solidFill>
                <a:latin typeface="UTM Showcard" panose="02040603050506020204" pitchFamily="18" charset="0"/>
              </a:rPr>
              <a:t>2:</a:t>
            </a:r>
            <a:endParaRPr lang="vi-VN" sz="4000" dirty="0">
              <a:solidFill>
                <a:srgbClr val="FF0000"/>
              </a:solidFill>
              <a:latin typeface="UTM Showcard" panose="0204060305050602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vi-VN" sz="4000" dirty="0" smtClean="0">
                <a:solidFill>
                  <a:srgbClr val="0070C0"/>
                </a:solidFill>
                <a:latin typeface="UTM Showcard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UTM Showcard" panose="02040603050506020204" pitchFamily="18" charset="0"/>
              </a:rPr>
              <a:t>SỰ CHUYỂN THỂ </a:t>
            </a:r>
            <a:r>
              <a:rPr lang="vi-VN" sz="4000" dirty="0" smtClean="0">
                <a:solidFill>
                  <a:srgbClr val="0070C0"/>
                </a:solidFill>
                <a:latin typeface="UTM Showcard" panose="02040603050506020204" pitchFamily="18" charset="0"/>
              </a:rPr>
              <a:t>CỦA NƯỚC</a:t>
            </a:r>
            <a:r>
              <a:rPr lang="en-US" sz="4000" dirty="0" smtClean="0">
                <a:solidFill>
                  <a:srgbClr val="0070C0"/>
                </a:solidFill>
                <a:latin typeface="UTM Showcard" panose="02040603050506020204" pitchFamily="18" charset="0"/>
              </a:rPr>
              <a:t> ( </a:t>
            </a:r>
            <a:r>
              <a:rPr lang="en-US" sz="4000" dirty="0" err="1" smtClean="0">
                <a:solidFill>
                  <a:srgbClr val="0070C0"/>
                </a:solidFill>
                <a:latin typeface="UTM Showcard" panose="02040603050506020204" pitchFamily="18" charset="0"/>
              </a:rPr>
              <a:t>Tiết</a:t>
            </a:r>
            <a:r>
              <a:rPr lang="en-US" sz="4000" dirty="0" smtClean="0">
                <a:solidFill>
                  <a:srgbClr val="0070C0"/>
                </a:solidFill>
                <a:latin typeface="UTM Showcard" panose="02040603050506020204" pitchFamily="18" charset="0"/>
              </a:rPr>
              <a:t> 1) </a:t>
            </a:r>
            <a:endParaRPr lang="vi-VN" sz="4000" dirty="0">
              <a:solidFill>
                <a:srgbClr val="0070C0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7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56931" y="655314"/>
            <a:ext cx="520847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Sơ đồ sự chuyển thể của nước: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5" y="1855381"/>
            <a:ext cx="6843480" cy="84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63526" y="218122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63093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0655" y="1077461"/>
            <a:ext cx="5973110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hiểu về sự bay hơi và ngưng tụ của nước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79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61507" y="882742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alt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ơ đồ sự chuyển thể của nước 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" y="1953654"/>
            <a:ext cx="7481456" cy="79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3888" y="235237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874065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ux filles étudiant dans la classe">
            <a:extLst>
              <a:ext uri="{FF2B5EF4-FFF2-40B4-BE49-F238E27FC236}">
                <a16:creationId xmlns:a16="http://schemas.microsoft.com/office/drawing/2014/main" id="{F3250DFA-57A8-4A01-A253-E5EE1E59E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" b="8154"/>
          <a:stretch/>
        </p:blipFill>
        <p:spPr bwMode="auto">
          <a:xfrm>
            <a:off x="1981201" y="1221135"/>
            <a:ext cx="4711700" cy="355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D7508-3E67-48A5-972E-8F2DCE35DB38}"/>
              </a:ext>
            </a:extLst>
          </p:cNvPr>
          <p:cNvSpPr txBox="1"/>
          <p:nvPr/>
        </p:nvSpPr>
        <p:spPr>
          <a:xfrm>
            <a:off x="723900" y="482600"/>
            <a:ext cx="8724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 LUẬN NHÓM </a:t>
            </a:r>
            <a:r>
              <a:rPr lang="en-US" sz="5000" noProof="0" dirty="0" smtClean="0">
                <a:solidFill>
                  <a:srgbClr val="FF0000"/>
                </a:solidFill>
                <a:latin typeface="Coiny" panose="02000903060500060000" pitchFamily="2" charset="0"/>
              </a:rPr>
              <a:t>ĐÔI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999461" y="1541721"/>
            <a:ext cx="6241311" cy="30940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079" y="165104"/>
            <a:ext cx="84528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hoạt động nhóm, vẽ sơ đồ sự chuyển thể của nước theo gợi ý dưới đây: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5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22474" y="701749"/>
            <a:ext cx="4166833" cy="346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207978"/>
              </p:ext>
            </p:extLst>
          </p:nvPr>
        </p:nvGraphicFramePr>
        <p:xfrm>
          <a:off x="692735" y="370984"/>
          <a:ext cx="7457352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9794">
                  <a:extLst>
                    <a:ext uri="{9D8B030D-6E8A-4147-A177-3AD203B41FA5}">
                      <a16:colId xmlns:a16="http://schemas.microsoft.com/office/drawing/2014/main" val="103691490"/>
                    </a:ext>
                  </a:extLst>
                </a:gridCol>
                <a:gridCol w="2707558">
                  <a:extLst>
                    <a:ext uri="{9D8B030D-6E8A-4147-A177-3AD203B41FA5}">
                      <a16:colId xmlns:a16="http://schemas.microsoft.com/office/drawing/2014/main" val="2804697282"/>
                    </a:ext>
                  </a:extLst>
                </a:gridCol>
              </a:tblGrid>
              <a:tr h="622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</a:rPr>
                        <a:t>Sự chuyển thể của nước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</a:rPr>
                        <a:t>Hiện tượng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5823171"/>
                  </a:ext>
                </a:extLst>
              </a:tr>
              <a:tr h="622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</a:rPr>
                        <a:t>Thể rắn → thể lỏng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</a:rPr>
                        <a:t>Nóng chảy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8329692"/>
                  </a:ext>
                </a:extLst>
              </a:tr>
              <a:tr h="622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</a:rPr>
                        <a:t>Thể lỏng → thể rắn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</a:rPr>
                        <a:t>Đông đặc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2013020"/>
                  </a:ext>
                </a:extLst>
              </a:tr>
              <a:tr h="622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</a:rPr>
                        <a:t>Thể lỏng → thể khí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</a:rPr>
                        <a:t>Bay hơi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3986892"/>
                  </a:ext>
                </a:extLst>
              </a:tr>
              <a:tr h="622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</a:rPr>
                        <a:t>Thể khí → thể lỏng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</a:rPr>
                        <a:t>Ngưng tụ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5686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8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1557" y="1024298"/>
            <a:ext cx="550016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 VÀ VẬN DỤNG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23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62816" y="283856"/>
            <a:ext cx="8607486" cy="4635638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49"/>
            <a:endParaRPr lang="en-US" sz="1050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1873" y="430636"/>
            <a:ext cx="886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Câu 1:</a:t>
            </a:r>
            <a:r>
              <a:rPr lang="nl-NL" sz="2800" dirty="0">
                <a:solidFill>
                  <a:srgbClr val="FF0000"/>
                </a:solidFill>
              </a:rPr>
              <a:t> </a:t>
            </a:r>
            <a:r>
              <a:rPr lang="nl-NL" sz="2800" dirty="0"/>
              <a:t>Nước có thể tồn tại ở dạng thể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0206" y="2992032"/>
            <a:ext cx="837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D. Cả 3 đáp án trên</a:t>
            </a:r>
            <a:endParaRPr lang="en-US" sz="2800" dirty="0"/>
          </a:p>
          <a:p>
            <a:pPr algn="just" defTabSz="685549"/>
            <a:endParaRPr lang="en-US" sz="28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0206" y="1607037"/>
            <a:ext cx="82319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/>
            </a:pPr>
            <a:r>
              <a:rPr lang="nl-NL" sz="2800" dirty="0" smtClean="0"/>
              <a:t>Rắn               </a:t>
            </a:r>
          </a:p>
          <a:p>
            <a:r>
              <a:rPr lang="nl-NL" sz="2800" dirty="0" smtClean="0"/>
              <a:t> </a:t>
            </a:r>
            <a:r>
              <a:rPr lang="nl-NL" sz="2800" dirty="0"/>
              <a:t>B. Lỏng     </a:t>
            </a:r>
            <a:endParaRPr lang="en-US" sz="2800" dirty="0"/>
          </a:p>
          <a:p>
            <a:r>
              <a:rPr lang="nl-NL" sz="2800" dirty="0"/>
              <a:t>C. Khí </a:t>
            </a:r>
            <a:endParaRPr lang="en-US" sz="28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132234" y="3990877"/>
            <a:ext cx="8607486" cy="1152623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1CAE0D-D13D-48A7-95D2-CF397D424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2949" y="1148082"/>
            <a:ext cx="457094" cy="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4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2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53431" y="262591"/>
            <a:ext cx="8607486" cy="4635638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49"/>
            <a:endParaRPr lang="en-US" sz="2800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1873" y="430636"/>
            <a:ext cx="8868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Câu </a:t>
            </a:r>
            <a:r>
              <a:rPr lang="nl-NL" sz="2800" b="1" dirty="0" smtClean="0">
                <a:solidFill>
                  <a:srgbClr val="FF0000"/>
                </a:solidFill>
              </a:rPr>
              <a:t>2:</a:t>
            </a:r>
            <a:r>
              <a:rPr lang="nl-NL" sz="2800" dirty="0" smtClean="0">
                <a:solidFill>
                  <a:srgbClr val="FF0000"/>
                </a:solidFill>
              </a:rPr>
              <a:t> </a:t>
            </a:r>
            <a:r>
              <a:rPr lang="nl-NL" sz="2800" dirty="0"/>
              <a:t>Hiện tượng nước từ thể rắn chuyển sang thể lỏng được gọi là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659517" y="1550278"/>
            <a:ext cx="837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r>
              <a:rPr lang="nl-NL" sz="2800" dirty="0" smtClean="0"/>
              <a:t> </a:t>
            </a:r>
            <a:r>
              <a:rPr lang="nl-NL" sz="2800" dirty="0"/>
              <a:t>Nóng chảy</a:t>
            </a:r>
            <a:endParaRPr lang="en-US" sz="28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8320" y="2056034"/>
            <a:ext cx="82319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B.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nl-NL" sz="2800" dirty="0"/>
              <a:t>Đông </a:t>
            </a:r>
            <a:r>
              <a:rPr lang="nl-NL" sz="2800" dirty="0" smtClean="0"/>
              <a:t>đặc</a:t>
            </a:r>
          </a:p>
          <a:p>
            <a:r>
              <a:rPr lang="nl-NL" sz="2800" b="1" dirty="0" smtClean="0">
                <a:solidFill>
                  <a:srgbClr val="FF0000"/>
                </a:solidFill>
              </a:rPr>
              <a:t>C</a:t>
            </a:r>
            <a:r>
              <a:rPr lang="nl-NL" sz="2800" b="1" dirty="0">
                <a:solidFill>
                  <a:srgbClr val="FF0000"/>
                </a:solidFill>
              </a:rPr>
              <a:t>.</a:t>
            </a:r>
            <a:r>
              <a:rPr lang="nl-NL" sz="2800" dirty="0"/>
              <a:t> Ngưng </a:t>
            </a:r>
            <a:r>
              <a:rPr lang="nl-NL" sz="2800" dirty="0" smtClean="0"/>
              <a:t>tụ</a:t>
            </a:r>
          </a:p>
          <a:p>
            <a:r>
              <a:rPr lang="nl-NL" sz="2800" dirty="0" smtClean="0">
                <a:solidFill>
                  <a:srgbClr val="FF0000"/>
                </a:solidFill>
              </a:rPr>
              <a:t>D</a:t>
            </a:r>
            <a:r>
              <a:rPr lang="nl-NL" sz="2800" dirty="0"/>
              <a:t>. Bay hơi</a:t>
            </a:r>
            <a:endParaRPr lang="en-US" sz="28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132234" y="3990877"/>
            <a:ext cx="8607486" cy="1152623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1CAE0D-D13D-48A7-95D2-CF397D424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2949" y="1148082"/>
            <a:ext cx="457094" cy="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1"/>
            <a:ext cx="9144002" cy="516428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6725730" y="0"/>
            <a:ext cx="2418271" cy="118282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2418271" cy="118282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3310239"/>
            <a:ext cx="9144002" cy="183326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6919526" y="2057394"/>
            <a:ext cx="1787152" cy="280257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5" y="229713"/>
            <a:ext cx="6335060" cy="30805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7644898" y="-188276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7200">
                <a:solidFill>
                  <a:srgbClr val="0070C0">
                    <a:lumMod val="20000"/>
                    <a:lumOff val="80000"/>
                  </a:srgbClr>
                </a:solidFill>
                <a:latin typeface="SVN-Internation" panose="02040603050506020204" pitchFamily="18" charset="0"/>
              </a:rPr>
              <a:t>Măng Non</a:t>
            </a:r>
            <a:endParaRPr lang="en-US" sz="7200" dirty="0">
              <a:solidFill>
                <a:srgbClr val="0070C0">
                  <a:lumMod val="20000"/>
                  <a:lumOff val="80000"/>
                </a:srgbClr>
              </a:solidFill>
              <a:latin typeface="SVN-Internation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B328D-B171-7FA2-B24C-479A48988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732" y="1131518"/>
            <a:ext cx="4842168" cy="11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34789" y="135000"/>
            <a:ext cx="8607486" cy="4635638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49"/>
            <a:endParaRPr lang="en-US" sz="1050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1873" y="430636"/>
            <a:ext cx="8868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Câu </a:t>
            </a:r>
            <a:r>
              <a:rPr lang="nl-NL" sz="2800" b="1" dirty="0" smtClean="0">
                <a:solidFill>
                  <a:srgbClr val="FF0000"/>
                </a:solidFill>
              </a:rPr>
              <a:t>3:</a:t>
            </a:r>
            <a:r>
              <a:rPr lang="nl-NL" sz="2800" dirty="0" smtClean="0"/>
              <a:t> </a:t>
            </a:r>
            <a:r>
              <a:rPr lang="nl-NL" sz="2800" dirty="0"/>
              <a:t>Hiện tượng ngưng tụ mô tả sự chuyển thể của nước từ thể khí chuyển sang dạng thể nào?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1094095" y="2233246"/>
            <a:ext cx="8373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sz="2800" dirty="0" smtClean="0"/>
              <a:t> </a:t>
            </a:r>
            <a:r>
              <a:rPr lang="nl-NL" sz="2800" dirty="0"/>
              <a:t>Lỏng</a:t>
            </a:r>
            <a:endParaRPr lang="en-US" sz="2800" dirty="0"/>
          </a:p>
          <a:p>
            <a:r>
              <a:rPr lang="nl-NL" sz="2800" dirty="0" smtClean="0"/>
              <a:t> </a:t>
            </a:r>
            <a:endParaRPr lang="nl-NL" sz="2800" dirty="0"/>
          </a:p>
          <a:p>
            <a:endParaRPr lang="en-US" sz="2800" dirty="0"/>
          </a:p>
          <a:p>
            <a:pPr algn="just" defTabSz="685549"/>
            <a:endParaRPr lang="en-US" sz="28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8540" y="1573859"/>
            <a:ext cx="823198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/>
              <a:t>.A.  </a:t>
            </a:r>
            <a:r>
              <a:rPr lang="nl-NL" sz="2800" dirty="0"/>
              <a:t>Rắn   </a:t>
            </a:r>
            <a:endParaRPr lang="nl-NL" sz="2800" dirty="0" smtClean="0"/>
          </a:p>
          <a:p>
            <a:endParaRPr lang="nl-NL" sz="2800" b="1" dirty="0"/>
          </a:p>
          <a:p>
            <a:r>
              <a:rPr lang="nl-NL" sz="2800" b="1" dirty="0" smtClean="0"/>
              <a:t>     </a:t>
            </a:r>
            <a:r>
              <a:rPr lang="nl-NL" sz="2800" dirty="0" smtClean="0"/>
              <a:t>          </a:t>
            </a:r>
            <a:endParaRPr lang="en-US" sz="2800" dirty="0"/>
          </a:p>
          <a:p>
            <a:r>
              <a:rPr lang="nl-NL" sz="2800" dirty="0"/>
              <a:t>C. A hoặc B </a:t>
            </a:r>
            <a:endParaRPr lang="nl-NL" sz="2800" dirty="0" smtClean="0"/>
          </a:p>
          <a:p>
            <a:r>
              <a:rPr lang="nl-NL" sz="2800" dirty="0" smtClean="0"/>
              <a:t>        </a:t>
            </a:r>
          </a:p>
          <a:p>
            <a:r>
              <a:rPr lang="nl-NL" sz="2800" dirty="0" smtClean="0"/>
              <a:t> </a:t>
            </a:r>
            <a:r>
              <a:rPr lang="nl-NL" sz="2800" dirty="0"/>
              <a:t>D. Không chuyển thể</a:t>
            </a:r>
            <a:endParaRPr lang="en-US" sz="2800" dirty="0"/>
          </a:p>
          <a:p>
            <a:pPr marL="514350" indent="-514350">
              <a:buAutoNum type="alphaUcPeriod"/>
            </a:pPr>
            <a:endParaRPr lang="en-US" sz="2800" b="1" dirty="0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132234" y="3990877"/>
            <a:ext cx="8607486" cy="1152623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1CAE0D-D13D-48A7-95D2-CF397D424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2949" y="1148082"/>
            <a:ext cx="457094" cy="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62816" y="283856"/>
            <a:ext cx="8607486" cy="4635638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49"/>
            <a:endParaRPr lang="en-US" sz="1050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1873" y="430636"/>
            <a:ext cx="8868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Câu </a:t>
            </a:r>
            <a:r>
              <a:rPr lang="nl-NL" sz="2800" b="1" dirty="0" smtClean="0">
                <a:solidFill>
                  <a:srgbClr val="FF0000"/>
                </a:solidFill>
              </a:rPr>
              <a:t>4:</a:t>
            </a:r>
            <a:r>
              <a:rPr lang="nl-NL" sz="2800" dirty="0" smtClean="0">
                <a:solidFill>
                  <a:srgbClr val="FF0000"/>
                </a:solidFill>
              </a:rPr>
              <a:t>  </a:t>
            </a:r>
            <a:r>
              <a:rPr lang="nl-NL" sz="2800" dirty="0"/>
              <a:t>Nước đọng trên nắp vung khi nấu ăn là hiện tượng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9517" y="1660313"/>
            <a:ext cx="837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A .</a:t>
            </a:r>
            <a:r>
              <a:rPr lang="nl-NL" sz="2800" dirty="0" smtClean="0"/>
              <a:t> Ngưng tụ</a:t>
            </a:r>
            <a:endParaRPr lang="en-US" sz="2800" dirty="0"/>
          </a:p>
          <a:p>
            <a:r>
              <a:rPr lang="nl-NL" sz="2800" dirty="0" smtClean="0"/>
              <a:t> </a:t>
            </a:r>
            <a:endParaRPr lang="en-US" sz="28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9517" y="2137366"/>
            <a:ext cx="82319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</a:rPr>
              <a:t>B</a:t>
            </a:r>
            <a:r>
              <a:rPr lang="nl-NL" sz="2800" dirty="0"/>
              <a:t>. Bay hơi</a:t>
            </a:r>
            <a:endParaRPr lang="en-US" sz="2800" dirty="0"/>
          </a:p>
          <a:p>
            <a:r>
              <a:rPr lang="nl-NL" sz="2800" dirty="0">
                <a:solidFill>
                  <a:srgbClr val="FF0000"/>
                </a:solidFill>
              </a:rPr>
              <a:t>C</a:t>
            </a:r>
            <a:r>
              <a:rPr lang="nl-NL" sz="2800" dirty="0"/>
              <a:t>. Đông đặc</a:t>
            </a:r>
            <a:endParaRPr lang="en-US" sz="2800" dirty="0"/>
          </a:p>
          <a:p>
            <a:r>
              <a:rPr lang="nl-NL" sz="2800" dirty="0">
                <a:solidFill>
                  <a:srgbClr val="FF0000"/>
                </a:solidFill>
              </a:rPr>
              <a:t>D</a:t>
            </a:r>
            <a:r>
              <a:rPr lang="nl-NL" sz="2800" dirty="0"/>
              <a:t>. Nóng chảy</a:t>
            </a:r>
            <a:endParaRPr lang="en-US" sz="2800" dirty="0"/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132234" y="3990877"/>
            <a:ext cx="8607486" cy="1152623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1CAE0D-D13D-48A7-95D2-CF397D424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2949" y="1148082"/>
            <a:ext cx="457094" cy="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2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62816" y="283856"/>
            <a:ext cx="8607486" cy="4635638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49"/>
            <a:endParaRPr lang="en-US" sz="1050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1873" y="430636"/>
            <a:ext cx="886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Câu </a:t>
            </a:r>
            <a:r>
              <a:rPr lang="nl-NL" sz="2800" b="1" dirty="0" smtClean="0">
                <a:solidFill>
                  <a:srgbClr val="FF0000"/>
                </a:solidFill>
              </a:rPr>
              <a:t>5:</a:t>
            </a:r>
            <a:r>
              <a:rPr lang="nl-NL" sz="2800" dirty="0" smtClean="0">
                <a:solidFill>
                  <a:srgbClr val="FF0000"/>
                </a:solidFill>
              </a:rPr>
              <a:t>  </a:t>
            </a:r>
            <a:r>
              <a:rPr lang="nl-NL" sz="2800" dirty="0"/>
              <a:t>Nước không thể trực tiếp chuyển từ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898266" y="2843823"/>
            <a:ext cx="837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</a:rPr>
              <a:t>D. Thể rắn sang thể khí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nl-NL" sz="2800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43430" y="1444869"/>
            <a:ext cx="82319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</a:rPr>
              <a:t>A. Thể rắn sang thể lỏng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nl-NL" sz="2800" dirty="0">
                <a:solidFill>
                  <a:srgbClr val="FF0000"/>
                </a:solidFill>
              </a:rPr>
              <a:t>B. Thể lỏng sang thể rắn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nl-NL" sz="2800" dirty="0">
                <a:solidFill>
                  <a:srgbClr val="FF0000"/>
                </a:solidFill>
              </a:rPr>
              <a:t>C. Thể lỏng sang thể khí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132234" y="3990877"/>
            <a:ext cx="8607486" cy="1152623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1CAE0D-D13D-48A7-95D2-CF397D424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2949" y="1148082"/>
            <a:ext cx="457094" cy="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789" y="671331"/>
            <a:ext cx="7400261" cy="4108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i="1" dirty="0">
                <a:solidFill>
                  <a:srgbClr val="FF0000"/>
                </a:solidFill>
              </a:rPr>
              <a:t>1. Nêu một số ví dụ có sự bay hơi, ngưng tụ, đông đặc và nóng chảy của nước trong tự nhiên.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nl-NL" sz="2800" i="1" dirty="0">
                <a:solidFill>
                  <a:srgbClr val="FF0000"/>
                </a:solidFill>
              </a:rPr>
              <a:t>2. Hãy nêu cách lấy nhanh những viên đá ra khỏi khay làm đá dựa vào sự chuyển thể của nước.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nl-NL" sz="2800" i="1" dirty="0">
                <a:solidFill>
                  <a:srgbClr val="FF0000"/>
                </a:solidFill>
              </a:rPr>
              <a:t>3. Vì sao khi phơi nước biển dưới ánh nắng mặt trời, ta sẽ thu được muối? </a:t>
            </a:r>
            <a:endParaRPr lang="en-US" sz="2800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322705" algn="l"/>
              </a:tabLst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50;p46">
            <a:extLst>
              <a:ext uri="{FF2B5EF4-FFF2-40B4-BE49-F238E27FC236}">
                <a16:creationId xmlns:a16="http://schemas.microsoft.com/office/drawing/2014/main" id="{193582DD-A717-471E-AD29-AF675FF749D5}"/>
              </a:ext>
            </a:extLst>
          </p:cNvPr>
          <p:cNvGrpSpPr/>
          <p:nvPr/>
        </p:nvGrpSpPr>
        <p:grpSpPr>
          <a:xfrm>
            <a:off x="5782692" y="0"/>
            <a:ext cx="1494306" cy="1538482"/>
            <a:chOff x="7710256" y="0"/>
            <a:chExt cx="1992408" cy="2051309"/>
          </a:xfrm>
        </p:grpSpPr>
        <p:sp>
          <p:nvSpPr>
            <p:cNvPr id="3" name="Google Shape;1051;p46">
              <a:extLst>
                <a:ext uri="{FF2B5EF4-FFF2-40B4-BE49-F238E27FC236}">
                  <a16:creationId xmlns:a16="http://schemas.microsoft.com/office/drawing/2014/main" id="{78D322F0-D29A-4F27-99E3-58A141D06217}"/>
                </a:ext>
              </a:extLst>
            </p:cNvPr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350" ker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52;p46">
              <a:extLst>
                <a:ext uri="{FF2B5EF4-FFF2-40B4-BE49-F238E27FC236}">
                  <a16:creationId xmlns:a16="http://schemas.microsoft.com/office/drawing/2014/main" id="{EEEA7E4D-598E-4A1D-9DC2-1E0D36E1BB1D}"/>
                </a:ext>
              </a:extLst>
            </p:cNvPr>
            <p:cNvSpPr/>
            <p:nvPr/>
          </p:nvSpPr>
          <p:spPr>
            <a:xfrm flipH="1">
              <a:off x="8689687" y="0"/>
              <a:ext cx="99895" cy="1353879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350" ker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oogle Shape;1053;p46">
            <a:extLst>
              <a:ext uri="{FF2B5EF4-FFF2-40B4-BE49-F238E27FC236}">
                <a16:creationId xmlns:a16="http://schemas.microsoft.com/office/drawing/2014/main" id="{9D293843-7245-4D31-9D5E-8A68102A17D3}"/>
              </a:ext>
            </a:extLst>
          </p:cNvPr>
          <p:cNvGrpSpPr/>
          <p:nvPr/>
        </p:nvGrpSpPr>
        <p:grpSpPr>
          <a:xfrm>
            <a:off x="1496262" y="4518"/>
            <a:ext cx="1732835" cy="2134087"/>
            <a:chOff x="1994958" y="0"/>
            <a:chExt cx="2717214" cy="3346406"/>
          </a:xfrm>
        </p:grpSpPr>
        <p:sp>
          <p:nvSpPr>
            <p:cNvPr id="6" name="Google Shape;1054;p46">
              <a:extLst>
                <a:ext uri="{FF2B5EF4-FFF2-40B4-BE49-F238E27FC236}">
                  <a16:creationId xmlns:a16="http://schemas.microsoft.com/office/drawing/2014/main" id="{1AF76C50-29E9-456B-9185-5009C205B220}"/>
                </a:ext>
              </a:extLst>
            </p:cNvPr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350" ker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55;p46">
              <a:extLst>
                <a:ext uri="{FF2B5EF4-FFF2-40B4-BE49-F238E27FC236}">
                  <a16:creationId xmlns:a16="http://schemas.microsoft.com/office/drawing/2014/main" id="{64AB7EB5-141C-454A-B55C-032E05438F2D}"/>
                </a:ext>
              </a:extLst>
            </p:cNvPr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350" ker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1056;p46">
            <a:extLst>
              <a:ext uri="{FF2B5EF4-FFF2-40B4-BE49-F238E27FC236}">
                <a16:creationId xmlns:a16="http://schemas.microsoft.com/office/drawing/2014/main" id="{9E2B7645-4891-4412-88AF-D82B8FFE9E33}"/>
              </a:ext>
            </a:extLst>
          </p:cNvPr>
          <p:cNvSpPr/>
          <p:nvPr/>
        </p:nvSpPr>
        <p:spPr>
          <a:xfrm rot="20694356">
            <a:off x="2161322" y="196838"/>
            <a:ext cx="993915" cy="1159995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350" kern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oogle Shape;1057;p46">
            <a:extLst>
              <a:ext uri="{FF2B5EF4-FFF2-40B4-BE49-F238E27FC236}">
                <a16:creationId xmlns:a16="http://schemas.microsoft.com/office/drawing/2014/main" id="{FDD43041-3CBE-426A-A5B5-5F225F93F9D3}"/>
              </a:ext>
            </a:extLst>
          </p:cNvPr>
          <p:cNvGrpSpPr/>
          <p:nvPr/>
        </p:nvGrpSpPr>
        <p:grpSpPr>
          <a:xfrm>
            <a:off x="3006815" y="357408"/>
            <a:ext cx="947994" cy="1316003"/>
            <a:chOff x="3769376" y="-7085"/>
            <a:chExt cx="1486525" cy="2063589"/>
          </a:xfrm>
        </p:grpSpPr>
        <p:sp>
          <p:nvSpPr>
            <p:cNvPr id="10" name="Google Shape;1058;p46">
              <a:extLst>
                <a:ext uri="{FF2B5EF4-FFF2-40B4-BE49-F238E27FC236}">
                  <a16:creationId xmlns:a16="http://schemas.microsoft.com/office/drawing/2014/main" id="{2144C01B-EBDD-4436-9D97-0EC91C5E60A1}"/>
                </a:ext>
              </a:extLst>
            </p:cNvPr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350" ker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059;p46">
              <a:extLst>
                <a:ext uri="{FF2B5EF4-FFF2-40B4-BE49-F238E27FC236}">
                  <a16:creationId xmlns:a16="http://schemas.microsoft.com/office/drawing/2014/main" id="{FF36C7E5-B549-4AEF-A052-9032E3E56248}"/>
                </a:ext>
              </a:extLst>
            </p:cNvPr>
            <p:cNvSpPr/>
            <p:nvPr/>
          </p:nvSpPr>
          <p:spPr>
            <a:xfrm>
              <a:off x="4522379" y="-7085"/>
              <a:ext cx="81853" cy="1297172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350" ker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FFA56B2-0ED1-4C5D-A9EE-8BAAF2373DA2}"/>
              </a:ext>
            </a:extLst>
          </p:cNvPr>
          <p:cNvSpPr txBox="1"/>
          <p:nvPr/>
        </p:nvSpPr>
        <p:spPr>
          <a:xfrm>
            <a:off x="2714100" y="2008553"/>
            <a:ext cx="6137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000" kern="0" dirty="0">
                <a:solidFill>
                  <a:schemeClr val="tx2">
                    <a:lumMod val="50000"/>
                  </a:schemeClr>
                </a:solidFill>
                <a:latin typeface="UVN Thay Giao Nang" panose="02090805050506020203" pitchFamily="18" charset="0"/>
                <a:cs typeface="Arial"/>
                <a:sym typeface="Arial"/>
              </a:rPr>
              <a:t>CHÚC CÁC EM HỌC TỐT!</a:t>
            </a: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A3D92622-CBB2-43F6-8A8E-DA2562C8E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093"/>
            <a:ext cx="2306250" cy="2272500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10DF957E-452C-40D7-8BD8-49780C9C0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03" y="1575079"/>
            <a:ext cx="2625124" cy="34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91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780" y="-101530"/>
            <a:ext cx="2542500" cy="1743750"/>
          </a:xfrm>
          <a:prstGeom prst="rect">
            <a:avLst/>
          </a:prstGeom>
        </p:spPr>
      </p:pic>
      <p:sp>
        <p:nvSpPr>
          <p:cNvPr id="2515" name="品 11"/>
          <p:cNvSpPr/>
          <p:nvPr/>
        </p:nvSpPr>
        <p:spPr>
          <a:xfrm>
            <a:off x="679930" y="3306965"/>
            <a:ext cx="8017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i="1" dirty="0" smtClean="0"/>
              <a:t>- Vì </a:t>
            </a:r>
            <a:r>
              <a:rPr lang="nl-NL" sz="2800" i="1" dirty="0"/>
              <a:t>sao quần áo ướt sau khi phơi một thời gian sẽ khô? </a:t>
            </a:r>
            <a:endParaRPr lang="en-US" sz="2800" dirty="0"/>
          </a:p>
        </p:txBody>
      </p:sp>
      <p:pic>
        <p:nvPicPr>
          <p:cNvPr id="2501" name="Picture 2500"/>
          <p:cNvPicPr/>
          <p:nvPr/>
        </p:nvPicPr>
        <p:blipFill rotWithShape="1">
          <a:blip r:embed="rId4"/>
          <a:srcRect b="3000"/>
          <a:stretch/>
        </p:blipFill>
        <p:spPr bwMode="auto">
          <a:xfrm>
            <a:off x="1201479" y="329608"/>
            <a:ext cx="5958751" cy="2636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173" y="56532"/>
            <a:ext cx="5827421" cy="50304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002" y="800505"/>
            <a:ext cx="6349815" cy="741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nl-NL" sz="3200" b="1" i="1" dirty="0">
                <a:solidFill>
                  <a:srgbClr val="FF0000"/>
                </a:solidFill>
              </a:rPr>
              <a:t>Bài 2 </a:t>
            </a:r>
            <a:r>
              <a:rPr lang="nl-NL" sz="3200" b="1" i="1" dirty="0" smtClean="0">
                <a:solidFill>
                  <a:srgbClr val="FF0000"/>
                </a:solidFill>
              </a:rPr>
              <a:t>: </a:t>
            </a:r>
            <a:r>
              <a:rPr lang="nl-NL" sz="3200" b="1" i="1" dirty="0">
                <a:solidFill>
                  <a:srgbClr val="FF0000"/>
                </a:solidFill>
              </a:rPr>
              <a:t>Sự chuyển thể của nước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9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ux filles étudiant dans la classe">
            <a:extLst>
              <a:ext uri="{FF2B5EF4-FFF2-40B4-BE49-F238E27FC236}">
                <a16:creationId xmlns:a16="http://schemas.microsoft.com/office/drawing/2014/main" id="{F3250DFA-57A8-4A01-A253-E5EE1E59E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" b="8154"/>
          <a:stretch/>
        </p:blipFill>
        <p:spPr bwMode="auto">
          <a:xfrm>
            <a:off x="1981201" y="1221135"/>
            <a:ext cx="4711700" cy="355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D7508-3E67-48A5-972E-8F2DCE35DB38}"/>
              </a:ext>
            </a:extLst>
          </p:cNvPr>
          <p:cNvSpPr txBox="1"/>
          <p:nvPr/>
        </p:nvSpPr>
        <p:spPr>
          <a:xfrm>
            <a:off x="723900" y="482600"/>
            <a:ext cx="8724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iny" panose="02000903060500060000" pitchFamily="2" charset="0"/>
              </a:rPr>
              <a:t>THẢO LUẬN NHÓM </a:t>
            </a:r>
            <a:r>
              <a:rPr lang="en-US" sz="5000" dirty="0" smtClean="0">
                <a:solidFill>
                  <a:srgbClr val="FF0000"/>
                </a:solidFill>
                <a:latin typeface="Coiny" panose="02000903060500060000" pitchFamily="2" charset="0"/>
              </a:rPr>
              <a:t>BỐN</a:t>
            </a:r>
            <a:endParaRPr lang="en-US" sz="5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6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670" y="438760"/>
            <a:ext cx="8040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i="1" dirty="0" smtClean="0"/>
              <a:t>- Nước </a:t>
            </a:r>
            <a:r>
              <a:rPr lang="nl-NL" sz="2800" i="1" dirty="0"/>
              <a:t>ở trong các hình dưới đây tồn tại ở những thể nào: thể lỏng, thể khí hay thể rắn? 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116418" y="1851970"/>
            <a:ext cx="6156252" cy="24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1991" y="954221"/>
            <a:ext cx="69111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Thể lỏng: Nước lọc, nước mưa, ...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Thể rắn: Đá, băng, ...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Thể khí: Hơi nước khi đun nước, hơi nước của máy phun xương, ...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4036" y="333183"/>
            <a:ext cx="6219780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biết thể của nước trong các trường hợp sau: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3" y="1548231"/>
            <a:ext cx="4130096" cy="9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3" y="3358707"/>
            <a:ext cx="3195650" cy="11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971933"/>
            <a:ext cx="91582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Nước trong khay trước và sau khi cho vào ngăn đá tủ lạnh 8 giờ.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80608"/>
            <a:ext cx="90011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Nước đá trong cốc trước và sau khi đặt ở ngoài không khí 1 giờ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25033" y="4251825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4819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2772" y="640098"/>
            <a:ext cx="75384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Hoàn thành sơ đồ sự chuyển thể của nước theo gợi ý sau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7" y="2041451"/>
            <a:ext cx="8471118" cy="7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4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Presentation"/>
</p:tagLst>
</file>

<file path=ppt/theme/theme1.xml><?xml version="1.0" encoding="utf-8"?>
<a:theme xmlns:a="http://schemas.openxmlformats.org/drawingml/2006/main" name="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30882</TotalTime>
  <Words>510</Words>
  <Application>Microsoft Office PowerPoint</Application>
  <PresentationFormat>On-screen Show (16:9)</PresentationFormat>
  <Paragraphs>70</Paragraphs>
  <Slides>24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宋体</vt:lpstr>
      <vt:lpstr>Arial</vt:lpstr>
      <vt:lpstr>Calibri</vt:lpstr>
      <vt:lpstr>Coiny</vt:lpstr>
      <vt:lpstr>等线</vt:lpstr>
      <vt:lpstr>Griffy</vt:lpstr>
      <vt:lpstr>Lato Light</vt:lpstr>
      <vt:lpstr>Lato Regular</vt:lpstr>
      <vt:lpstr>Pattaya</vt:lpstr>
      <vt:lpstr>SVN-Internation</vt:lpstr>
      <vt:lpstr>Times New Roman</vt:lpstr>
      <vt:lpstr>UTM Avo</vt:lpstr>
      <vt:lpstr>UTM Showcard</vt:lpstr>
      <vt:lpstr>UVN Thay Giao Nang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CTY REDSTAR</cp:lastModifiedBy>
  <cp:revision>17</cp:revision>
  <dcterms:created xsi:type="dcterms:W3CDTF">2014-11-26T08:06:19Z</dcterms:created>
  <dcterms:modified xsi:type="dcterms:W3CDTF">2024-09-03T14:58:44Z</dcterms:modified>
</cp:coreProperties>
</file>