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 id="2147483696" r:id="rId4"/>
  </p:sldMasterIdLst>
  <p:notesMasterIdLst>
    <p:notesMasterId r:id="rId28"/>
  </p:notesMasterIdLst>
  <p:sldIdLst>
    <p:sldId id="256" r:id="rId5"/>
    <p:sldId id="259" r:id="rId6"/>
    <p:sldId id="266" r:id="rId7"/>
    <p:sldId id="260" r:id="rId8"/>
    <p:sldId id="271" r:id="rId9"/>
    <p:sldId id="281" r:id="rId10"/>
    <p:sldId id="282" r:id="rId11"/>
    <p:sldId id="283" r:id="rId12"/>
    <p:sldId id="284" r:id="rId13"/>
    <p:sldId id="285" r:id="rId14"/>
    <p:sldId id="286" r:id="rId15"/>
    <p:sldId id="287" r:id="rId16"/>
    <p:sldId id="288" r:id="rId17"/>
    <p:sldId id="278" r:id="rId18"/>
    <p:sldId id="289" r:id="rId19"/>
    <p:sldId id="290" r:id="rId20"/>
    <p:sldId id="291" r:id="rId21"/>
    <p:sldId id="257" r:id="rId22"/>
    <p:sldId id="274" r:id="rId23"/>
    <p:sldId id="263" r:id="rId24"/>
    <p:sldId id="270" r:id="rId25"/>
    <p:sldId id="279" r:id="rId26"/>
    <p:sldId id="280" r:id="rId27"/>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4" autoAdjust="0"/>
    <p:restoredTop sz="94643"/>
  </p:normalViewPr>
  <p:slideViewPr>
    <p:cSldViewPr snapToGrid="0">
      <p:cViewPr varScale="1">
        <p:scale>
          <a:sx n="55" d="100"/>
          <a:sy n="55" d="100"/>
        </p:scale>
        <p:origin x="7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DE170-57E2-6643-B804-76739132762A}" type="datetimeFigureOut">
              <a:rPr lang="en-VN" smtClean="0"/>
              <a:t>09/14/2025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D004C-E22C-3043-8EE3-D47A82FB81C5}" type="slidenum">
              <a:rPr lang="en-VN" smtClean="0"/>
              <a:t>‹#›</a:t>
            </a:fld>
            <a:endParaRPr lang="en-VN"/>
          </a:p>
        </p:txBody>
      </p:sp>
    </p:spTree>
    <p:extLst>
      <p:ext uri="{BB962C8B-B14F-4D97-AF65-F5344CB8AC3E}">
        <p14:creationId xmlns:p14="http://schemas.microsoft.com/office/powerpoint/2010/main" val="270788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Bấm vào “Play” để bắt đầu trò chơi</a:t>
            </a:r>
          </a:p>
        </p:txBody>
      </p:sp>
    </p:spTree>
    <p:extLst>
      <p:ext uri="{BB962C8B-B14F-4D97-AF65-F5344CB8AC3E}">
        <p14:creationId xmlns:p14="http://schemas.microsoft.com/office/powerpoint/2010/main" val="98952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cà rốt 1-2-3-4-5-6-7 để hiện ra câu hỏi</a:t>
            </a:r>
          </a:p>
          <a:p>
            <a:pPr marL="0" lvl="0" indent="0" algn="l" rtl="0">
              <a:spcBef>
                <a:spcPts val="0"/>
              </a:spcBef>
              <a:spcAft>
                <a:spcPts val="0"/>
              </a:spcAft>
              <a:buNone/>
            </a:pPr>
            <a:r>
              <a:rPr lang="vi-VN" dirty="0"/>
              <a:t>- Trả lời hết các câu hỏi bấm “next” tiếp tục để tiếp tục bài giảng</a:t>
            </a:r>
          </a:p>
          <a:p>
            <a:endParaRPr lang="en-VN" dirty="0"/>
          </a:p>
        </p:txBody>
      </p:sp>
    </p:spTree>
    <p:extLst>
      <p:ext uri="{BB962C8B-B14F-4D97-AF65-F5344CB8AC3E}">
        <p14:creationId xmlns:p14="http://schemas.microsoft.com/office/powerpoint/2010/main" val="95534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p:txBody>
      </p:sp>
    </p:spTree>
    <p:extLst>
      <p:ext uri="{BB962C8B-B14F-4D97-AF65-F5344CB8AC3E}">
        <p14:creationId xmlns:p14="http://schemas.microsoft.com/office/powerpoint/2010/main" val="331585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p:txBody>
      </p:sp>
    </p:spTree>
    <p:extLst>
      <p:ext uri="{BB962C8B-B14F-4D97-AF65-F5344CB8AC3E}">
        <p14:creationId xmlns:p14="http://schemas.microsoft.com/office/powerpoint/2010/main" val="223054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a:p>
            <a:endParaRPr lang="en-VN" dirty="0"/>
          </a:p>
        </p:txBody>
      </p:sp>
    </p:spTree>
    <p:extLst>
      <p:ext uri="{BB962C8B-B14F-4D97-AF65-F5344CB8AC3E}">
        <p14:creationId xmlns:p14="http://schemas.microsoft.com/office/powerpoint/2010/main" val="353591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a:p>
            <a:endParaRPr lang="en-VN" dirty="0"/>
          </a:p>
        </p:txBody>
      </p:sp>
    </p:spTree>
    <p:extLst>
      <p:ext uri="{BB962C8B-B14F-4D97-AF65-F5344CB8AC3E}">
        <p14:creationId xmlns:p14="http://schemas.microsoft.com/office/powerpoint/2010/main" val="198025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a:p>
            <a:endParaRPr lang="en-VN" dirty="0"/>
          </a:p>
        </p:txBody>
      </p:sp>
    </p:spTree>
    <p:extLst>
      <p:ext uri="{BB962C8B-B14F-4D97-AF65-F5344CB8AC3E}">
        <p14:creationId xmlns:p14="http://schemas.microsoft.com/office/powerpoint/2010/main" val="276521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15" indent="0" algn="ctr">
              <a:buNone/>
              <a:defRPr>
                <a:solidFill>
                  <a:schemeClr val="tx1">
                    <a:tint val="75000"/>
                  </a:schemeClr>
                </a:solidFill>
              </a:defRPr>
            </a:lvl2pPr>
            <a:lvl3pPr marL="1219230"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1" indent="0" algn="ctr">
              <a:buNone/>
              <a:defRPr>
                <a:solidFill>
                  <a:schemeClr val="tx1">
                    <a:tint val="75000"/>
                  </a:schemeClr>
                </a:solidFill>
              </a:defRPr>
            </a:lvl7pPr>
            <a:lvl8pPr marL="4267306" indent="0" algn="ctr">
              <a:buNone/>
              <a:defRPr>
                <a:solidFill>
                  <a:schemeClr val="tx1">
                    <a:tint val="75000"/>
                  </a:schemeClr>
                </a:solidFill>
              </a:defRPr>
            </a:lvl8pPr>
            <a:lvl9pPr marL="48769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570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062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615" indent="0">
              <a:buNone/>
              <a:defRPr sz="2400">
                <a:solidFill>
                  <a:schemeClr val="tx1">
                    <a:tint val="75000"/>
                  </a:schemeClr>
                </a:solidFill>
              </a:defRPr>
            </a:lvl2pPr>
            <a:lvl3pPr marL="1219230" indent="0">
              <a:buNone/>
              <a:defRPr sz="2134">
                <a:solidFill>
                  <a:schemeClr val="tx1">
                    <a:tint val="75000"/>
                  </a:schemeClr>
                </a:solidFill>
              </a:defRPr>
            </a:lvl3pPr>
            <a:lvl4pPr marL="1828846" indent="0">
              <a:buNone/>
              <a:defRPr sz="1867">
                <a:solidFill>
                  <a:schemeClr val="tx1">
                    <a:tint val="75000"/>
                  </a:schemeClr>
                </a:solidFill>
              </a:defRPr>
            </a:lvl4pPr>
            <a:lvl5pPr marL="2438461" indent="0">
              <a:buNone/>
              <a:defRPr sz="1867">
                <a:solidFill>
                  <a:schemeClr val="tx1">
                    <a:tint val="75000"/>
                  </a:schemeClr>
                </a:solidFill>
              </a:defRPr>
            </a:lvl5pPr>
            <a:lvl6pPr marL="3048076" indent="0">
              <a:buNone/>
              <a:defRPr sz="1867">
                <a:solidFill>
                  <a:schemeClr val="tx1">
                    <a:tint val="75000"/>
                  </a:schemeClr>
                </a:solidFill>
              </a:defRPr>
            </a:lvl6pPr>
            <a:lvl7pPr marL="3657691" indent="0">
              <a:buNone/>
              <a:defRPr sz="1867">
                <a:solidFill>
                  <a:schemeClr val="tx1">
                    <a:tint val="75000"/>
                  </a:schemeClr>
                </a:solidFill>
              </a:defRPr>
            </a:lvl7pPr>
            <a:lvl8pPr marL="4267306" indent="0">
              <a:buNone/>
              <a:defRPr sz="1867">
                <a:solidFill>
                  <a:schemeClr val="tx1">
                    <a:tint val="75000"/>
                  </a:schemeClr>
                </a:solidFill>
              </a:defRPr>
            </a:lvl8pPr>
            <a:lvl9pPr marL="4876922"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0422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5456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200" b="1"/>
            </a:lvl1pPr>
            <a:lvl2pPr marL="609615" indent="0">
              <a:buNone/>
              <a:defRPr sz="2667" b="1"/>
            </a:lvl2pPr>
            <a:lvl3pPr marL="1219230" indent="0">
              <a:buNone/>
              <a:defRPr sz="2400" b="1"/>
            </a:lvl3pPr>
            <a:lvl4pPr marL="1828846" indent="0">
              <a:buNone/>
              <a:defRPr sz="2134" b="1"/>
            </a:lvl4pPr>
            <a:lvl5pPr marL="2438461" indent="0">
              <a:buNone/>
              <a:defRPr sz="2134" b="1"/>
            </a:lvl5pPr>
            <a:lvl6pPr marL="3048076" indent="0">
              <a:buNone/>
              <a:defRPr sz="2134" b="1"/>
            </a:lvl6pPr>
            <a:lvl7pPr marL="3657691" indent="0">
              <a:buNone/>
              <a:defRPr sz="2134" b="1"/>
            </a:lvl7pPr>
            <a:lvl8pPr marL="4267306" indent="0">
              <a:buNone/>
              <a:defRPr sz="2134" b="1"/>
            </a:lvl8pPr>
            <a:lvl9pPr marL="4876922" indent="0">
              <a:buNone/>
              <a:defRPr sz="2134"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3200" b="1"/>
            </a:lvl1pPr>
            <a:lvl2pPr marL="609615" indent="0">
              <a:buNone/>
              <a:defRPr sz="2667" b="1"/>
            </a:lvl2pPr>
            <a:lvl3pPr marL="1219230" indent="0">
              <a:buNone/>
              <a:defRPr sz="2400" b="1"/>
            </a:lvl3pPr>
            <a:lvl4pPr marL="1828846" indent="0">
              <a:buNone/>
              <a:defRPr sz="2134" b="1"/>
            </a:lvl4pPr>
            <a:lvl5pPr marL="2438461" indent="0">
              <a:buNone/>
              <a:defRPr sz="2134" b="1"/>
            </a:lvl5pPr>
            <a:lvl6pPr marL="3048076" indent="0">
              <a:buNone/>
              <a:defRPr sz="2134" b="1"/>
            </a:lvl6pPr>
            <a:lvl7pPr marL="3657691" indent="0">
              <a:buNone/>
              <a:defRPr sz="2134" b="1"/>
            </a:lvl7pPr>
            <a:lvl8pPr marL="4267306" indent="0">
              <a:buNone/>
              <a:defRPr sz="2134" b="1"/>
            </a:lvl8pPr>
            <a:lvl9pPr marL="4876922" indent="0">
              <a:buNone/>
              <a:defRPr sz="2134"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29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11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531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6" cy="5853113"/>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867"/>
            </a:lvl1pPr>
            <a:lvl2pPr marL="609615" indent="0">
              <a:buNone/>
              <a:defRPr sz="1600"/>
            </a:lvl2pPr>
            <a:lvl3pPr marL="1219230" indent="0">
              <a:buNone/>
              <a:defRPr sz="1334"/>
            </a:lvl3pPr>
            <a:lvl4pPr marL="1828846" indent="0">
              <a:buNone/>
              <a:defRPr sz="1200"/>
            </a:lvl4pPr>
            <a:lvl5pPr marL="2438461" indent="0">
              <a:buNone/>
              <a:defRPr sz="1200"/>
            </a:lvl5pPr>
            <a:lvl6pPr marL="3048076" indent="0">
              <a:buNone/>
              <a:defRPr sz="1200"/>
            </a:lvl6pPr>
            <a:lvl7pPr marL="3657691" indent="0">
              <a:buNone/>
              <a:defRPr sz="1200"/>
            </a:lvl7pPr>
            <a:lvl8pPr marL="4267306" indent="0">
              <a:buNone/>
              <a:defRPr sz="1200"/>
            </a:lvl8pPr>
            <a:lvl9pPr marL="487692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688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615" indent="0">
              <a:buNone/>
              <a:defRPr sz="3734"/>
            </a:lvl2pPr>
            <a:lvl3pPr marL="1219230" indent="0">
              <a:buNone/>
              <a:defRPr sz="3200"/>
            </a:lvl3pPr>
            <a:lvl4pPr marL="1828846" indent="0">
              <a:buNone/>
              <a:defRPr sz="2667"/>
            </a:lvl4pPr>
            <a:lvl5pPr marL="2438461" indent="0">
              <a:buNone/>
              <a:defRPr sz="2667"/>
            </a:lvl5pPr>
            <a:lvl6pPr marL="3048076" indent="0">
              <a:buNone/>
              <a:defRPr sz="2667"/>
            </a:lvl6pPr>
            <a:lvl7pPr marL="3657691" indent="0">
              <a:buNone/>
              <a:defRPr sz="2667"/>
            </a:lvl7pPr>
            <a:lvl8pPr marL="4267306" indent="0">
              <a:buNone/>
              <a:defRPr sz="2667"/>
            </a:lvl8pPr>
            <a:lvl9pPr marL="4876922" indent="0">
              <a:buNone/>
              <a:defRPr sz="2667"/>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67"/>
            </a:lvl1pPr>
            <a:lvl2pPr marL="609615" indent="0">
              <a:buNone/>
              <a:defRPr sz="1600"/>
            </a:lvl2pPr>
            <a:lvl3pPr marL="1219230" indent="0">
              <a:buNone/>
              <a:defRPr sz="1334"/>
            </a:lvl3pPr>
            <a:lvl4pPr marL="1828846" indent="0">
              <a:buNone/>
              <a:defRPr sz="1200"/>
            </a:lvl4pPr>
            <a:lvl5pPr marL="2438461" indent="0">
              <a:buNone/>
              <a:defRPr sz="1200"/>
            </a:lvl5pPr>
            <a:lvl6pPr marL="3048076" indent="0">
              <a:buNone/>
              <a:defRPr sz="1200"/>
            </a:lvl6pPr>
            <a:lvl7pPr marL="3657691" indent="0">
              <a:buNone/>
              <a:defRPr sz="1200"/>
            </a:lvl7pPr>
            <a:lvl8pPr marL="4267306" indent="0">
              <a:buNone/>
              <a:defRPr sz="1200"/>
            </a:lvl8pPr>
            <a:lvl9pPr marL="487692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2277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073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54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9/14/2025</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9/14/2025</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9/14/2025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9/14/2025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813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230" rtl="0" eaLnBrk="1" latinLnBrk="0" hangingPunct="1">
        <a:spcBef>
          <a:spcPct val="0"/>
        </a:spcBef>
        <a:buNone/>
        <a:defRPr sz="5866" kern="1200">
          <a:solidFill>
            <a:schemeClr val="tx1"/>
          </a:solidFill>
          <a:latin typeface="+mj-lt"/>
          <a:ea typeface="+mj-ea"/>
          <a:cs typeface="+mj-cs"/>
        </a:defRPr>
      </a:lvl1pPr>
    </p:titleStyle>
    <p:bodyStyle>
      <a:lvl1pPr marL="457211" indent="-457211" algn="l" defTabSz="121923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625" indent="-381010" algn="l" defTabSz="1219230" rtl="0" eaLnBrk="1" latinLnBrk="0" hangingPunct="1">
        <a:spcBef>
          <a:spcPct val="20000"/>
        </a:spcBef>
        <a:buFont typeface="Arial" pitchFamily="34" charset="0"/>
        <a:buChar char="–"/>
        <a:defRPr sz="3734" kern="1200">
          <a:solidFill>
            <a:schemeClr val="tx1"/>
          </a:solidFill>
          <a:latin typeface="+mn-lt"/>
          <a:ea typeface="+mn-ea"/>
          <a:cs typeface="+mn-cs"/>
        </a:defRPr>
      </a:lvl2pPr>
      <a:lvl3pPr marL="1524039" indent="-304808" algn="l" defTabSz="121923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54"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269"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884"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499"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115"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730"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230" rtl="0" eaLnBrk="1" latinLnBrk="0" hangingPunct="1">
        <a:defRPr sz="2400" kern="1200">
          <a:solidFill>
            <a:schemeClr val="tx1"/>
          </a:solidFill>
          <a:latin typeface="+mn-lt"/>
          <a:ea typeface="+mn-ea"/>
          <a:cs typeface="+mn-cs"/>
        </a:defRPr>
      </a:lvl1pPr>
      <a:lvl2pPr marL="609615" algn="l" defTabSz="1219230" rtl="0" eaLnBrk="1" latinLnBrk="0" hangingPunct="1">
        <a:defRPr sz="2400" kern="1200">
          <a:solidFill>
            <a:schemeClr val="tx1"/>
          </a:solidFill>
          <a:latin typeface="+mn-lt"/>
          <a:ea typeface="+mn-ea"/>
          <a:cs typeface="+mn-cs"/>
        </a:defRPr>
      </a:lvl2pPr>
      <a:lvl3pPr marL="1219230" algn="l" defTabSz="1219230" rtl="0" eaLnBrk="1" latinLnBrk="0" hangingPunct="1">
        <a:defRPr sz="2400" kern="1200">
          <a:solidFill>
            <a:schemeClr val="tx1"/>
          </a:solidFill>
          <a:latin typeface="+mn-lt"/>
          <a:ea typeface="+mn-ea"/>
          <a:cs typeface="+mn-cs"/>
        </a:defRPr>
      </a:lvl3pPr>
      <a:lvl4pPr marL="1828846" algn="l" defTabSz="1219230" rtl="0" eaLnBrk="1" latinLnBrk="0" hangingPunct="1">
        <a:defRPr sz="2400" kern="1200">
          <a:solidFill>
            <a:schemeClr val="tx1"/>
          </a:solidFill>
          <a:latin typeface="+mn-lt"/>
          <a:ea typeface="+mn-ea"/>
          <a:cs typeface="+mn-cs"/>
        </a:defRPr>
      </a:lvl4pPr>
      <a:lvl5pPr marL="2438461" algn="l" defTabSz="1219230" rtl="0" eaLnBrk="1" latinLnBrk="0" hangingPunct="1">
        <a:defRPr sz="2400" kern="1200">
          <a:solidFill>
            <a:schemeClr val="tx1"/>
          </a:solidFill>
          <a:latin typeface="+mn-lt"/>
          <a:ea typeface="+mn-ea"/>
          <a:cs typeface="+mn-cs"/>
        </a:defRPr>
      </a:lvl5pPr>
      <a:lvl6pPr marL="3048076" algn="l" defTabSz="1219230" rtl="0" eaLnBrk="1" latinLnBrk="0" hangingPunct="1">
        <a:defRPr sz="2400" kern="1200">
          <a:solidFill>
            <a:schemeClr val="tx1"/>
          </a:solidFill>
          <a:latin typeface="+mn-lt"/>
          <a:ea typeface="+mn-ea"/>
          <a:cs typeface="+mn-cs"/>
        </a:defRPr>
      </a:lvl6pPr>
      <a:lvl7pPr marL="3657691" algn="l" defTabSz="1219230" rtl="0" eaLnBrk="1" latinLnBrk="0" hangingPunct="1">
        <a:defRPr sz="2400" kern="1200">
          <a:solidFill>
            <a:schemeClr val="tx1"/>
          </a:solidFill>
          <a:latin typeface="+mn-lt"/>
          <a:ea typeface="+mn-ea"/>
          <a:cs typeface="+mn-cs"/>
        </a:defRPr>
      </a:lvl7pPr>
      <a:lvl8pPr marL="4267306" algn="l" defTabSz="1219230" rtl="0" eaLnBrk="1" latinLnBrk="0" hangingPunct="1">
        <a:defRPr sz="2400" kern="1200">
          <a:solidFill>
            <a:schemeClr val="tx1"/>
          </a:solidFill>
          <a:latin typeface="+mn-lt"/>
          <a:ea typeface="+mn-ea"/>
          <a:cs typeface="+mn-cs"/>
        </a:defRPr>
      </a:lvl8pPr>
      <a:lvl9pPr marL="4876922" algn="l" defTabSz="12192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4.png"/><Relationship Id="rId5" Type="http://schemas.openxmlformats.org/officeDocument/2006/relationships/slide" Target="slide11.xml"/><Relationship Id="rId4" Type="http://schemas.openxmlformats.org/officeDocument/2006/relationships/image" Target="../media/image13.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3.png"/><Relationship Id="rId18" Type="http://schemas.openxmlformats.org/officeDocument/2006/relationships/image" Target="../media/image17.png"/><Relationship Id="rId3" Type="http://schemas.openxmlformats.org/officeDocument/2006/relationships/slide" Target="slide12.xml"/><Relationship Id="rId7" Type="http://schemas.openxmlformats.org/officeDocument/2006/relationships/slide" Target="slide15.xml"/><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34.xml"/><Relationship Id="rId6" Type="http://schemas.openxmlformats.org/officeDocument/2006/relationships/slide" Target="slide14.xml"/><Relationship Id="rId11" Type="http://schemas.openxmlformats.org/officeDocument/2006/relationships/image" Target="../media/image21.png"/><Relationship Id="rId5" Type="http://schemas.openxmlformats.org/officeDocument/2006/relationships/slide" Target="slide13.xml"/><Relationship Id="rId15" Type="http://schemas.openxmlformats.org/officeDocument/2006/relationships/slide" Target="slide17.xml"/><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slide" Target="slide11.xml"/><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slide" Target="slide11.xml"/><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slide" Target="slide11.xml"/><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slide" Target="slide11.xml"/><Relationship Id="rId5" Type="http://schemas.openxmlformats.org/officeDocument/2006/relationships/image" Target="../media/image1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34.jpg"/><Relationship Id="rId1" Type="http://schemas.openxmlformats.org/officeDocument/2006/relationships/slideLayout" Target="../slideLayouts/slideLayout23.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79437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524000" y="3213847"/>
            <a:ext cx="9144000" cy="2989730"/>
          </a:xfrm>
        </p:spPr>
        <p:txBody>
          <a:bodyPr>
            <a:normAutofit/>
          </a:bodyPr>
          <a:lstStyle/>
          <a:p>
            <a:pPr>
              <a:lnSpc>
                <a:spcPct val="150000"/>
              </a:lnSpc>
            </a:pP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đọc</a:t>
            </a:r>
            <a:r>
              <a:rPr lang="en-US" sz="5400" b="1" dirty="0">
                <a:solidFill>
                  <a:srgbClr val="FF0000"/>
                </a:solidFill>
                <a:latin typeface="UTM Avo" panose="02040603050506020204" pitchFamily="18" charset="0"/>
              </a:rPr>
              <a:t> 3: </a:t>
            </a:r>
            <a:r>
              <a:rPr lang="en-US" sz="5400" b="1" dirty="0" err="1">
                <a:solidFill>
                  <a:srgbClr val="FF0000"/>
                </a:solidFill>
                <a:latin typeface="UTM Avo" panose="02040603050506020204" pitchFamily="18" charset="0"/>
              </a:rPr>
              <a:t>Vết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phấn</a:t>
            </a:r>
            <a:r>
              <a:rPr lang="en-US" sz="5400" b="1" dirty="0">
                <a:solidFill>
                  <a:srgbClr val="FF0000"/>
                </a:solidFill>
                <a:latin typeface="UTM Avo" panose="02040603050506020204" pitchFamily="18" charset="0"/>
              </a:rPr>
              <a:t> </a:t>
            </a:r>
            <a:br>
              <a:rPr lang="en-US" sz="5400" b="1" dirty="0">
                <a:solidFill>
                  <a:srgbClr val="FF0000"/>
                </a:solidFill>
                <a:latin typeface="UTM Avo" panose="02040603050506020204" pitchFamily="18" charset="0"/>
              </a:rPr>
            </a:br>
            <a:r>
              <a:rPr lang="en-US" sz="5400" b="1" dirty="0" err="1">
                <a:solidFill>
                  <a:srgbClr val="FF0000"/>
                </a:solidFill>
                <a:latin typeface="UTM Avo" panose="02040603050506020204" pitchFamily="18" charset="0"/>
              </a:rPr>
              <a:t>trên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mặt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bàn</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4" cstate="print"/>
          <a:stretch>
            <a:fillRect/>
          </a:stretch>
        </p:blipFill>
        <p:spPr>
          <a:xfrm>
            <a:off x="-4198611" y="3165766"/>
            <a:ext cx="3589003" cy="5080001"/>
          </a:xfrm>
          <a:prstGeom prst="rect">
            <a:avLst/>
          </a:prstGeom>
        </p:spPr>
      </p:pic>
      <p:sp>
        <p:nvSpPr>
          <p:cNvPr id="6" name="Cloud 5"/>
          <p:cNvSpPr/>
          <p:nvPr/>
        </p:nvSpPr>
        <p:spPr>
          <a:xfrm>
            <a:off x="-5785272" y="-397565"/>
            <a:ext cx="5139253" cy="338972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err="1">
                <a:ln>
                  <a:noFill/>
                </a:ln>
                <a:solidFill>
                  <a:prstClr val="black"/>
                </a:solidFill>
                <a:effectLst/>
                <a:uLnTx/>
                <a:uFillTx/>
                <a:latin typeface="UTM Avo" panose="02040603050506020204" pitchFamily="18"/>
                <a:ea typeface="+mn-ea"/>
                <a:cs typeface="+mn-cs"/>
                <a:sym typeface="Arial"/>
              </a:rPr>
              <a:t>Chào</a:t>
            </a:r>
            <a:r>
              <a:rPr kumimoji="0" lang="en-US" sz="2400" b="0" i="0" u="none" strike="noStrike" kern="1200" cap="none" spc="0" normalizeH="0" baseline="0" noProof="0">
                <a:ln>
                  <a:noFill/>
                </a:ln>
                <a:solidFill>
                  <a:prstClr val="black"/>
                </a:solidFill>
                <a:effectLst/>
                <a:uLnTx/>
                <a:uFillTx/>
                <a:latin typeface="UTM Avo" panose="02040603050506020204" pitchFamily="18"/>
                <a:ea typeface="+mn-ea"/>
                <a:cs typeface="+mn-cs"/>
                <a:sym typeface="Arial"/>
              </a:rPr>
              <a:t> các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bạn</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mình</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là</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thỏ</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con</a:t>
            </a:r>
            <a:r>
              <a:rPr kumimoji="0" lang="en-US" sz="2400" b="0" i="0" u="none" strike="noStrike" kern="1200" cap="none" spc="0" normalizeH="0" baseline="0" noProof="0">
                <a:ln>
                  <a:noFill/>
                </a:ln>
                <a:solidFill>
                  <a:prstClr val="black"/>
                </a:solidFill>
                <a:effectLst/>
                <a:uLnTx/>
                <a:uFillTx/>
                <a:latin typeface="UTM Avo" panose="02040603050506020204" pitchFamily="18"/>
                <a:ea typeface="+mn-ea"/>
                <a:cs typeface="+mn-cs"/>
                <a:sym typeface="Arial"/>
              </a:rPr>
              <a:t>, hôm </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nay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các</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bạn</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giúp</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mình</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lấy</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những</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củ</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cà</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rốt</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ngon</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nhé</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p>
        </p:txBody>
      </p:sp>
      <p:pic>
        <p:nvPicPr>
          <p:cNvPr id="7" name="Picture 6" descr="4a28406e86abb27c8f54aaa4fce82474.png">
            <a:hlinkClick r:id="rId5" action="ppaction://hlinksldjump"/>
          </p:cNvPr>
          <p:cNvPicPr>
            <a:picLocks noChangeAspect="1"/>
          </p:cNvPicPr>
          <p:nvPr/>
        </p:nvPicPr>
        <p:blipFill>
          <a:blip r:embed="rId6" cstate="print"/>
          <a:stretch>
            <a:fillRect/>
          </a:stretch>
        </p:blipFill>
        <p:spPr>
          <a:xfrm>
            <a:off x="11887201" y="5168387"/>
            <a:ext cx="3048007" cy="2832613"/>
          </a:xfrm>
          <a:prstGeom prst="rect">
            <a:avLst/>
          </a:prstGeom>
        </p:spPr>
      </p:pic>
      <p:sp>
        <p:nvSpPr>
          <p:cNvPr id="8" name="TextBox 7">
            <a:hlinkClick r:id="rId5" action="ppaction://hlinksldjump"/>
          </p:cNvPr>
          <p:cNvSpPr txBox="1"/>
          <p:nvPr/>
        </p:nvSpPr>
        <p:spPr>
          <a:xfrm>
            <a:off x="12496800" y="5664201"/>
            <a:ext cx="1828800" cy="831017"/>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 typeface="Arial"/>
              <a:buNone/>
              <a:tabLst/>
              <a:defRPr/>
            </a:pPr>
            <a:r>
              <a:rPr kumimoji="0" lang="en-US" sz="4801" b="1" i="0" u="none" strike="noStrike" kern="1200" cap="none" spc="0" normalizeH="0" baseline="0" noProof="0" dirty="0">
                <a:ln>
                  <a:noFill/>
                </a:ln>
                <a:solidFill>
                  <a:srgbClr val="1F497D"/>
                </a:solidFill>
                <a:effectLst/>
                <a:uLnTx/>
                <a:uFillTx/>
                <a:latin typeface="UTM Avo" panose="02040603050506020204" pitchFamily="18"/>
                <a:ea typeface="+mn-ea"/>
                <a:cs typeface="Arial"/>
                <a:sym typeface="Arial"/>
              </a:rPr>
              <a:t>PLAY</a:t>
            </a:r>
          </a:p>
        </p:txBody>
      </p:sp>
      <p:pic>
        <p:nvPicPr>
          <p:cNvPr id="9" name="Picture 8" descr="1.png"/>
          <p:cNvPicPr>
            <a:picLocks noChangeAspect="1"/>
          </p:cNvPicPr>
          <p:nvPr/>
        </p:nvPicPr>
        <p:blipFill>
          <a:blip r:embed="rId7" cstate="print"/>
          <a:stretch>
            <a:fillRect/>
          </a:stretch>
        </p:blipFill>
        <p:spPr>
          <a:xfrm>
            <a:off x="0" y="6781801"/>
            <a:ext cx="12192000" cy="1422400"/>
          </a:xfrm>
          <a:prstGeom prst="rect">
            <a:avLst/>
          </a:prstGeom>
        </p:spPr>
      </p:pic>
      <p:pic>
        <p:nvPicPr>
          <p:cNvPr id="10" name="Sand_Castles.mp3">
            <a:hlinkClick r:id="" action="ppaction://media"/>
          </p:cNvPr>
          <p:cNvPicPr>
            <a:picLocks noRot="1" noChangeAspect="1"/>
          </p:cNvPicPr>
          <p:nvPr>
            <a:audioFile r:link="rId1"/>
          </p:nvPr>
        </p:nvPicPr>
        <p:blipFill>
          <a:blip r:embed="rId8" cstate="print"/>
          <a:stretch>
            <a:fillRect/>
          </a:stretch>
        </p:blipFill>
        <p:spPr>
          <a:xfrm>
            <a:off x="-812800" y="1803400"/>
            <a:ext cx="812800" cy="812800"/>
          </a:xfrm>
          <a:prstGeom prst="rect">
            <a:avLst/>
          </a:prstGeom>
        </p:spPr>
      </p:pic>
      <p:pic>
        <p:nvPicPr>
          <p:cNvPr id="2" name="Picture 1">
            <a:extLst>
              <a:ext uri="{FF2B5EF4-FFF2-40B4-BE49-F238E27FC236}">
                <a16:creationId xmlns:a16="http://schemas.microsoft.com/office/drawing/2014/main" id="{13376A8F-8390-E014-C29B-E84B80F42365}"/>
              </a:ext>
            </a:extLst>
          </p:cNvPr>
          <p:cNvPicPr>
            <a:picLocks noChangeAspect="1"/>
          </p:cNvPicPr>
          <p:nvPr/>
        </p:nvPicPr>
        <p:blipFill>
          <a:blip r:embed="rId9"/>
          <a:stretch>
            <a:fillRect/>
          </a:stretch>
        </p:blipFill>
        <p:spPr>
          <a:xfrm>
            <a:off x="-4257" y="-4495"/>
            <a:ext cx="1126598" cy="1258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4.58333E-6 -4.44444E-6 L 0.72357 0.00556 " pathEditMode="relative" rAng="0" ptsTypes="AA">
                                      <p:cBhvr>
                                        <p:cTn id="8" dur="2000" fill="hold"/>
                                        <p:tgtEl>
                                          <p:spTgt spid="4"/>
                                        </p:tgtEl>
                                        <p:attrNameLst>
                                          <p:attrName>ppt_x</p:attrName>
                                          <p:attrName>ppt_y</p:attrName>
                                        </p:attrNameLst>
                                      </p:cBhvr>
                                      <p:rCtr x="36172" y="278"/>
                                    </p:animMotion>
                                  </p:childTnLst>
                                </p:cTn>
                              </p:par>
                              <p:par>
                                <p:cTn id="9" presetID="63" presetClass="path" presetSubtype="0" accel="50000" decel="50000" fill="hold" grpId="0" nodeType="withEffect">
                                  <p:stCondLst>
                                    <p:cond delay="0"/>
                                  </p:stCondLst>
                                  <p:childTnLst>
                                    <p:animMotion origin="layout" path="M 1.875E-6 -3.7037E-7 L 0.7375 -0.00556 " pathEditMode="relative" rAng="0" ptsTypes="AA">
                                      <p:cBhvr>
                                        <p:cTn id="10" dur="2000" fill="hold"/>
                                        <p:tgtEl>
                                          <p:spTgt spid="6"/>
                                        </p:tgtEl>
                                        <p:attrNameLst>
                                          <p:attrName>ppt_x</p:attrName>
                                          <p:attrName>ppt_y</p:attrName>
                                        </p:attrNameLst>
                                      </p:cBhvr>
                                      <p:rCtr x="36875" y="-278"/>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3" action="ppaction://hlinksldjump"/>
          </p:cNvPr>
          <p:cNvPicPr>
            <a:picLocks noChangeAspect="1"/>
          </p:cNvPicPr>
          <p:nvPr/>
        </p:nvPicPr>
        <p:blipFill>
          <a:blip r:embed="rId4" cstate="print"/>
          <a:stretch>
            <a:fillRect/>
          </a:stretch>
        </p:blipFill>
        <p:spPr>
          <a:xfrm>
            <a:off x="2840545" y="4905935"/>
            <a:ext cx="1727200" cy="1727200"/>
          </a:xfrm>
          <a:prstGeom prst="rect">
            <a:avLst/>
          </a:prstGeom>
        </p:spPr>
      </p:pic>
      <p:pic>
        <p:nvPicPr>
          <p:cNvPr id="8" name="Picture 7" descr="bd81bbb18139c6b7a3c3be45a0b5eaa8.png">
            <a:hlinkClick r:id="rId5" action="ppaction://hlinksldjump"/>
          </p:cNvPr>
          <p:cNvPicPr>
            <a:picLocks noChangeAspect="1"/>
          </p:cNvPicPr>
          <p:nvPr/>
        </p:nvPicPr>
        <p:blipFill>
          <a:blip r:embed="rId4" cstate="print"/>
          <a:stretch>
            <a:fillRect/>
          </a:stretch>
        </p:blipFill>
        <p:spPr>
          <a:xfrm>
            <a:off x="3953657" y="4976848"/>
            <a:ext cx="1727200" cy="1727200"/>
          </a:xfrm>
          <a:prstGeom prst="rect">
            <a:avLst/>
          </a:prstGeom>
        </p:spPr>
      </p:pic>
      <p:pic>
        <p:nvPicPr>
          <p:cNvPr id="9" name="Picture 8" descr="bd81bbb18139c6b7a3c3be45a0b5eaa8.png">
            <a:hlinkClick r:id="rId6" action="ppaction://hlinksldjump"/>
          </p:cNvPr>
          <p:cNvPicPr>
            <a:picLocks noChangeAspect="1"/>
          </p:cNvPicPr>
          <p:nvPr/>
        </p:nvPicPr>
        <p:blipFill>
          <a:blip r:embed="rId4" cstate="print"/>
          <a:stretch>
            <a:fillRect/>
          </a:stretch>
        </p:blipFill>
        <p:spPr>
          <a:xfrm>
            <a:off x="5107286" y="5068111"/>
            <a:ext cx="1727200" cy="1727200"/>
          </a:xfrm>
          <a:prstGeom prst="rect">
            <a:avLst/>
          </a:prstGeom>
        </p:spPr>
      </p:pic>
      <p:pic>
        <p:nvPicPr>
          <p:cNvPr id="10" name="Picture 9" descr="bd81bbb18139c6b7a3c3be45a0b5eaa8.png">
            <a:hlinkClick r:id="rId7" action="ppaction://hlinksldjump"/>
          </p:cNvPr>
          <p:cNvPicPr>
            <a:picLocks noChangeAspect="1"/>
          </p:cNvPicPr>
          <p:nvPr/>
        </p:nvPicPr>
        <p:blipFill>
          <a:blip r:embed="rId4" cstate="print"/>
          <a:stretch>
            <a:fillRect/>
          </a:stretch>
        </p:blipFill>
        <p:spPr>
          <a:xfrm>
            <a:off x="6307541" y="4966510"/>
            <a:ext cx="1727200" cy="1727200"/>
          </a:xfrm>
          <a:prstGeom prst="rect">
            <a:avLst/>
          </a:prstGeom>
        </p:spPr>
      </p:pic>
      <p:pic>
        <p:nvPicPr>
          <p:cNvPr id="11" name="Picture 10" descr="bd81bbb18139c6b7a3c3be45a0b5eaa8.png">
            <a:hlinkClick r:id="rId8" action="ppaction://hlinksldjump"/>
          </p:cNvPr>
          <p:cNvPicPr>
            <a:picLocks noChangeAspect="1"/>
          </p:cNvPicPr>
          <p:nvPr/>
        </p:nvPicPr>
        <p:blipFill>
          <a:blip r:embed="rId4" cstate="print"/>
          <a:stretch>
            <a:fillRect/>
          </a:stretch>
        </p:blipFill>
        <p:spPr>
          <a:xfrm>
            <a:off x="7869120" y="5001591"/>
            <a:ext cx="1727200" cy="1727200"/>
          </a:xfrm>
          <a:prstGeom prst="rect">
            <a:avLst/>
          </a:prstGeom>
        </p:spPr>
      </p:pic>
      <p:pic>
        <p:nvPicPr>
          <p:cNvPr id="5" name="Picture 4" descr="2ddded3c47508e0775bea75a55625106.png"/>
          <p:cNvPicPr>
            <a:picLocks noChangeAspect="1"/>
          </p:cNvPicPr>
          <p:nvPr/>
        </p:nvPicPr>
        <p:blipFill>
          <a:blip r:embed="rId9" cstate="print"/>
          <a:stretch>
            <a:fillRect/>
          </a:stretch>
        </p:blipFill>
        <p:spPr>
          <a:xfrm>
            <a:off x="-4257" y="6091951"/>
            <a:ext cx="12192000" cy="711200"/>
          </a:xfrm>
          <a:prstGeom prst="rect">
            <a:avLst/>
          </a:prstGeom>
        </p:spPr>
      </p:pic>
      <p:pic>
        <p:nvPicPr>
          <p:cNvPr id="16" name="Picture 15" descr="sun-309027_1280.png"/>
          <p:cNvPicPr>
            <a:picLocks noChangeAspect="1"/>
          </p:cNvPicPr>
          <p:nvPr/>
        </p:nvPicPr>
        <p:blipFill>
          <a:blip r:embed="rId10" cstate="print"/>
          <a:stretch>
            <a:fillRect/>
          </a:stretch>
        </p:blipFill>
        <p:spPr>
          <a:xfrm>
            <a:off x="0" y="-1143000"/>
            <a:ext cx="2032000" cy="2032000"/>
          </a:xfrm>
          <a:prstGeom prst="rect">
            <a:avLst/>
          </a:prstGeom>
        </p:spPr>
      </p:pic>
      <p:pic>
        <p:nvPicPr>
          <p:cNvPr id="17" name="Picture 16" descr="cloud-303181_1280.png"/>
          <p:cNvPicPr>
            <a:picLocks noChangeAspect="1"/>
          </p:cNvPicPr>
          <p:nvPr/>
        </p:nvPicPr>
        <p:blipFill>
          <a:blip r:embed="rId11" cstate="print"/>
          <a:stretch>
            <a:fillRect/>
          </a:stretch>
        </p:blipFill>
        <p:spPr>
          <a:xfrm>
            <a:off x="-508000" y="-736599"/>
            <a:ext cx="3657600" cy="1422400"/>
          </a:xfrm>
          <a:prstGeom prst="rect">
            <a:avLst/>
          </a:prstGeom>
        </p:spPr>
      </p:pic>
      <p:pic>
        <p:nvPicPr>
          <p:cNvPr id="19" name="Picture 18" descr="cloud-303181_1280.png"/>
          <p:cNvPicPr>
            <a:picLocks noChangeAspect="1"/>
          </p:cNvPicPr>
          <p:nvPr/>
        </p:nvPicPr>
        <p:blipFill>
          <a:blip r:embed="rId12" cstate="print"/>
          <a:stretch>
            <a:fillRect/>
          </a:stretch>
        </p:blipFill>
        <p:spPr>
          <a:xfrm>
            <a:off x="5892801" y="-838200"/>
            <a:ext cx="3759200" cy="1524000"/>
          </a:xfrm>
          <a:prstGeom prst="rect">
            <a:avLst/>
          </a:prstGeom>
        </p:spPr>
      </p:pic>
      <p:pic>
        <p:nvPicPr>
          <p:cNvPr id="20" name="Picture 19" descr="6131d3148657a26e1bfe386e7ba65811.png"/>
          <p:cNvPicPr>
            <a:picLocks noChangeAspect="1"/>
          </p:cNvPicPr>
          <p:nvPr/>
        </p:nvPicPr>
        <p:blipFill>
          <a:blip r:embed="rId13" cstate="print"/>
          <a:stretch>
            <a:fillRect/>
          </a:stretch>
        </p:blipFill>
        <p:spPr>
          <a:xfrm>
            <a:off x="402144" y="3573149"/>
            <a:ext cx="2032000" cy="3229556"/>
          </a:xfrm>
          <a:prstGeom prst="rect">
            <a:avLst/>
          </a:prstGeom>
        </p:spPr>
      </p:pic>
      <p:pic>
        <p:nvPicPr>
          <p:cNvPr id="12" name="Picture 11" descr="1.png"/>
          <p:cNvPicPr>
            <a:picLocks noChangeAspect="1"/>
          </p:cNvPicPr>
          <p:nvPr/>
        </p:nvPicPr>
        <p:blipFill>
          <a:blip r:embed="rId14" cstate="print"/>
          <a:stretch>
            <a:fillRect/>
          </a:stretch>
        </p:blipFill>
        <p:spPr>
          <a:xfrm>
            <a:off x="-4257" y="5990350"/>
            <a:ext cx="12192000" cy="812800"/>
          </a:xfrm>
          <a:prstGeom prst="rect">
            <a:avLst/>
          </a:prstGeom>
        </p:spPr>
      </p:pic>
      <p:pic>
        <p:nvPicPr>
          <p:cNvPr id="15" name="Picture 14" descr="3f7e749c750b79cbde134e7bcf00a140.png">
            <a:hlinkClick r:id="rId15" action="ppaction://hlinksldjump"/>
          </p:cNvPr>
          <p:cNvPicPr>
            <a:picLocks noChangeAspect="1"/>
          </p:cNvPicPr>
          <p:nvPr/>
        </p:nvPicPr>
        <p:blipFill>
          <a:blip r:embed="rId16" cstate="print"/>
          <a:stretch>
            <a:fillRect/>
          </a:stretch>
        </p:blipFill>
        <p:spPr>
          <a:xfrm>
            <a:off x="9129651" y="1418351"/>
            <a:ext cx="3657600" cy="6604000"/>
          </a:xfrm>
          <a:prstGeom prst="rect">
            <a:avLst/>
          </a:prstGeom>
        </p:spPr>
      </p:pic>
      <p:pic>
        <p:nvPicPr>
          <p:cNvPr id="22" name="Picture 21" descr="trai tim nay.png"/>
          <p:cNvPicPr>
            <a:picLocks noChangeAspect="1"/>
          </p:cNvPicPr>
          <p:nvPr/>
        </p:nvPicPr>
        <p:blipFill>
          <a:blip r:embed="rId17" cstate="print"/>
          <a:stretch>
            <a:fillRect/>
          </a:stretch>
        </p:blipFill>
        <p:spPr>
          <a:xfrm flipH="1">
            <a:off x="-1574275" y="787401"/>
            <a:ext cx="1574276" cy="1048796"/>
          </a:xfrm>
          <a:prstGeom prst="rect">
            <a:avLst/>
          </a:prstGeom>
        </p:spPr>
      </p:pic>
      <p:sp>
        <p:nvSpPr>
          <p:cNvPr id="4" name="TextBox 3">
            <a:hlinkClick r:id="rId3" action="ppaction://hlinksldjump"/>
            <a:extLst>
              <a:ext uri="{FF2B5EF4-FFF2-40B4-BE49-F238E27FC236}">
                <a16:creationId xmlns:a16="http://schemas.microsoft.com/office/drawing/2014/main" id="{4F1762FE-D21A-F61B-564A-C78C6403F28F}"/>
              </a:ext>
            </a:extLst>
          </p:cNvPr>
          <p:cNvSpPr txBox="1"/>
          <p:nvPr/>
        </p:nvSpPr>
        <p:spPr>
          <a:xfrm>
            <a:off x="3521265" y="5437103"/>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1</a:t>
            </a:r>
          </a:p>
        </p:txBody>
      </p:sp>
      <p:sp>
        <p:nvSpPr>
          <p:cNvPr id="6" name="TextBox 5">
            <a:hlinkClick r:id="rId5" action="ppaction://hlinksldjump"/>
            <a:extLst>
              <a:ext uri="{FF2B5EF4-FFF2-40B4-BE49-F238E27FC236}">
                <a16:creationId xmlns:a16="http://schemas.microsoft.com/office/drawing/2014/main" id="{FA57E24C-72A3-ADC8-0DBA-E2A9B3A02AB4}"/>
              </a:ext>
            </a:extLst>
          </p:cNvPr>
          <p:cNvSpPr txBox="1"/>
          <p:nvPr/>
        </p:nvSpPr>
        <p:spPr>
          <a:xfrm>
            <a:off x="4628572" y="5449133"/>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2</a:t>
            </a:r>
          </a:p>
        </p:txBody>
      </p:sp>
      <p:sp>
        <p:nvSpPr>
          <p:cNvPr id="13" name="TextBox 12">
            <a:hlinkClick r:id="rId6" action="ppaction://hlinksldjump"/>
            <a:extLst>
              <a:ext uri="{FF2B5EF4-FFF2-40B4-BE49-F238E27FC236}">
                <a16:creationId xmlns:a16="http://schemas.microsoft.com/office/drawing/2014/main" id="{A82F34D0-45AF-FBCD-A170-C6F876B52D77}"/>
              </a:ext>
            </a:extLst>
          </p:cNvPr>
          <p:cNvSpPr txBox="1"/>
          <p:nvPr/>
        </p:nvSpPr>
        <p:spPr>
          <a:xfrm>
            <a:off x="5788006" y="5540395"/>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3</a:t>
            </a:r>
          </a:p>
        </p:txBody>
      </p:sp>
      <p:sp>
        <p:nvSpPr>
          <p:cNvPr id="14" name="TextBox 13">
            <a:hlinkClick r:id="rId7" action="ppaction://hlinksldjump"/>
            <a:extLst>
              <a:ext uri="{FF2B5EF4-FFF2-40B4-BE49-F238E27FC236}">
                <a16:creationId xmlns:a16="http://schemas.microsoft.com/office/drawing/2014/main" id="{4DE0A5D6-FA67-DB8E-42AE-915C0079A052}"/>
              </a:ext>
            </a:extLst>
          </p:cNvPr>
          <p:cNvSpPr txBox="1"/>
          <p:nvPr/>
        </p:nvSpPr>
        <p:spPr>
          <a:xfrm>
            <a:off x="6972733" y="5474310"/>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4</a:t>
            </a:r>
          </a:p>
        </p:txBody>
      </p:sp>
      <p:sp>
        <p:nvSpPr>
          <p:cNvPr id="18" name="TextBox 17">
            <a:hlinkClick r:id="rId8" action="ppaction://hlinksldjump"/>
            <a:extLst>
              <a:ext uri="{FF2B5EF4-FFF2-40B4-BE49-F238E27FC236}">
                <a16:creationId xmlns:a16="http://schemas.microsoft.com/office/drawing/2014/main" id="{D488E5BE-C41D-2533-3C79-98823875CF90}"/>
              </a:ext>
            </a:extLst>
          </p:cNvPr>
          <p:cNvSpPr txBox="1"/>
          <p:nvPr/>
        </p:nvSpPr>
        <p:spPr>
          <a:xfrm>
            <a:off x="8549840" y="5519968"/>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5</a:t>
            </a:r>
          </a:p>
        </p:txBody>
      </p:sp>
      <p:pic>
        <p:nvPicPr>
          <p:cNvPr id="24" name="Picture 23">
            <a:extLst>
              <a:ext uri="{FF2B5EF4-FFF2-40B4-BE49-F238E27FC236}">
                <a16:creationId xmlns:a16="http://schemas.microsoft.com/office/drawing/2014/main" id="{FB11CF0D-3571-C219-E840-989D54FD4A15}"/>
              </a:ext>
            </a:extLst>
          </p:cNvPr>
          <p:cNvPicPr>
            <a:picLocks noChangeAspect="1"/>
          </p:cNvPicPr>
          <p:nvPr/>
        </p:nvPicPr>
        <p:blipFill>
          <a:blip r:embed="rId18"/>
          <a:stretch>
            <a:fillRect/>
          </a:stretch>
        </p:blipFill>
        <p:spPr>
          <a:xfrm>
            <a:off x="-4257" y="-4495"/>
            <a:ext cx="1126598" cy="1258329"/>
          </a:xfrm>
          <a:prstGeom prst="rect">
            <a:avLst/>
          </a:prstGeom>
        </p:spPr>
      </p:pic>
      <p:sp>
        <p:nvSpPr>
          <p:cNvPr id="25" name="TextBox 24">
            <a:hlinkClick r:id="rId15" action="ppaction://hlinksldjump"/>
            <a:extLst>
              <a:ext uri="{FF2B5EF4-FFF2-40B4-BE49-F238E27FC236}">
                <a16:creationId xmlns:a16="http://schemas.microsoft.com/office/drawing/2014/main" id="{EA455927-1276-E804-D668-F71DB66D92A0}"/>
              </a:ext>
            </a:extLst>
          </p:cNvPr>
          <p:cNvSpPr txBox="1"/>
          <p:nvPr/>
        </p:nvSpPr>
        <p:spPr>
          <a:xfrm>
            <a:off x="10422225" y="5624124"/>
            <a:ext cx="12282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2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0.03333 -0.00116 L 0.16666 -0.00116 " pathEditMode="relative" rAng="0" ptsTypes="AA">
                                      <p:cBhvr>
                                        <p:cTn id="15" dur="500" fill="hold"/>
                                        <p:tgtEl>
                                          <p:spTgt spid="20"/>
                                        </p:tgtEl>
                                        <p:attrNameLst>
                                          <p:attrName>ppt_x</p:attrName>
                                          <p:attrName>ppt_y</p:attrName>
                                        </p:attrNameLst>
                                      </p:cBhvr>
                                      <p:rCtr x="6667" y="0"/>
                                    </p:animMotion>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47" presetClass="exit" presetSubtype="0" fill="hold" nodeType="withEffect">
                                  <p:stCondLst>
                                    <p:cond delay="0"/>
                                  </p:stCondLst>
                                  <p:childTnLst>
                                    <p:animEffect transition="out" filter="fade">
                                      <p:cBhvr>
                                        <p:cTn id="20" dur="3000"/>
                                        <p:tgtEl>
                                          <p:spTgt spid="7"/>
                                        </p:tgtEl>
                                      </p:cBhvr>
                                    </p:animEffect>
                                    <p:anim calcmode="lin" valueType="num">
                                      <p:cBhvr>
                                        <p:cTn id="21" dur="3000"/>
                                        <p:tgtEl>
                                          <p:spTgt spid="7"/>
                                        </p:tgtEl>
                                        <p:attrNameLst>
                                          <p:attrName>ppt_x</p:attrName>
                                        </p:attrNameLst>
                                      </p:cBhvr>
                                      <p:tavLst>
                                        <p:tav tm="0">
                                          <p:val>
                                            <p:strVal val="ppt_x"/>
                                          </p:val>
                                        </p:tav>
                                        <p:tav tm="100000">
                                          <p:val>
                                            <p:strVal val="ppt_x"/>
                                          </p:val>
                                        </p:tav>
                                      </p:tavLst>
                                    </p:anim>
                                    <p:anim calcmode="lin" valueType="num">
                                      <p:cBhvr>
                                        <p:cTn id="22" dur="3000"/>
                                        <p:tgtEl>
                                          <p:spTgt spid="7"/>
                                        </p:tgtEl>
                                        <p:attrNameLst>
                                          <p:attrName>ppt_y</p:attrName>
                                        </p:attrNameLst>
                                      </p:cBhvr>
                                      <p:tavLst>
                                        <p:tav tm="0">
                                          <p:val>
                                            <p:strVal val="ppt_y"/>
                                          </p:val>
                                        </p:tav>
                                        <p:tav tm="100000">
                                          <p:val>
                                            <p:strVal val="ppt_y-.1"/>
                                          </p:val>
                                        </p:tav>
                                      </p:tavLst>
                                    </p:anim>
                                    <p:set>
                                      <p:cBhvr>
                                        <p:cTn id="23"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16666 -0.00116 L 0.25833 -1.48148E-6 " pathEditMode="relative" rAng="0" ptsTypes="AA">
                                      <p:cBhvr>
                                        <p:cTn id="28" dur="500" fill="hold"/>
                                        <p:tgtEl>
                                          <p:spTgt spid="20"/>
                                        </p:tgtEl>
                                        <p:attrNameLst>
                                          <p:attrName>ppt_x</p:attrName>
                                          <p:attrName>ppt_y</p:attrName>
                                        </p:attrNameLst>
                                      </p:cBhvr>
                                      <p:rCtr x="4583" y="46"/>
                                    </p:animMotion>
                                  </p:childTnLst>
                                </p:cTn>
                              </p:par>
                              <p:par>
                                <p:cTn id="29" presetID="47" presetClass="exit" presetSubtype="0" fill="hold" nodeType="withEffect">
                                  <p:stCondLst>
                                    <p:cond delay="0"/>
                                  </p:stCondLst>
                                  <p:childTnLst>
                                    <p:animEffect transition="out" filter="fade">
                                      <p:cBhvr>
                                        <p:cTn id="30" dur="1000"/>
                                        <p:tgtEl>
                                          <p:spTgt spid="8"/>
                                        </p:tgtEl>
                                      </p:cBhvr>
                                    </p:animEffect>
                                    <p:anim calcmode="lin" valueType="num">
                                      <p:cBhvr>
                                        <p:cTn id="31" dur="1000"/>
                                        <p:tgtEl>
                                          <p:spTgt spid="8"/>
                                        </p:tgtEl>
                                        <p:attrNameLst>
                                          <p:attrName>ppt_x</p:attrName>
                                        </p:attrNameLst>
                                      </p:cBhvr>
                                      <p:tavLst>
                                        <p:tav tm="0">
                                          <p:val>
                                            <p:strVal val="ppt_x"/>
                                          </p:val>
                                        </p:tav>
                                        <p:tav tm="100000">
                                          <p:val>
                                            <p:strVal val="ppt_x"/>
                                          </p:val>
                                        </p:tav>
                                      </p:tavLst>
                                    </p:anim>
                                    <p:anim calcmode="lin" valueType="num">
                                      <p:cBhvr>
                                        <p:cTn id="32" dur="1000"/>
                                        <p:tgtEl>
                                          <p:spTgt spid="8"/>
                                        </p:tgtEl>
                                        <p:attrNameLst>
                                          <p:attrName>ppt_y</p:attrName>
                                        </p:attrNameLst>
                                      </p:cBhvr>
                                      <p:tavLst>
                                        <p:tav tm="0">
                                          <p:val>
                                            <p:strVal val="ppt_y"/>
                                          </p:val>
                                        </p:tav>
                                        <p:tav tm="100000">
                                          <p:val>
                                            <p:strVal val="ppt_y-.1"/>
                                          </p:val>
                                        </p:tav>
                                      </p:tavLst>
                                    </p:anim>
                                    <p:set>
                                      <p:cBhvr>
                                        <p:cTn id="33" dur="1" fill="hold">
                                          <p:stCondLst>
                                            <p:cond delay="999"/>
                                          </p:stCondLst>
                                        </p:cTn>
                                        <p:tgtEl>
                                          <p:spTgt spid="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25833 -1.48148E-6 L 0.375 -0.00116 " pathEditMode="relative" rAng="0" ptsTypes="AA">
                                      <p:cBhvr>
                                        <p:cTn id="41" dur="500" fill="hold"/>
                                        <p:tgtEl>
                                          <p:spTgt spid="20"/>
                                        </p:tgtEl>
                                        <p:attrNameLst>
                                          <p:attrName>ppt_x</p:attrName>
                                          <p:attrName>ppt_y</p:attrName>
                                        </p:attrNameLst>
                                      </p:cBhvr>
                                      <p:rCtr x="5833" y="-69"/>
                                    </p:animMotion>
                                  </p:childTnLst>
                                </p:cTn>
                              </p:par>
                              <p:par>
                                <p:cTn id="42" presetID="47" presetClass="exit" presetSubtype="0" fill="hold" nodeType="withEffect">
                                  <p:stCondLst>
                                    <p:cond delay="0"/>
                                  </p:stCondLst>
                                  <p:childTnLst>
                                    <p:animEffect transition="out" filter="fade">
                                      <p:cBhvr>
                                        <p:cTn id="43" dur="1000"/>
                                        <p:tgtEl>
                                          <p:spTgt spid="9"/>
                                        </p:tgtEl>
                                      </p:cBhvr>
                                    </p:animEffect>
                                    <p:anim calcmode="lin" valueType="num">
                                      <p:cBhvr>
                                        <p:cTn id="44" dur="1000"/>
                                        <p:tgtEl>
                                          <p:spTgt spid="9"/>
                                        </p:tgtEl>
                                        <p:attrNameLst>
                                          <p:attrName>ppt_x</p:attrName>
                                        </p:attrNameLst>
                                      </p:cBhvr>
                                      <p:tavLst>
                                        <p:tav tm="0">
                                          <p:val>
                                            <p:strVal val="ppt_x"/>
                                          </p:val>
                                        </p:tav>
                                        <p:tav tm="100000">
                                          <p:val>
                                            <p:strVal val="ppt_x"/>
                                          </p:val>
                                        </p:tav>
                                      </p:tavLst>
                                    </p:anim>
                                    <p:anim calcmode="lin" valueType="num">
                                      <p:cBhvr>
                                        <p:cTn id="45" dur="1000"/>
                                        <p:tgtEl>
                                          <p:spTgt spid="9"/>
                                        </p:tgtEl>
                                        <p:attrNameLst>
                                          <p:attrName>ppt_y</p:attrName>
                                        </p:attrNameLst>
                                      </p:cBhvr>
                                      <p:tavLst>
                                        <p:tav tm="0">
                                          <p:val>
                                            <p:strVal val="ppt_y"/>
                                          </p:val>
                                        </p:tav>
                                        <p:tav tm="100000">
                                          <p:val>
                                            <p:strVal val="ppt_y-.1"/>
                                          </p:val>
                                        </p:tav>
                                      </p:tavLst>
                                    </p:anim>
                                    <p:set>
                                      <p:cBhvr>
                                        <p:cTn id="46" dur="1" fill="hold">
                                          <p:stCondLst>
                                            <p:cond delay="999"/>
                                          </p:stCondLst>
                                        </p:cTn>
                                        <p:tgtEl>
                                          <p:spTgt spid="9"/>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375 -0.00116 L 0.49166 -0.00116 " pathEditMode="relative" rAng="0" ptsTypes="AA">
                                      <p:cBhvr>
                                        <p:cTn id="54" dur="500" fill="hold"/>
                                        <p:tgtEl>
                                          <p:spTgt spid="20"/>
                                        </p:tgtEl>
                                        <p:attrNameLst>
                                          <p:attrName>ppt_x</p:attrName>
                                          <p:attrName>ppt_y</p:attrName>
                                        </p:attrNameLst>
                                      </p:cBhvr>
                                      <p:rCtr x="5833" y="0"/>
                                    </p:animMotion>
                                  </p:childTnLst>
                                </p:cTn>
                              </p:par>
                              <p:par>
                                <p:cTn id="55" presetID="10" presetClass="exit" presetSubtype="0" fill="hold" grpId="0"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47" presetClass="exit" presetSubtype="0" fill="hold" nodeType="withEffect">
                                  <p:stCondLst>
                                    <p:cond delay="0"/>
                                  </p:stCondLst>
                                  <p:childTnLst>
                                    <p:animEffect transition="out" filter="fade">
                                      <p:cBhvr>
                                        <p:cTn id="59" dur="1000"/>
                                        <p:tgtEl>
                                          <p:spTgt spid="10"/>
                                        </p:tgtEl>
                                      </p:cBhvr>
                                    </p:animEffect>
                                    <p:anim calcmode="lin" valueType="num">
                                      <p:cBhvr>
                                        <p:cTn id="60" dur="1000"/>
                                        <p:tgtEl>
                                          <p:spTgt spid="10"/>
                                        </p:tgtEl>
                                        <p:attrNameLst>
                                          <p:attrName>ppt_x</p:attrName>
                                        </p:attrNameLst>
                                      </p:cBhvr>
                                      <p:tavLst>
                                        <p:tav tm="0">
                                          <p:val>
                                            <p:strVal val="ppt_x"/>
                                          </p:val>
                                        </p:tav>
                                        <p:tav tm="100000">
                                          <p:val>
                                            <p:strVal val="ppt_x"/>
                                          </p:val>
                                        </p:tav>
                                      </p:tavLst>
                                    </p:anim>
                                    <p:anim calcmode="lin" valueType="num">
                                      <p:cBhvr>
                                        <p:cTn id="61" dur="1000"/>
                                        <p:tgtEl>
                                          <p:spTgt spid="10"/>
                                        </p:tgtEl>
                                        <p:attrNameLst>
                                          <p:attrName>ppt_y</p:attrName>
                                        </p:attrNameLst>
                                      </p:cBhvr>
                                      <p:tavLst>
                                        <p:tav tm="0">
                                          <p:val>
                                            <p:strVal val="ppt_y"/>
                                          </p:val>
                                        </p:tav>
                                        <p:tav tm="100000">
                                          <p:val>
                                            <p:strVal val="ppt_y-.1"/>
                                          </p:val>
                                        </p:tav>
                                      </p:tavLst>
                                    </p:anim>
                                    <p:set>
                                      <p:cBhvr>
                                        <p:cTn id="6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49166 -0.00116 L 0.6 -0.00116 " pathEditMode="relative" rAng="0" ptsTypes="AA">
                                      <p:cBhvr>
                                        <p:cTn id="67" dur="500" fill="hold"/>
                                        <p:tgtEl>
                                          <p:spTgt spid="20"/>
                                        </p:tgtEl>
                                        <p:attrNameLst>
                                          <p:attrName>ppt_x</p:attrName>
                                          <p:attrName>ppt_y</p:attrName>
                                        </p:attrNameLst>
                                      </p:cBhvr>
                                      <p:rCtr x="5417" y="0"/>
                                    </p:animMotion>
                                  </p:childTnLst>
                                </p:cTn>
                              </p:par>
                              <p:par>
                                <p:cTn id="68" presetID="10" presetClass="exit" presetSubtype="0" fill="hold" grpId="0" nodeType="withEffect">
                                  <p:stCondLst>
                                    <p:cond delay="0"/>
                                  </p:stCondLst>
                                  <p:childTnLst>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par>
                                <p:cTn id="71" presetID="47" presetClass="exit" presetSubtype="0" fill="hold" nodeType="withEffect">
                                  <p:stCondLst>
                                    <p:cond delay="0"/>
                                  </p:stCondLst>
                                  <p:childTnLst>
                                    <p:animEffect transition="out" filter="fade">
                                      <p:cBhvr>
                                        <p:cTn id="72" dur="1000"/>
                                        <p:tgtEl>
                                          <p:spTgt spid="11"/>
                                        </p:tgtEl>
                                      </p:cBhvr>
                                    </p:animEffect>
                                    <p:anim calcmode="lin" valueType="num">
                                      <p:cBhvr>
                                        <p:cTn id="73" dur="1000"/>
                                        <p:tgtEl>
                                          <p:spTgt spid="11"/>
                                        </p:tgtEl>
                                        <p:attrNameLst>
                                          <p:attrName>ppt_x</p:attrName>
                                        </p:attrNameLst>
                                      </p:cBhvr>
                                      <p:tavLst>
                                        <p:tav tm="0">
                                          <p:val>
                                            <p:strVal val="ppt_x"/>
                                          </p:val>
                                        </p:tav>
                                        <p:tav tm="100000">
                                          <p:val>
                                            <p:strVal val="ppt_x"/>
                                          </p:val>
                                        </p:tav>
                                      </p:tavLst>
                                    </p:anim>
                                    <p:anim calcmode="lin" valueType="num">
                                      <p:cBhvr>
                                        <p:cTn id="74" dur="1000"/>
                                        <p:tgtEl>
                                          <p:spTgt spid="11"/>
                                        </p:tgtEl>
                                        <p:attrNameLst>
                                          <p:attrName>ppt_y</p:attrName>
                                        </p:attrNameLst>
                                      </p:cBhvr>
                                      <p:tavLst>
                                        <p:tav tm="0">
                                          <p:val>
                                            <p:strVal val="ppt_y"/>
                                          </p:val>
                                        </p:tav>
                                        <p:tav tm="100000">
                                          <p:val>
                                            <p:strVal val="ppt_y-.1"/>
                                          </p:val>
                                        </p:tav>
                                      </p:tavLst>
                                    </p:anim>
                                    <p:set>
                                      <p:cBhvr>
                                        <p:cTn id="75"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p:bldP spid="6" grpId="0"/>
      <p:bldP spid="13"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400" y="1295400"/>
            <a:ext cx="8331200" cy="8940800"/>
          </a:xfrm>
          <a:prstGeom prst="rect">
            <a:avLst/>
          </a:prstGeom>
        </p:spPr>
      </p:pic>
      <p:sp>
        <p:nvSpPr>
          <p:cNvPr id="9" name="Rectangle 8"/>
          <p:cNvSpPr/>
          <p:nvPr/>
        </p:nvSpPr>
        <p:spPr>
          <a:xfrm>
            <a:off x="1148079" y="147790"/>
            <a:ext cx="10314432" cy="15240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10" name="TextBox 9"/>
          <p:cNvSpPr txBox="1"/>
          <p:nvPr/>
        </p:nvSpPr>
        <p:spPr>
          <a:xfrm>
            <a:off x="1173817" y="263042"/>
            <a:ext cx="10314432" cy="1293496"/>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1: </a:t>
            </a:r>
            <a:r>
              <a:rPr lang="vi-VN" sz="2800" dirty="0">
                <a:solidFill>
                  <a:schemeClr val="dk1"/>
                </a:solidFill>
                <a:latin typeface="UTM Avo" panose="02040603050506020204" pitchFamily="18"/>
                <a:ea typeface="Calibri"/>
                <a:cs typeface="Calibri"/>
                <a:sym typeface="Calibri"/>
              </a:rPr>
              <a:t>Những đặc điểm nào của người bạn mới khiến Minh chú ý?</a:t>
            </a:r>
          </a:p>
        </p:txBody>
      </p:sp>
      <p:sp>
        <p:nvSpPr>
          <p:cNvPr id="11" name="Rectangle 10"/>
          <p:cNvSpPr/>
          <p:nvPr/>
        </p:nvSpPr>
        <p:spPr>
          <a:xfrm>
            <a:off x="2590799" y="1902941"/>
            <a:ext cx="7010400" cy="36596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2" name="TextBox 11"/>
          <p:cNvSpPr txBox="1"/>
          <p:nvPr/>
        </p:nvSpPr>
        <p:spPr>
          <a:xfrm>
            <a:off x="2748845" y="3073679"/>
            <a:ext cx="5671312" cy="1318181"/>
          </a:xfrm>
          <a:prstGeom prst="rect">
            <a:avLst/>
          </a:prstGeom>
          <a:noFill/>
        </p:spPr>
        <p:txBody>
          <a:bodyPr wrap="square" rtlCol="0">
            <a:spAutoFit/>
          </a:bodyPr>
          <a:lstStyle/>
          <a:p>
            <a:pPr>
              <a:lnSpc>
                <a:spcPct val="150000"/>
              </a:lnSpc>
            </a:pPr>
            <a:r>
              <a:rPr lang="vi-VN" sz="2800" dirty="0">
                <a:latin typeface="UTM Avo" panose="02040603050506020204" pitchFamily="18"/>
                <a:ea typeface="Calibri"/>
                <a:cs typeface="Calibri"/>
                <a:sym typeface="Calibri"/>
              </a:rPr>
              <a:t>Bạn có cái tên rất ngộ là Thi Ca và mái tóc xù lông nhím.</a:t>
            </a:r>
            <a:endParaRPr lang="vi-VN" sz="2800" dirty="0">
              <a:solidFill>
                <a:schemeClr val="dk1"/>
              </a:solidFill>
              <a:latin typeface="UTM Avo" panose="02040603050506020204" pitchFamily="18"/>
              <a:ea typeface="Calibri"/>
              <a:cs typeface="Calibri"/>
              <a:sym typeface="Calibri"/>
            </a:endParaRPr>
          </a:p>
        </p:txBody>
      </p:sp>
      <p:pic>
        <p:nvPicPr>
          <p:cNvPr id="6" name="Picture 5" descr="6131d3148657a26e1bfe386e7ba65811.png">
            <a:hlinkClick r:id="rId4" action="ppaction://hlinksldjump"/>
          </p:cNvPr>
          <p:cNvPicPr>
            <a:picLocks noChangeAspect="1"/>
          </p:cNvPicPr>
          <p:nvPr/>
        </p:nvPicPr>
        <p:blipFill>
          <a:blip r:embed="rId5" cstate="print"/>
          <a:stretch>
            <a:fillRect/>
          </a:stretch>
        </p:blipFill>
        <p:spPr>
          <a:xfrm>
            <a:off x="8008111" y="3020608"/>
            <a:ext cx="3454400" cy="5490384"/>
          </a:xfrm>
          <a:prstGeom prst="rect">
            <a:avLst/>
          </a:prstGeom>
        </p:spPr>
      </p:pic>
      <p:pic>
        <p:nvPicPr>
          <p:cNvPr id="5" name="Picture 4" descr="1.png"/>
          <p:cNvPicPr>
            <a:picLocks noChangeAspect="1"/>
          </p:cNvPicPr>
          <p:nvPr/>
        </p:nvPicPr>
        <p:blipFill>
          <a:blip r:embed="rId6"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id="{F00A4BE2-97D7-1E2B-B627-6850F0C77552}"/>
              </a:ext>
            </a:extLst>
          </p:cNvPr>
          <p:cNvPicPr>
            <a:picLocks noChangeAspect="1"/>
          </p:cNvPicPr>
          <p:nvPr/>
        </p:nvPicPr>
        <p:blipFill>
          <a:blip r:embed="rId7"/>
          <a:stretch>
            <a:fillRect/>
          </a:stretch>
        </p:blipFill>
        <p:spPr>
          <a:xfrm>
            <a:off x="-4257" y="-4495"/>
            <a:ext cx="1126598" cy="1258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id="{41DBCC37-C5FB-085D-5B4D-46D463BDAEF4}"/>
              </a:ext>
            </a:extLst>
          </p:cNvPr>
          <p:cNvPicPr>
            <a:picLocks noChangeAspect="1"/>
          </p:cNvPicPr>
          <p:nvPr/>
        </p:nvPicPr>
        <p:blipFill>
          <a:blip r:embed="rId5"/>
          <a:stretch>
            <a:fillRect/>
          </a:stretch>
        </p:blipFill>
        <p:spPr>
          <a:xfrm>
            <a:off x="-4257" y="-4495"/>
            <a:ext cx="1126598" cy="1258329"/>
          </a:xfrm>
          <a:prstGeom prst="rect">
            <a:avLst/>
          </a:prstGeom>
        </p:spPr>
      </p:pic>
      <p:pic>
        <p:nvPicPr>
          <p:cNvPr id="3" name="Picture 2">
            <a:extLst>
              <a:ext uri="{FF2B5EF4-FFF2-40B4-BE49-F238E27FC236}">
                <a16:creationId xmlns:a16="http://schemas.microsoft.com/office/drawing/2014/main" id="{703E59CC-EF68-2846-C5DD-FD6CE2E7D386}"/>
              </a:ext>
            </a:extLst>
          </p:cNvPr>
          <p:cNvPicPr>
            <a:picLocks noChangeAspect="1"/>
          </p:cNvPicPr>
          <p:nvPr/>
        </p:nvPicPr>
        <p:blipFill>
          <a:blip r:embed="rId5"/>
          <a:stretch>
            <a:fillRect/>
          </a:stretch>
        </p:blipFill>
        <p:spPr>
          <a:xfrm>
            <a:off x="-4257" y="-4495"/>
            <a:ext cx="1126598" cy="1258329"/>
          </a:xfrm>
          <a:prstGeom prst="rect">
            <a:avLst/>
          </a:prstGeom>
        </p:spPr>
      </p:pic>
      <p:sp>
        <p:nvSpPr>
          <p:cNvPr id="7" name="Rectangle 6">
            <a:extLst>
              <a:ext uri="{FF2B5EF4-FFF2-40B4-BE49-F238E27FC236}">
                <a16:creationId xmlns:a16="http://schemas.microsoft.com/office/drawing/2014/main" id="{80CB1AE8-31FD-9846-ECAA-BFAF8662EDEB}"/>
              </a:ext>
            </a:extLst>
          </p:cNvPr>
          <p:cNvSpPr/>
          <p:nvPr/>
        </p:nvSpPr>
        <p:spPr>
          <a:xfrm>
            <a:off x="1078991" y="91769"/>
            <a:ext cx="10966251"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8" name="TextBox 7">
            <a:extLst>
              <a:ext uri="{FF2B5EF4-FFF2-40B4-BE49-F238E27FC236}">
                <a16:creationId xmlns:a16="http://schemas.microsoft.com/office/drawing/2014/main" id="{C786D46F-DD1D-D9AA-5456-3252318CEB0B}"/>
              </a:ext>
            </a:extLst>
          </p:cNvPr>
          <p:cNvSpPr txBox="1"/>
          <p:nvPr/>
        </p:nvSpPr>
        <p:spPr>
          <a:xfrm>
            <a:off x="1078992" y="207021"/>
            <a:ext cx="10966252" cy="653384"/>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2: </a:t>
            </a:r>
            <a:r>
              <a:rPr lang="vi-VN" sz="2800" dirty="0">
                <a:solidFill>
                  <a:schemeClr val="dk1"/>
                </a:solidFill>
                <a:latin typeface="UTM Avo" panose="02040603050506020204" pitchFamily="18"/>
                <a:ea typeface="Calibri"/>
                <a:cs typeface="Calibri"/>
                <a:sym typeface="Calibri"/>
              </a:rPr>
              <a:t>Vì sao Thi Ca thường đụng vào tay Minh khi đang viết?</a:t>
            </a:r>
          </a:p>
        </p:txBody>
      </p:sp>
      <p:sp>
        <p:nvSpPr>
          <p:cNvPr id="13" name="Rectangle 12">
            <a:extLst>
              <a:ext uri="{FF2B5EF4-FFF2-40B4-BE49-F238E27FC236}">
                <a16:creationId xmlns:a16="http://schemas.microsoft.com/office/drawing/2014/main" id="{71C4042E-2BCD-BA7A-A078-8BA73B6E4305}"/>
              </a:ext>
            </a:extLst>
          </p:cNvPr>
          <p:cNvSpPr/>
          <p:nvPr/>
        </p:nvSpPr>
        <p:spPr>
          <a:xfrm>
            <a:off x="2590799" y="1842655"/>
            <a:ext cx="7010400" cy="37137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4" name="TextBox 13">
            <a:extLst>
              <a:ext uri="{FF2B5EF4-FFF2-40B4-BE49-F238E27FC236}">
                <a16:creationId xmlns:a16="http://schemas.microsoft.com/office/drawing/2014/main" id="{A23EE999-9AD2-FC15-8023-0FC726F5EB04}"/>
              </a:ext>
            </a:extLst>
          </p:cNvPr>
          <p:cNvSpPr txBox="1"/>
          <p:nvPr/>
        </p:nvSpPr>
        <p:spPr>
          <a:xfrm>
            <a:off x="3098802" y="3429000"/>
            <a:ext cx="5156198" cy="523220"/>
          </a:xfrm>
          <a:prstGeom prst="rect">
            <a:avLst/>
          </a:prstGeom>
          <a:noFill/>
        </p:spPr>
        <p:txBody>
          <a:bodyPr wrap="square" rtlCol="0">
            <a:spAutoFit/>
          </a:bodyPr>
          <a:lstStyle/>
          <a:p>
            <a:r>
              <a:rPr lang="vi-VN" sz="2800" dirty="0">
                <a:solidFill>
                  <a:schemeClr val="dk1"/>
                </a:solidFill>
                <a:latin typeface="UTM Avo" panose="02040603050506020204" pitchFamily="18"/>
                <a:ea typeface="Calibri"/>
                <a:cs typeface="Calibri"/>
                <a:sym typeface="Calibri"/>
              </a:rPr>
              <a:t>Vì Thi Ca viết bằng tay trái.</a:t>
            </a:r>
            <a:endParaRPr lang="vi-VN" sz="600"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7620000" y="3022600"/>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id="{119D1662-0614-7316-A809-7C1FECB6CB9D}"/>
              </a:ext>
            </a:extLst>
          </p:cNvPr>
          <p:cNvPicPr>
            <a:picLocks noChangeAspect="1"/>
          </p:cNvPicPr>
          <p:nvPr/>
        </p:nvPicPr>
        <p:blipFill>
          <a:blip r:embed="rId5"/>
          <a:stretch>
            <a:fillRect/>
          </a:stretch>
        </p:blipFill>
        <p:spPr>
          <a:xfrm>
            <a:off x="-4257" y="-4495"/>
            <a:ext cx="1126598" cy="1258329"/>
          </a:xfrm>
          <a:prstGeom prst="rect">
            <a:avLst/>
          </a:prstGeom>
        </p:spPr>
      </p:pic>
      <p:sp>
        <p:nvSpPr>
          <p:cNvPr id="3" name="Rectangle 2">
            <a:extLst>
              <a:ext uri="{FF2B5EF4-FFF2-40B4-BE49-F238E27FC236}">
                <a16:creationId xmlns:a16="http://schemas.microsoft.com/office/drawing/2014/main" id="{3E571295-34BC-D0A9-6ACA-E0E2562B07C1}"/>
              </a:ext>
            </a:extLst>
          </p:cNvPr>
          <p:cNvSpPr/>
          <p:nvPr/>
        </p:nvSpPr>
        <p:spPr>
          <a:xfrm>
            <a:off x="1078992" y="142240"/>
            <a:ext cx="10314432"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C84EC540-4EC8-9D02-8DE7-01CA197A6B30}"/>
              </a:ext>
            </a:extLst>
          </p:cNvPr>
          <p:cNvSpPr txBox="1"/>
          <p:nvPr/>
        </p:nvSpPr>
        <p:spPr>
          <a:xfrm>
            <a:off x="1078992" y="251689"/>
            <a:ext cx="10314432" cy="1293496"/>
          </a:xfrm>
          <a:prstGeom prst="rect">
            <a:avLst/>
          </a:prstGeom>
          <a:noFill/>
        </p:spPr>
        <p:txBody>
          <a:bodyPr wrap="square" rtlCol="0">
            <a:spAutoFit/>
          </a:bodyPr>
          <a:lstStyle/>
          <a:p>
            <a:pPr>
              <a:lnSpc>
                <a:spcPct val="150000"/>
              </a:lnSpc>
            </a:pPr>
            <a:r>
              <a:rPr kumimoji="0" lang="vi-VN" sz="2800" b="1" i="0" u="none" strike="noStrike" kern="1200" cap="none" spc="0" normalizeH="0" baseline="0" noProof="0" dirty="0">
                <a:ln>
                  <a:noFill/>
                </a:ln>
                <a:solidFill>
                  <a:prstClr val="black"/>
                </a:solidFill>
                <a:effectLst/>
                <a:uLnTx/>
                <a:uFillTx/>
                <a:latin typeface="UTM Avo" panose="02040603050506020204" pitchFamily="18"/>
              </a:rPr>
              <a:t>Câu 3: </a:t>
            </a:r>
            <a:r>
              <a:rPr lang="vi-VN" sz="2800" dirty="0">
                <a:solidFill>
                  <a:schemeClr val="dk1"/>
                </a:solidFill>
                <a:latin typeface="UTM Avo" panose="02040603050506020204" pitchFamily="18"/>
                <a:ea typeface="Calibri"/>
                <a:cs typeface="Calibri"/>
                <a:sym typeface="Calibri"/>
              </a:rPr>
              <a:t>Minh dùng phấn kẻ một đường chia đôi mặt bàn để làm gì?</a:t>
            </a:r>
            <a:endParaRPr lang="vi-VN" sz="700" dirty="0">
              <a:latin typeface="UTM Avo" panose="02040603050506020204" pitchFamily="18"/>
            </a:endParaRPr>
          </a:p>
        </p:txBody>
      </p:sp>
      <p:sp>
        <p:nvSpPr>
          <p:cNvPr id="8" name="Rectangle 7">
            <a:extLst>
              <a:ext uri="{FF2B5EF4-FFF2-40B4-BE49-F238E27FC236}">
                <a16:creationId xmlns:a16="http://schemas.microsoft.com/office/drawing/2014/main" id="{0602F0B9-0CFE-7BEB-5C08-29F482C123B5}"/>
              </a:ext>
            </a:extLst>
          </p:cNvPr>
          <p:cNvSpPr/>
          <p:nvPr/>
        </p:nvSpPr>
        <p:spPr>
          <a:xfrm>
            <a:off x="2590799" y="1812975"/>
            <a:ext cx="7010400" cy="37434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TextBox 12">
            <a:extLst>
              <a:ext uri="{FF2B5EF4-FFF2-40B4-BE49-F238E27FC236}">
                <a16:creationId xmlns:a16="http://schemas.microsoft.com/office/drawing/2014/main" id="{43716D16-DFF2-E05F-C60A-BE9B1B727829}"/>
              </a:ext>
            </a:extLst>
          </p:cNvPr>
          <p:cNvSpPr txBox="1"/>
          <p:nvPr/>
        </p:nvSpPr>
        <p:spPr>
          <a:xfrm>
            <a:off x="2987042" y="2292789"/>
            <a:ext cx="5013958" cy="2783839"/>
          </a:xfrm>
          <a:prstGeom prst="rect">
            <a:avLst/>
          </a:prstGeom>
          <a:noFill/>
        </p:spPr>
        <p:txBody>
          <a:bodyPr wrap="square" rtlCol="0">
            <a:spAutoFit/>
          </a:bodyPr>
          <a:lstStyle/>
          <a:p>
            <a:pPr algn="just">
              <a:lnSpc>
                <a:spcPct val="150000"/>
              </a:lnSpc>
            </a:pPr>
            <a:r>
              <a:rPr lang="vi-VN" sz="2400" dirty="0">
                <a:solidFill>
                  <a:schemeClr val="dk1"/>
                </a:solidFill>
                <a:latin typeface="UTM Avo" panose="02040603050506020204" pitchFamily="18"/>
                <a:ea typeface="Calibri"/>
                <a:cs typeface="Calibri"/>
                <a:sym typeface="Calibri"/>
              </a:rPr>
              <a:t>Minh dùng phấn kẻ một đường chia đôi mặt bàn là để phân chia ranh giới, để Thi Ca không ngồi lại gần, tránh đụng vào tay Minh khi viết.</a:t>
            </a:r>
            <a:endParaRPr lang="vi-VN" sz="500"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7620000" y="3022600"/>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id="{BAADD562-4336-7C80-AFD0-8E35A0C18204}"/>
              </a:ext>
            </a:extLst>
          </p:cNvPr>
          <p:cNvPicPr>
            <a:picLocks noChangeAspect="1"/>
          </p:cNvPicPr>
          <p:nvPr/>
        </p:nvPicPr>
        <p:blipFill>
          <a:blip r:embed="rId5"/>
          <a:stretch>
            <a:fillRect/>
          </a:stretch>
        </p:blipFill>
        <p:spPr>
          <a:xfrm>
            <a:off x="-4257" y="-4495"/>
            <a:ext cx="1126598" cy="1258329"/>
          </a:xfrm>
          <a:prstGeom prst="rect">
            <a:avLst/>
          </a:prstGeom>
        </p:spPr>
      </p:pic>
      <p:sp>
        <p:nvSpPr>
          <p:cNvPr id="3" name="Rectangle 2">
            <a:extLst>
              <a:ext uri="{FF2B5EF4-FFF2-40B4-BE49-F238E27FC236}">
                <a16:creationId xmlns:a16="http://schemas.microsoft.com/office/drawing/2014/main" id="{8D17DFE4-AB06-F2B5-48AE-5739585FFFB3}"/>
              </a:ext>
            </a:extLst>
          </p:cNvPr>
          <p:cNvSpPr/>
          <p:nvPr/>
        </p:nvSpPr>
        <p:spPr>
          <a:xfrm>
            <a:off x="1117600" y="116216"/>
            <a:ext cx="10314432"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1C9910C1-C53F-6C56-6002-276C794DC1BA}"/>
              </a:ext>
            </a:extLst>
          </p:cNvPr>
          <p:cNvSpPr txBox="1"/>
          <p:nvPr/>
        </p:nvSpPr>
        <p:spPr>
          <a:xfrm>
            <a:off x="1367875" y="231468"/>
            <a:ext cx="9813881" cy="1318181"/>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4: </a:t>
            </a:r>
            <a:r>
              <a:rPr lang="vi-VN" sz="2800" dirty="0">
                <a:solidFill>
                  <a:schemeClr val="dk1"/>
                </a:solidFill>
                <a:latin typeface="UTM Avo" panose="02040603050506020204" pitchFamily="18"/>
                <a:ea typeface="Calibri"/>
                <a:cs typeface="Calibri"/>
                <a:sym typeface="Calibri"/>
              </a:rPr>
              <a:t>Khi cô giáo cho biết Thi Ca phải vào bệnh viện, Minh đã nhớ lại những gì?</a:t>
            </a:r>
          </a:p>
        </p:txBody>
      </p:sp>
      <p:sp>
        <p:nvSpPr>
          <p:cNvPr id="8" name="Rectangle 7">
            <a:extLst>
              <a:ext uri="{FF2B5EF4-FFF2-40B4-BE49-F238E27FC236}">
                <a16:creationId xmlns:a16="http://schemas.microsoft.com/office/drawing/2014/main" id="{0FD98C05-A404-81FB-DB62-992F82514924}"/>
              </a:ext>
            </a:extLst>
          </p:cNvPr>
          <p:cNvSpPr/>
          <p:nvPr/>
        </p:nvSpPr>
        <p:spPr>
          <a:xfrm>
            <a:off x="2590799" y="1910080"/>
            <a:ext cx="7010400" cy="36463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TextBox 12">
            <a:extLst>
              <a:ext uri="{FF2B5EF4-FFF2-40B4-BE49-F238E27FC236}">
                <a16:creationId xmlns:a16="http://schemas.microsoft.com/office/drawing/2014/main" id="{2F3FEE54-D834-A6CB-BE09-8C5A4A47B041}"/>
              </a:ext>
            </a:extLst>
          </p:cNvPr>
          <p:cNvSpPr txBox="1"/>
          <p:nvPr/>
        </p:nvSpPr>
        <p:spPr>
          <a:xfrm>
            <a:off x="2988735" y="2064343"/>
            <a:ext cx="5477931" cy="3337837"/>
          </a:xfrm>
          <a:prstGeom prst="rect">
            <a:avLst/>
          </a:prstGeom>
          <a:noFill/>
        </p:spPr>
        <p:txBody>
          <a:bodyPr wrap="square" rtlCol="0">
            <a:spAutoFit/>
          </a:bodyPr>
          <a:lstStyle/>
          <a:p>
            <a:pPr algn="just">
              <a:lnSpc>
                <a:spcPct val="150000"/>
              </a:lnSpc>
            </a:pPr>
            <a:r>
              <a:rPr lang="vi-VN" sz="2400" dirty="0">
                <a:solidFill>
                  <a:schemeClr val="dk1"/>
                </a:solidFill>
                <a:latin typeface="UTM Avo" panose="02040603050506020204" pitchFamily="18"/>
                <a:ea typeface="Calibri"/>
                <a:cs typeface="Calibri"/>
                <a:sym typeface="Calibri"/>
              </a:rPr>
              <a:t>Khi cô giáo cho biết Thi Ca phải vào bệnh viện chữa bàn tay phải, Minh đã nhớ lại việc Thi Ca thường giấu tay phải trong hộc bàn, nhớ ánh mắt buồn của bạn lúc mình vạch đường phấn trắng.</a:t>
            </a:r>
            <a:endParaRPr lang="vi-VN" sz="500"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8077198" y="3020608"/>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id="{A2DABD76-4184-EA50-D58D-62848E491396}"/>
              </a:ext>
            </a:extLst>
          </p:cNvPr>
          <p:cNvPicPr>
            <a:picLocks noChangeAspect="1"/>
          </p:cNvPicPr>
          <p:nvPr/>
        </p:nvPicPr>
        <p:blipFill>
          <a:blip r:embed="rId5"/>
          <a:stretch>
            <a:fillRect/>
          </a:stretch>
        </p:blipFill>
        <p:spPr>
          <a:xfrm>
            <a:off x="-4257" y="-4495"/>
            <a:ext cx="1126598" cy="1258329"/>
          </a:xfrm>
          <a:prstGeom prst="rect">
            <a:avLst/>
          </a:prstGeom>
        </p:spPr>
      </p:pic>
      <p:sp>
        <p:nvSpPr>
          <p:cNvPr id="3" name="Rectangle 2">
            <a:extLst>
              <a:ext uri="{FF2B5EF4-FFF2-40B4-BE49-F238E27FC236}">
                <a16:creationId xmlns:a16="http://schemas.microsoft.com/office/drawing/2014/main" id="{9DD74AEC-0A29-B38C-6607-464348EB5FD7}"/>
              </a:ext>
            </a:extLst>
          </p:cNvPr>
          <p:cNvSpPr/>
          <p:nvPr/>
        </p:nvSpPr>
        <p:spPr>
          <a:xfrm>
            <a:off x="1117600" y="119002"/>
            <a:ext cx="10314432"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FA0C0503-FB07-2FB6-15F3-21E333067F5E}"/>
              </a:ext>
            </a:extLst>
          </p:cNvPr>
          <p:cNvSpPr txBox="1"/>
          <p:nvPr/>
        </p:nvSpPr>
        <p:spPr>
          <a:xfrm>
            <a:off x="1367875" y="546872"/>
            <a:ext cx="9813881" cy="668260"/>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5: </a:t>
            </a:r>
            <a:r>
              <a:rPr lang="vi-VN" sz="2800" dirty="0">
                <a:solidFill>
                  <a:schemeClr val="dk1"/>
                </a:solidFill>
                <a:latin typeface="UTM Avo" panose="02040603050506020204" pitchFamily="18"/>
                <a:ea typeface="Calibri"/>
                <a:cs typeface="Calibri"/>
                <a:sym typeface="Calibri"/>
              </a:rPr>
              <a:t>Câu chuyện muốn nói với em điều gì?</a:t>
            </a:r>
          </a:p>
        </p:txBody>
      </p:sp>
      <p:sp>
        <p:nvSpPr>
          <p:cNvPr id="8" name="Rectangle 7">
            <a:extLst>
              <a:ext uri="{FF2B5EF4-FFF2-40B4-BE49-F238E27FC236}">
                <a16:creationId xmlns:a16="http://schemas.microsoft.com/office/drawing/2014/main" id="{49729616-C0AF-5231-D5F0-004D91B8738D}"/>
              </a:ext>
            </a:extLst>
          </p:cNvPr>
          <p:cNvSpPr/>
          <p:nvPr/>
        </p:nvSpPr>
        <p:spPr>
          <a:xfrm>
            <a:off x="2590799" y="1930400"/>
            <a:ext cx="7010400" cy="36260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TextBox 12">
            <a:extLst>
              <a:ext uri="{FF2B5EF4-FFF2-40B4-BE49-F238E27FC236}">
                <a16:creationId xmlns:a16="http://schemas.microsoft.com/office/drawing/2014/main" id="{48DAF0F8-ED41-639C-2D67-1E7B537CFAE1}"/>
              </a:ext>
            </a:extLst>
          </p:cNvPr>
          <p:cNvSpPr txBox="1"/>
          <p:nvPr/>
        </p:nvSpPr>
        <p:spPr>
          <a:xfrm>
            <a:off x="3428999" y="2351502"/>
            <a:ext cx="4191001" cy="2783839"/>
          </a:xfrm>
          <a:prstGeom prst="rect">
            <a:avLst/>
          </a:prstGeom>
          <a:noFill/>
        </p:spPr>
        <p:txBody>
          <a:bodyPr wrap="square" rtlCol="0">
            <a:spAutoFit/>
          </a:bodyPr>
          <a:lstStyle/>
          <a:p>
            <a:pPr algn="just">
              <a:lnSpc>
                <a:spcPct val="150000"/>
              </a:lnSpc>
            </a:pPr>
            <a:r>
              <a:rPr lang="vi-VN" sz="2400" dirty="0">
                <a:solidFill>
                  <a:schemeClr val="dk1"/>
                </a:solidFill>
                <a:latin typeface="UTM Avo" panose="02040603050506020204" pitchFamily="18"/>
                <a:ea typeface="Calibri"/>
                <a:cs typeface="Calibri"/>
                <a:sym typeface="Calibri"/>
              </a:rPr>
              <a:t>Câu chuyện khuyên chúng ta nên dành tình yêu thương, sự chia sẻ, cảm thông với mọi người xung quanh.</a:t>
            </a:r>
            <a:endParaRPr lang="vi-VN" sz="622"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7620000" y="3022600"/>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18;p11">
            <a:extLst>
              <a:ext uri="{FF2B5EF4-FFF2-40B4-BE49-F238E27FC236}">
                <a16:creationId xmlns:a16="http://schemas.microsoft.com/office/drawing/2014/main" id="{E4BFE4CF-639D-4C60-B774-9280E381AB70}"/>
              </a:ext>
            </a:extLst>
          </p:cNvPr>
          <p:cNvSpPr txBox="1"/>
          <p:nvPr/>
        </p:nvSpPr>
        <p:spPr>
          <a:xfrm>
            <a:off x="3658397" y="1151138"/>
            <a:ext cx="4875200" cy="1176348"/>
          </a:xfrm>
          <a:prstGeom prst="rect">
            <a:avLst/>
          </a:prstGeom>
          <a:noFill/>
          <a:ln>
            <a:noFill/>
          </a:ln>
        </p:spPr>
        <p:txBody>
          <a:bodyPr spcFirstLastPara="1" wrap="square" lIns="0" tIns="0" rIns="0" bIns="0" anchor="t" anchorCtr="0">
            <a:spAutoFit/>
          </a:bodyPr>
          <a:lstStyle/>
          <a:p>
            <a:pPr algn="ctr">
              <a:lnSpc>
                <a:spcPct val="272849"/>
              </a:lnSpc>
              <a:buClr>
                <a:srgbClr val="000000"/>
              </a:buClr>
              <a:buFont typeface="Arial"/>
              <a:buNone/>
            </a:pPr>
            <a:r>
              <a:rPr lang="vi-VN" sz="2800" b="1" kern="0" dirty="0">
                <a:solidFill>
                  <a:srgbClr val="231F20"/>
                </a:solidFill>
                <a:latin typeface="UTM Avo" panose="02040603050506020204" pitchFamily="18"/>
                <a:cs typeface="Arial"/>
                <a:sym typeface="Arial"/>
              </a:rPr>
              <a:t>TỔNG KẾT</a:t>
            </a:r>
            <a:endParaRPr sz="2800" b="1" kern="0" dirty="0">
              <a:solidFill>
                <a:srgbClr val="231F20"/>
              </a:solidFill>
              <a:latin typeface="UTM Avo" panose="02040603050506020204" pitchFamily="18"/>
              <a:cs typeface="Arial"/>
              <a:sym typeface="Arial"/>
            </a:endParaRPr>
          </a:p>
        </p:txBody>
      </p:sp>
      <p:grpSp>
        <p:nvGrpSpPr>
          <p:cNvPr id="15" name="Google Shape;305;p17">
            <a:extLst>
              <a:ext uri="{FF2B5EF4-FFF2-40B4-BE49-F238E27FC236}">
                <a16:creationId xmlns:a16="http://schemas.microsoft.com/office/drawing/2014/main" id="{4E022341-08DD-3F4F-3CD1-AC1C6868BB3B}"/>
              </a:ext>
            </a:extLst>
          </p:cNvPr>
          <p:cNvGrpSpPr/>
          <p:nvPr/>
        </p:nvGrpSpPr>
        <p:grpSpPr>
          <a:xfrm>
            <a:off x="723323" y="2568685"/>
            <a:ext cx="2932255" cy="961532"/>
            <a:chOff x="456639" y="2690689"/>
            <a:chExt cx="4398383" cy="1442298"/>
          </a:xfrm>
        </p:grpSpPr>
        <p:sp>
          <p:nvSpPr>
            <p:cNvPr id="16" name="Google Shape;306;p17">
              <a:extLst>
                <a:ext uri="{FF2B5EF4-FFF2-40B4-BE49-F238E27FC236}">
                  <a16:creationId xmlns:a16="http://schemas.microsoft.com/office/drawing/2014/main" id="{D083E8F0-94BF-A0D4-11A9-F925CEF176C6}"/>
                </a:ext>
              </a:extLst>
            </p:cNvPr>
            <p:cNvSpPr/>
            <p:nvPr/>
          </p:nvSpPr>
          <p:spPr>
            <a:xfrm rot="130833">
              <a:off x="456639" y="2690689"/>
              <a:ext cx="4398383" cy="1442298"/>
            </a:xfrm>
            <a:custGeom>
              <a:avLst/>
              <a:gdLst/>
              <a:ahLst/>
              <a:cxnLst/>
              <a:rect l="l" t="t" r="r" b="b"/>
              <a:pathLst>
                <a:path w="7349290" h="1442298" extrusionOk="0">
                  <a:moveTo>
                    <a:pt x="0" y="0"/>
                  </a:moveTo>
                  <a:lnTo>
                    <a:pt x="7349290" y="0"/>
                  </a:lnTo>
                  <a:lnTo>
                    <a:pt x="7349290" y="1442298"/>
                  </a:lnTo>
                  <a:lnTo>
                    <a:pt x="0" y="1442298"/>
                  </a:lnTo>
                  <a:lnTo>
                    <a:pt x="0" y="0"/>
                  </a:lnTo>
                  <a:close/>
                </a:path>
              </a:pathLst>
            </a:custGeom>
            <a:blipFill rotWithShape="1">
              <a:blip r:embed="rId3">
                <a:alphaModFix/>
              </a:blip>
              <a:stretch>
                <a:fillRect/>
              </a:stretch>
            </a:blipFill>
            <a:ln>
              <a:noFill/>
            </a:ln>
          </p:spPr>
          <p:txBody>
            <a:bodyPr/>
            <a:lstStyle/>
            <a:p>
              <a:endParaRPr lang="en-US"/>
            </a:p>
          </p:txBody>
        </p:sp>
        <p:sp>
          <p:nvSpPr>
            <p:cNvPr id="17" name="Google Shape;307;p17">
              <a:extLst>
                <a:ext uri="{FF2B5EF4-FFF2-40B4-BE49-F238E27FC236}">
                  <a16:creationId xmlns:a16="http://schemas.microsoft.com/office/drawing/2014/main" id="{D3FA75CF-F79A-C75C-B60D-6C4DA0005716}"/>
                </a:ext>
              </a:extLst>
            </p:cNvPr>
            <p:cNvSpPr txBox="1"/>
            <p:nvPr/>
          </p:nvSpPr>
          <p:spPr>
            <a:xfrm>
              <a:off x="685800" y="3126955"/>
              <a:ext cx="3962400" cy="707943"/>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667" b="1" kern="0">
                  <a:solidFill>
                    <a:srgbClr val="000000"/>
                  </a:solidFill>
                  <a:latin typeface="UTM Avo" panose="02040603050506020204" pitchFamily="18"/>
                  <a:ea typeface="Calibri"/>
                  <a:cs typeface="Calibri"/>
                  <a:sym typeface="Calibri"/>
                </a:rPr>
                <a:t>NỘI DUNG</a:t>
              </a:r>
              <a:endParaRPr sz="622" kern="0">
                <a:solidFill>
                  <a:srgbClr val="000000"/>
                </a:solidFill>
                <a:latin typeface="UTM Avo" panose="02040603050506020204" pitchFamily="18"/>
                <a:cs typeface="Arial"/>
                <a:sym typeface="Arial"/>
              </a:endParaRPr>
            </a:p>
          </p:txBody>
        </p:sp>
      </p:grpSp>
      <p:grpSp>
        <p:nvGrpSpPr>
          <p:cNvPr id="18" name="Google Shape;308;p17">
            <a:extLst>
              <a:ext uri="{FF2B5EF4-FFF2-40B4-BE49-F238E27FC236}">
                <a16:creationId xmlns:a16="http://schemas.microsoft.com/office/drawing/2014/main" id="{3FFCD90F-73CD-644B-3F59-A287E4E89361}"/>
              </a:ext>
            </a:extLst>
          </p:cNvPr>
          <p:cNvGrpSpPr/>
          <p:nvPr/>
        </p:nvGrpSpPr>
        <p:grpSpPr>
          <a:xfrm>
            <a:off x="723322" y="4672382"/>
            <a:ext cx="2932255" cy="961532"/>
            <a:chOff x="467809" y="5566604"/>
            <a:chExt cx="4398383" cy="1442298"/>
          </a:xfrm>
        </p:grpSpPr>
        <p:sp>
          <p:nvSpPr>
            <p:cNvPr id="19" name="Google Shape;309;p17">
              <a:extLst>
                <a:ext uri="{FF2B5EF4-FFF2-40B4-BE49-F238E27FC236}">
                  <a16:creationId xmlns:a16="http://schemas.microsoft.com/office/drawing/2014/main" id="{8374A4F4-5FFC-9984-9E0B-F4339DAC152E}"/>
                </a:ext>
              </a:extLst>
            </p:cNvPr>
            <p:cNvSpPr/>
            <p:nvPr/>
          </p:nvSpPr>
          <p:spPr>
            <a:xfrm rot="130833">
              <a:off x="467809" y="5566604"/>
              <a:ext cx="4398383" cy="1442298"/>
            </a:xfrm>
            <a:custGeom>
              <a:avLst/>
              <a:gdLst/>
              <a:ahLst/>
              <a:cxnLst/>
              <a:rect l="l" t="t" r="r" b="b"/>
              <a:pathLst>
                <a:path w="7349290" h="1442298" extrusionOk="0">
                  <a:moveTo>
                    <a:pt x="0" y="0"/>
                  </a:moveTo>
                  <a:lnTo>
                    <a:pt x="7349290" y="0"/>
                  </a:lnTo>
                  <a:lnTo>
                    <a:pt x="7349290" y="1442298"/>
                  </a:lnTo>
                  <a:lnTo>
                    <a:pt x="0" y="1442298"/>
                  </a:lnTo>
                  <a:lnTo>
                    <a:pt x="0" y="0"/>
                  </a:lnTo>
                  <a:close/>
                </a:path>
              </a:pathLst>
            </a:custGeom>
            <a:blipFill rotWithShape="1">
              <a:blip r:embed="rId3">
                <a:alphaModFix/>
              </a:blip>
              <a:stretch>
                <a:fillRect/>
              </a:stretch>
            </a:blipFill>
            <a:ln>
              <a:noFill/>
            </a:ln>
          </p:spPr>
          <p:txBody>
            <a:bodyPr/>
            <a:lstStyle/>
            <a:p>
              <a:endParaRPr lang="en-US"/>
            </a:p>
          </p:txBody>
        </p:sp>
        <p:sp>
          <p:nvSpPr>
            <p:cNvPr id="20" name="Google Shape;310;p17">
              <a:extLst>
                <a:ext uri="{FF2B5EF4-FFF2-40B4-BE49-F238E27FC236}">
                  <a16:creationId xmlns:a16="http://schemas.microsoft.com/office/drawing/2014/main" id="{E99C533B-A93C-3CF2-361F-82D17B7FF59E}"/>
                </a:ext>
              </a:extLst>
            </p:cNvPr>
            <p:cNvSpPr txBox="1"/>
            <p:nvPr/>
          </p:nvSpPr>
          <p:spPr>
            <a:xfrm>
              <a:off x="685800" y="5997266"/>
              <a:ext cx="3962400" cy="707943"/>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667" b="1" kern="0" dirty="0">
                  <a:solidFill>
                    <a:srgbClr val="000000"/>
                  </a:solidFill>
                  <a:latin typeface="UTM Avo" panose="02040603050506020204" pitchFamily="18"/>
                  <a:ea typeface="Calibri"/>
                  <a:cs typeface="Calibri"/>
                  <a:sym typeface="Calibri"/>
                </a:rPr>
                <a:t>Ý NGHĨA</a:t>
              </a:r>
              <a:endParaRPr sz="622" kern="0" dirty="0">
                <a:solidFill>
                  <a:srgbClr val="000000"/>
                </a:solidFill>
                <a:latin typeface="UTM Avo" panose="02040603050506020204" pitchFamily="18"/>
                <a:cs typeface="Arial"/>
                <a:sym typeface="Arial"/>
              </a:endParaRPr>
            </a:p>
          </p:txBody>
        </p:sp>
      </p:grpSp>
      <p:sp>
        <p:nvSpPr>
          <p:cNvPr id="21" name="Google Shape;311;p17">
            <a:extLst>
              <a:ext uri="{FF2B5EF4-FFF2-40B4-BE49-F238E27FC236}">
                <a16:creationId xmlns:a16="http://schemas.microsoft.com/office/drawing/2014/main" id="{519E4B2A-A51E-9172-5075-20BFDAE2335F}"/>
              </a:ext>
            </a:extLst>
          </p:cNvPr>
          <p:cNvSpPr/>
          <p:nvPr/>
        </p:nvSpPr>
        <p:spPr>
          <a:xfrm>
            <a:off x="4270075" y="2828954"/>
            <a:ext cx="797091" cy="471924"/>
          </a:xfrm>
          <a:prstGeom prst="rightArrow">
            <a:avLst>
              <a:gd name="adj1" fmla="val 50000"/>
              <a:gd name="adj2" fmla="val 50000"/>
            </a:avLst>
          </a:prstGeom>
          <a:solidFill>
            <a:srgbClr val="92D050"/>
          </a:solidFill>
          <a:ln>
            <a:noFill/>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latin typeface="UTM Avo" panose="02040603050506020204" pitchFamily="18"/>
              <a:ea typeface="Calibri"/>
              <a:cs typeface="Calibri"/>
              <a:sym typeface="Calibri"/>
            </a:endParaRPr>
          </a:p>
        </p:txBody>
      </p:sp>
      <p:sp>
        <p:nvSpPr>
          <p:cNvPr id="22" name="Google Shape;312;p17">
            <a:extLst>
              <a:ext uri="{FF2B5EF4-FFF2-40B4-BE49-F238E27FC236}">
                <a16:creationId xmlns:a16="http://schemas.microsoft.com/office/drawing/2014/main" id="{D75F005F-D12F-6C4E-3672-0D2DBBA3BB29}"/>
              </a:ext>
            </a:extLst>
          </p:cNvPr>
          <p:cNvSpPr txBox="1"/>
          <p:nvPr/>
        </p:nvSpPr>
        <p:spPr>
          <a:xfrm>
            <a:off x="5310587" y="2382349"/>
            <a:ext cx="6446021" cy="1200559"/>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67" kern="0">
                <a:solidFill>
                  <a:srgbClr val="000000"/>
                </a:solidFill>
                <a:latin typeface="UTM Avo" panose="02040603050506020204" pitchFamily="18"/>
                <a:ea typeface="Calibri"/>
                <a:cs typeface="Calibri"/>
                <a:sym typeface="Calibri"/>
              </a:rPr>
              <a:t>Kể về việc ngồi cùng bàn của Minh và người bạn mới Thi Ca.</a:t>
            </a:r>
            <a:endParaRPr sz="2467" kern="0">
              <a:solidFill>
                <a:srgbClr val="000000"/>
              </a:solidFill>
              <a:latin typeface="UTM Avo" panose="02040603050506020204" pitchFamily="18"/>
              <a:ea typeface="Calibri"/>
              <a:cs typeface="Calibri"/>
              <a:sym typeface="Calibri"/>
            </a:endParaRPr>
          </a:p>
        </p:txBody>
      </p:sp>
      <p:sp>
        <p:nvSpPr>
          <p:cNvPr id="23" name="Google Shape;313;p17">
            <a:extLst>
              <a:ext uri="{FF2B5EF4-FFF2-40B4-BE49-F238E27FC236}">
                <a16:creationId xmlns:a16="http://schemas.microsoft.com/office/drawing/2014/main" id="{AF7EBC5F-9329-23DB-69C6-0CFC217EC7E3}"/>
              </a:ext>
            </a:extLst>
          </p:cNvPr>
          <p:cNvSpPr/>
          <p:nvPr/>
        </p:nvSpPr>
        <p:spPr>
          <a:xfrm>
            <a:off x="4274692" y="4917186"/>
            <a:ext cx="797091" cy="471924"/>
          </a:xfrm>
          <a:prstGeom prst="rightArrow">
            <a:avLst>
              <a:gd name="adj1" fmla="val 50000"/>
              <a:gd name="adj2" fmla="val 50000"/>
            </a:avLst>
          </a:prstGeom>
          <a:solidFill>
            <a:srgbClr val="92D050"/>
          </a:solidFill>
          <a:ln>
            <a:noFill/>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latin typeface="UTM Avo" panose="02040603050506020204" pitchFamily="18"/>
              <a:ea typeface="Calibri"/>
              <a:cs typeface="Calibri"/>
              <a:sym typeface="Calibri"/>
            </a:endParaRPr>
          </a:p>
        </p:txBody>
      </p:sp>
      <p:sp>
        <p:nvSpPr>
          <p:cNvPr id="24" name="Google Shape;314;p17">
            <a:extLst>
              <a:ext uri="{FF2B5EF4-FFF2-40B4-BE49-F238E27FC236}">
                <a16:creationId xmlns:a16="http://schemas.microsoft.com/office/drawing/2014/main" id="{6279FDF3-E35A-78FB-CE01-23FD9B80B776}"/>
              </a:ext>
            </a:extLst>
          </p:cNvPr>
          <p:cNvSpPr txBox="1"/>
          <p:nvPr/>
        </p:nvSpPr>
        <p:spPr>
          <a:xfrm>
            <a:off x="5310587" y="3740920"/>
            <a:ext cx="6446022" cy="2909103"/>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67" kern="0">
                <a:solidFill>
                  <a:srgbClr val="000000"/>
                </a:solidFill>
                <a:latin typeface="UTM Avo" panose="02040603050506020204" pitchFamily="18"/>
                <a:ea typeface="Calibri"/>
                <a:cs typeface="Calibri"/>
                <a:sym typeface="Calibri"/>
              </a:rPr>
              <a:t>Câu chuyện muốn nói với chúng ta rằng quan tâm đến cảm xúc của người khác là điều rất quan trọng, không nên ích kỷ chỉ suy nghĩ đến cảm xúc của mình mà bỏ qua những người xung quanh.</a:t>
            </a:r>
            <a:endParaRPr sz="622" kern="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2340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18;p11">
            <a:extLst>
              <a:ext uri="{FF2B5EF4-FFF2-40B4-BE49-F238E27FC236}">
                <a16:creationId xmlns:a16="http://schemas.microsoft.com/office/drawing/2014/main" id="{005A8AA9-6FE3-E5B0-8D71-190D8D53E1D3}"/>
              </a:ext>
            </a:extLst>
          </p:cNvPr>
          <p:cNvSpPr txBox="1"/>
          <p:nvPr/>
        </p:nvSpPr>
        <p:spPr>
          <a:xfrm>
            <a:off x="3658397" y="1201937"/>
            <a:ext cx="4875200" cy="1176348"/>
          </a:xfrm>
          <a:prstGeom prst="rect">
            <a:avLst/>
          </a:prstGeom>
          <a:noFill/>
          <a:ln>
            <a:noFill/>
          </a:ln>
        </p:spPr>
        <p:txBody>
          <a:bodyPr spcFirstLastPara="1" wrap="square" lIns="0" tIns="0" rIns="0" bIns="0" anchor="t" anchorCtr="0">
            <a:spAutoFit/>
          </a:bodyPr>
          <a:lstStyle/>
          <a:p>
            <a:pPr algn="ctr">
              <a:lnSpc>
                <a:spcPct val="272849"/>
              </a:lnSpc>
              <a:buClr>
                <a:srgbClr val="000000"/>
              </a:buClr>
              <a:buFont typeface="Arial"/>
              <a:buNone/>
            </a:pPr>
            <a:r>
              <a:rPr lang="vi-VN" sz="2800" b="1" kern="0" dirty="0">
                <a:solidFill>
                  <a:srgbClr val="231F20"/>
                </a:solidFill>
                <a:latin typeface="UTM Avo" panose="02040603050506020204" pitchFamily="18"/>
                <a:cs typeface="Arial"/>
                <a:sym typeface="Arial"/>
              </a:rPr>
              <a:t>ĐỌC NÂNG CAO</a:t>
            </a:r>
            <a:endParaRPr sz="2800" b="1" kern="0" dirty="0">
              <a:solidFill>
                <a:srgbClr val="231F20"/>
              </a:solidFill>
              <a:latin typeface="UTM Avo" panose="02040603050506020204" pitchFamily="18"/>
              <a:cs typeface="Arial"/>
              <a:sym typeface="Arial"/>
            </a:endParaRPr>
          </a:p>
        </p:txBody>
      </p:sp>
      <p:grpSp>
        <p:nvGrpSpPr>
          <p:cNvPr id="13" name="Google Shape;342;p19">
            <a:extLst>
              <a:ext uri="{FF2B5EF4-FFF2-40B4-BE49-F238E27FC236}">
                <a16:creationId xmlns:a16="http://schemas.microsoft.com/office/drawing/2014/main" id="{ED7A639D-0314-15E7-E08A-16B4AA38C841}"/>
              </a:ext>
            </a:extLst>
          </p:cNvPr>
          <p:cNvGrpSpPr/>
          <p:nvPr/>
        </p:nvGrpSpPr>
        <p:grpSpPr>
          <a:xfrm>
            <a:off x="490750" y="2282911"/>
            <a:ext cx="4504616" cy="2027475"/>
            <a:chOff x="551989" y="2823848"/>
            <a:chExt cx="6878573" cy="3484668"/>
          </a:xfrm>
        </p:grpSpPr>
        <p:sp>
          <p:nvSpPr>
            <p:cNvPr id="14" name="Google Shape;343;p19">
              <a:extLst>
                <a:ext uri="{FF2B5EF4-FFF2-40B4-BE49-F238E27FC236}">
                  <a16:creationId xmlns:a16="http://schemas.microsoft.com/office/drawing/2014/main" id="{820FA0A2-2BA1-338D-D85A-F21891C4CEAA}"/>
                </a:ext>
              </a:extLst>
            </p:cNvPr>
            <p:cNvSpPr/>
            <p:nvPr/>
          </p:nvSpPr>
          <p:spPr>
            <a:xfrm rot="130833">
              <a:off x="551989" y="2823848"/>
              <a:ext cx="6878573" cy="3484668"/>
            </a:xfrm>
            <a:custGeom>
              <a:avLst/>
              <a:gdLst/>
              <a:ahLst/>
              <a:cxnLst/>
              <a:rect l="l" t="t" r="r" b="b"/>
              <a:pathLst>
                <a:path w="7026577" h="1378966" extrusionOk="0">
                  <a:moveTo>
                    <a:pt x="0" y="0"/>
                  </a:moveTo>
                  <a:lnTo>
                    <a:pt x="7026576" y="0"/>
                  </a:lnTo>
                  <a:lnTo>
                    <a:pt x="7026576" y="1378966"/>
                  </a:lnTo>
                  <a:lnTo>
                    <a:pt x="0" y="1378966"/>
                  </a:lnTo>
                  <a:lnTo>
                    <a:pt x="0" y="0"/>
                  </a:lnTo>
                  <a:close/>
                </a:path>
              </a:pathLst>
            </a:custGeom>
            <a:blipFill rotWithShape="1">
              <a:blip r:embed="rId3">
                <a:alphaModFix/>
              </a:blip>
              <a:stretch>
                <a:fillRect/>
              </a:stretch>
            </a:blipFill>
            <a:ln>
              <a:noFill/>
            </a:ln>
          </p:spPr>
          <p:txBody>
            <a:bodyPr/>
            <a:lstStyle/>
            <a:p>
              <a:endParaRPr lang="en-US"/>
            </a:p>
          </p:txBody>
        </p:sp>
        <p:sp>
          <p:nvSpPr>
            <p:cNvPr id="15" name="Google Shape;344;p19">
              <a:extLst>
                <a:ext uri="{FF2B5EF4-FFF2-40B4-BE49-F238E27FC236}">
                  <a16:creationId xmlns:a16="http://schemas.microsoft.com/office/drawing/2014/main" id="{57AEA055-3F0D-2A8D-6FAA-00A0D174447F}"/>
                </a:ext>
              </a:extLst>
            </p:cNvPr>
            <p:cNvSpPr txBox="1"/>
            <p:nvPr/>
          </p:nvSpPr>
          <p:spPr>
            <a:xfrm>
              <a:off x="1095675" y="3853284"/>
              <a:ext cx="5791200" cy="1692700"/>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000" kern="0" dirty="0">
                  <a:solidFill>
                    <a:srgbClr val="000000"/>
                  </a:solidFill>
                  <a:latin typeface="UTM Avo" panose="02040603050506020204" pitchFamily="18"/>
                  <a:ea typeface="Calibri"/>
                  <a:cs typeface="Calibri"/>
                  <a:sym typeface="Calibri"/>
                </a:rPr>
                <a:t>Đọc diễn cảm văn </a:t>
              </a:r>
              <a:r>
                <a:rPr lang="vi-VN" sz="2000" kern="0">
                  <a:solidFill>
                    <a:srgbClr val="000000"/>
                  </a:solidFill>
                  <a:latin typeface="UTM Avo" panose="02040603050506020204" pitchFamily="18"/>
                  <a:ea typeface="Calibri"/>
                  <a:cs typeface="Calibri"/>
                  <a:sym typeface="Calibri"/>
                </a:rPr>
                <a:t>bản </a:t>
              </a:r>
              <a:endParaRPr lang="en-US" sz="2000" kern="0">
                <a:solidFill>
                  <a:srgbClr val="000000"/>
                </a:solidFill>
                <a:latin typeface="UTM Avo" panose="02040603050506020204" pitchFamily="18"/>
                <a:ea typeface="Calibri"/>
                <a:cs typeface="Calibri"/>
                <a:sym typeface="Calibri"/>
              </a:endParaRPr>
            </a:p>
            <a:p>
              <a:pPr algn="ctr">
                <a:lnSpc>
                  <a:spcPct val="150000"/>
                </a:lnSpc>
                <a:buClr>
                  <a:srgbClr val="000000"/>
                </a:buClr>
                <a:buFont typeface="Arial"/>
                <a:buNone/>
              </a:pPr>
              <a:r>
                <a:rPr lang="vi-VN" sz="2000" b="1" kern="0">
                  <a:solidFill>
                    <a:srgbClr val="000000"/>
                  </a:solidFill>
                  <a:latin typeface="UTM Avo" panose="02040603050506020204" pitchFamily="18"/>
                  <a:ea typeface="Calibri"/>
                  <a:cs typeface="Calibri"/>
                  <a:sym typeface="Calibri"/>
                </a:rPr>
                <a:t>Vệt </a:t>
              </a:r>
              <a:r>
                <a:rPr lang="vi-VN" sz="2000" b="1" kern="0" dirty="0">
                  <a:solidFill>
                    <a:srgbClr val="000000"/>
                  </a:solidFill>
                  <a:latin typeface="UTM Avo" panose="02040603050506020204" pitchFamily="18"/>
                  <a:ea typeface="Calibri"/>
                  <a:cs typeface="Calibri"/>
                  <a:sym typeface="Calibri"/>
                </a:rPr>
                <a:t>phấn trên mặt bàn</a:t>
              </a:r>
              <a:r>
                <a:rPr lang="vi-VN" sz="2000" kern="0" dirty="0">
                  <a:solidFill>
                    <a:srgbClr val="000000"/>
                  </a:solidFill>
                  <a:latin typeface="UTM Avo" panose="02040603050506020204" pitchFamily="18"/>
                  <a:ea typeface="Calibri"/>
                  <a:cs typeface="Calibri"/>
                  <a:sym typeface="Calibri"/>
                </a:rPr>
                <a:t>.</a:t>
              </a:r>
              <a:endParaRPr sz="2000" kern="0" dirty="0">
                <a:solidFill>
                  <a:srgbClr val="000000"/>
                </a:solidFill>
                <a:latin typeface="UTM Avo" panose="02040603050506020204" pitchFamily="18"/>
                <a:ea typeface="Calibri"/>
                <a:cs typeface="Calibri"/>
                <a:sym typeface="Calibri"/>
              </a:endParaRPr>
            </a:p>
          </p:txBody>
        </p:sp>
      </p:grpSp>
      <p:cxnSp>
        <p:nvCxnSpPr>
          <p:cNvPr id="16" name="Google Shape;345;p19">
            <a:extLst>
              <a:ext uri="{FF2B5EF4-FFF2-40B4-BE49-F238E27FC236}">
                <a16:creationId xmlns:a16="http://schemas.microsoft.com/office/drawing/2014/main" id="{716FE6D4-5E21-2FB4-F66C-3C0DD3DB98D4}"/>
              </a:ext>
            </a:extLst>
          </p:cNvPr>
          <p:cNvCxnSpPr>
            <a:cxnSpLocks/>
            <a:endCxn id="18" idx="1"/>
          </p:cNvCxnSpPr>
          <p:nvPr/>
        </p:nvCxnSpPr>
        <p:spPr>
          <a:xfrm flipV="1">
            <a:off x="5009017" y="2769117"/>
            <a:ext cx="2121787" cy="680003"/>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17" name="Google Shape;346;p19">
            <a:extLst>
              <a:ext uri="{FF2B5EF4-FFF2-40B4-BE49-F238E27FC236}">
                <a16:creationId xmlns:a16="http://schemas.microsoft.com/office/drawing/2014/main" id="{8DB9EE1C-2D19-516B-3E0F-D857C4874BA7}"/>
              </a:ext>
            </a:extLst>
          </p:cNvPr>
          <p:cNvCxnSpPr>
            <a:cxnSpLocks/>
            <a:endCxn id="19" idx="1"/>
          </p:cNvCxnSpPr>
          <p:nvPr/>
        </p:nvCxnSpPr>
        <p:spPr>
          <a:xfrm>
            <a:off x="4995365" y="3449120"/>
            <a:ext cx="2145077" cy="450604"/>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sp>
        <p:nvSpPr>
          <p:cNvPr id="18" name="Google Shape;347;p19">
            <a:extLst>
              <a:ext uri="{FF2B5EF4-FFF2-40B4-BE49-F238E27FC236}">
                <a16:creationId xmlns:a16="http://schemas.microsoft.com/office/drawing/2014/main" id="{207E9B35-B99F-95D6-96F3-1EA15039AB87}"/>
              </a:ext>
            </a:extLst>
          </p:cNvPr>
          <p:cNvSpPr txBox="1"/>
          <p:nvPr/>
        </p:nvSpPr>
        <p:spPr>
          <a:xfrm>
            <a:off x="7130804" y="2276687"/>
            <a:ext cx="4504615" cy="984859"/>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kern="0" dirty="0">
                <a:solidFill>
                  <a:srgbClr val="000000"/>
                </a:solidFill>
                <a:latin typeface="UTM Avo" panose="02040603050506020204" pitchFamily="18"/>
                <a:ea typeface="Calibri"/>
                <a:cs typeface="Calibri"/>
                <a:sym typeface="Calibri"/>
              </a:rPr>
              <a:t>Lựa chọn đoạn truyện yêu thích, thi đọc diễn cảm.</a:t>
            </a:r>
            <a:endParaRPr sz="2000" kern="0" dirty="0">
              <a:solidFill>
                <a:srgbClr val="000000"/>
              </a:solidFill>
              <a:latin typeface="UTM Avo" panose="02040603050506020204" pitchFamily="18"/>
              <a:ea typeface="Calibri"/>
              <a:cs typeface="Calibri"/>
              <a:sym typeface="Calibri"/>
            </a:endParaRPr>
          </a:p>
        </p:txBody>
      </p:sp>
      <p:sp>
        <p:nvSpPr>
          <p:cNvPr id="19" name="Google Shape;348;p19">
            <a:extLst>
              <a:ext uri="{FF2B5EF4-FFF2-40B4-BE49-F238E27FC236}">
                <a16:creationId xmlns:a16="http://schemas.microsoft.com/office/drawing/2014/main" id="{9103E551-9A6F-F16F-C6FF-2B74F701F074}"/>
              </a:ext>
            </a:extLst>
          </p:cNvPr>
          <p:cNvSpPr txBox="1"/>
          <p:nvPr/>
        </p:nvSpPr>
        <p:spPr>
          <a:xfrm>
            <a:off x="7140442" y="3638127"/>
            <a:ext cx="4814491" cy="523194"/>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kern="0" dirty="0">
                <a:solidFill>
                  <a:srgbClr val="000000"/>
                </a:solidFill>
                <a:latin typeface="UTM Avo" panose="02040603050506020204" pitchFamily="18"/>
                <a:ea typeface="Calibri"/>
                <a:cs typeface="Calibri"/>
                <a:sym typeface="Calibri"/>
              </a:rPr>
              <a:t>Vì sao em lại lựa chọn đọc đoạn đó?</a:t>
            </a:r>
            <a:endParaRPr sz="2000" kern="0" dirty="0">
              <a:solidFill>
                <a:srgbClr val="000000"/>
              </a:solidFill>
              <a:latin typeface="UTM Avo" panose="02040603050506020204" pitchFamily="18"/>
              <a:ea typeface="Calibri"/>
              <a:cs typeface="Calibri"/>
              <a:sym typeface="Calibri"/>
            </a:endParaRPr>
          </a:p>
        </p:txBody>
      </p:sp>
      <p:grpSp>
        <p:nvGrpSpPr>
          <p:cNvPr id="20" name="Google Shape;349;p19">
            <a:extLst>
              <a:ext uri="{FF2B5EF4-FFF2-40B4-BE49-F238E27FC236}">
                <a16:creationId xmlns:a16="http://schemas.microsoft.com/office/drawing/2014/main" id="{F5769622-6152-8F31-45A2-18FA15C623A6}"/>
              </a:ext>
            </a:extLst>
          </p:cNvPr>
          <p:cNvGrpSpPr/>
          <p:nvPr/>
        </p:nvGrpSpPr>
        <p:grpSpPr>
          <a:xfrm>
            <a:off x="2522566" y="4189762"/>
            <a:ext cx="7737715" cy="2608917"/>
            <a:chOff x="4718285" y="5142023"/>
            <a:chExt cx="11606573" cy="3913376"/>
          </a:xfrm>
        </p:grpSpPr>
        <p:sp>
          <p:nvSpPr>
            <p:cNvPr id="21" name="Google Shape;350;p19">
              <a:extLst>
                <a:ext uri="{FF2B5EF4-FFF2-40B4-BE49-F238E27FC236}">
                  <a16:creationId xmlns:a16="http://schemas.microsoft.com/office/drawing/2014/main" id="{2ED65983-192B-07DC-E433-470F3E03FD5B}"/>
                </a:ext>
              </a:extLst>
            </p:cNvPr>
            <p:cNvSpPr/>
            <p:nvPr/>
          </p:nvSpPr>
          <p:spPr>
            <a:xfrm>
              <a:off x="4779830" y="6033334"/>
              <a:ext cx="11545028" cy="3022065"/>
            </a:xfrm>
            <a:prstGeom prst="rect">
              <a:avLst/>
            </a:prstGeom>
            <a:solidFill>
              <a:schemeClr val="accent2">
                <a:lumMod val="20000"/>
                <a:lumOff val="80000"/>
              </a:schemeClr>
            </a:solid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
                  <a:srgbClr val="000000"/>
                </a:buClr>
                <a:buSzPts val="3600"/>
                <a:buFont typeface="Calibri"/>
                <a:buChar char="-"/>
                <a:tabLst/>
                <a:defRPr/>
              </a:pPr>
              <a:r>
                <a:rPr kumimoji="0" lang="vi-VN" sz="2000" b="0" i="1"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Thay đổi giọng đọc cho phù hợp với người dẫn chuyện, lời thoại của Minh, của cô giáo.</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381019" marR="0" lvl="0" indent="-381019" algn="just" defTabSz="914400" eaLnBrk="1" fontAlgn="auto" latinLnBrk="0" hangingPunct="1">
                <a:lnSpc>
                  <a:spcPct val="150000"/>
                </a:lnSpc>
                <a:spcBef>
                  <a:spcPts val="0"/>
                </a:spcBef>
                <a:spcAft>
                  <a:spcPts val="0"/>
                </a:spcAft>
                <a:buClr>
                  <a:srgbClr val="000000"/>
                </a:buClr>
                <a:buSzPts val="3600"/>
                <a:buFont typeface="Calibri"/>
                <a:buChar char="-"/>
                <a:tabLst/>
                <a:defRPr/>
              </a:pPr>
              <a:r>
                <a:rPr kumimoji="0" lang="vi-VN" sz="2000" b="0" i="1"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Chú trọng những đoạn tả tâm trạng của Minh. </a:t>
              </a:r>
              <a:endParaRPr kumimoji="0" sz="2000" b="0" i="1" u="none" strike="noStrike" kern="0" cap="none" spc="0" normalizeH="0" baseline="0" noProof="0" dirty="0">
                <a:ln>
                  <a:noFill/>
                </a:ln>
                <a:solidFill>
                  <a:srgbClr val="FFFFFF"/>
                </a:solidFill>
                <a:effectLst/>
                <a:uLnTx/>
                <a:uFillTx/>
                <a:latin typeface="UTM Avo" panose="02040603050506020204" pitchFamily="18"/>
                <a:ea typeface="Calibri"/>
                <a:cs typeface="Calibri"/>
                <a:sym typeface="Calibri"/>
              </a:endParaRPr>
            </a:p>
          </p:txBody>
        </p:sp>
        <p:pic>
          <p:nvPicPr>
            <p:cNvPr id="22" name="Google Shape;351;p19">
              <a:extLst>
                <a:ext uri="{FF2B5EF4-FFF2-40B4-BE49-F238E27FC236}">
                  <a16:creationId xmlns:a16="http://schemas.microsoft.com/office/drawing/2014/main" id="{06718F91-877A-0E38-E836-DC2A338AA295}"/>
                </a:ext>
              </a:extLst>
            </p:cNvPr>
            <p:cNvPicPr preferRelativeResize="0"/>
            <p:nvPr/>
          </p:nvPicPr>
          <p:blipFill rotWithShape="1">
            <a:blip r:embed="rId4">
              <a:alphaModFix/>
            </a:blip>
            <a:srcRect/>
            <a:stretch/>
          </p:blipFill>
          <p:spPr>
            <a:xfrm>
              <a:off x="4718285" y="5142023"/>
              <a:ext cx="1311555" cy="1190237"/>
            </a:xfrm>
            <a:prstGeom prst="rect">
              <a:avLst/>
            </a:prstGeom>
            <a:noFill/>
            <a:ln>
              <a:noFill/>
            </a:ln>
          </p:spPr>
        </p:pic>
      </p:gr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60;p20">
            <a:extLst>
              <a:ext uri="{FF2B5EF4-FFF2-40B4-BE49-F238E27FC236}">
                <a16:creationId xmlns:a16="http://schemas.microsoft.com/office/drawing/2014/main" id="{7A06BC90-7732-2630-9108-459B362FAFDB}"/>
              </a:ext>
            </a:extLst>
          </p:cNvPr>
          <p:cNvSpPr/>
          <p:nvPr/>
        </p:nvSpPr>
        <p:spPr>
          <a:xfrm>
            <a:off x="1478081" y="2534198"/>
            <a:ext cx="4359038" cy="2325933"/>
          </a:xfrm>
          <a:prstGeom prst="flowChartTerminator">
            <a:avLst/>
          </a:prstGeom>
          <a:solidFill>
            <a:srgbClr val="FABF8E"/>
          </a:solidFill>
          <a:ln>
            <a:noFill/>
          </a:ln>
        </p:spPr>
        <p:txBody>
          <a:bodyPr spcFirstLastPara="1" wrap="square" lIns="60950" tIns="30467" rIns="60950" bIns="30467" anchor="ctr" anchorCtr="0">
            <a:noAutofit/>
          </a:bodyPr>
          <a:lstStyle/>
          <a:p>
            <a:pPr algn="ctr">
              <a:lnSpc>
                <a:spcPct val="150000"/>
              </a:lnSpc>
            </a:pPr>
            <a:r>
              <a:rPr lang="vi-VN" sz="2400">
                <a:solidFill>
                  <a:schemeClr val="dk1"/>
                </a:solidFill>
                <a:latin typeface="UTM Avo" panose="02040603050506020204" pitchFamily="18"/>
                <a:ea typeface="Calibri"/>
                <a:cs typeface="Calibri"/>
                <a:sym typeface="Calibri"/>
              </a:rPr>
              <a:t>Tìm đọc thêm một số câu chuyện có chủ điểm </a:t>
            </a:r>
            <a:r>
              <a:rPr lang="vi-VN" sz="2400" b="1" i="1">
                <a:solidFill>
                  <a:schemeClr val="dk1"/>
                </a:solidFill>
                <a:latin typeface="UTM Avo" panose="02040603050506020204" pitchFamily="18"/>
                <a:ea typeface="Calibri"/>
                <a:cs typeface="Calibri"/>
                <a:sym typeface="Calibri"/>
              </a:rPr>
              <a:t>Chân dung của em</a:t>
            </a:r>
            <a:endParaRPr sz="2400" i="1">
              <a:solidFill>
                <a:schemeClr val="dk1"/>
              </a:solidFill>
              <a:latin typeface="UTM Avo" panose="02040603050506020204" pitchFamily="18"/>
              <a:ea typeface="Calibri"/>
              <a:cs typeface="Calibri"/>
              <a:sym typeface="Calibri"/>
            </a:endParaRPr>
          </a:p>
        </p:txBody>
      </p:sp>
      <p:sp>
        <p:nvSpPr>
          <p:cNvPr id="3" name="Google Shape;361;p20">
            <a:extLst>
              <a:ext uri="{FF2B5EF4-FFF2-40B4-BE49-F238E27FC236}">
                <a16:creationId xmlns:a16="http://schemas.microsoft.com/office/drawing/2014/main" id="{76644FD3-2083-4D1A-D314-906EB64F4F31}"/>
              </a:ext>
            </a:extLst>
          </p:cNvPr>
          <p:cNvSpPr/>
          <p:nvPr/>
        </p:nvSpPr>
        <p:spPr>
          <a:xfrm>
            <a:off x="6497519" y="2496336"/>
            <a:ext cx="4712348" cy="2325933"/>
          </a:xfrm>
          <a:prstGeom prst="flowChartTerminator">
            <a:avLst/>
          </a:prstGeom>
          <a:solidFill>
            <a:srgbClr val="FABF8E"/>
          </a:solidFill>
          <a:ln>
            <a:noFill/>
          </a:ln>
        </p:spPr>
        <p:txBody>
          <a:bodyPr spcFirstLastPara="1" wrap="square" lIns="60950" tIns="30467" rIns="60950" bIns="30467" anchor="ctr" anchorCtr="0">
            <a:noAutofit/>
          </a:bodyPr>
          <a:lstStyle/>
          <a:p>
            <a:pPr algn="ctr">
              <a:lnSpc>
                <a:spcPct val="150000"/>
              </a:lnSpc>
            </a:pPr>
            <a:r>
              <a:rPr lang="vi-VN" sz="2400">
                <a:solidFill>
                  <a:schemeClr val="dk1"/>
                </a:solidFill>
                <a:latin typeface="UTM Avo" panose="02040603050506020204" pitchFamily="18"/>
                <a:ea typeface="Calibri"/>
                <a:cs typeface="Calibri"/>
                <a:sym typeface="Calibri"/>
              </a:rPr>
              <a:t>Chuẩn bị </a:t>
            </a:r>
            <a:endParaRPr sz="2400">
              <a:solidFill>
                <a:schemeClr val="dk1"/>
              </a:solidFill>
              <a:latin typeface="UTM Avo" panose="02040603050506020204" pitchFamily="18"/>
              <a:ea typeface="Calibri"/>
              <a:cs typeface="Calibri"/>
              <a:sym typeface="Calibri"/>
            </a:endParaRPr>
          </a:p>
          <a:p>
            <a:pPr algn="ctr">
              <a:lnSpc>
                <a:spcPct val="150000"/>
              </a:lnSpc>
            </a:pPr>
            <a:r>
              <a:rPr lang="vi-VN" sz="2400" b="1">
                <a:solidFill>
                  <a:schemeClr val="dk1"/>
                </a:solidFill>
                <a:latin typeface="UTM Avo" panose="02040603050506020204" pitchFamily="18"/>
                <a:ea typeface="Calibri"/>
                <a:cs typeface="Calibri"/>
                <a:sym typeface="Calibri"/>
              </a:rPr>
              <a:t>Bài đọc 4: </a:t>
            </a:r>
            <a:r>
              <a:rPr lang="vi-VN" sz="2400" b="1" i="1">
                <a:solidFill>
                  <a:schemeClr val="dk1"/>
                </a:solidFill>
                <a:latin typeface="UTM Avo" panose="02040603050506020204" pitchFamily="18"/>
                <a:ea typeface="Calibri"/>
                <a:cs typeface="Calibri"/>
                <a:sym typeface="Calibri"/>
              </a:rPr>
              <a:t>Những vết đinh</a:t>
            </a:r>
            <a:endParaRPr sz="2400" b="1">
              <a:solidFill>
                <a:schemeClr val="dk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oogle Shape;106;p2">
            <a:extLst>
              <a:ext uri="{FF2B5EF4-FFF2-40B4-BE49-F238E27FC236}">
                <a16:creationId xmlns:a16="http://schemas.microsoft.com/office/drawing/2014/main" id="{28EFC1E3-4FD9-C553-3F9D-AB00E3918524}"/>
              </a:ext>
            </a:extLst>
          </p:cNvPr>
          <p:cNvPicPr preferRelativeResize="0"/>
          <p:nvPr/>
        </p:nvPicPr>
        <p:blipFill rotWithShape="1">
          <a:blip r:embed="rId3">
            <a:alphaModFix/>
          </a:blip>
          <a:srcRect/>
          <a:stretch/>
        </p:blipFill>
        <p:spPr>
          <a:xfrm>
            <a:off x="7468394" y="3480661"/>
            <a:ext cx="4382109" cy="3429000"/>
          </a:xfrm>
          <a:prstGeom prst="rect">
            <a:avLst/>
          </a:prstGeom>
          <a:noFill/>
          <a:ln>
            <a:noFill/>
          </a:ln>
        </p:spPr>
      </p:pic>
      <p:sp>
        <p:nvSpPr>
          <p:cNvPr id="7" name="Google Shape;107;p2">
            <a:extLst>
              <a:ext uri="{FF2B5EF4-FFF2-40B4-BE49-F238E27FC236}">
                <a16:creationId xmlns:a16="http://schemas.microsoft.com/office/drawing/2014/main" id="{AB6703EB-EF48-774A-D63F-96C6D6318A10}"/>
              </a:ext>
            </a:extLst>
          </p:cNvPr>
          <p:cNvSpPr/>
          <p:nvPr/>
        </p:nvSpPr>
        <p:spPr>
          <a:xfrm>
            <a:off x="341497" y="1797756"/>
            <a:ext cx="6755606" cy="2437629"/>
          </a:xfrm>
          <a:prstGeom prst="wedgeRectCallout">
            <a:avLst>
              <a:gd name="adj1" fmla="val 71325"/>
              <a:gd name="adj2" fmla="val 48607"/>
            </a:avLst>
          </a:prstGeom>
          <a:solidFill>
            <a:srgbClr val="E5DFEC"/>
          </a:solidFill>
          <a:ln>
            <a:noFill/>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kern="0">
                <a:solidFill>
                  <a:srgbClr val="000000"/>
                </a:solidFill>
                <a:latin typeface="UTM Avo" panose="02040603050506020204" pitchFamily="18"/>
                <a:cs typeface="Arial"/>
                <a:sym typeface="Arial"/>
              </a:rPr>
              <a:t>Em hãy đọc một đoạn bài </a:t>
            </a:r>
            <a:r>
              <a:rPr lang="vi-VN" sz="2400" b="1" i="1" kern="0">
                <a:solidFill>
                  <a:srgbClr val="000000"/>
                </a:solidFill>
                <a:latin typeface="UTM Avo" panose="02040603050506020204" pitchFamily="18"/>
                <a:cs typeface="Arial"/>
                <a:sym typeface="Arial"/>
              </a:rPr>
              <a:t>Cái răng khểnh</a:t>
            </a:r>
            <a:r>
              <a:rPr lang="vi-VN" sz="2400" kern="0">
                <a:solidFill>
                  <a:srgbClr val="000000"/>
                </a:solidFill>
                <a:latin typeface="UTM Avo" panose="02040603050506020204" pitchFamily="18"/>
                <a:cs typeface="Arial"/>
                <a:sym typeface="Arial"/>
              </a:rPr>
              <a:t> và nhắc lại nội dung, ý nghĩa câu chuyện.</a:t>
            </a:r>
            <a:endParaRPr sz="2400" kern="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879AA9-3972-2EE2-2EB0-FDF91346CBC6}"/>
              </a:ext>
            </a:extLst>
          </p:cNvPr>
          <p:cNvSpPr txBox="1"/>
          <p:nvPr/>
        </p:nvSpPr>
        <p:spPr>
          <a:xfrm>
            <a:off x="1032386" y="1570584"/>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HOẠT ĐỘNG 1.</a:t>
            </a:r>
            <a:r>
              <a:rPr kumimoji="0" lang="vi-VN" sz="2400" b="1" u="none" strike="noStrike" kern="0" cap="none" spc="0" normalizeH="0" noProof="0" dirty="0">
                <a:ln>
                  <a:noFill/>
                </a:ln>
                <a:solidFill>
                  <a:schemeClr val="bg1"/>
                </a:solidFill>
                <a:effectLst/>
                <a:uLnTx/>
                <a:uFillTx/>
                <a:latin typeface="UTM Avo" panose="02040603050506020204" pitchFamily="18"/>
              </a:rPr>
              <a:t> </a:t>
            </a:r>
            <a:r>
              <a:rPr lang="vi-VN" sz="2400" b="1" kern="0" dirty="0">
                <a:solidFill>
                  <a:schemeClr val="bg1"/>
                </a:solidFill>
                <a:latin typeface="UTM Avo" panose="02040603050506020204" pitchFamily="18"/>
              </a:rPr>
              <a:t>ĐỌC THÀNH TIẾNG</a:t>
            </a:r>
            <a:endParaRPr kumimoji="0" lang="vi-VN" sz="2400" b="1" u="none" strike="noStrike" kern="0" cap="none" spc="0" normalizeH="0" baseline="0" noProof="0" dirty="0">
              <a:ln>
                <a:noFill/>
              </a:ln>
              <a:solidFill>
                <a:schemeClr val="bg1"/>
              </a:solidFill>
              <a:effectLst/>
              <a:uLnTx/>
              <a:uFillTx/>
              <a:latin typeface="UTM Avo" panose="02040603050506020204" pitchFamily="18"/>
            </a:endParaRPr>
          </a:p>
        </p:txBody>
      </p:sp>
      <p:sp>
        <p:nvSpPr>
          <p:cNvPr id="3" name="Google Shape;142;p6">
            <a:extLst>
              <a:ext uri="{FF2B5EF4-FFF2-40B4-BE49-F238E27FC236}">
                <a16:creationId xmlns:a16="http://schemas.microsoft.com/office/drawing/2014/main" id="{6878FAB1-576D-AE5E-FDA3-FE682AD035FB}"/>
              </a:ext>
            </a:extLst>
          </p:cNvPr>
          <p:cNvSpPr/>
          <p:nvPr/>
        </p:nvSpPr>
        <p:spPr>
          <a:xfrm rot="130833">
            <a:off x="3225977" y="2247010"/>
            <a:ext cx="5727356" cy="740685"/>
          </a:xfrm>
          <a:custGeom>
            <a:avLst/>
            <a:gdLst/>
            <a:ahLst/>
            <a:cxnLst/>
            <a:rect l="l" t="t" r="r" b="b"/>
            <a:pathLst>
              <a:path w="8591034" h="1685990" extrusionOk="0">
                <a:moveTo>
                  <a:pt x="0" y="0"/>
                </a:moveTo>
                <a:lnTo>
                  <a:pt x="8591034" y="0"/>
                </a:lnTo>
                <a:lnTo>
                  <a:pt x="8591034" y="1685990"/>
                </a:lnTo>
                <a:lnTo>
                  <a:pt x="0" y="1685990"/>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143;p6">
            <a:extLst>
              <a:ext uri="{FF2B5EF4-FFF2-40B4-BE49-F238E27FC236}">
                <a16:creationId xmlns:a16="http://schemas.microsoft.com/office/drawing/2014/main" id="{6D467556-0E03-840A-0327-5C61BDAA3422}"/>
              </a:ext>
            </a:extLst>
          </p:cNvPr>
          <p:cNvSpPr txBox="1"/>
          <p:nvPr/>
        </p:nvSpPr>
        <p:spPr>
          <a:xfrm>
            <a:off x="2595752" y="2150234"/>
            <a:ext cx="6987803" cy="794064"/>
          </a:xfrm>
          <a:prstGeom prst="rect">
            <a:avLst/>
          </a:prstGeom>
          <a:noFill/>
          <a:ln>
            <a:noFill/>
          </a:ln>
        </p:spPr>
        <p:txBody>
          <a:bodyPr spcFirstLastPara="1" wrap="square" lIns="0" tIns="0" rIns="0" bIns="0" anchor="t" anchorCtr="0">
            <a:spAutoFit/>
          </a:bodyPr>
          <a:lstStyle/>
          <a:p>
            <a:pPr algn="ctr">
              <a:lnSpc>
                <a:spcPct val="215275"/>
              </a:lnSpc>
            </a:pPr>
            <a:r>
              <a:rPr lang="vi-VN" sz="2400" b="1" dirty="0">
                <a:solidFill>
                  <a:schemeClr val="dk1"/>
                </a:solidFill>
                <a:latin typeface="UTM Avo" panose="02040603050506020204" pitchFamily="18"/>
              </a:rPr>
              <a:t>Một số từ dễ phát âm sai</a:t>
            </a:r>
            <a:endParaRPr sz="2400" b="1" dirty="0">
              <a:solidFill>
                <a:schemeClr val="dk1"/>
              </a:solidFill>
              <a:latin typeface="UTM Avo" panose="02040603050506020204" pitchFamily="18"/>
            </a:endParaRPr>
          </a:p>
        </p:txBody>
      </p:sp>
      <p:sp>
        <p:nvSpPr>
          <p:cNvPr id="18" name="Google Shape;148;p6">
            <a:extLst>
              <a:ext uri="{FF2B5EF4-FFF2-40B4-BE49-F238E27FC236}">
                <a16:creationId xmlns:a16="http://schemas.microsoft.com/office/drawing/2014/main" id="{B7A4ECD0-D67C-11BD-8B40-F922F1F74800}"/>
              </a:ext>
            </a:extLst>
          </p:cNvPr>
          <p:cNvSpPr txBox="1"/>
          <p:nvPr/>
        </p:nvSpPr>
        <p:spPr>
          <a:xfrm>
            <a:off x="1909823" y="4190035"/>
            <a:ext cx="9097701" cy="800193"/>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a:solidFill>
                  <a:srgbClr val="000000"/>
                </a:solidFill>
                <a:latin typeface="UTM Avo" panose="02040603050506020204" pitchFamily="18"/>
                <a:ea typeface="Calibri"/>
                <a:cs typeface="Calibri"/>
                <a:sym typeface="Calibri"/>
              </a:rPr>
              <a:t> </a:t>
            </a:r>
            <a:r>
              <a:rPr lang="vi-VN" sz="3200" i="1" kern="0" dirty="0">
                <a:solidFill>
                  <a:srgbClr val="000000"/>
                </a:solidFill>
                <a:latin typeface="+mj-lt"/>
                <a:ea typeface="Calibri"/>
                <a:cs typeface="Calibri"/>
                <a:sym typeface="Calibri"/>
              </a:rPr>
              <a:t>lớp, lông nhím, nắn nót, lốm đốm, vân nâu</a:t>
            </a:r>
            <a:r>
              <a:rPr lang="vi-VN" sz="3200" kern="0" dirty="0">
                <a:solidFill>
                  <a:srgbClr val="000000"/>
                </a:solidFill>
                <a:latin typeface="+mj-lt"/>
                <a:ea typeface="Calibri"/>
                <a:cs typeface="Calibri"/>
                <a:sym typeface="Calibri"/>
              </a:rPr>
              <a:t>.</a:t>
            </a:r>
            <a:endParaRPr sz="3200" kern="0" dirty="0">
              <a:solidFill>
                <a:srgbClr val="000000"/>
              </a:solidFill>
              <a:latin typeface="+mj-lt"/>
              <a:ea typeface="Calibri"/>
              <a:cs typeface="Calibri"/>
              <a:sym typeface="Calibri"/>
            </a:endParaRPr>
          </a:p>
        </p:txBody>
      </p:sp>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Google Shape;160;p7">
            <a:extLst>
              <a:ext uri="{FF2B5EF4-FFF2-40B4-BE49-F238E27FC236}">
                <a16:creationId xmlns:a16="http://schemas.microsoft.com/office/drawing/2014/main" id="{7E41A574-A1B0-D167-FCD0-645A8A56AD64}"/>
              </a:ext>
            </a:extLst>
          </p:cNvPr>
          <p:cNvSpPr/>
          <p:nvPr/>
        </p:nvSpPr>
        <p:spPr>
          <a:xfrm rot="130833">
            <a:off x="3236077" y="1701975"/>
            <a:ext cx="5727356" cy="926575"/>
          </a:xfrm>
          <a:custGeom>
            <a:avLst/>
            <a:gdLst/>
            <a:ahLst/>
            <a:cxnLst/>
            <a:rect l="l" t="t" r="r" b="b"/>
            <a:pathLst>
              <a:path w="8591034" h="1685990" extrusionOk="0">
                <a:moveTo>
                  <a:pt x="0" y="0"/>
                </a:moveTo>
                <a:lnTo>
                  <a:pt x="8591034" y="0"/>
                </a:lnTo>
                <a:lnTo>
                  <a:pt x="8591034" y="1685990"/>
                </a:lnTo>
                <a:lnTo>
                  <a:pt x="0" y="1685990"/>
                </a:lnTo>
                <a:lnTo>
                  <a:pt x="0" y="0"/>
                </a:lnTo>
                <a:close/>
              </a:path>
            </a:pathLst>
          </a:custGeom>
          <a:blipFill rotWithShape="1">
            <a:blip r:embed="rId3">
              <a:alphaModFix/>
            </a:blip>
            <a:stretch>
              <a:fillRect/>
            </a:stretch>
          </a:blipFill>
          <a:ln>
            <a:noFill/>
          </a:ln>
        </p:spPr>
        <p:txBody>
          <a:bodyPr/>
          <a:lstStyle/>
          <a:p>
            <a:endParaRPr lang="en-US"/>
          </a:p>
        </p:txBody>
      </p:sp>
      <p:sp>
        <p:nvSpPr>
          <p:cNvPr id="27" name="Google Shape;161;p7">
            <a:extLst>
              <a:ext uri="{FF2B5EF4-FFF2-40B4-BE49-F238E27FC236}">
                <a16:creationId xmlns:a16="http://schemas.microsoft.com/office/drawing/2014/main" id="{D77901FF-411C-8A90-BD96-E968797969B7}"/>
              </a:ext>
            </a:extLst>
          </p:cNvPr>
          <p:cNvSpPr txBox="1"/>
          <p:nvPr/>
        </p:nvSpPr>
        <p:spPr>
          <a:xfrm>
            <a:off x="2602100" y="1627990"/>
            <a:ext cx="6987800" cy="926407"/>
          </a:xfrm>
          <a:prstGeom prst="rect">
            <a:avLst/>
          </a:prstGeom>
          <a:noFill/>
          <a:ln>
            <a:noFill/>
          </a:ln>
        </p:spPr>
        <p:txBody>
          <a:bodyPr spcFirstLastPara="1" wrap="square" lIns="0" tIns="0" rIns="0" bIns="0" anchor="t" anchorCtr="0">
            <a:spAutoFit/>
          </a:bodyPr>
          <a:lstStyle/>
          <a:p>
            <a:pPr algn="ctr">
              <a:lnSpc>
                <a:spcPct val="215275"/>
              </a:lnSpc>
              <a:buClr>
                <a:srgbClr val="000000"/>
              </a:buClr>
              <a:buFont typeface="Arial"/>
              <a:buNone/>
            </a:pPr>
            <a:r>
              <a:rPr lang="vi-VN" sz="2800" b="1" kern="0" dirty="0">
                <a:solidFill>
                  <a:srgbClr val="000000"/>
                </a:solidFill>
                <a:latin typeface="UTM Avo" panose="02040603050506020204" pitchFamily="18"/>
                <a:cs typeface="Arial"/>
                <a:sym typeface="Arial"/>
              </a:rPr>
              <a:t>Bài đọc chia thành 4 đoạn</a:t>
            </a:r>
            <a:endParaRPr sz="2800" b="1" kern="0" dirty="0">
              <a:solidFill>
                <a:srgbClr val="000000"/>
              </a:solidFill>
              <a:latin typeface="UTM Avo" panose="02040603050506020204" pitchFamily="18"/>
              <a:cs typeface="Arial"/>
              <a:sym typeface="Arial"/>
            </a:endParaRPr>
          </a:p>
        </p:txBody>
      </p:sp>
      <p:pic>
        <p:nvPicPr>
          <p:cNvPr id="28" name="Google Shape;162;p7">
            <a:extLst>
              <a:ext uri="{FF2B5EF4-FFF2-40B4-BE49-F238E27FC236}">
                <a16:creationId xmlns:a16="http://schemas.microsoft.com/office/drawing/2014/main" id="{35B99EA7-30F3-19A8-F33D-96E537B091B5}"/>
              </a:ext>
            </a:extLst>
          </p:cNvPr>
          <p:cNvPicPr preferRelativeResize="0"/>
          <p:nvPr/>
        </p:nvPicPr>
        <p:blipFill rotWithShape="1">
          <a:blip r:embed="rId4">
            <a:alphaModFix/>
          </a:blip>
          <a:srcRect l="10049" t="7778" r="10048" b="66296"/>
          <a:stretch/>
        </p:blipFill>
        <p:spPr>
          <a:xfrm>
            <a:off x="105835" y="3824171"/>
            <a:ext cx="4307802" cy="1983857"/>
          </a:xfrm>
          <a:prstGeom prst="rect">
            <a:avLst/>
          </a:prstGeom>
          <a:noFill/>
          <a:ln>
            <a:noFill/>
          </a:ln>
          <a:effectLst>
            <a:outerShdw blurRad="292100" dist="139700" dir="2700000" algn="tl" rotWithShape="0">
              <a:srgbClr val="333333">
                <a:alpha val="64705"/>
              </a:srgbClr>
            </a:outerShdw>
          </a:effectLst>
        </p:spPr>
      </p:pic>
      <p:cxnSp>
        <p:nvCxnSpPr>
          <p:cNvPr id="29" name="Google Shape;163;p7">
            <a:extLst>
              <a:ext uri="{FF2B5EF4-FFF2-40B4-BE49-F238E27FC236}">
                <a16:creationId xmlns:a16="http://schemas.microsoft.com/office/drawing/2014/main" id="{18C171A3-583E-4324-8D64-A3D98DBB4D2C}"/>
              </a:ext>
            </a:extLst>
          </p:cNvPr>
          <p:cNvCxnSpPr>
            <a:cxnSpLocks/>
            <a:stCxn id="28" idx="3"/>
            <a:endCxn id="33" idx="1"/>
          </p:cNvCxnSpPr>
          <p:nvPr/>
        </p:nvCxnSpPr>
        <p:spPr>
          <a:xfrm flipV="1">
            <a:off x="4413637" y="3101064"/>
            <a:ext cx="1986046" cy="1715036"/>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0" name="Google Shape;164;p7">
            <a:extLst>
              <a:ext uri="{FF2B5EF4-FFF2-40B4-BE49-F238E27FC236}">
                <a16:creationId xmlns:a16="http://schemas.microsoft.com/office/drawing/2014/main" id="{F11A0A50-BAF4-4EA0-2CC4-2026364E077E}"/>
              </a:ext>
            </a:extLst>
          </p:cNvPr>
          <p:cNvCxnSpPr>
            <a:cxnSpLocks/>
            <a:stCxn id="28" idx="3"/>
            <a:endCxn id="34" idx="1"/>
          </p:cNvCxnSpPr>
          <p:nvPr/>
        </p:nvCxnSpPr>
        <p:spPr>
          <a:xfrm flipV="1">
            <a:off x="4413637" y="4115853"/>
            <a:ext cx="1986045" cy="700247"/>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1" name="Google Shape;165;p7">
            <a:extLst>
              <a:ext uri="{FF2B5EF4-FFF2-40B4-BE49-F238E27FC236}">
                <a16:creationId xmlns:a16="http://schemas.microsoft.com/office/drawing/2014/main" id="{4C70407A-7437-5DEA-2738-0A87B07E196D}"/>
              </a:ext>
            </a:extLst>
          </p:cNvPr>
          <p:cNvCxnSpPr>
            <a:cxnSpLocks/>
            <a:stCxn id="28" idx="3"/>
            <a:endCxn id="35" idx="1"/>
          </p:cNvCxnSpPr>
          <p:nvPr/>
        </p:nvCxnSpPr>
        <p:spPr>
          <a:xfrm>
            <a:off x="4413637" y="4816100"/>
            <a:ext cx="1986045" cy="537875"/>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2" name="Google Shape;166;p7">
            <a:extLst>
              <a:ext uri="{FF2B5EF4-FFF2-40B4-BE49-F238E27FC236}">
                <a16:creationId xmlns:a16="http://schemas.microsoft.com/office/drawing/2014/main" id="{E3AAE144-56D2-F052-8C14-CF738CF59B6B}"/>
              </a:ext>
            </a:extLst>
          </p:cNvPr>
          <p:cNvCxnSpPr>
            <a:cxnSpLocks/>
            <a:stCxn id="28" idx="3"/>
            <a:endCxn id="36" idx="1"/>
          </p:cNvCxnSpPr>
          <p:nvPr/>
        </p:nvCxnSpPr>
        <p:spPr>
          <a:xfrm>
            <a:off x="4413637" y="4816100"/>
            <a:ext cx="1986045" cy="1498998"/>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sp>
        <p:nvSpPr>
          <p:cNvPr id="33" name="Google Shape;167;p7">
            <a:extLst>
              <a:ext uri="{FF2B5EF4-FFF2-40B4-BE49-F238E27FC236}">
                <a16:creationId xmlns:a16="http://schemas.microsoft.com/office/drawing/2014/main" id="{60C3E9F6-415B-D826-6502-2523B62D504E}"/>
              </a:ext>
            </a:extLst>
          </p:cNvPr>
          <p:cNvSpPr txBox="1"/>
          <p:nvPr/>
        </p:nvSpPr>
        <p:spPr>
          <a:xfrm>
            <a:off x="6399683" y="2793300"/>
            <a:ext cx="5158607" cy="615527"/>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1: </a:t>
            </a:r>
            <a:r>
              <a:rPr lang="vi-VN" sz="2400" kern="0" dirty="0">
                <a:solidFill>
                  <a:srgbClr val="000000"/>
                </a:solidFill>
                <a:latin typeface="UTM Avo" panose="02040603050506020204" pitchFamily="18"/>
                <a:ea typeface="Calibri"/>
                <a:cs typeface="Calibri"/>
                <a:sym typeface="Calibri"/>
              </a:rPr>
              <a:t>từ đầu đến “vui vẻ”.</a:t>
            </a:r>
            <a:endParaRPr sz="2400" kern="0" dirty="0">
              <a:solidFill>
                <a:srgbClr val="000000"/>
              </a:solidFill>
              <a:latin typeface="UTM Avo" panose="02040603050506020204" pitchFamily="18"/>
              <a:ea typeface="Calibri"/>
              <a:cs typeface="Calibri"/>
              <a:sym typeface="Calibri"/>
            </a:endParaRPr>
          </a:p>
        </p:txBody>
      </p:sp>
      <p:sp>
        <p:nvSpPr>
          <p:cNvPr id="34" name="Google Shape;168;p7">
            <a:extLst>
              <a:ext uri="{FF2B5EF4-FFF2-40B4-BE49-F238E27FC236}">
                <a16:creationId xmlns:a16="http://schemas.microsoft.com/office/drawing/2014/main" id="{E708D7A1-B627-5F57-54EF-A7C41FDCF318}"/>
              </a:ext>
            </a:extLst>
          </p:cNvPr>
          <p:cNvSpPr txBox="1"/>
          <p:nvPr/>
        </p:nvSpPr>
        <p:spPr>
          <a:xfrm>
            <a:off x="6399682" y="3531090"/>
            <a:ext cx="5158607" cy="1169525"/>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2: </a:t>
            </a:r>
            <a:r>
              <a:rPr lang="vi-VN" sz="2400" kern="0" dirty="0">
                <a:solidFill>
                  <a:srgbClr val="000000"/>
                </a:solidFill>
                <a:latin typeface="UTM Avo" panose="02040603050506020204" pitchFamily="18"/>
                <a:ea typeface="Calibri"/>
                <a:cs typeface="Calibri"/>
                <a:sym typeface="Calibri"/>
              </a:rPr>
              <a:t>từ “Nhưng cô bạn tóc xù” đến “hết một tuần”.</a:t>
            </a:r>
            <a:endParaRPr sz="2400" kern="0" dirty="0">
              <a:solidFill>
                <a:srgbClr val="000000"/>
              </a:solidFill>
              <a:latin typeface="UTM Avo" panose="02040603050506020204" pitchFamily="18"/>
              <a:ea typeface="Calibri"/>
              <a:cs typeface="Calibri"/>
              <a:sym typeface="Calibri"/>
            </a:endParaRPr>
          </a:p>
        </p:txBody>
      </p:sp>
      <p:sp>
        <p:nvSpPr>
          <p:cNvPr id="35" name="Google Shape;169;p7">
            <a:extLst>
              <a:ext uri="{FF2B5EF4-FFF2-40B4-BE49-F238E27FC236}">
                <a16:creationId xmlns:a16="http://schemas.microsoft.com/office/drawing/2014/main" id="{F9918A8C-EAB0-B0C2-1936-12BAA1D57962}"/>
              </a:ext>
            </a:extLst>
          </p:cNvPr>
          <p:cNvSpPr txBox="1"/>
          <p:nvPr/>
        </p:nvSpPr>
        <p:spPr>
          <a:xfrm>
            <a:off x="6399682" y="4769212"/>
            <a:ext cx="5371741" cy="1169525"/>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3: </a:t>
            </a:r>
            <a:r>
              <a:rPr lang="vi-VN" sz="2400" kern="0" dirty="0">
                <a:solidFill>
                  <a:srgbClr val="000000"/>
                </a:solidFill>
                <a:latin typeface="UTM Avo" panose="02040603050506020204" pitchFamily="18"/>
                <a:ea typeface="Calibri"/>
                <a:cs typeface="Calibri"/>
                <a:sym typeface="Calibri"/>
              </a:rPr>
              <a:t>từ “Hôm ấy” đến “viết bằng tay trái nữa!”.</a:t>
            </a:r>
            <a:endParaRPr sz="2400" kern="0" dirty="0">
              <a:solidFill>
                <a:srgbClr val="000000"/>
              </a:solidFill>
              <a:latin typeface="UTM Avo" panose="02040603050506020204" pitchFamily="18"/>
              <a:ea typeface="Calibri"/>
              <a:cs typeface="Calibri"/>
              <a:sym typeface="Calibri"/>
            </a:endParaRPr>
          </a:p>
        </p:txBody>
      </p:sp>
      <p:sp>
        <p:nvSpPr>
          <p:cNvPr id="36" name="Google Shape;170;p7">
            <a:extLst>
              <a:ext uri="{FF2B5EF4-FFF2-40B4-BE49-F238E27FC236}">
                <a16:creationId xmlns:a16="http://schemas.microsoft.com/office/drawing/2014/main" id="{691B9FF6-ECC8-8522-FFB0-9BB631561FEE}"/>
              </a:ext>
            </a:extLst>
          </p:cNvPr>
          <p:cNvSpPr txBox="1"/>
          <p:nvPr/>
        </p:nvSpPr>
        <p:spPr>
          <a:xfrm>
            <a:off x="6399682" y="6007334"/>
            <a:ext cx="3741907" cy="615527"/>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4: </a:t>
            </a:r>
            <a:r>
              <a:rPr lang="vi-VN" sz="2400" kern="0" dirty="0">
                <a:solidFill>
                  <a:srgbClr val="000000"/>
                </a:solidFill>
                <a:latin typeface="UTM Avo" panose="02040603050506020204" pitchFamily="18"/>
                <a:ea typeface="Calibri"/>
                <a:cs typeface="Calibri"/>
                <a:sym typeface="Calibri"/>
              </a:rPr>
              <a:t>phần còn lại.</a:t>
            </a:r>
            <a:endParaRPr sz="2400" kern="0" dirty="0">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517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oogle Shape;180;p8">
            <a:extLst>
              <a:ext uri="{FF2B5EF4-FFF2-40B4-BE49-F238E27FC236}">
                <a16:creationId xmlns:a16="http://schemas.microsoft.com/office/drawing/2014/main" id="{47F646C2-D380-791E-43F8-6E1E84F59C53}"/>
              </a:ext>
            </a:extLst>
          </p:cNvPr>
          <p:cNvGrpSpPr/>
          <p:nvPr/>
        </p:nvGrpSpPr>
        <p:grpSpPr>
          <a:xfrm>
            <a:off x="737581" y="1719705"/>
            <a:ext cx="6993254" cy="3418589"/>
            <a:chOff x="457200" y="3848100"/>
            <a:chExt cx="9135936" cy="4691568"/>
          </a:xfrm>
        </p:grpSpPr>
        <p:sp>
          <p:nvSpPr>
            <p:cNvPr id="8" name="Google Shape;181;p8">
              <a:extLst>
                <a:ext uri="{FF2B5EF4-FFF2-40B4-BE49-F238E27FC236}">
                  <a16:creationId xmlns:a16="http://schemas.microsoft.com/office/drawing/2014/main" id="{2340D882-E5EB-B9C8-1C62-A5ED4AB17CE7}"/>
                </a:ext>
              </a:extLst>
            </p:cNvPr>
            <p:cNvSpPr/>
            <p:nvPr/>
          </p:nvSpPr>
          <p:spPr>
            <a:xfrm>
              <a:off x="685800" y="4431024"/>
              <a:ext cx="8907336" cy="4108644"/>
            </a:xfrm>
            <a:custGeom>
              <a:avLst/>
              <a:gdLst/>
              <a:ahLst/>
              <a:cxnLst/>
              <a:rect l="l" t="t" r="r" b="b"/>
              <a:pathLst>
                <a:path w="8458200" h="4108645" fill="none" extrusionOk="0">
                  <a:moveTo>
                    <a:pt x="0" y="0"/>
                  </a:moveTo>
                  <a:cubicBezTo>
                    <a:pt x="239737" y="-17446"/>
                    <a:pt x="437758" y="19853"/>
                    <a:pt x="650631" y="0"/>
                  </a:cubicBezTo>
                  <a:cubicBezTo>
                    <a:pt x="863504" y="-19853"/>
                    <a:pt x="906088" y="-18243"/>
                    <a:pt x="1047516" y="0"/>
                  </a:cubicBezTo>
                  <a:cubicBezTo>
                    <a:pt x="1188944" y="18243"/>
                    <a:pt x="1322277" y="-9785"/>
                    <a:pt x="1528982" y="0"/>
                  </a:cubicBezTo>
                  <a:cubicBezTo>
                    <a:pt x="1735687" y="9785"/>
                    <a:pt x="1884640" y="-12781"/>
                    <a:pt x="2095031" y="0"/>
                  </a:cubicBezTo>
                  <a:cubicBezTo>
                    <a:pt x="2305422" y="12781"/>
                    <a:pt x="2433652" y="24405"/>
                    <a:pt x="2661080" y="0"/>
                  </a:cubicBezTo>
                  <a:cubicBezTo>
                    <a:pt x="2888508" y="-24405"/>
                    <a:pt x="3096517" y="-1567"/>
                    <a:pt x="3480875" y="0"/>
                  </a:cubicBezTo>
                  <a:cubicBezTo>
                    <a:pt x="3865233" y="1567"/>
                    <a:pt x="3841446" y="-22260"/>
                    <a:pt x="3962341" y="0"/>
                  </a:cubicBezTo>
                  <a:cubicBezTo>
                    <a:pt x="4083236" y="22260"/>
                    <a:pt x="4270402" y="8529"/>
                    <a:pt x="4528390" y="0"/>
                  </a:cubicBezTo>
                  <a:cubicBezTo>
                    <a:pt x="4786378" y="-8529"/>
                    <a:pt x="4778828" y="17963"/>
                    <a:pt x="5009857" y="0"/>
                  </a:cubicBezTo>
                  <a:cubicBezTo>
                    <a:pt x="5240886" y="-17963"/>
                    <a:pt x="5316273" y="17716"/>
                    <a:pt x="5491324" y="0"/>
                  </a:cubicBezTo>
                  <a:cubicBezTo>
                    <a:pt x="5666375" y="-17716"/>
                    <a:pt x="6007370" y="-35396"/>
                    <a:pt x="6226536" y="0"/>
                  </a:cubicBezTo>
                  <a:cubicBezTo>
                    <a:pt x="6445702" y="35396"/>
                    <a:pt x="6445710" y="-1191"/>
                    <a:pt x="6623421" y="0"/>
                  </a:cubicBezTo>
                  <a:cubicBezTo>
                    <a:pt x="6801132" y="1191"/>
                    <a:pt x="7088113" y="21223"/>
                    <a:pt x="7274052" y="0"/>
                  </a:cubicBezTo>
                  <a:cubicBezTo>
                    <a:pt x="7459991" y="-21223"/>
                    <a:pt x="8129018" y="-46163"/>
                    <a:pt x="8458200" y="0"/>
                  </a:cubicBezTo>
                  <a:cubicBezTo>
                    <a:pt x="8450898" y="200027"/>
                    <a:pt x="8437844" y="338840"/>
                    <a:pt x="8458200" y="643688"/>
                  </a:cubicBezTo>
                  <a:cubicBezTo>
                    <a:pt x="8478556" y="948536"/>
                    <a:pt x="8434142" y="1068460"/>
                    <a:pt x="8458200" y="1205203"/>
                  </a:cubicBezTo>
                  <a:cubicBezTo>
                    <a:pt x="8482258" y="1341946"/>
                    <a:pt x="8485559" y="1690589"/>
                    <a:pt x="8458200" y="1972150"/>
                  </a:cubicBezTo>
                  <a:cubicBezTo>
                    <a:pt x="8430841" y="2253711"/>
                    <a:pt x="8434286" y="2442693"/>
                    <a:pt x="8458200" y="2615837"/>
                  </a:cubicBezTo>
                  <a:cubicBezTo>
                    <a:pt x="8482114" y="2788981"/>
                    <a:pt x="8460465" y="3027718"/>
                    <a:pt x="8458200" y="3259525"/>
                  </a:cubicBezTo>
                  <a:cubicBezTo>
                    <a:pt x="8455935" y="3491332"/>
                    <a:pt x="8476729" y="3801292"/>
                    <a:pt x="8458200" y="4108645"/>
                  </a:cubicBezTo>
                  <a:cubicBezTo>
                    <a:pt x="8221507" y="4127140"/>
                    <a:pt x="8167446" y="4112593"/>
                    <a:pt x="7892151" y="4108645"/>
                  </a:cubicBezTo>
                  <a:cubicBezTo>
                    <a:pt x="7616856" y="4104697"/>
                    <a:pt x="7518094" y="4100133"/>
                    <a:pt x="7156938" y="4108645"/>
                  </a:cubicBezTo>
                  <a:cubicBezTo>
                    <a:pt x="6795782" y="4117157"/>
                    <a:pt x="6838849" y="4126941"/>
                    <a:pt x="6675472" y="4108645"/>
                  </a:cubicBezTo>
                  <a:cubicBezTo>
                    <a:pt x="6512095" y="4090349"/>
                    <a:pt x="6028439" y="4113097"/>
                    <a:pt x="5855677" y="4108645"/>
                  </a:cubicBezTo>
                  <a:cubicBezTo>
                    <a:pt x="5682916" y="4104193"/>
                    <a:pt x="5325032" y="4081647"/>
                    <a:pt x="5035882" y="4108645"/>
                  </a:cubicBezTo>
                  <a:cubicBezTo>
                    <a:pt x="4746733" y="4135643"/>
                    <a:pt x="4750424" y="4095505"/>
                    <a:pt x="4469833" y="4108645"/>
                  </a:cubicBezTo>
                  <a:cubicBezTo>
                    <a:pt x="4189242" y="4121785"/>
                    <a:pt x="3966632" y="4083520"/>
                    <a:pt x="3650039" y="4108645"/>
                  </a:cubicBezTo>
                  <a:cubicBezTo>
                    <a:pt x="3333446" y="4133770"/>
                    <a:pt x="3360085" y="4102535"/>
                    <a:pt x="3253154" y="4108645"/>
                  </a:cubicBezTo>
                  <a:cubicBezTo>
                    <a:pt x="3146224" y="4114755"/>
                    <a:pt x="2953449" y="4123251"/>
                    <a:pt x="2687105" y="4108645"/>
                  </a:cubicBezTo>
                  <a:cubicBezTo>
                    <a:pt x="2420761" y="4094039"/>
                    <a:pt x="2221769" y="4113845"/>
                    <a:pt x="1867310" y="4108645"/>
                  </a:cubicBezTo>
                  <a:cubicBezTo>
                    <a:pt x="1512852" y="4103445"/>
                    <a:pt x="1429933" y="4083489"/>
                    <a:pt x="1216680" y="4108645"/>
                  </a:cubicBezTo>
                  <a:cubicBezTo>
                    <a:pt x="1003427" y="4133802"/>
                    <a:pt x="916545" y="4114299"/>
                    <a:pt x="650631" y="4108645"/>
                  </a:cubicBezTo>
                  <a:cubicBezTo>
                    <a:pt x="384717" y="4102991"/>
                    <a:pt x="208766" y="4090133"/>
                    <a:pt x="0" y="4108645"/>
                  </a:cubicBezTo>
                  <a:cubicBezTo>
                    <a:pt x="5758" y="3991748"/>
                    <a:pt x="6854" y="3668547"/>
                    <a:pt x="0" y="3547130"/>
                  </a:cubicBezTo>
                  <a:cubicBezTo>
                    <a:pt x="-6854" y="3425714"/>
                    <a:pt x="4547" y="3122378"/>
                    <a:pt x="0" y="2985615"/>
                  </a:cubicBezTo>
                  <a:cubicBezTo>
                    <a:pt x="-4547" y="2848853"/>
                    <a:pt x="15883" y="2664884"/>
                    <a:pt x="0" y="2383014"/>
                  </a:cubicBezTo>
                  <a:cubicBezTo>
                    <a:pt x="-15883" y="2101144"/>
                    <a:pt x="-18199" y="1952395"/>
                    <a:pt x="0" y="1821499"/>
                  </a:cubicBezTo>
                  <a:cubicBezTo>
                    <a:pt x="18199" y="1690603"/>
                    <a:pt x="-14797" y="1468925"/>
                    <a:pt x="0" y="1218898"/>
                  </a:cubicBezTo>
                  <a:cubicBezTo>
                    <a:pt x="14797" y="968871"/>
                    <a:pt x="-21942" y="843386"/>
                    <a:pt x="0" y="657383"/>
                  </a:cubicBezTo>
                  <a:cubicBezTo>
                    <a:pt x="21942" y="471380"/>
                    <a:pt x="-17551" y="254269"/>
                    <a:pt x="0" y="0"/>
                  </a:cubicBezTo>
                  <a:close/>
                </a:path>
                <a:path w="8458200" h="4108645" extrusionOk="0">
                  <a:moveTo>
                    <a:pt x="0" y="0"/>
                  </a:moveTo>
                  <a:cubicBezTo>
                    <a:pt x="107392" y="13629"/>
                    <a:pt x="246999" y="6754"/>
                    <a:pt x="396885" y="0"/>
                  </a:cubicBezTo>
                  <a:cubicBezTo>
                    <a:pt x="546772" y="-6754"/>
                    <a:pt x="801746" y="24292"/>
                    <a:pt x="1047516" y="0"/>
                  </a:cubicBezTo>
                  <a:cubicBezTo>
                    <a:pt x="1293286" y="-24292"/>
                    <a:pt x="1369026" y="14673"/>
                    <a:pt x="1528982" y="0"/>
                  </a:cubicBezTo>
                  <a:cubicBezTo>
                    <a:pt x="1688938" y="-14673"/>
                    <a:pt x="2102696" y="-5724"/>
                    <a:pt x="2264195" y="0"/>
                  </a:cubicBezTo>
                  <a:cubicBezTo>
                    <a:pt x="2425694" y="5724"/>
                    <a:pt x="2617876" y="15018"/>
                    <a:pt x="2914826" y="0"/>
                  </a:cubicBezTo>
                  <a:cubicBezTo>
                    <a:pt x="3211776" y="-15018"/>
                    <a:pt x="3346707" y="-20587"/>
                    <a:pt x="3650039" y="0"/>
                  </a:cubicBezTo>
                  <a:cubicBezTo>
                    <a:pt x="3953371" y="20587"/>
                    <a:pt x="3881081" y="12137"/>
                    <a:pt x="4046923" y="0"/>
                  </a:cubicBezTo>
                  <a:cubicBezTo>
                    <a:pt x="4212765" y="-12137"/>
                    <a:pt x="4349954" y="-12547"/>
                    <a:pt x="4612972" y="0"/>
                  </a:cubicBezTo>
                  <a:cubicBezTo>
                    <a:pt x="4875990" y="12547"/>
                    <a:pt x="5266490" y="-28139"/>
                    <a:pt x="5432767" y="0"/>
                  </a:cubicBezTo>
                  <a:cubicBezTo>
                    <a:pt x="5599045" y="28139"/>
                    <a:pt x="5823505" y="-17005"/>
                    <a:pt x="6083398" y="0"/>
                  </a:cubicBezTo>
                  <a:cubicBezTo>
                    <a:pt x="6343291" y="17005"/>
                    <a:pt x="6504294" y="12061"/>
                    <a:pt x="6734028" y="0"/>
                  </a:cubicBezTo>
                  <a:cubicBezTo>
                    <a:pt x="6963762" y="-12061"/>
                    <a:pt x="6983410" y="8432"/>
                    <a:pt x="7130913" y="0"/>
                  </a:cubicBezTo>
                  <a:cubicBezTo>
                    <a:pt x="7278416" y="-8432"/>
                    <a:pt x="7349140" y="11312"/>
                    <a:pt x="7527798" y="0"/>
                  </a:cubicBezTo>
                  <a:cubicBezTo>
                    <a:pt x="7706457" y="-11312"/>
                    <a:pt x="8135140" y="-16029"/>
                    <a:pt x="8458200" y="0"/>
                  </a:cubicBezTo>
                  <a:cubicBezTo>
                    <a:pt x="8432829" y="195354"/>
                    <a:pt x="8455424" y="474537"/>
                    <a:pt x="8458200" y="602601"/>
                  </a:cubicBezTo>
                  <a:cubicBezTo>
                    <a:pt x="8460976" y="730665"/>
                    <a:pt x="8447218" y="987683"/>
                    <a:pt x="8458200" y="1246289"/>
                  </a:cubicBezTo>
                  <a:cubicBezTo>
                    <a:pt x="8469182" y="1504895"/>
                    <a:pt x="8483040" y="1694482"/>
                    <a:pt x="8458200" y="2013236"/>
                  </a:cubicBezTo>
                  <a:cubicBezTo>
                    <a:pt x="8433360" y="2331990"/>
                    <a:pt x="8473884" y="2505943"/>
                    <a:pt x="8458200" y="2739097"/>
                  </a:cubicBezTo>
                  <a:cubicBezTo>
                    <a:pt x="8442516" y="2972251"/>
                    <a:pt x="8443700" y="3091138"/>
                    <a:pt x="8458200" y="3423871"/>
                  </a:cubicBezTo>
                  <a:cubicBezTo>
                    <a:pt x="8472700" y="3756604"/>
                    <a:pt x="8457332" y="3799129"/>
                    <a:pt x="8458200" y="4108645"/>
                  </a:cubicBezTo>
                  <a:cubicBezTo>
                    <a:pt x="8238149" y="4119927"/>
                    <a:pt x="7865428" y="4090641"/>
                    <a:pt x="7638405" y="4108645"/>
                  </a:cubicBezTo>
                  <a:cubicBezTo>
                    <a:pt x="7411382" y="4126649"/>
                    <a:pt x="7345582" y="4094325"/>
                    <a:pt x="7156938" y="4108645"/>
                  </a:cubicBezTo>
                  <a:cubicBezTo>
                    <a:pt x="6968294" y="4122965"/>
                    <a:pt x="6749009" y="4081879"/>
                    <a:pt x="6590890" y="4108645"/>
                  </a:cubicBezTo>
                  <a:cubicBezTo>
                    <a:pt x="6432771" y="4135411"/>
                    <a:pt x="6334173" y="4128392"/>
                    <a:pt x="6194005" y="4108645"/>
                  </a:cubicBezTo>
                  <a:cubicBezTo>
                    <a:pt x="6053837" y="4088898"/>
                    <a:pt x="5768167" y="4107487"/>
                    <a:pt x="5543374" y="4108645"/>
                  </a:cubicBezTo>
                  <a:cubicBezTo>
                    <a:pt x="5318581" y="4109803"/>
                    <a:pt x="5109361" y="4123818"/>
                    <a:pt x="4892743" y="4108645"/>
                  </a:cubicBezTo>
                  <a:cubicBezTo>
                    <a:pt x="4676125" y="4093472"/>
                    <a:pt x="4385453" y="4079997"/>
                    <a:pt x="4072949" y="4108645"/>
                  </a:cubicBezTo>
                  <a:cubicBezTo>
                    <a:pt x="3760445" y="4137293"/>
                    <a:pt x="3819948" y="4118616"/>
                    <a:pt x="3676064" y="4108645"/>
                  </a:cubicBezTo>
                  <a:cubicBezTo>
                    <a:pt x="3532180" y="4098674"/>
                    <a:pt x="3192397" y="4111480"/>
                    <a:pt x="2940851" y="4108645"/>
                  </a:cubicBezTo>
                  <a:cubicBezTo>
                    <a:pt x="2689305" y="4105810"/>
                    <a:pt x="2618551" y="4120896"/>
                    <a:pt x="2459384" y="4108645"/>
                  </a:cubicBezTo>
                  <a:cubicBezTo>
                    <a:pt x="2300217" y="4096394"/>
                    <a:pt x="2050024" y="4095905"/>
                    <a:pt x="1893336" y="4108645"/>
                  </a:cubicBezTo>
                  <a:cubicBezTo>
                    <a:pt x="1736648" y="4121385"/>
                    <a:pt x="1510926" y="4072190"/>
                    <a:pt x="1158123" y="4108645"/>
                  </a:cubicBezTo>
                  <a:cubicBezTo>
                    <a:pt x="805320" y="4145100"/>
                    <a:pt x="741943" y="4119039"/>
                    <a:pt x="592074" y="4108645"/>
                  </a:cubicBezTo>
                  <a:cubicBezTo>
                    <a:pt x="442205" y="4098251"/>
                    <a:pt x="132793" y="4083452"/>
                    <a:pt x="0" y="4108645"/>
                  </a:cubicBezTo>
                  <a:cubicBezTo>
                    <a:pt x="26639" y="3751850"/>
                    <a:pt x="-22714" y="3537630"/>
                    <a:pt x="0" y="3341698"/>
                  </a:cubicBezTo>
                  <a:cubicBezTo>
                    <a:pt x="22714" y="3145766"/>
                    <a:pt x="-9470" y="2970091"/>
                    <a:pt x="0" y="2739097"/>
                  </a:cubicBezTo>
                  <a:cubicBezTo>
                    <a:pt x="9470" y="2508103"/>
                    <a:pt x="5810" y="2410747"/>
                    <a:pt x="0" y="2136495"/>
                  </a:cubicBezTo>
                  <a:cubicBezTo>
                    <a:pt x="-5810" y="1862243"/>
                    <a:pt x="34007" y="1766154"/>
                    <a:pt x="0" y="1410635"/>
                  </a:cubicBezTo>
                  <a:cubicBezTo>
                    <a:pt x="-34007" y="1055116"/>
                    <a:pt x="-5477" y="865917"/>
                    <a:pt x="0" y="684774"/>
                  </a:cubicBezTo>
                  <a:cubicBezTo>
                    <a:pt x="5477" y="503631"/>
                    <a:pt x="18665" y="154615"/>
                    <a:pt x="0" y="0"/>
                  </a:cubicBezTo>
                  <a:close/>
                </a:path>
              </a:pathLst>
            </a:custGeom>
            <a:solidFill>
              <a:srgbClr val="FFFFFF"/>
            </a:solidFill>
            <a:ln w="25400" cap="flat" cmpd="sng">
              <a:solidFill>
                <a:srgbClr val="E36C09"/>
              </a:solidFill>
              <a:prstDash val="solid"/>
              <a:round/>
              <a:headEnd type="none" w="sm" len="sm"/>
              <a:tailEnd type="none" w="sm" len="sm"/>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
                  <a:srgbClr val="000000"/>
                </a:buClr>
                <a:buSzPts val="4000"/>
                <a:buFont typeface="Calibri"/>
                <a:buChar char="-"/>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Đọc lần lượt 4 đoạn truyện. </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381019" marR="0" lvl="0" indent="-381019" algn="just" defTabSz="914400" eaLnBrk="1" fontAlgn="auto" latinLnBrk="0" hangingPunct="1">
                <a:lnSpc>
                  <a:spcPct val="150000"/>
                </a:lnSpc>
                <a:spcBef>
                  <a:spcPts val="0"/>
                </a:spcBef>
                <a:spcAft>
                  <a:spcPts val="0"/>
                </a:spcAft>
                <a:buClr>
                  <a:srgbClr val="000000"/>
                </a:buClr>
                <a:buSzPts val="4000"/>
                <a:buFont typeface="Calibri"/>
                <a:buChar char="-"/>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Đọc nối tiếp đoạn (2 – 3 lượt đọc nối tiếp).</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9" name="Google Shape;182;p8">
              <a:extLst>
                <a:ext uri="{FF2B5EF4-FFF2-40B4-BE49-F238E27FC236}">
                  <a16:creationId xmlns:a16="http://schemas.microsoft.com/office/drawing/2014/main" id="{DED47258-D4D9-2E41-AB8B-947C877B85AC}"/>
                </a:ext>
              </a:extLst>
            </p:cNvPr>
            <p:cNvSpPr/>
            <p:nvPr/>
          </p:nvSpPr>
          <p:spPr>
            <a:xfrm>
              <a:off x="457200" y="3848100"/>
              <a:ext cx="3445948" cy="943913"/>
            </a:xfrm>
            <a:prstGeom prst="homePlate">
              <a:avLst>
                <a:gd name="adj" fmla="val 50000"/>
              </a:avLst>
            </a:prstGeom>
            <a:solidFill>
              <a:srgbClr val="FDE9D8"/>
            </a:solidFill>
            <a:ln w="25400" cap="flat" cmpd="sng">
              <a:solidFill>
                <a:srgbClr val="395E89"/>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1" i="1"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Nhiệm vụ</a:t>
              </a:r>
              <a:endParaRPr kumimoji="0" sz="2400" b="1" i="1"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endParaRPr>
            </a:p>
          </p:txBody>
        </p:sp>
      </p:grpSp>
      <p:pic>
        <p:nvPicPr>
          <p:cNvPr id="6" name="Google Shape;179;p8">
            <a:extLst>
              <a:ext uri="{FF2B5EF4-FFF2-40B4-BE49-F238E27FC236}">
                <a16:creationId xmlns:a16="http://schemas.microsoft.com/office/drawing/2014/main" id="{BC355420-24A2-E0F7-B74D-7A62CF333122}"/>
              </a:ext>
            </a:extLst>
          </p:cNvPr>
          <p:cNvPicPr preferRelativeResize="0"/>
          <p:nvPr/>
        </p:nvPicPr>
        <p:blipFill rotWithShape="1">
          <a:blip r:embed="rId3">
            <a:alphaModFix/>
          </a:blip>
          <a:srcRect/>
          <a:stretch/>
        </p:blipFill>
        <p:spPr>
          <a:xfrm>
            <a:off x="5041137" y="4131733"/>
            <a:ext cx="7150863" cy="272626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8519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C1F35-5560-83F7-AAFE-7A36F1A771DF}"/>
              </a:ext>
            </a:extLst>
          </p:cNvPr>
          <p:cNvSpPr txBox="1"/>
          <p:nvPr/>
        </p:nvSpPr>
        <p:spPr>
          <a:xfrm>
            <a:off x="1032386" y="1570584"/>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HOẠT ĐỘNG 2. ĐỌC HIỂU</a:t>
            </a:r>
          </a:p>
        </p:txBody>
      </p:sp>
      <p:pic>
        <p:nvPicPr>
          <p:cNvPr id="3" name="Picture 2">
            <a:hlinkClick r:id="rId3"/>
            <a:extLst>
              <a:ext uri="{FF2B5EF4-FFF2-40B4-BE49-F238E27FC236}">
                <a16:creationId xmlns:a16="http://schemas.microsoft.com/office/drawing/2014/main" id="{D7FBCF2A-327A-9866-13CC-F38A4639BE58}"/>
              </a:ext>
            </a:extLst>
          </p:cNvPr>
          <p:cNvPicPr>
            <a:picLocks noChangeAspect="1"/>
          </p:cNvPicPr>
          <p:nvPr/>
        </p:nvPicPr>
        <p:blipFill>
          <a:blip r:embed="rId4"/>
          <a:stretch>
            <a:fillRect/>
          </a:stretch>
        </p:blipFill>
        <p:spPr>
          <a:xfrm>
            <a:off x="9336692" y="1570584"/>
            <a:ext cx="1165005" cy="1281600"/>
          </a:xfrm>
          <a:prstGeom prst="rect">
            <a:avLst/>
          </a:prstGeom>
          <a:ln>
            <a:noFill/>
          </a:ln>
        </p:spPr>
      </p:pic>
      <p:sp>
        <p:nvSpPr>
          <p:cNvPr id="14" name="Google Shape;207;p10">
            <a:extLst>
              <a:ext uri="{FF2B5EF4-FFF2-40B4-BE49-F238E27FC236}">
                <a16:creationId xmlns:a16="http://schemas.microsoft.com/office/drawing/2014/main" id="{E6640E82-0D88-770F-F043-1AED7FCFF493}"/>
              </a:ext>
            </a:extLst>
          </p:cNvPr>
          <p:cNvSpPr/>
          <p:nvPr/>
        </p:nvSpPr>
        <p:spPr>
          <a:xfrm rot="130833">
            <a:off x="3189085" y="2205778"/>
            <a:ext cx="5727356" cy="890834"/>
          </a:xfrm>
          <a:custGeom>
            <a:avLst/>
            <a:gdLst/>
            <a:ahLst/>
            <a:cxnLst/>
            <a:rect l="l" t="t" r="r" b="b"/>
            <a:pathLst>
              <a:path w="8591034" h="1685990" extrusionOk="0">
                <a:moveTo>
                  <a:pt x="0" y="0"/>
                </a:moveTo>
                <a:lnTo>
                  <a:pt x="8591034" y="0"/>
                </a:lnTo>
                <a:lnTo>
                  <a:pt x="8591034" y="1685990"/>
                </a:lnTo>
                <a:lnTo>
                  <a:pt x="0" y="1685990"/>
                </a:lnTo>
                <a:lnTo>
                  <a:pt x="0" y="0"/>
                </a:lnTo>
                <a:close/>
              </a:path>
            </a:pathLst>
          </a:custGeom>
          <a:blipFill rotWithShape="1">
            <a:blip r:embed="rId5">
              <a:alphaModFix/>
            </a:blip>
            <a:stretch>
              <a:fillRect/>
            </a:stretch>
          </a:blipFill>
          <a:ln>
            <a:noFill/>
          </a:ln>
        </p:spPr>
        <p:txBody>
          <a:bodyPr/>
          <a:lstStyle/>
          <a:p>
            <a:endParaRPr lang="en-US"/>
          </a:p>
        </p:txBody>
      </p:sp>
      <p:sp>
        <p:nvSpPr>
          <p:cNvPr id="15" name="Google Shape;208;p10">
            <a:extLst>
              <a:ext uri="{FF2B5EF4-FFF2-40B4-BE49-F238E27FC236}">
                <a16:creationId xmlns:a16="http://schemas.microsoft.com/office/drawing/2014/main" id="{0372A94C-DAB9-87B8-ADC6-CE022F1053BA}"/>
              </a:ext>
            </a:extLst>
          </p:cNvPr>
          <p:cNvSpPr txBox="1"/>
          <p:nvPr/>
        </p:nvSpPr>
        <p:spPr>
          <a:xfrm>
            <a:off x="2602098" y="2128037"/>
            <a:ext cx="6987803" cy="926407"/>
          </a:xfrm>
          <a:prstGeom prst="rect">
            <a:avLst/>
          </a:prstGeom>
          <a:noFill/>
          <a:ln>
            <a:noFill/>
          </a:ln>
        </p:spPr>
        <p:txBody>
          <a:bodyPr spcFirstLastPara="1" wrap="square" lIns="0" tIns="0" rIns="0" bIns="0" anchor="t" anchorCtr="0">
            <a:spAutoFit/>
          </a:bodyPr>
          <a:lstStyle/>
          <a:p>
            <a:pPr algn="ctr">
              <a:lnSpc>
                <a:spcPct val="215275"/>
              </a:lnSpc>
              <a:buClr>
                <a:srgbClr val="000000"/>
              </a:buClr>
              <a:buFont typeface="Arial"/>
              <a:buNone/>
            </a:pPr>
            <a:r>
              <a:rPr lang="vi-VN" sz="2800" b="1" kern="0" dirty="0">
                <a:solidFill>
                  <a:srgbClr val="000000"/>
                </a:solidFill>
                <a:latin typeface="UTM Avo" panose="02040603050506020204" pitchFamily="18"/>
                <a:cs typeface="Arial"/>
                <a:sym typeface="Arial"/>
              </a:rPr>
              <a:t>Giải nghĩa một số từ khó</a:t>
            </a:r>
            <a:endParaRPr sz="2800" b="1" kern="0" dirty="0">
              <a:solidFill>
                <a:srgbClr val="000000"/>
              </a:solidFill>
              <a:latin typeface="UTM Avo" panose="02040603050506020204" pitchFamily="18"/>
              <a:cs typeface="Arial"/>
              <a:sym typeface="Arial"/>
            </a:endParaRPr>
          </a:p>
        </p:txBody>
      </p:sp>
      <p:sp>
        <p:nvSpPr>
          <p:cNvPr id="16" name="Google Shape;209;p10">
            <a:extLst>
              <a:ext uri="{FF2B5EF4-FFF2-40B4-BE49-F238E27FC236}">
                <a16:creationId xmlns:a16="http://schemas.microsoft.com/office/drawing/2014/main" id="{F7E52114-BBDC-282A-CC38-705347D44080}"/>
              </a:ext>
            </a:extLst>
          </p:cNvPr>
          <p:cNvSpPr/>
          <p:nvPr/>
        </p:nvSpPr>
        <p:spPr>
          <a:xfrm>
            <a:off x="1384240" y="3416542"/>
            <a:ext cx="4186420" cy="1081450"/>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Coi:</a:t>
            </a:r>
            <a:r>
              <a:rPr kumimoji="0" lang="vi-VN" sz="2400" b="0"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 xem, xem nào.</a:t>
            </a:r>
            <a:endParaRPr kumimoji="0" sz="2400" b="0" i="0" u="none" strike="noStrike" kern="0" cap="none" spc="0" normalizeH="0" baseline="0" noProof="0">
              <a:ln>
                <a:noFill/>
              </a:ln>
              <a:solidFill>
                <a:srgbClr val="FFFFFF"/>
              </a:solidFill>
              <a:effectLst/>
              <a:uLnTx/>
              <a:uFillTx/>
              <a:latin typeface="UTM Avo" panose="02040603050506020204" pitchFamily="18"/>
              <a:ea typeface="Calibri"/>
              <a:cs typeface="Calibri"/>
              <a:sym typeface="Calibri"/>
            </a:endParaRPr>
          </a:p>
        </p:txBody>
      </p:sp>
      <p:sp>
        <p:nvSpPr>
          <p:cNvPr id="17" name="Google Shape;210;p10">
            <a:extLst>
              <a:ext uri="{FF2B5EF4-FFF2-40B4-BE49-F238E27FC236}">
                <a16:creationId xmlns:a16="http://schemas.microsoft.com/office/drawing/2014/main" id="{90E951B0-C696-7156-2086-78A4099DC1C5}"/>
              </a:ext>
            </a:extLst>
          </p:cNvPr>
          <p:cNvSpPr/>
          <p:nvPr/>
        </p:nvSpPr>
        <p:spPr>
          <a:xfrm>
            <a:off x="6503194" y="3416542"/>
            <a:ext cx="4186420" cy="1081450"/>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Nè:</a:t>
            </a:r>
            <a:r>
              <a:rPr kumimoji="0" lang="vi-VN" sz="2400" b="0"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 này.</a:t>
            </a:r>
            <a:endParaRPr kumimoji="0" sz="2400" b="0" i="0" u="none" strike="noStrike" kern="0" cap="none" spc="0" normalizeH="0" baseline="0" noProof="0">
              <a:ln>
                <a:noFill/>
              </a:ln>
              <a:solidFill>
                <a:srgbClr val="FFFFFF"/>
              </a:solidFill>
              <a:effectLst/>
              <a:uLnTx/>
              <a:uFillTx/>
              <a:latin typeface="UTM Avo" panose="02040603050506020204" pitchFamily="18"/>
              <a:ea typeface="Calibri"/>
              <a:cs typeface="Calibri"/>
              <a:sym typeface="Calibri"/>
            </a:endParaRPr>
          </a:p>
        </p:txBody>
      </p:sp>
      <p:sp>
        <p:nvSpPr>
          <p:cNvPr id="18" name="Google Shape;211;p10">
            <a:extLst>
              <a:ext uri="{FF2B5EF4-FFF2-40B4-BE49-F238E27FC236}">
                <a16:creationId xmlns:a16="http://schemas.microsoft.com/office/drawing/2014/main" id="{36EE80D9-03BB-6D81-D6C5-7E2B3E394498}"/>
              </a:ext>
            </a:extLst>
          </p:cNvPr>
          <p:cNvSpPr/>
          <p:nvPr/>
        </p:nvSpPr>
        <p:spPr>
          <a:xfrm>
            <a:off x="1384240" y="4865428"/>
            <a:ext cx="4186420" cy="1807044"/>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Tay mặt: </a:t>
            </a:r>
            <a:r>
              <a:rPr kumimoji="0" lang="vi-VN" sz="2400" b="0"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tay phải.</a:t>
            </a:r>
            <a:endParaRPr kumimoji="0" sz="2400" b="0" i="0" u="none" strike="noStrike" kern="0" cap="none" spc="0" normalizeH="0" baseline="0" noProof="0">
              <a:ln>
                <a:noFill/>
              </a:ln>
              <a:solidFill>
                <a:srgbClr val="FFFFFF"/>
              </a:solidFill>
              <a:effectLst/>
              <a:uLnTx/>
              <a:uFillTx/>
              <a:latin typeface="UTM Avo" panose="02040603050506020204" pitchFamily="18"/>
              <a:ea typeface="Calibri"/>
              <a:cs typeface="Calibri"/>
              <a:sym typeface="Calibri"/>
            </a:endParaRPr>
          </a:p>
        </p:txBody>
      </p:sp>
      <p:sp>
        <p:nvSpPr>
          <p:cNvPr id="19" name="Google Shape;212;p10">
            <a:extLst>
              <a:ext uri="{FF2B5EF4-FFF2-40B4-BE49-F238E27FC236}">
                <a16:creationId xmlns:a16="http://schemas.microsoft.com/office/drawing/2014/main" id="{6F089AE0-43AA-D3BF-1286-395673ED4535}"/>
              </a:ext>
            </a:extLst>
          </p:cNvPr>
          <p:cNvSpPr/>
          <p:nvPr/>
        </p:nvSpPr>
        <p:spPr>
          <a:xfrm>
            <a:off x="6503194" y="4865427"/>
            <a:ext cx="4186420" cy="1807044"/>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Vân (gỗ):</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 những đường cong uốn lượn như hình vẽ trên mặt gỗ.</a:t>
            </a:r>
            <a:endParaRPr kumimoji="0" sz="2400" b="0" i="0" u="none" strike="noStrike" kern="0" cap="none" spc="0" normalizeH="0" baseline="0" noProof="0" dirty="0">
              <a:ln>
                <a:noFill/>
              </a:ln>
              <a:solidFill>
                <a:srgbClr val="FFFFFF"/>
              </a:solidFill>
              <a:effectLst/>
              <a:uLnTx/>
              <a:uFillTx/>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325775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18;p11">
            <a:extLst>
              <a:ext uri="{FF2B5EF4-FFF2-40B4-BE49-F238E27FC236}">
                <a16:creationId xmlns:a16="http://schemas.microsoft.com/office/drawing/2014/main" id="{E4BFE4CF-639D-4C60-B774-9280E381AB70}"/>
              </a:ext>
            </a:extLst>
          </p:cNvPr>
          <p:cNvSpPr txBox="1"/>
          <p:nvPr/>
        </p:nvSpPr>
        <p:spPr>
          <a:xfrm>
            <a:off x="3658398" y="1256800"/>
            <a:ext cx="4875200" cy="1176348"/>
          </a:xfrm>
          <a:prstGeom prst="rect">
            <a:avLst/>
          </a:prstGeom>
          <a:noFill/>
          <a:ln>
            <a:noFill/>
          </a:ln>
        </p:spPr>
        <p:txBody>
          <a:bodyPr spcFirstLastPara="1" wrap="square" lIns="0" tIns="0" rIns="0" bIns="0" anchor="t" anchorCtr="0">
            <a:spAutoFit/>
          </a:bodyPr>
          <a:lstStyle/>
          <a:p>
            <a:pPr algn="ctr">
              <a:lnSpc>
                <a:spcPct val="272849"/>
              </a:lnSpc>
              <a:buClr>
                <a:srgbClr val="000000"/>
              </a:buClr>
              <a:buFont typeface="Arial"/>
              <a:buNone/>
            </a:pPr>
            <a:r>
              <a:rPr lang="vi-VN" sz="2800" b="1" kern="0" dirty="0">
                <a:solidFill>
                  <a:srgbClr val="231F20"/>
                </a:solidFill>
                <a:latin typeface="UTM Avo" panose="02040603050506020204" pitchFamily="18"/>
                <a:cs typeface="Arial"/>
                <a:sym typeface="Arial"/>
              </a:rPr>
              <a:t>THẢO LUẬN NHÓM</a:t>
            </a:r>
            <a:endParaRPr sz="2800" b="1" kern="0" dirty="0">
              <a:solidFill>
                <a:srgbClr val="231F20"/>
              </a:solidFill>
              <a:latin typeface="UTM Avo" panose="02040603050506020204" pitchFamily="18"/>
              <a:cs typeface="Arial"/>
              <a:sym typeface="Arial"/>
            </a:endParaRPr>
          </a:p>
        </p:txBody>
      </p:sp>
      <p:graphicFrame>
        <p:nvGraphicFramePr>
          <p:cNvPr id="9" name="Google Shape;221;p11">
            <a:extLst>
              <a:ext uri="{FF2B5EF4-FFF2-40B4-BE49-F238E27FC236}">
                <a16:creationId xmlns:a16="http://schemas.microsoft.com/office/drawing/2014/main" id="{0B25BD71-146E-0350-4BD8-695F0BE8E9E6}"/>
              </a:ext>
            </a:extLst>
          </p:cNvPr>
          <p:cNvGraphicFramePr/>
          <p:nvPr>
            <p:extLst>
              <p:ext uri="{D42A27DB-BD31-4B8C-83A1-F6EECF244321}">
                <p14:modId xmlns:p14="http://schemas.microsoft.com/office/powerpoint/2010/main" val="1778172421"/>
              </p:ext>
            </p:extLst>
          </p:nvPr>
        </p:nvGraphicFramePr>
        <p:xfrm>
          <a:off x="351840" y="2568615"/>
          <a:ext cx="11488317" cy="3960169"/>
        </p:xfrm>
        <a:graphic>
          <a:graphicData uri="http://schemas.openxmlformats.org/drawingml/2006/table">
            <a:tbl>
              <a:tblPr firstRow="1" bandRow="1">
                <a:tableStyleId>{5DA37D80-6434-44D0-A028-1B22A696006F}</a:tableStyleId>
              </a:tblPr>
              <a:tblGrid>
                <a:gridCol w="11488317">
                  <a:extLst>
                    <a:ext uri="{9D8B030D-6E8A-4147-A177-3AD203B41FA5}">
                      <a16:colId xmlns:a16="http://schemas.microsoft.com/office/drawing/2014/main" val="20000"/>
                    </a:ext>
                  </a:extLst>
                </a:gridCol>
              </a:tblGrid>
              <a:tr h="6751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3600"/>
                        <a:buFont typeface="Calibri"/>
                        <a:buNone/>
                      </a:pPr>
                      <a:r>
                        <a:rPr lang="vi-VN" sz="2400" b="1" dirty="0">
                          <a:solidFill>
                            <a:schemeClr val="bg1"/>
                          </a:solidFill>
                          <a:latin typeface="UTM Avo" panose="02040603050506020204" pitchFamily="18"/>
                        </a:rPr>
                        <a:t>Câu 1:</a:t>
                      </a:r>
                      <a:r>
                        <a:rPr lang="vi-VN" sz="2400" b="1" u="none" strike="noStrike" cap="none" dirty="0">
                          <a:solidFill>
                            <a:schemeClr val="bg1"/>
                          </a:solidFill>
                          <a:latin typeface="UTM Avo" panose="02040603050506020204" pitchFamily="18"/>
                        </a:rPr>
                        <a:t> </a:t>
                      </a:r>
                      <a:r>
                        <a:rPr lang="vi-VN" sz="2400" b="0" u="none" strike="noStrike" cap="none" dirty="0">
                          <a:solidFill>
                            <a:schemeClr val="bg1"/>
                          </a:solidFill>
                          <a:latin typeface="UTM Avo" panose="02040603050506020204" pitchFamily="18"/>
                        </a:rPr>
                        <a:t>Những đặc điểm nào của người bạn mới </a:t>
                      </a:r>
                      <a:r>
                        <a:rPr lang="vi-VN" sz="2400" b="0" u="none" strike="noStrike" cap="none" dirty="0">
                          <a:solidFill>
                            <a:schemeClr val="bg1"/>
                          </a:solidFill>
                          <a:latin typeface="UTM Avo" panose="02040603050506020204" pitchFamily="18"/>
                          <a:sym typeface="Calibri"/>
                        </a:rPr>
                        <a:t>khiến</a:t>
                      </a:r>
                      <a:r>
                        <a:rPr lang="vi-VN" sz="2400" b="0" u="none" strike="noStrike" cap="none" dirty="0">
                          <a:solidFill>
                            <a:schemeClr val="bg1"/>
                          </a:solidFill>
                          <a:latin typeface="UTM Avo" panose="02040603050506020204" pitchFamily="18"/>
                        </a:rPr>
                        <a:t> Minh chú ý?</a:t>
                      </a:r>
                      <a:endParaRPr sz="2400" b="0" u="none" strike="noStrike" cap="none"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val="10000"/>
                  </a:ext>
                </a:extLst>
              </a:tr>
              <a:tr h="711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4000"/>
                        <a:buFont typeface="Calibri"/>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rPr>
                        <a:t> 2: </a:t>
                      </a:r>
                      <a:r>
                        <a:rPr lang="vi-VN" sz="2400" u="none" strike="noStrike" cap="none" dirty="0">
                          <a:solidFill>
                            <a:schemeClr val="bg1"/>
                          </a:solidFill>
                          <a:latin typeface="UTM Avo" panose="02040603050506020204" pitchFamily="18"/>
                        </a:rPr>
                        <a:t>Vì sao Thi Ca thường đụng vào tay Minh khi đang viết?</a:t>
                      </a:r>
                      <a:endParaRPr sz="2400"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val="10001"/>
                  </a:ext>
                </a:extLst>
              </a:tr>
              <a:tr h="694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4000"/>
                        <a:buFont typeface="Calibri"/>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rPr>
                        <a:t> 3: </a:t>
                      </a:r>
                      <a:r>
                        <a:rPr lang="vi-VN" sz="2400" u="none" strike="noStrike" cap="none" dirty="0">
                          <a:solidFill>
                            <a:schemeClr val="bg1"/>
                          </a:solidFill>
                          <a:latin typeface="UTM Avo" panose="02040603050506020204" pitchFamily="18"/>
                        </a:rPr>
                        <a:t>Minh dùng phấn kẻ một đường chia đôi mặt bàn để làm gì?</a:t>
                      </a:r>
                      <a:endParaRPr sz="2400"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val="10002"/>
                  </a:ext>
                </a:extLst>
              </a:tr>
              <a:tr h="12022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sym typeface="Calibri"/>
                        </a:rPr>
                        <a:t> 4: </a:t>
                      </a:r>
                      <a:r>
                        <a:rPr lang="vi-VN" sz="2400" u="none" strike="noStrike" cap="none" dirty="0">
                          <a:solidFill>
                            <a:schemeClr val="bg1"/>
                          </a:solidFill>
                          <a:latin typeface="UTM Avo" panose="02040603050506020204" pitchFamily="18"/>
                          <a:sym typeface="Calibri"/>
                        </a:rPr>
                        <a:t>Khi cô giáo cho biết Thi Ca phải vào bệnh viện, Minh đã nhớ lại những gì?</a:t>
                      </a:r>
                      <a:endParaRPr sz="2400" i="0" u="none" strike="noStrike" cap="none"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val="10003"/>
                  </a:ext>
                </a:extLst>
              </a:tr>
              <a:tr h="6773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sym typeface="Calibri"/>
                        </a:rPr>
                        <a:t> 5: </a:t>
                      </a:r>
                      <a:r>
                        <a:rPr lang="vi-VN" sz="2400" u="none" strike="noStrike" cap="none" dirty="0">
                          <a:solidFill>
                            <a:schemeClr val="bg1"/>
                          </a:solidFill>
                          <a:latin typeface="UTM Avo" panose="02040603050506020204" pitchFamily="18"/>
                          <a:sym typeface="Calibri"/>
                        </a:rPr>
                        <a:t>Câu chuyện muốn nói với em điều gì?</a:t>
                      </a:r>
                      <a:endParaRPr sz="2400" i="0" u="none" strike="noStrike" cap="none"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48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1006</Words>
  <Application>Microsoft Office PowerPoint</Application>
  <PresentationFormat>Widescreen</PresentationFormat>
  <Paragraphs>84</Paragraphs>
  <Slides>23</Slides>
  <Notes>7</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Calibri</vt:lpstr>
      <vt:lpstr>Arial</vt:lpstr>
      <vt:lpstr>Calibri Light</vt:lpstr>
      <vt:lpstr>UTM Avo</vt:lpstr>
      <vt:lpstr>Office Theme</vt:lpstr>
      <vt:lpstr>2_Office Theme</vt:lpstr>
      <vt:lpstr>1_Office Theme</vt:lpstr>
      <vt:lpstr>3_Office Theme</vt:lpstr>
      <vt:lpstr>Tuần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Tho</cp:lastModifiedBy>
  <cp:revision>32</cp:revision>
  <dcterms:created xsi:type="dcterms:W3CDTF">2023-10-19T01:39:18Z</dcterms:created>
  <dcterms:modified xsi:type="dcterms:W3CDTF">2025-09-14T15:08:14Z</dcterms:modified>
</cp:coreProperties>
</file>