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20"/>
  </p:notesMasterIdLst>
  <p:sldIdLst>
    <p:sldId id="281" r:id="rId4"/>
    <p:sldId id="259" r:id="rId5"/>
    <p:sldId id="273" r:id="rId6"/>
    <p:sldId id="260" r:id="rId7"/>
    <p:sldId id="271" r:id="rId8"/>
    <p:sldId id="282" r:id="rId9"/>
    <p:sldId id="283" r:id="rId10"/>
    <p:sldId id="284" r:id="rId11"/>
    <p:sldId id="285" r:id="rId12"/>
    <p:sldId id="257" r:id="rId13"/>
    <p:sldId id="274" r:id="rId14"/>
    <p:sldId id="286" r:id="rId15"/>
    <p:sldId id="263" r:id="rId16"/>
    <p:sldId id="277" r:id="rId17"/>
    <p:sldId id="279" r:id="rId18"/>
    <p:sldId id="280"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UTM Avo" panose="02040603050506020204" pitchFamily="18" charset="0"/>
      <p:regular r:id="rId27"/>
      <p:bold r:id="rId28"/>
      <p:italic r:id="rId29"/>
      <p:boldItalic r:id="rId30"/>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4"/>
  </p:normalViewPr>
  <p:slideViewPr>
    <p:cSldViewPr snapToGrid="0">
      <p:cViewPr varScale="1">
        <p:scale>
          <a:sx n="90" d="100"/>
          <a:sy n="90" d="100"/>
        </p:scale>
        <p:origin x="96"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CC15C-F4DF-6744-A732-FD11D32AAEF2}" type="datetimeFigureOut">
              <a:rPr lang="en-VN" smtClean="0"/>
              <a:t>01/24/2024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29840-B64F-CA4A-8C6D-308327449ED4}" type="slidenum">
              <a:rPr lang="en-VN" smtClean="0"/>
              <a:t>‹#›</a:t>
            </a:fld>
            <a:endParaRPr lang="en-VN"/>
          </a:p>
        </p:txBody>
      </p:sp>
    </p:spTree>
    <p:extLst>
      <p:ext uri="{BB962C8B-B14F-4D97-AF65-F5344CB8AC3E}">
        <p14:creationId xmlns:p14="http://schemas.microsoft.com/office/powerpoint/2010/main" val="3137280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0F29840-B64F-CA4A-8C6D-308327449ED4}" type="slidenum">
              <a:rPr lang="en-VN" smtClean="0"/>
              <a:t>8</a:t>
            </a:fld>
            <a:endParaRPr lang="en-VN"/>
          </a:p>
        </p:txBody>
      </p:sp>
    </p:spTree>
    <p:extLst>
      <p:ext uri="{BB962C8B-B14F-4D97-AF65-F5344CB8AC3E}">
        <p14:creationId xmlns:p14="http://schemas.microsoft.com/office/powerpoint/2010/main" val="2058367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1/24/2024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1/24/2024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1/24/2024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hoc10.vn/doc-sach/tieng-viet-4-tap-1/1/385/11/"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tieng-viet-4-tap-1/1/385/10/"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1.jpg"/><Relationship Id="rId1" Type="http://schemas.openxmlformats.org/officeDocument/2006/relationships/slideLayout" Target="../slideLayouts/slideLayout23.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1/1/385/10/"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1/1/385/10/"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150679" y="1924062"/>
            <a:ext cx="9890642"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rPr>
              <a:t> 1</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Luyện từ và câu:</a:t>
            </a:r>
            <a:r>
              <a:rPr lang="en-US" sz="5400" b="1" kern="0" dirty="0">
                <a:solidFill>
                  <a:srgbClr val="FF0000"/>
                </a:solidFill>
                <a:latin typeface="UTM Avo" panose="02040603050506020204" pitchFamily="18"/>
                <a:cs typeface="Arial" panose="020B0604020202020204" pitchFamily="34" charset="0"/>
              </a:rPr>
              <a:t> </a:t>
            </a:r>
            <a:r>
              <a:rPr lang="en-US" sz="5400" b="1" kern="0" dirty="0" err="1">
                <a:solidFill>
                  <a:srgbClr val="FF0000"/>
                </a:solidFill>
                <a:latin typeface="UTM Avo" panose="02040603050506020204" pitchFamily="18"/>
                <a:cs typeface="Arial" panose="020B0604020202020204" pitchFamily="34" charset="0"/>
              </a:rPr>
              <a:t>Danh</a:t>
            </a:r>
            <a:r>
              <a:rPr lang="en-US" sz="5400" b="1" kern="0" dirty="0">
                <a:solidFill>
                  <a:srgbClr val="FF0000"/>
                </a:solidFill>
                <a:latin typeface="UTM Avo" panose="02040603050506020204" pitchFamily="18"/>
                <a:cs typeface="Arial" panose="020B0604020202020204" pitchFamily="34" charset="0"/>
              </a:rPr>
              <a:t> </a:t>
            </a:r>
            <a:r>
              <a:rPr lang="en-US" sz="5400" b="1" kern="0" dirty="0" err="1">
                <a:solidFill>
                  <a:srgbClr val="FF0000"/>
                </a:solidFill>
                <a:latin typeface="UTM Avo" panose="02040603050506020204" pitchFamily="18"/>
                <a:cs typeface="Arial" panose="020B0604020202020204" pitchFamily="34" charset="0"/>
              </a:rPr>
              <a:t>từ</a:t>
            </a:r>
            <a:endPar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1</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84A2128-0AD2-21AA-4049-8A5647B8C46D}"/>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6216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71;p13">
            <a:extLst>
              <a:ext uri="{FF2B5EF4-FFF2-40B4-BE49-F238E27FC236}">
                <a16:creationId xmlns:a16="http://schemas.microsoft.com/office/drawing/2014/main" id="{6CC6167F-4A0B-A561-B8CB-9ECAB76AD9F1}"/>
              </a:ext>
            </a:extLst>
          </p:cNvPr>
          <p:cNvSpPr/>
          <p:nvPr/>
        </p:nvSpPr>
        <p:spPr>
          <a:xfrm>
            <a:off x="4686300" y="1803400"/>
            <a:ext cx="6984613" cy="4673600"/>
          </a:xfrm>
          <a:custGeom>
            <a:avLst/>
            <a:gdLst/>
            <a:ahLst/>
            <a:cxnLst/>
            <a:rect l="l" t="t" r="r" b="b"/>
            <a:pathLst>
              <a:path w="9828028" h="8754140" fill="none" extrusionOk="0">
                <a:moveTo>
                  <a:pt x="0" y="0"/>
                </a:moveTo>
                <a:cubicBezTo>
                  <a:pt x="325576" y="-18022"/>
                  <a:pt x="591343" y="-2397"/>
                  <a:pt x="851762" y="0"/>
                </a:cubicBezTo>
                <a:cubicBezTo>
                  <a:pt x="1112181" y="2397"/>
                  <a:pt x="1312502" y="-16340"/>
                  <a:pt x="1703525" y="0"/>
                </a:cubicBezTo>
                <a:cubicBezTo>
                  <a:pt x="2094548" y="16340"/>
                  <a:pt x="2061434" y="-21794"/>
                  <a:pt x="2358727" y="0"/>
                </a:cubicBezTo>
                <a:cubicBezTo>
                  <a:pt x="2656020" y="21794"/>
                  <a:pt x="2881260" y="-7035"/>
                  <a:pt x="3112209" y="0"/>
                </a:cubicBezTo>
                <a:cubicBezTo>
                  <a:pt x="3343158" y="7035"/>
                  <a:pt x="3770576" y="-37573"/>
                  <a:pt x="3963971" y="0"/>
                </a:cubicBezTo>
                <a:cubicBezTo>
                  <a:pt x="4157366" y="37573"/>
                  <a:pt x="4308204" y="6773"/>
                  <a:pt x="4422613" y="0"/>
                </a:cubicBezTo>
                <a:cubicBezTo>
                  <a:pt x="4537022" y="-6773"/>
                  <a:pt x="4919278" y="-9939"/>
                  <a:pt x="5274375" y="0"/>
                </a:cubicBezTo>
                <a:cubicBezTo>
                  <a:pt x="5629472" y="9939"/>
                  <a:pt x="5713211" y="15990"/>
                  <a:pt x="6027857" y="0"/>
                </a:cubicBezTo>
                <a:cubicBezTo>
                  <a:pt x="6342503" y="-15990"/>
                  <a:pt x="6610047" y="-6581"/>
                  <a:pt x="6879620" y="0"/>
                </a:cubicBezTo>
                <a:cubicBezTo>
                  <a:pt x="7149193" y="6581"/>
                  <a:pt x="7393033" y="34280"/>
                  <a:pt x="7731382" y="0"/>
                </a:cubicBezTo>
                <a:cubicBezTo>
                  <a:pt x="8069731" y="-34280"/>
                  <a:pt x="8013469" y="-350"/>
                  <a:pt x="8091743" y="0"/>
                </a:cubicBezTo>
                <a:cubicBezTo>
                  <a:pt x="8170017" y="350"/>
                  <a:pt x="8368521" y="-5716"/>
                  <a:pt x="8550384" y="0"/>
                </a:cubicBezTo>
                <a:cubicBezTo>
                  <a:pt x="8732247" y="5716"/>
                  <a:pt x="9557535" y="24646"/>
                  <a:pt x="9828028" y="0"/>
                </a:cubicBezTo>
                <a:cubicBezTo>
                  <a:pt x="9786299" y="395725"/>
                  <a:pt x="9808207" y="632725"/>
                  <a:pt x="9828028" y="848478"/>
                </a:cubicBezTo>
                <a:cubicBezTo>
                  <a:pt x="9847849" y="1064231"/>
                  <a:pt x="9831113" y="1291075"/>
                  <a:pt x="9828028" y="1434332"/>
                </a:cubicBezTo>
                <a:cubicBezTo>
                  <a:pt x="9824943" y="1577589"/>
                  <a:pt x="9810431" y="1687064"/>
                  <a:pt x="9828028" y="1845103"/>
                </a:cubicBezTo>
                <a:cubicBezTo>
                  <a:pt x="9845625" y="2003142"/>
                  <a:pt x="9819083" y="2367242"/>
                  <a:pt x="9828028" y="2518499"/>
                </a:cubicBezTo>
                <a:cubicBezTo>
                  <a:pt x="9836973" y="2669756"/>
                  <a:pt x="9834808" y="2916753"/>
                  <a:pt x="9828028" y="3016811"/>
                </a:cubicBezTo>
                <a:cubicBezTo>
                  <a:pt x="9821248" y="3116869"/>
                  <a:pt x="9825860" y="3459653"/>
                  <a:pt x="9828028" y="3777748"/>
                </a:cubicBezTo>
                <a:cubicBezTo>
                  <a:pt x="9830196" y="4095843"/>
                  <a:pt x="9803379" y="4330696"/>
                  <a:pt x="9828028" y="4538685"/>
                </a:cubicBezTo>
                <a:cubicBezTo>
                  <a:pt x="9852677" y="4746674"/>
                  <a:pt x="9804704" y="4875377"/>
                  <a:pt x="9828028" y="5124539"/>
                </a:cubicBezTo>
                <a:cubicBezTo>
                  <a:pt x="9851352" y="5373701"/>
                  <a:pt x="9825287" y="5550406"/>
                  <a:pt x="9828028" y="5710393"/>
                </a:cubicBezTo>
                <a:cubicBezTo>
                  <a:pt x="9830769" y="5870380"/>
                  <a:pt x="9820437" y="5944000"/>
                  <a:pt x="9828028" y="6121164"/>
                </a:cubicBezTo>
                <a:cubicBezTo>
                  <a:pt x="9835619" y="6298328"/>
                  <a:pt x="9808756" y="6647899"/>
                  <a:pt x="9828028" y="6794559"/>
                </a:cubicBezTo>
                <a:cubicBezTo>
                  <a:pt x="9847300" y="6941220"/>
                  <a:pt x="9790394" y="7376272"/>
                  <a:pt x="9828028" y="7555496"/>
                </a:cubicBezTo>
                <a:cubicBezTo>
                  <a:pt x="9865662" y="7734720"/>
                  <a:pt x="9806149" y="7847719"/>
                  <a:pt x="9828028" y="8053809"/>
                </a:cubicBezTo>
                <a:cubicBezTo>
                  <a:pt x="9849907" y="8259899"/>
                  <a:pt x="9793256" y="8593827"/>
                  <a:pt x="9828028" y="8754140"/>
                </a:cubicBezTo>
                <a:cubicBezTo>
                  <a:pt x="9551171" y="8783150"/>
                  <a:pt x="9434732" y="8753768"/>
                  <a:pt x="9172826" y="8754140"/>
                </a:cubicBezTo>
                <a:cubicBezTo>
                  <a:pt x="8910920" y="8754512"/>
                  <a:pt x="8800761" y="8779390"/>
                  <a:pt x="8615905" y="8754140"/>
                </a:cubicBezTo>
                <a:cubicBezTo>
                  <a:pt x="8431049" y="8728890"/>
                  <a:pt x="8227627" y="8733368"/>
                  <a:pt x="7862422" y="8754140"/>
                </a:cubicBezTo>
                <a:cubicBezTo>
                  <a:pt x="7497217" y="8774912"/>
                  <a:pt x="7583117" y="8773928"/>
                  <a:pt x="7403781" y="8754140"/>
                </a:cubicBezTo>
                <a:cubicBezTo>
                  <a:pt x="7224445" y="8734352"/>
                  <a:pt x="6773759" y="8721798"/>
                  <a:pt x="6552019" y="8754140"/>
                </a:cubicBezTo>
                <a:cubicBezTo>
                  <a:pt x="6330279" y="8786482"/>
                  <a:pt x="6268694" y="8762755"/>
                  <a:pt x="6191658" y="8754140"/>
                </a:cubicBezTo>
                <a:cubicBezTo>
                  <a:pt x="6114622" y="8745525"/>
                  <a:pt x="5784985" y="8741023"/>
                  <a:pt x="5536456" y="8754140"/>
                </a:cubicBezTo>
                <a:cubicBezTo>
                  <a:pt x="5287927" y="8767257"/>
                  <a:pt x="5183289" y="8747037"/>
                  <a:pt x="5077814" y="8754140"/>
                </a:cubicBezTo>
                <a:cubicBezTo>
                  <a:pt x="4972339" y="8761243"/>
                  <a:pt x="4836065" y="8765517"/>
                  <a:pt x="4619173" y="8754140"/>
                </a:cubicBezTo>
                <a:cubicBezTo>
                  <a:pt x="4402281" y="8742763"/>
                  <a:pt x="4036098" y="8762097"/>
                  <a:pt x="3767411" y="8754140"/>
                </a:cubicBezTo>
                <a:cubicBezTo>
                  <a:pt x="3498724" y="8746183"/>
                  <a:pt x="3248501" y="8718172"/>
                  <a:pt x="3013929" y="8754140"/>
                </a:cubicBezTo>
                <a:cubicBezTo>
                  <a:pt x="2779357" y="8790108"/>
                  <a:pt x="2481039" y="8738385"/>
                  <a:pt x="2260446" y="8754140"/>
                </a:cubicBezTo>
                <a:cubicBezTo>
                  <a:pt x="2039853" y="8769895"/>
                  <a:pt x="2068524" y="8750800"/>
                  <a:pt x="1900085" y="8754140"/>
                </a:cubicBezTo>
                <a:cubicBezTo>
                  <a:pt x="1731646" y="8757480"/>
                  <a:pt x="1569163" y="8769349"/>
                  <a:pt x="1343164" y="8754140"/>
                </a:cubicBezTo>
                <a:cubicBezTo>
                  <a:pt x="1117165" y="8738931"/>
                  <a:pt x="1113087" y="8755792"/>
                  <a:pt x="982803" y="8754140"/>
                </a:cubicBezTo>
                <a:cubicBezTo>
                  <a:pt x="852519" y="8752488"/>
                  <a:pt x="227410" y="8763430"/>
                  <a:pt x="0" y="8754140"/>
                </a:cubicBezTo>
                <a:cubicBezTo>
                  <a:pt x="12408" y="8586255"/>
                  <a:pt x="17980" y="8405271"/>
                  <a:pt x="0" y="8255827"/>
                </a:cubicBezTo>
                <a:cubicBezTo>
                  <a:pt x="-17980" y="8106383"/>
                  <a:pt x="-14772" y="7918182"/>
                  <a:pt x="0" y="7669973"/>
                </a:cubicBezTo>
                <a:cubicBezTo>
                  <a:pt x="14772" y="7421764"/>
                  <a:pt x="19828" y="7043074"/>
                  <a:pt x="0" y="6821495"/>
                </a:cubicBezTo>
                <a:cubicBezTo>
                  <a:pt x="-19828" y="6599916"/>
                  <a:pt x="23767" y="6391990"/>
                  <a:pt x="0" y="5973017"/>
                </a:cubicBezTo>
                <a:cubicBezTo>
                  <a:pt x="-23767" y="5554044"/>
                  <a:pt x="25204" y="5504619"/>
                  <a:pt x="0" y="5212080"/>
                </a:cubicBezTo>
                <a:cubicBezTo>
                  <a:pt x="-25204" y="4919541"/>
                  <a:pt x="-20330" y="4691670"/>
                  <a:pt x="0" y="4363602"/>
                </a:cubicBezTo>
                <a:cubicBezTo>
                  <a:pt x="20330" y="4035534"/>
                  <a:pt x="-8395" y="4051970"/>
                  <a:pt x="0" y="3777748"/>
                </a:cubicBezTo>
                <a:cubicBezTo>
                  <a:pt x="8395" y="3503526"/>
                  <a:pt x="-20087" y="3436969"/>
                  <a:pt x="0" y="3191894"/>
                </a:cubicBezTo>
                <a:cubicBezTo>
                  <a:pt x="20087" y="2946819"/>
                  <a:pt x="-8570" y="2840925"/>
                  <a:pt x="0" y="2518499"/>
                </a:cubicBezTo>
                <a:cubicBezTo>
                  <a:pt x="8570" y="2196074"/>
                  <a:pt x="-9059" y="2136861"/>
                  <a:pt x="0" y="2020186"/>
                </a:cubicBezTo>
                <a:cubicBezTo>
                  <a:pt x="9059" y="1903511"/>
                  <a:pt x="4728" y="1349918"/>
                  <a:pt x="0" y="1171708"/>
                </a:cubicBezTo>
                <a:cubicBezTo>
                  <a:pt x="-4728" y="993498"/>
                  <a:pt x="26567" y="537388"/>
                  <a:pt x="0" y="0"/>
                </a:cubicBezTo>
                <a:close/>
              </a:path>
              <a:path w="9828028" h="8754140" extrusionOk="0">
                <a:moveTo>
                  <a:pt x="0" y="0"/>
                </a:moveTo>
                <a:cubicBezTo>
                  <a:pt x="319837" y="963"/>
                  <a:pt x="504687" y="-17631"/>
                  <a:pt x="655202" y="0"/>
                </a:cubicBezTo>
                <a:cubicBezTo>
                  <a:pt x="805717" y="17631"/>
                  <a:pt x="1091034" y="-11660"/>
                  <a:pt x="1506964" y="0"/>
                </a:cubicBezTo>
                <a:cubicBezTo>
                  <a:pt x="1922894" y="11660"/>
                  <a:pt x="1832781" y="9379"/>
                  <a:pt x="1965606" y="0"/>
                </a:cubicBezTo>
                <a:cubicBezTo>
                  <a:pt x="2098431" y="-9379"/>
                  <a:pt x="2458549" y="-42003"/>
                  <a:pt x="2817368" y="0"/>
                </a:cubicBezTo>
                <a:cubicBezTo>
                  <a:pt x="3176187" y="42003"/>
                  <a:pt x="3320638" y="-3260"/>
                  <a:pt x="3669130" y="0"/>
                </a:cubicBezTo>
                <a:cubicBezTo>
                  <a:pt x="4017622" y="3260"/>
                  <a:pt x="3898851" y="15593"/>
                  <a:pt x="4127772" y="0"/>
                </a:cubicBezTo>
                <a:cubicBezTo>
                  <a:pt x="4356693" y="-15593"/>
                  <a:pt x="4491074" y="-14063"/>
                  <a:pt x="4684693" y="0"/>
                </a:cubicBezTo>
                <a:cubicBezTo>
                  <a:pt x="4878312" y="14063"/>
                  <a:pt x="5101037" y="-22396"/>
                  <a:pt x="5438175" y="0"/>
                </a:cubicBezTo>
                <a:cubicBezTo>
                  <a:pt x="5775313" y="22396"/>
                  <a:pt x="5865270" y="-10641"/>
                  <a:pt x="6289938" y="0"/>
                </a:cubicBezTo>
                <a:cubicBezTo>
                  <a:pt x="6714606" y="10641"/>
                  <a:pt x="6795055" y="-30822"/>
                  <a:pt x="7043420" y="0"/>
                </a:cubicBezTo>
                <a:cubicBezTo>
                  <a:pt x="7291785" y="30822"/>
                  <a:pt x="7543129" y="-11563"/>
                  <a:pt x="7698622" y="0"/>
                </a:cubicBezTo>
                <a:cubicBezTo>
                  <a:pt x="7854115" y="11563"/>
                  <a:pt x="8004296" y="-12661"/>
                  <a:pt x="8255544" y="0"/>
                </a:cubicBezTo>
                <a:cubicBezTo>
                  <a:pt x="8506792" y="12661"/>
                  <a:pt x="8838146" y="-41587"/>
                  <a:pt x="9107306" y="0"/>
                </a:cubicBezTo>
                <a:cubicBezTo>
                  <a:pt x="9376466" y="41587"/>
                  <a:pt x="9601230" y="20976"/>
                  <a:pt x="9828028" y="0"/>
                </a:cubicBezTo>
                <a:cubicBezTo>
                  <a:pt x="9854791" y="280590"/>
                  <a:pt x="9805687" y="423834"/>
                  <a:pt x="9828028" y="585854"/>
                </a:cubicBezTo>
                <a:cubicBezTo>
                  <a:pt x="9850369" y="747874"/>
                  <a:pt x="9839006" y="852445"/>
                  <a:pt x="9828028" y="996625"/>
                </a:cubicBezTo>
                <a:cubicBezTo>
                  <a:pt x="9817050" y="1140805"/>
                  <a:pt x="9825889" y="1356966"/>
                  <a:pt x="9828028" y="1494938"/>
                </a:cubicBezTo>
                <a:cubicBezTo>
                  <a:pt x="9830167" y="1632910"/>
                  <a:pt x="9855735" y="2120385"/>
                  <a:pt x="9828028" y="2343416"/>
                </a:cubicBezTo>
                <a:cubicBezTo>
                  <a:pt x="9800321" y="2566447"/>
                  <a:pt x="9831919" y="2614510"/>
                  <a:pt x="9828028" y="2841729"/>
                </a:cubicBezTo>
                <a:cubicBezTo>
                  <a:pt x="9824137" y="3068948"/>
                  <a:pt x="9821101" y="3266958"/>
                  <a:pt x="9828028" y="3427583"/>
                </a:cubicBezTo>
                <a:cubicBezTo>
                  <a:pt x="9834955" y="3588208"/>
                  <a:pt x="9832557" y="3643380"/>
                  <a:pt x="9828028" y="3838354"/>
                </a:cubicBezTo>
                <a:cubicBezTo>
                  <a:pt x="9823499" y="4033328"/>
                  <a:pt x="9794041" y="4274035"/>
                  <a:pt x="9828028" y="4686832"/>
                </a:cubicBezTo>
                <a:cubicBezTo>
                  <a:pt x="9862015" y="5099629"/>
                  <a:pt x="9827513" y="5215563"/>
                  <a:pt x="9828028" y="5535310"/>
                </a:cubicBezTo>
                <a:cubicBezTo>
                  <a:pt x="9828543" y="5855057"/>
                  <a:pt x="9851612" y="5852582"/>
                  <a:pt x="9828028" y="6121164"/>
                </a:cubicBezTo>
                <a:cubicBezTo>
                  <a:pt x="9804444" y="6389746"/>
                  <a:pt x="9800388" y="6436893"/>
                  <a:pt x="9828028" y="6707018"/>
                </a:cubicBezTo>
                <a:cubicBezTo>
                  <a:pt x="9855668" y="6977143"/>
                  <a:pt x="9843731" y="7063953"/>
                  <a:pt x="9828028" y="7205331"/>
                </a:cubicBezTo>
                <a:cubicBezTo>
                  <a:pt x="9812325" y="7346709"/>
                  <a:pt x="9816725" y="7607998"/>
                  <a:pt x="9828028" y="7791185"/>
                </a:cubicBezTo>
                <a:cubicBezTo>
                  <a:pt x="9839331" y="7974372"/>
                  <a:pt x="9816235" y="8311231"/>
                  <a:pt x="9828028" y="8754140"/>
                </a:cubicBezTo>
                <a:cubicBezTo>
                  <a:pt x="9713149" y="8770537"/>
                  <a:pt x="9641999" y="8771391"/>
                  <a:pt x="9467667" y="8754140"/>
                </a:cubicBezTo>
                <a:cubicBezTo>
                  <a:pt x="9293335" y="8736889"/>
                  <a:pt x="9129665" y="8765647"/>
                  <a:pt x="8812465" y="8754140"/>
                </a:cubicBezTo>
                <a:cubicBezTo>
                  <a:pt x="8495265" y="8742633"/>
                  <a:pt x="8575089" y="8762136"/>
                  <a:pt x="8452104" y="8754140"/>
                </a:cubicBezTo>
                <a:cubicBezTo>
                  <a:pt x="8329119" y="8746144"/>
                  <a:pt x="8157762" y="8745555"/>
                  <a:pt x="7993463" y="8754140"/>
                </a:cubicBezTo>
                <a:cubicBezTo>
                  <a:pt x="7829164" y="8762725"/>
                  <a:pt x="7528389" y="8793204"/>
                  <a:pt x="7141700" y="8754140"/>
                </a:cubicBezTo>
                <a:cubicBezTo>
                  <a:pt x="6755011" y="8715076"/>
                  <a:pt x="6861573" y="8734572"/>
                  <a:pt x="6683059" y="8754140"/>
                </a:cubicBezTo>
                <a:cubicBezTo>
                  <a:pt x="6504545" y="8773708"/>
                  <a:pt x="6398858" y="8781349"/>
                  <a:pt x="6126137" y="8754140"/>
                </a:cubicBezTo>
                <a:cubicBezTo>
                  <a:pt x="5853416" y="8726931"/>
                  <a:pt x="5891583" y="8739233"/>
                  <a:pt x="5667496" y="8754140"/>
                </a:cubicBezTo>
                <a:cubicBezTo>
                  <a:pt x="5443409" y="8769047"/>
                  <a:pt x="5421612" y="8741013"/>
                  <a:pt x="5307135" y="8754140"/>
                </a:cubicBezTo>
                <a:cubicBezTo>
                  <a:pt x="5192658" y="8767267"/>
                  <a:pt x="4716455" y="8773174"/>
                  <a:pt x="4553653" y="8754140"/>
                </a:cubicBezTo>
                <a:cubicBezTo>
                  <a:pt x="4390851" y="8735106"/>
                  <a:pt x="4305415" y="8763860"/>
                  <a:pt x="4193292" y="8754140"/>
                </a:cubicBezTo>
                <a:cubicBezTo>
                  <a:pt x="4081169" y="8744420"/>
                  <a:pt x="3699724" y="8750642"/>
                  <a:pt x="3341530" y="8754140"/>
                </a:cubicBezTo>
                <a:cubicBezTo>
                  <a:pt x="2983336" y="8757638"/>
                  <a:pt x="2964134" y="8775988"/>
                  <a:pt x="2784608" y="8754140"/>
                </a:cubicBezTo>
                <a:cubicBezTo>
                  <a:pt x="2605082" y="8732292"/>
                  <a:pt x="2117402" y="8735696"/>
                  <a:pt x="1932846" y="8754140"/>
                </a:cubicBezTo>
                <a:cubicBezTo>
                  <a:pt x="1748290" y="8772584"/>
                  <a:pt x="1704488" y="8758110"/>
                  <a:pt x="1572484" y="8754140"/>
                </a:cubicBezTo>
                <a:cubicBezTo>
                  <a:pt x="1440480" y="8750170"/>
                  <a:pt x="1058251" y="8770683"/>
                  <a:pt x="917283" y="8754140"/>
                </a:cubicBezTo>
                <a:cubicBezTo>
                  <a:pt x="776315" y="8737597"/>
                  <a:pt x="246118" y="8756651"/>
                  <a:pt x="0" y="8754140"/>
                </a:cubicBezTo>
                <a:cubicBezTo>
                  <a:pt x="606" y="8651607"/>
                  <a:pt x="6696" y="8517745"/>
                  <a:pt x="0" y="8343369"/>
                </a:cubicBezTo>
                <a:cubicBezTo>
                  <a:pt x="-6696" y="8168993"/>
                  <a:pt x="8989" y="7986673"/>
                  <a:pt x="0" y="7669973"/>
                </a:cubicBezTo>
                <a:cubicBezTo>
                  <a:pt x="-8989" y="7353273"/>
                  <a:pt x="2784" y="7262934"/>
                  <a:pt x="0" y="6996578"/>
                </a:cubicBezTo>
                <a:cubicBezTo>
                  <a:pt x="-2784" y="6730223"/>
                  <a:pt x="-19566" y="6633527"/>
                  <a:pt x="0" y="6498265"/>
                </a:cubicBezTo>
                <a:cubicBezTo>
                  <a:pt x="19566" y="6363003"/>
                  <a:pt x="-14096" y="6068248"/>
                  <a:pt x="0" y="5737329"/>
                </a:cubicBezTo>
                <a:cubicBezTo>
                  <a:pt x="14096" y="5406410"/>
                  <a:pt x="-13989" y="5404138"/>
                  <a:pt x="0" y="5239016"/>
                </a:cubicBezTo>
                <a:cubicBezTo>
                  <a:pt x="13989" y="5073894"/>
                  <a:pt x="-27943" y="4894382"/>
                  <a:pt x="0" y="4565621"/>
                </a:cubicBezTo>
                <a:cubicBezTo>
                  <a:pt x="27943" y="4236861"/>
                  <a:pt x="-2893" y="4041565"/>
                  <a:pt x="0" y="3804684"/>
                </a:cubicBezTo>
                <a:cubicBezTo>
                  <a:pt x="2893" y="3567803"/>
                  <a:pt x="16997" y="3536626"/>
                  <a:pt x="0" y="3393913"/>
                </a:cubicBezTo>
                <a:cubicBezTo>
                  <a:pt x="-16997" y="3251200"/>
                  <a:pt x="-17017" y="2984971"/>
                  <a:pt x="0" y="2808059"/>
                </a:cubicBezTo>
                <a:cubicBezTo>
                  <a:pt x="17017" y="2631147"/>
                  <a:pt x="-18412" y="2419757"/>
                  <a:pt x="0" y="2309746"/>
                </a:cubicBezTo>
                <a:cubicBezTo>
                  <a:pt x="18412" y="2199735"/>
                  <a:pt x="-28322" y="2005971"/>
                  <a:pt x="0" y="1723892"/>
                </a:cubicBezTo>
                <a:cubicBezTo>
                  <a:pt x="28322" y="1441813"/>
                  <a:pt x="-8687" y="1458694"/>
                  <a:pt x="0" y="1225580"/>
                </a:cubicBezTo>
                <a:cubicBezTo>
                  <a:pt x="8687" y="992466"/>
                  <a:pt x="-2325" y="798312"/>
                  <a:pt x="0" y="639726"/>
                </a:cubicBezTo>
                <a:cubicBezTo>
                  <a:pt x="2325" y="481140"/>
                  <a:pt x="-8311" y="196851"/>
                  <a:pt x="0" y="0"/>
                </a:cubicBezTo>
                <a:close/>
              </a:path>
            </a:pathLst>
          </a:custGeom>
          <a:solidFill>
            <a:schemeClr val="lt1"/>
          </a:solidFill>
          <a:ln w="28575" cap="flat" cmpd="sng">
            <a:solidFill>
              <a:srgbClr val="395E89"/>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400" b="1" dirty="0">
                <a:solidFill>
                  <a:schemeClr val="dk1"/>
                </a:solidFill>
                <a:latin typeface="UTM Avo" panose="02040603050506020204" pitchFamily="18"/>
                <a:ea typeface="Calibri"/>
                <a:cs typeface="Calibri"/>
                <a:sym typeface="Calibri"/>
              </a:rPr>
              <a:t>Bài tập 1. Tìm danh từ trong câu sau:</a:t>
            </a:r>
            <a:endParaRPr sz="2400" dirty="0">
              <a:latin typeface="UTM Avo" panose="02040603050506020204" pitchFamily="18"/>
            </a:endParaRPr>
          </a:p>
          <a:p>
            <a:pPr algn="just">
              <a:lnSpc>
                <a:spcPct val="150000"/>
              </a:lnSpc>
            </a:pPr>
            <a:r>
              <a:rPr lang="vi-VN" sz="2400" dirty="0">
                <a:solidFill>
                  <a:schemeClr val="dk1"/>
                </a:solidFill>
                <a:latin typeface="UTM Avo" panose="02040603050506020204" pitchFamily="18"/>
                <a:ea typeface="Calibri"/>
                <a:cs typeface="Calibri"/>
                <a:sym typeface="Calibri"/>
              </a:rPr>
              <a:t>Có khi nào bạn biến thành hoa, thành quả, thành một ngôi sao, thành ông Mặt Trời đem lại niềm vui cho mọi người như trong các câu chuyện cổ tích mà bác gió thường rì rầm kể suốt đêm ngày chưa? </a:t>
            </a:r>
            <a:endParaRPr sz="2400" dirty="0">
              <a:latin typeface="UTM Avo" panose="02040603050506020204" pitchFamily="18"/>
            </a:endParaRPr>
          </a:p>
          <a:p>
            <a:pPr algn="r">
              <a:lnSpc>
                <a:spcPct val="150000"/>
              </a:lnSpc>
            </a:pPr>
            <a:r>
              <a:rPr lang="vi-VN" sz="2400" dirty="0">
                <a:solidFill>
                  <a:schemeClr val="dk1"/>
                </a:solidFill>
                <a:latin typeface="UTM Avo" panose="02040603050506020204" pitchFamily="18"/>
                <a:ea typeface="Calibri"/>
                <a:cs typeface="Calibri"/>
                <a:sym typeface="Calibri"/>
              </a:rPr>
              <a:t>Theo</a:t>
            </a:r>
            <a:r>
              <a:rPr lang="vi-VN" sz="2400" i="1" dirty="0">
                <a:solidFill>
                  <a:schemeClr val="dk1"/>
                </a:solidFill>
                <a:latin typeface="UTM Avo" panose="02040603050506020204" pitchFamily="18"/>
                <a:ea typeface="Calibri"/>
                <a:cs typeface="Calibri"/>
                <a:sym typeface="Calibri"/>
              </a:rPr>
              <a:t> Trần Hoài Dương</a:t>
            </a:r>
            <a:endParaRPr sz="2400" dirty="0">
              <a:latin typeface="UTM Avo" panose="02040603050506020204" pitchFamily="18"/>
            </a:endParaRPr>
          </a:p>
        </p:txBody>
      </p:sp>
      <p:sp>
        <p:nvSpPr>
          <p:cNvPr id="4" name="Google Shape;273;p13">
            <a:extLst>
              <a:ext uri="{FF2B5EF4-FFF2-40B4-BE49-F238E27FC236}">
                <a16:creationId xmlns:a16="http://schemas.microsoft.com/office/drawing/2014/main" id="{637C7C1B-D805-650C-BBF5-06ACFF7D119C}"/>
              </a:ext>
            </a:extLst>
          </p:cNvPr>
          <p:cNvSpPr/>
          <p:nvPr/>
        </p:nvSpPr>
        <p:spPr>
          <a:xfrm>
            <a:off x="4107339" y="1454096"/>
            <a:ext cx="3200400" cy="694107"/>
          </a:xfrm>
          <a:prstGeom prst="homePlate">
            <a:avLst>
              <a:gd name="adj" fmla="val 50000"/>
            </a:avLst>
          </a:prstGeom>
          <a:solidFill>
            <a:schemeClr val="accent4">
              <a:lumMod val="60000"/>
              <a:lumOff val="40000"/>
            </a:schemeClr>
          </a:solidFill>
          <a:ln w="28575" cap="flat" cmpd="sng">
            <a:solidFill>
              <a:schemeClr val="tx1"/>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dirty="0">
                <a:solidFill>
                  <a:schemeClr val="dk1"/>
                </a:solidFill>
                <a:latin typeface="UTM Avo" panose="02040603050506020204" pitchFamily="18"/>
                <a:ea typeface="Calibri"/>
                <a:cs typeface="Calibri"/>
                <a:sym typeface="Calibri"/>
              </a:rPr>
              <a:t>Thảo luận nhóm</a:t>
            </a:r>
            <a:endParaRPr sz="2400" b="1" dirty="0">
              <a:solidFill>
                <a:schemeClr val="dk1"/>
              </a:solidFill>
              <a:latin typeface="UTM Avo" panose="02040603050506020204" pitchFamily="18"/>
              <a:ea typeface="Calibri"/>
              <a:cs typeface="Calibri"/>
              <a:sym typeface="Calibri"/>
            </a:endParaRPr>
          </a:p>
        </p:txBody>
      </p:sp>
      <p:cxnSp>
        <p:nvCxnSpPr>
          <p:cNvPr id="5" name="Google Shape;274;p13">
            <a:extLst>
              <a:ext uri="{FF2B5EF4-FFF2-40B4-BE49-F238E27FC236}">
                <a16:creationId xmlns:a16="http://schemas.microsoft.com/office/drawing/2014/main" id="{6B2E982B-7B98-C2D3-5D56-9F7C7D5DE472}"/>
              </a:ext>
            </a:extLst>
          </p:cNvPr>
          <p:cNvCxnSpPr/>
          <p:nvPr/>
        </p:nvCxnSpPr>
        <p:spPr>
          <a:xfrm>
            <a:off x="5327400" y="3271284"/>
            <a:ext cx="3960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6" name="Google Shape;275;p13">
            <a:extLst>
              <a:ext uri="{FF2B5EF4-FFF2-40B4-BE49-F238E27FC236}">
                <a16:creationId xmlns:a16="http://schemas.microsoft.com/office/drawing/2014/main" id="{63D7F78C-5D47-1E5A-CB1F-5D728ECB8138}"/>
              </a:ext>
            </a:extLst>
          </p:cNvPr>
          <p:cNvCxnSpPr/>
          <p:nvPr/>
        </p:nvCxnSpPr>
        <p:spPr>
          <a:xfrm>
            <a:off x="9144794" y="3245884"/>
            <a:ext cx="5588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8" name="Google Shape;277;p13">
            <a:extLst>
              <a:ext uri="{FF2B5EF4-FFF2-40B4-BE49-F238E27FC236}">
                <a16:creationId xmlns:a16="http://schemas.microsoft.com/office/drawing/2014/main" id="{9EB6092A-6934-2A43-65AA-3C1E96F57507}"/>
              </a:ext>
            </a:extLst>
          </p:cNvPr>
          <p:cNvCxnSpPr>
            <a:cxnSpLocks/>
          </p:cNvCxnSpPr>
          <p:nvPr/>
        </p:nvCxnSpPr>
        <p:spPr>
          <a:xfrm>
            <a:off x="5435600" y="5484149"/>
            <a:ext cx="15367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9" name="Google Shape;278;p13">
            <a:extLst>
              <a:ext uri="{FF2B5EF4-FFF2-40B4-BE49-F238E27FC236}">
                <a16:creationId xmlns:a16="http://schemas.microsoft.com/office/drawing/2014/main" id="{4997EBD9-9278-7059-8C60-EC9061442BB5}"/>
              </a:ext>
            </a:extLst>
          </p:cNvPr>
          <p:cNvCxnSpPr/>
          <p:nvPr/>
        </p:nvCxnSpPr>
        <p:spPr>
          <a:xfrm>
            <a:off x="10935494" y="3272466"/>
            <a:ext cx="5588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0" name="Google Shape;279;p13">
            <a:extLst>
              <a:ext uri="{FF2B5EF4-FFF2-40B4-BE49-F238E27FC236}">
                <a16:creationId xmlns:a16="http://schemas.microsoft.com/office/drawing/2014/main" id="{D5B897CB-1153-5D3C-D006-BC7B32A98531}"/>
              </a:ext>
            </a:extLst>
          </p:cNvPr>
          <p:cNvCxnSpPr/>
          <p:nvPr/>
        </p:nvCxnSpPr>
        <p:spPr>
          <a:xfrm>
            <a:off x="6428084" y="3830898"/>
            <a:ext cx="12960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1" name="Google Shape;280;p13">
            <a:extLst>
              <a:ext uri="{FF2B5EF4-FFF2-40B4-BE49-F238E27FC236}">
                <a16:creationId xmlns:a16="http://schemas.microsoft.com/office/drawing/2014/main" id="{C3A8A571-75FA-23CA-1142-9E3B14FA722A}"/>
              </a:ext>
            </a:extLst>
          </p:cNvPr>
          <p:cNvCxnSpPr>
            <a:cxnSpLocks/>
          </p:cNvCxnSpPr>
          <p:nvPr/>
        </p:nvCxnSpPr>
        <p:spPr>
          <a:xfrm>
            <a:off x="4762500" y="4927600"/>
            <a:ext cx="22352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2" name="Google Shape;281;p13">
            <a:extLst>
              <a:ext uri="{FF2B5EF4-FFF2-40B4-BE49-F238E27FC236}">
                <a16:creationId xmlns:a16="http://schemas.microsoft.com/office/drawing/2014/main" id="{25084051-9AA0-01A0-D50E-809D2B347762}"/>
              </a:ext>
            </a:extLst>
          </p:cNvPr>
          <p:cNvCxnSpPr>
            <a:cxnSpLocks/>
          </p:cNvCxnSpPr>
          <p:nvPr/>
        </p:nvCxnSpPr>
        <p:spPr>
          <a:xfrm>
            <a:off x="8929688" y="3813696"/>
            <a:ext cx="1878012"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3" name="Google Shape;282;p13">
            <a:extLst>
              <a:ext uri="{FF2B5EF4-FFF2-40B4-BE49-F238E27FC236}">
                <a16:creationId xmlns:a16="http://schemas.microsoft.com/office/drawing/2014/main" id="{2D8E56F5-3B03-8A61-BB1C-D2074D08334B}"/>
              </a:ext>
            </a:extLst>
          </p:cNvPr>
          <p:cNvCxnSpPr>
            <a:cxnSpLocks/>
          </p:cNvCxnSpPr>
          <p:nvPr/>
        </p:nvCxnSpPr>
        <p:spPr>
          <a:xfrm>
            <a:off x="5171771" y="4356100"/>
            <a:ext cx="12240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4" name="Google Shape;283;p13">
            <a:extLst>
              <a:ext uri="{FF2B5EF4-FFF2-40B4-BE49-F238E27FC236}">
                <a16:creationId xmlns:a16="http://schemas.microsoft.com/office/drawing/2014/main" id="{DDB7509C-59A6-0870-CE7D-93797D82C8CE}"/>
              </a:ext>
            </a:extLst>
          </p:cNvPr>
          <p:cNvCxnSpPr>
            <a:cxnSpLocks/>
          </p:cNvCxnSpPr>
          <p:nvPr/>
        </p:nvCxnSpPr>
        <p:spPr>
          <a:xfrm flipV="1">
            <a:off x="7170092" y="4368800"/>
            <a:ext cx="1517502" cy="1772"/>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5" name="Google Shape;284;p13">
            <a:extLst>
              <a:ext uri="{FF2B5EF4-FFF2-40B4-BE49-F238E27FC236}">
                <a16:creationId xmlns:a16="http://schemas.microsoft.com/office/drawing/2014/main" id="{61D7C972-4E7B-3B8F-E9BE-CBFD4407B7EC}"/>
              </a:ext>
            </a:extLst>
          </p:cNvPr>
          <p:cNvCxnSpPr>
            <a:cxnSpLocks/>
          </p:cNvCxnSpPr>
          <p:nvPr/>
        </p:nvCxnSpPr>
        <p:spPr>
          <a:xfrm>
            <a:off x="11062107" y="4356100"/>
            <a:ext cx="608806"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6" name="Google Shape;285;p13">
            <a:extLst>
              <a:ext uri="{FF2B5EF4-FFF2-40B4-BE49-F238E27FC236}">
                <a16:creationId xmlns:a16="http://schemas.microsoft.com/office/drawing/2014/main" id="{2BC8875D-D804-233E-4525-B5CEAD24BF64}"/>
              </a:ext>
            </a:extLst>
          </p:cNvPr>
          <p:cNvCxnSpPr/>
          <p:nvPr/>
        </p:nvCxnSpPr>
        <p:spPr>
          <a:xfrm>
            <a:off x="7724084" y="4927600"/>
            <a:ext cx="12446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pic>
        <p:nvPicPr>
          <p:cNvPr id="25" name="Google Shape;286;p13">
            <a:extLst>
              <a:ext uri="{FF2B5EF4-FFF2-40B4-BE49-F238E27FC236}">
                <a16:creationId xmlns:a16="http://schemas.microsoft.com/office/drawing/2014/main" id="{45BE8010-5D4C-A5A9-8AB9-02349E00901F}"/>
              </a:ext>
            </a:extLst>
          </p:cNvPr>
          <p:cNvPicPr preferRelativeResize="0">
            <a:picLocks noChangeAspect="1"/>
          </p:cNvPicPr>
          <p:nvPr/>
        </p:nvPicPr>
        <p:blipFill rotWithShape="1">
          <a:blip r:embed="rId3">
            <a:alphaModFix/>
          </a:blip>
          <a:srcRect/>
          <a:stretch/>
        </p:blipFill>
        <p:spPr>
          <a:xfrm>
            <a:off x="231742" y="1905707"/>
            <a:ext cx="3977397" cy="4468986"/>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2523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91;p14">
            <a:extLst>
              <a:ext uri="{FF2B5EF4-FFF2-40B4-BE49-F238E27FC236}">
                <a16:creationId xmlns:a16="http://schemas.microsoft.com/office/drawing/2014/main" id="{1D85CDC3-5D50-6816-7262-DC3134608B0D}"/>
              </a:ext>
            </a:extLst>
          </p:cNvPr>
          <p:cNvSpPr/>
          <p:nvPr/>
        </p:nvSpPr>
        <p:spPr>
          <a:xfrm>
            <a:off x="457994" y="1737165"/>
            <a:ext cx="11633200" cy="1119059"/>
          </a:xfrm>
          <a:prstGeom prst="homePlate">
            <a:avLst>
              <a:gd name="adj" fmla="val 50000"/>
            </a:avLst>
          </a:prstGeom>
          <a:noFill/>
          <a:ln w="25400" cap="flat" cmpd="sng">
            <a:noFill/>
            <a:prstDash val="dash"/>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dirty="0">
                <a:solidFill>
                  <a:schemeClr val="dk1"/>
                </a:solidFill>
                <a:latin typeface="UTM Avo" panose="02040603050506020204" pitchFamily="18"/>
                <a:ea typeface="Calibri"/>
                <a:cs typeface="Calibri"/>
                <a:sym typeface="Calibri"/>
              </a:rPr>
              <a:t>Bài tập 2. Viết một câu giới thiệu về bản thân hoặc về một người bạn. Chỉ ra danh từ mà em đã sử dụng.</a:t>
            </a:r>
            <a:endParaRPr sz="2400" b="1" dirty="0">
              <a:solidFill>
                <a:schemeClr val="dk1"/>
              </a:solidFill>
              <a:latin typeface="UTM Avo" panose="02040603050506020204" pitchFamily="18"/>
              <a:ea typeface="Calibri"/>
              <a:cs typeface="Calibri"/>
              <a:sym typeface="Calibri"/>
            </a:endParaRPr>
          </a:p>
        </p:txBody>
      </p:sp>
      <p:sp>
        <p:nvSpPr>
          <p:cNvPr id="3" name="Google Shape;292;p14">
            <a:extLst>
              <a:ext uri="{FF2B5EF4-FFF2-40B4-BE49-F238E27FC236}">
                <a16:creationId xmlns:a16="http://schemas.microsoft.com/office/drawing/2014/main" id="{9609FB36-308A-A793-672F-BF1462C175E3}"/>
              </a:ext>
            </a:extLst>
          </p:cNvPr>
          <p:cNvSpPr/>
          <p:nvPr/>
        </p:nvSpPr>
        <p:spPr>
          <a:xfrm>
            <a:off x="0" y="3036833"/>
            <a:ext cx="3035300" cy="665694"/>
          </a:xfrm>
          <a:prstGeom prst="homePlate">
            <a:avLst>
              <a:gd name="adj" fmla="val 50000"/>
            </a:avLst>
          </a:prstGeom>
          <a:solidFill>
            <a:schemeClr val="accent4">
              <a:lumMod val="60000"/>
              <a:lumOff val="40000"/>
            </a:schemeClr>
          </a:solidFill>
          <a:ln w="25400" cap="flat" cmpd="sng">
            <a:noFill/>
            <a:prstDash val="solid"/>
            <a:round/>
            <a:headEnd type="none" w="sm" len="sm"/>
            <a:tailEnd type="none" w="sm" len="sm"/>
          </a:ln>
        </p:spPr>
        <p:txBody>
          <a:bodyPr spcFirstLastPara="1" wrap="square" lIns="60950" tIns="30467" rIns="60950" bIns="30467" anchor="ctr" anchorCtr="0">
            <a:noAutofit/>
          </a:bodyPr>
          <a:lstStyle/>
          <a:p>
            <a:pPr algn="ctr"/>
            <a:r>
              <a:rPr lang="vi-VN" sz="2400" b="1" i="1">
                <a:solidFill>
                  <a:schemeClr val="dk1"/>
                </a:solidFill>
                <a:latin typeface="UTM Avo" panose="02040603050506020204" pitchFamily="18"/>
                <a:ea typeface="Calibri"/>
                <a:cs typeface="Calibri"/>
                <a:sym typeface="Calibri"/>
              </a:rPr>
              <a:t>Gợi ý đáp án</a:t>
            </a:r>
            <a:endParaRPr sz="2400" b="1" i="1">
              <a:solidFill>
                <a:schemeClr val="dk1"/>
              </a:solidFill>
              <a:latin typeface="UTM Avo" panose="02040603050506020204" pitchFamily="18"/>
              <a:ea typeface="Calibri"/>
              <a:cs typeface="Calibri"/>
              <a:sym typeface="Calibri"/>
            </a:endParaRPr>
          </a:p>
        </p:txBody>
      </p:sp>
      <p:sp>
        <p:nvSpPr>
          <p:cNvPr id="4" name="Google Shape;293;p14">
            <a:extLst>
              <a:ext uri="{FF2B5EF4-FFF2-40B4-BE49-F238E27FC236}">
                <a16:creationId xmlns:a16="http://schemas.microsoft.com/office/drawing/2014/main" id="{3BA436ED-2DE7-43A6-AB82-EC2229688330}"/>
              </a:ext>
            </a:extLst>
          </p:cNvPr>
          <p:cNvSpPr txBox="1"/>
          <p:nvPr/>
        </p:nvSpPr>
        <p:spPr>
          <a:xfrm>
            <a:off x="965994" y="3883137"/>
            <a:ext cx="10617200" cy="615527"/>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a:solidFill>
                  <a:schemeClr val="dk1"/>
                </a:solidFill>
                <a:latin typeface="UTM Avo" panose="02040603050506020204" pitchFamily="18"/>
                <a:ea typeface="Calibri"/>
                <a:cs typeface="Calibri"/>
                <a:sym typeface="Calibri"/>
              </a:rPr>
              <a:t>Nam là một học sinh giỏi và chăm chỉ. Cả lớp rất tự hào về Nam.</a:t>
            </a:r>
            <a:endParaRPr sz="2400">
              <a:solidFill>
                <a:schemeClr val="dk1"/>
              </a:solidFill>
              <a:latin typeface="UTM Avo" panose="02040603050506020204" pitchFamily="18"/>
              <a:ea typeface="Calibri"/>
              <a:cs typeface="Calibri"/>
              <a:sym typeface="Calibri"/>
            </a:endParaRPr>
          </a:p>
        </p:txBody>
      </p:sp>
      <p:cxnSp>
        <p:nvCxnSpPr>
          <p:cNvPr id="5" name="Google Shape;294;p14">
            <a:extLst>
              <a:ext uri="{FF2B5EF4-FFF2-40B4-BE49-F238E27FC236}">
                <a16:creationId xmlns:a16="http://schemas.microsoft.com/office/drawing/2014/main" id="{EB509435-2F47-DE8F-564C-4B99C11394B4}"/>
              </a:ext>
            </a:extLst>
          </p:cNvPr>
          <p:cNvCxnSpPr/>
          <p:nvPr/>
        </p:nvCxnSpPr>
        <p:spPr>
          <a:xfrm>
            <a:off x="1448594" y="4432809"/>
            <a:ext cx="7112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6" name="Google Shape;295;p14">
            <a:extLst>
              <a:ext uri="{FF2B5EF4-FFF2-40B4-BE49-F238E27FC236}">
                <a16:creationId xmlns:a16="http://schemas.microsoft.com/office/drawing/2014/main" id="{3D390716-27F6-B627-A772-6C5CC6DB7F2F}"/>
              </a:ext>
            </a:extLst>
          </p:cNvPr>
          <p:cNvCxnSpPr/>
          <p:nvPr/>
        </p:nvCxnSpPr>
        <p:spPr>
          <a:xfrm>
            <a:off x="3264694" y="4437695"/>
            <a:ext cx="11684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7" name="Google Shape;296;p14">
            <a:extLst>
              <a:ext uri="{FF2B5EF4-FFF2-40B4-BE49-F238E27FC236}">
                <a16:creationId xmlns:a16="http://schemas.microsoft.com/office/drawing/2014/main" id="{328AAD90-44D0-4A10-34B8-1D73AE9D3E4A}"/>
              </a:ext>
            </a:extLst>
          </p:cNvPr>
          <p:cNvCxnSpPr>
            <a:cxnSpLocks/>
          </p:cNvCxnSpPr>
          <p:nvPr/>
        </p:nvCxnSpPr>
        <p:spPr>
          <a:xfrm>
            <a:off x="7684294" y="4420109"/>
            <a:ext cx="575786"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8" name="Google Shape;297;p14">
            <a:extLst>
              <a:ext uri="{FF2B5EF4-FFF2-40B4-BE49-F238E27FC236}">
                <a16:creationId xmlns:a16="http://schemas.microsoft.com/office/drawing/2014/main" id="{7F4D3BFE-ECDC-E8F8-A5F5-CDCA9FCD8671}"/>
              </a:ext>
            </a:extLst>
          </p:cNvPr>
          <p:cNvCxnSpPr/>
          <p:nvPr/>
        </p:nvCxnSpPr>
        <p:spPr>
          <a:xfrm>
            <a:off x="10300494" y="4410228"/>
            <a:ext cx="7112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spTree>
    <p:extLst>
      <p:ext uri="{BB962C8B-B14F-4D97-AF65-F5344CB8AC3E}">
        <p14:creationId xmlns:p14="http://schemas.microsoft.com/office/powerpoint/2010/main" val="188415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9559AB9-F275-EBE0-B0BB-4449026CF580}"/>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07;p15">
            <a:extLst>
              <a:ext uri="{FF2B5EF4-FFF2-40B4-BE49-F238E27FC236}">
                <a16:creationId xmlns:a16="http://schemas.microsoft.com/office/drawing/2014/main" id="{0C5A12C0-5341-F96B-6680-68772BDEFEED}"/>
              </a:ext>
            </a:extLst>
          </p:cNvPr>
          <p:cNvSpPr/>
          <p:nvPr/>
        </p:nvSpPr>
        <p:spPr>
          <a:xfrm>
            <a:off x="-1242651" y="6040503"/>
            <a:ext cx="6096397" cy="2471812"/>
          </a:xfrm>
          <a:custGeom>
            <a:avLst/>
            <a:gdLst/>
            <a:ahLst/>
            <a:cxnLst/>
            <a:rect l="l" t="t" r="r" b="b"/>
            <a:pathLst>
              <a:path w="9144596" h="3707718" extrusionOk="0">
                <a:moveTo>
                  <a:pt x="0" y="0"/>
                </a:moveTo>
                <a:lnTo>
                  <a:pt x="9144596" y="0"/>
                </a:lnTo>
                <a:lnTo>
                  <a:pt x="9144596" y="3707718"/>
                </a:lnTo>
                <a:lnTo>
                  <a:pt x="0" y="3707718"/>
                </a:lnTo>
                <a:lnTo>
                  <a:pt x="0" y="0"/>
                </a:lnTo>
                <a:close/>
              </a:path>
            </a:pathLst>
          </a:custGeom>
          <a:blipFill rotWithShape="1">
            <a:blip r:embed="rId3">
              <a:alphaModFix/>
            </a:blip>
            <a:stretch>
              <a:fillRect/>
            </a:stretch>
          </a:blipFill>
          <a:ln>
            <a:noFill/>
          </a:ln>
        </p:spPr>
        <p:txBody>
          <a:bodyPr/>
          <a:lstStyle/>
          <a:p>
            <a:endParaRPr lang="en-US"/>
          </a:p>
        </p:txBody>
      </p:sp>
      <p:sp>
        <p:nvSpPr>
          <p:cNvPr id="3" name="Google Shape;308;p15">
            <a:extLst>
              <a:ext uri="{FF2B5EF4-FFF2-40B4-BE49-F238E27FC236}">
                <a16:creationId xmlns:a16="http://schemas.microsoft.com/office/drawing/2014/main" id="{0834041D-C737-8C06-FDC1-2AFB150457BA}"/>
              </a:ext>
            </a:extLst>
          </p:cNvPr>
          <p:cNvSpPr/>
          <p:nvPr/>
        </p:nvSpPr>
        <p:spPr>
          <a:xfrm>
            <a:off x="7220470" y="4667797"/>
            <a:ext cx="8631807" cy="3499805"/>
          </a:xfrm>
          <a:custGeom>
            <a:avLst/>
            <a:gdLst/>
            <a:ahLst/>
            <a:cxnLst/>
            <a:rect l="l" t="t" r="r" b="b"/>
            <a:pathLst>
              <a:path w="12947711" h="5249708" extrusionOk="0">
                <a:moveTo>
                  <a:pt x="0" y="0"/>
                </a:moveTo>
                <a:lnTo>
                  <a:pt x="12947711" y="0"/>
                </a:lnTo>
                <a:lnTo>
                  <a:pt x="12947711" y="5249708"/>
                </a:lnTo>
                <a:lnTo>
                  <a:pt x="0" y="5249708"/>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309;p15">
            <a:extLst>
              <a:ext uri="{FF2B5EF4-FFF2-40B4-BE49-F238E27FC236}">
                <a16:creationId xmlns:a16="http://schemas.microsoft.com/office/drawing/2014/main" id="{7B4279C0-2937-35A2-7118-1B9E9C3EA1C0}"/>
              </a:ext>
            </a:extLst>
          </p:cNvPr>
          <p:cNvSpPr/>
          <p:nvPr/>
        </p:nvSpPr>
        <p:spPr>
          <a:xfrm>
            <a:off x="3179374" y="4800600"/>
            <a:ext cx="2339201" cy="27432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310;p15">
            <a:extLst>
              <a:ext uri="{FF2B5EF4-FFF2-40B4-BE49-F238E27FC236}">
                <a16:creationId xmlns:a16="http://schemas.microsoft.com/office/drawing/2014/main" id="{160FD7F7-D83C-A6C8-9075-D5E80F42CDD8}"/>
              </a:ext>
            </a:extLst>
          </p:cNvPr>
          <p:cNvSpPr/>
          <p:nvPr/>
        </p:nvSpPr>
        <p:spPr>
          <a:xfrm>
            <a:off x="6997340" y="5046099"/>
            <a:ext cx="2174609" cy="2743200"/>
          </a:xfrm>
          <a:custGeom>
            <a:avLst/>
            <a:gdLst/>
            <a:ahLst/>
            <a:cxnLst/>
            <a:rect l="l" t="t" r="r" b="b"/>
            <a:pathLst>
              <a:path w="3261914" h="4114800" extrusionOk="0">
                <a:moveTo>
                  <a:pt x="0" y="0"/>
                </a:moveTo>
                <a:lnTo>
                  <a:pt x="3261914" y="0"/>
                </a:lnTo>
                <a:lnTo>
                  <a:pt x="3261914" y="4114800"/>
                </a:lnTo>
                <a:lnTo>
                  <a:pt x="0" y="4114800"/>
                </a:lnTo>
                <a:lnTo>
                  <a:pt x="0" y="0"/>
                </a:lnTo>
                <a:close/>
              </a:path>
            </a:pathLst>
          </a:custGeom>
          <a:blipFill rotWithShape="1">
            <a:blip r:embed="rId5">
              <a:alphaModFix/>
            </a:blip>
            <a:stretch>
              <a:fillRect/>
            </a:stretch>
          </a:blipFill>
          <a:ln>
            <a:noFill/>
          </a:ln>
        </p:spPr>
        <p:txBody>
          <a:bodyPr/>
          <a:lstStyle/>
          <a:p>
            <a:endParaRPr lang="en-US"/>
          </a:p>
        </p:txBody>
      </p:sp>
      <p:sp>
        <p:nvSpPr>
          <p:cNvPr id="6" name="Google Shape;311;p15">
            <a:extLst>
              <a:ext uri="{FF2B5EF4-FFF2-40B4-BE49-F238E27FC236}">
                <a16:creationId xmlns:a16="http://schemas.microsoft.com/office/drawing/2014/main" id="{044658C3-B21E-20A0-8078-A471873D427F}"/>
              </a:ext>
            </a:extLst>
          </p:cNvPr>
          <p:cNvSpPr/>
          <p:nvPr/>
        </p:nvSpPr>
        <p:spPr>
          <a:xfrm>
            <a:off x="-708420" y="4668903"/>
            <a:ext cx="2409029" cy="2743200"/>
          </a:xfrm>
          <a:custGeom>
            <a:avLst/>
            <a:gdLst/>
            <a:ahLst/>
            <a:cxnLst/>
            <a:rect l="l" t="t" r="r" b="b"/>
            <a:pathLst>
              <a:path w="3613543" h="4114800" extrusionOk="0">
                <a:moveTo>
                  <a:pt x="0" y="0"/>
                </a:moveTo>
                <a:lnTo>
                  <a:pt x="3613542" y="0"/>
                </a:lnTo>
                <a:lnTo>
                  <a:pt x="3613542" y="4114800"/>
                </a:lnTo>
                <a:lnTo>
                  <a:pt x="0" y="4114800"/>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312;p15">
            <a:extLst>
              <a:ext uri="{FF2B5EF4-FFF2-40B4-BE49-F238E27FC236}">
                <a16:creationId xmlns:a16="http://schemas.microsoft.com/office/drawing/2014/main" id="{6D9851C7-3FF3-F3CC-6D40-54E4C3D6DE0C}"/>
              </a:ext>
            </a:extLst>
          </p:cNvPr>
          <p:cNvSpPr/>
          <p:nvPr/>
        </p:nvSpPr>
        <p:spPr>
          <a:xfrm rot="-1914904">
            <a:off x="9204276" y="4397515"/>
            <a:ext cx="3294236" cy="2743200"/>
          </a:xfrm>
          <a:custGeom>
            <a:avLst/>
            <a:gdLst/>
            <a:ahLst/>
            <a:cxnLst/>
            <a:rect l="l" t="t" r="r" b="b"/>
            <a:pathLst>
              <a:path w="4941354" h="4114800" extrusionOk="0">
                <a:moveTo>
                  <a:pt x="0" y="0"/>
                </a:moveTo>
                <a:lnTo>
                  <a:pt x="4941354" y="0"/>
                </a:lnTo>
                <a:lnTo>
                  <a:pt x="4941354" y="4114800"/>
                </a:lnTo>
                <a:lnTo>
                  <a:pt x="0" y="4114800"/>
                </a:lnTo>
                <a:lnTo>
                  <a:pt x="0" y="0"/>
                </a:lnTo>
                <a:close/>
              </a:path>
            </a:pathLst>
          </a:custGeom>
          <a:blipFill rotWithShape="1">
            <a:blip r:embed="rId7">
              <a:alphaModFix/>
            </a:blip>
            <a:stretch>
              <a:fillRect/>
            </a:stretch>
          </a:blipFill>
          <a:ln>
            <a:noFill/>
          </a:ln>
        </p:spPr>
        <p:txBody>
          <a:bodyPr/>
          <a:lstStyle/>
          <a:p>
            <a:endParaRPr lang="en-US"/>
          </a:p>
        </p:txBody>
      </p:sp>
      <p:sp>
        <p:nvSpPr>
          <p:cNvPr id="10" name="Google Shape;315;p15">
            <a:extLst>
              <a:ext uri="{FF2B5EF4-FFF2-40B4-BE49-F238E27FC236}">
                <a16:creationId xmlns:a16="http://schemas.microsoft.com/office/drawing/2014/main" id="{5EA2C263-1C45-3049-4A5B-4AEBEB9B34A5}"/>
              </a:ext>
            </a:extLst>
          </p:cNvPr>
          <p:cNvSpPr/>
          <p:nvPr/>
        </p:nvSpPr>
        <p:spPr>
          <a:xfrm>
            <a:off x="1261758" y="2057400"/>
            <a:ext cx="3591988" cy="2498239"/>
          </a:xfrm>
          <a:prstGeom prst="roundRect">
            <a:avLst>
              <a:gd name="adj" fmla="val 16667"/>
            </a:avLst>
          </a:prstGeom>
          <a:solidFill>
            <a:schemeClr val="accent4">
              <a:lumMod val="60000"/>
              <a:lumOff val="40000"/>
            </a:schemeClr>
          </a:solidFill>
          <a:ln w="25400" cap="flat" cmpd="sng">
            <a:no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600" dirty="0">
                <a:solidFill>
                  <a:schemeClr val="dk1"/>
                </a:solidFill>
                <a:latin typeface="UTM Avo" panose="02040603050506020204" pitchFamily="18"/>
                <a:ea typeface="Calibri"/>
                <a:cs typeface="Calibri"/>
                <a:sym typeface="Calibri"/>
              </a:rPr>
              <a:t>Ôn lại kiến thức đã học về danh từ</a:t>
            </a:r>
            <a:endParaRPr sz="2600" dirty="0">
              <a:solidFill>
                <a:schemeClr val="dk1"/>
              </a:solidFill>
              <a:latin typeface="UTM Avo" panose="02040603050506020204" pitchFamily="18"/>
              <a:ea typeface="Calibri"/>
              <a:cs typeface="Calibri"/>
              <a:sym typeface="Calibri"/>
            </a:endParaRPr>
          </a:p>
        </p:txBody>
      </p:sp>
      <p:sp>
        <p:nvSpPr>
          <p:cNvPr id="11" name="Google Shape;316;p15">
            <a:extLst>
              <a:ext uri="{FF2B5EF4-FFF2-40B4-BE49-F238E27FC236}">
                <a16:creationId xmlns:a16="http://schemas.microsoft.com/office/drawing/2014/main" id="{412F622B-B771-9620-1214-60F1B7821293}"/>
              </a:ext>
            </a:extLst>
          </p:cNvPr>
          <p:cNvSpPr/>
          <p:nvPr/>
        </p:nvSpPr>
        <p:spPr>
          <a:xfrm>
            <a:off x="5295028" y="2053739"/>
            <a:ext cx="5635214" cy="2498239"/>
          </a:xfrm>
          <a:prstGeom prst="roundRect">
            <a:avLst>
              <a:gd name="adj" fmla="val 16667"/>
            </a:avLst>
          </a:prstGeom>
          <a:solidFill>
            <a:schemeClr val="accent4">
              <a:lumMod val="60000"/>
              <a:lumOff val="40000"/>
            </a:schemeClr>
          </a:solidFill>
          <a:ln w="25400" cap="flat" cmpd="sng">
            <a:no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600" dirty="0">
                <a:solidFill>
                  <a:schemeClr val="dk1"/>
                </a:solidFill>
                <a:latin typeface="UTM Avo" panose="02040603050506020204" pitchFamily="18"/>
                <a:ea typeface="Calibri"/>
                <a:cs typeface="Calibri"/>
                <a:sym typeface="Calibri"/>
              </a:rPr>
              <a:t>Chuẩn bị </a:t>
            </a:r>
            <a:endParaRPr sz="2600" dirty="0">
              <a:solidFill>
                <a:schemeClr val="dk1"/>
              </a:solidFill>
              <a:latin typeface="UTM Avo" panose="02040603050506020204" pitchFamily="18"/>
              <a:ea typeface="Calibri"/>
              <a:cs typeface="Calibri"/>
              <a:sym typeface="Calibri"/>
            </a:endParaRPr>
          </a:p>
          <a:p>
            <a:pPr algn="ctr">
              <a:lnSpc>
                <a:spcPct val="150000"/>
              </a:lnSpc>
            </a:pPr>
            <a:r>
              <a:rPr lang="vi-VN" sz="2600" b="1" dirty="0">
                <a:solidFill>
                  <a:schemeClr val="dk1"/>
                </a:solidFill>
                <a:latin typeface="UTM Avo" panose="02040603050506020204" pitchFamily="18"/>
                <a:ea typeface="Calibri"/>
                <a:cs typeface="Calibri"/>
                <a:sym typeface="Calibri"/>
              </a:rPr>
              <a:t>Bài viết 2: Luyện tập </a:t>
            </a:r>
          </a:p>
          <a:p>
            <a:pPr algn="ctr">
              <a:lnSpc>
                <a:spcPct val="150000"/>
              </a:lnSpc>
            </a:pPr>
            <a:r>
              <a:rPr lang="vi-VN" sz="2600" b="1" dirty="0">
                <a:solidFill>
                  <a:schemeClr val="dk1"/>
                </a:solidFill>
                <a:latin typeface="UTM Avo" panose="02040603050506020204" pitchFamily="18"/>
                <a:ea typeface="Calibri"/>
                <a:cs typeface="Calibri"/>
                <a:sym typeface="Calibri"/>
              </a:rPr>
              <a:t>viết đoạn văn về một nhân vật</a:t>
            </a:r>
            <a:endParaRPr sz="2600" b="1" dirty="0">
              <a:solidFill>
                <a:schemeClr val="dk1"/>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98339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7;p2">
            <a:extLst>
              <a:ext uri="{FF2B5EF4-FFF2-40B4-BE49-F238E27FC236}">
                <a16:creationId xmlns:a16="http://schemas.microsoft.com/office/drawing/2014/main" id="{246930D9-24E0-4BAB-2596-D28781BD03FA}"/>
              </a:ext>
            </a:extLst>
          </p:cNvPr>
          <p:cNvSpPr/>
          <p:nvPr/>
        </p:nvSpPr>
        <p:spPr>
          <a:xfrm>
            <a:off x="7410970" y="3429000"/>
            <a:ext cx="8631807" cy="3499805"/>
          </a:xfrm>
          <a:custGeom>
            <a:avLst/>
            <a:gdLst/>
            <a:ahLst/>
            <a:cxnLst/>
            <a:rect l="l" t="t" r="r" b="b"/>
            <a:pathLst>
              <a:path w="12947711" h="5249708" extrusionOk="0">
                <a:moveTo>
                  <a:pt x="0" y="0"/>
                </a:moveTo>
                <a:lnTo>
                  <a:pt x="12947711" y="0"/>
                </a:lnTo>
                <a:lnTo>
                  <a:pt x="12947711" y="5249708"/>
                </a:lnTo>
                <a:lnTo>
                  <a:pt x="0" y="5249708"/>
                </a:lnTo>
                <a:lnTo>
                  <a:pt x="0" y="0"/>
                </a:lnTo>
                <a:close/>
              </a:path>
            </a:pathLst>
          </a:custGeom>
          <a:blipFill rotWithShape="1">
            <a:blip r:embed="rId3">
              <a:alphaModFix/>
            </a:blip>
            <a:stretch>
              <a:fillRect/>
            </a:stretch>
          </a:blipFill>
          <a:ln>
            <a:noFill/>
          </a:ln>
        </p:spPr>
        <p:txBody>
          <a:bodyPr/>
          <a:lstStyle/>
          <a:p>
            <a:endParaRPr lang="en-US"/>
          </a:p>
        </p:txBody>
      </p:sp>
      <p:sp>
        <p:nvSpPr>
          <p:cNvPr id="3" name="Google Shape;98;p2">
            <a:extLst>
              <a:ext uri="{FF2B5EF4-FFF2-40B4-BE49-F238E27FC236}">
                <a16:creationId xmlns:a16="http://schemas.microsoft.com/office/drawing/2014/main" id="{DB217426-ED28-DB9B-8E96-97482F13DFB7}"/>
              </a:ext>
            </a:extLst>
          </p:cNvPr>
          <p:cNvSpPr/>
          <p:nvPr/>
        </p:nvSpPr>
        <p:spPr>
          <a:xfrm>
            <a:off x="7932522" y="4185605"/>
            <a:ext cx="2339201" cy="27432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en-US"/>
          </a:p>
        </p:txBody>
      </p:sp>
      <p:sp>
        <p:nvSpPr>
          <p:cNvPr id="4" name="Google Shape;99;p2">
            <a:extLst>
              <a:ext uri="{FF2B5EF4-FFF2-40B4-BE49-F238E27FC236}">
                <a16:creationId xmlns:a16="http://schemas.microsoft.com/office/drawing/2014/main" id="{F22034BD-89C3-AC54-7C09-99D94BD65BFE}"/>
              </a:ext>
            </a:extLst>
          </p:cNvPr>
          <p:cNvSpPr/>
          <p:nvPr/>
        </p:nvSpPr>
        <p:spPr>
          <a:xfrm>
            <a:off x="10302480" y="2668107"/>
            <a:ext cx="2409029" cy="2743200"/>
          </a:xfrm>
          <a:custGeom>
            <a:avLst/>
            <a:gdLst/>
            <a:ahLst/>
            <a:cxnLst/>
            <a:rect l="l" t="t" r="r" b="b"/>
            <a:pathLst>
              <a:path w="3613543" h="4114800" extrusionOk="0">
                <a:moveTo>
                  <a:pt x="0" y="0"/>
                </a:moveTo>
                <a:lnTo>
                  <a:pt x="3613542" y="0"/>
                </a:lnTo>
                <a:lnTo>
                  <a:pt x="3613542" y="4114800"/>
                </a:lnTo>
                <a:lnTo>
                  <a:pt x="0" y="4114800"/>
                </a:lnTo>
                <a:lnTo>
                  <a:pt x="0" y="0"/>
                </a:lnTo>
                <a:close/>
              </a:path>
            </a:pathLst>
          </a:custGeom>
          <a:blipFill rotWithShape="1">
            <a:blip r:embed="rId5">
              <a:alphaModFix/>
            </a:blip>
            <a:stretch>
              <a:fillRect/>
            </a:stretch>
          </a:blipFill>
          <a:ln>
            <a:noFill/>
          </a:ln>
        </p:spPr>
        <p:txBody>
          <a:bodyPr/>
          <a:lstStyle/>
          <a:p>
            <a:endParaRPr lang="en-US"/>
          </a:p>
        </p:txBody>
      </p:sp>
      <p:sp>
        <p:nvSpPr>
          <p:cNvPr id="5" name="Google Shape;100;p2">
            <a:extLst>
              <a:ext uri="{FF2B5EF4-FFF2-40B4-BE49-F238E27FC236}">
                <a16:creationId xmlns:a16="http://schemas.microsoft.com/office/drawing/2014/main" id="{0F37BD37-1102-99F9-CA50-827188770356}"/>
              </a:ext>
            </a:extLst>
          </p:cNvPr>
          <p:cNvSpPr/>
          <p:nvPr/>
        </p:nvSpPr>
        <p:spPr>
          <a:xfrm>
            <a:off x="7324382" y="990847"/>
            <a:ext cx="4876800" cy="1974574"/>
          </a:xfrm>
          <a:custGeom>
            <a:avLst/>
            <a:gdLst/>
            <a:ahLst/>
            <a:cxnLst/>
            <a:rect l="l" t="t" r="r" b="b"/>
            <a:pathLst>
              <a:path w="7315200" h="2961861" extrusionOk="0">
                <a:moveTo>
                  <a:pt x="0" y="0"/>
                </a:moveTo>
                <a:lnTo>
                  <a:pt x="7315200" y="0"/>
                </a:lnTo>
                <a:lnTo>
                  <a:pt x="7315200" y="2961861"/>
                </a:lnTo>
                <a:lnTo>
                  <a:pt x="0" y="2961861"/>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102;p2">
            <a:extLst>
              <a:ext uri="{FF2B5EF4-FFF2-40B4-BE49-F238E27FC236}">
                <a16:creationId xmlns:a16="http://schemas.microsoft.com/office/drawing/2014/main" id="{C44EDA24-CC0C-60B3-D88A-D925FAE8E476}"/>
              </a:ext>
            </a:extLst>
          </p:cNvPr>
          <p:cNvSpPr/>
          <p:nvPr/>
        </p:nvSpPr>
        <p:spPr>
          <a:xfrm>
            <a:off x="794" y="5176847"/>
            <a:ext cx="1578088" cy="1990707"/>
          </a:xfrm>
          <a:custGeom>
            <a:avLst/>
            <a:gdLst/>
            <a:ahLst/>
            <a:cxnLst/>
            <a:rect l="l" t="t" r="r" b="b"/>
            <a:pathLst>
              <a:path w="2367132" h="2986061" extrusionOk="0">
                <a:moveTo>
                  <a:pt x="0" y="0"/>
                </a:moveTo>
                <a:lnTo>
                  <a:pt x="2367132" y="0"/>
                </a:lnTo>
                <a:lnTo>
                  <a:pt x="2367132" y="2986060"/>
                </a:lnTo>
                <a:lnTo>
                  <a:pt x="0" y="2986060"/>
                </a:lnTo>
                <a:lnTo>
                  <a:pt x="0" y="0"/>
                </a:lnTo>
                <a:close/>
              </a:path>
            </a:pathLst>
          </a:custGeom>
          <a:blipFill rotWithShape="1">
            <a:blip r:embed="rId7">
              <a:alphaModFix/>
            </a:blip>
            <a:stretch>
              <a:fillRect/>
            </a:stretch>
          </a:blipFill>
          <a:ln>
            <a:noFill/>
          </a:ln>
        </p:spPr>
        <p:txBody>
          <a:bodyPr/>
          <a:lstStyle/>
          <a:p>
            <a:endParaRPr lang="en-US"/>
          </a:p>
        </p:txBody>
      </p:sp>
      <p:grpSp>
        <p:nvGrpSpPr>
          <p:cNvPr id="8" name="Google Shape;103;p2">
            <a:extLst>
              <a:ext uri="{FF2B5EF4-FFF2-40B4-BE49-F238E27FC236}">
                <a16:creationId xmlns:a16="http://schemas.microsoft.com/office/drawing/2014/main" id="{ABDA2FA3-7C1F-A8B5-9B5A-70C44DA17084}"/>
              </a:ext>
            </a:extLst>
          </p:cNvPr>
          <p:cNvGrpSpPr/>
          <p:nvPr/>
        </p:nvGrpSpPr>
        <p:grpSpPr>
          <a:xfrm>
            <a:off x="1041400" y="2298700"/>
            <a:ext cx="6133012" cy="2916247"/>
            <a:chOff x="1256110" y="3390900"/>
            <a:chExt cx="9199518" cy="4374371"/>
          </a:xfrm>
        </p:grpSpPr>
        <p:sp>
          <p:nvSpPr>
            <p:cNvPr id="12" name="Google Shape;105;p2">
              <a:extLst>
                <a:ext uri="{FF2B5EF4-FFF2-40B4-BE49-F238E27FC236}">
                  <a16:creationId xmlns:a16="http://schemas.microsoft.com/office/drawing/2014/main" id="{917157F6-DE28-CBA7-BEF7-3642C7793EF4}"/>
                </a:ext>
              </a:extLst>
            </p:cNvPr>
            <p:cNvSpPr/>
            <p:nvPr/>
          </p:nvSpPr>
          <p:spPr>
            <a:xfrm>
              <a:off x="1256110" y="3390900"/>
              <a:ext cx="9199518" cy="4374371"/>
            </a:xfrm>
            <a:custGeom>
              <a:avLst/>
              <a:gdLst/>
              <a:ahLst/>
              <a:cxnLst/>
              <a:rect l="l" t="t" r="r" b="b"/>
              <a:pathLst>
                <a:path w="2722257" h="1739601" extrusionOk="0">
                  <a:moveTo>
                    <a:pt x="44941" y="0"/>
                  </a:moveTo>
                  <a:lnTo>
                    <a:pt x="2677315" y="0"/>
                  </a:lnTo>
                  <a:cubicBezTo>
                    <a:pt x="2689234" y="0"/>
                    <a:pt x="2700665" y="4735"/>
                    <a:pt x="2709094" y="13163"/>
                  </a:cubicBezTo>
                  <a:cubicBezTo>
                    <a:pt x="2717522" y="21591"/>
                    <a:pt x="2722257" y="33022"/>
                    <a:pt x="2722257" y="44941"/>
                  </a:cubicBezTo>
                  <a:lnTo>
                    <a:pt x="2722257" y="1694660"/>
                  </a:lnTo>
                  <a:cubicBezTo>
                    <a:pt x="2722257" y="1706579"/>
                    <a:pt x="2717522" y="1718010"/>
                    <a:pt x="2709094" y="1726438"/>
                  </a:cubicBezTo>
                  <a:cubicBezTo>
                    <a:pt x="2700665" y="1734866"/>
                    <a:pt x="2689234" y="1739601"/>
                    <a:pt x="2677315" y="1739601"/>
                  </a:cubicBezTo>
                  <a:lnTo>
                    <a:pt x="44941" y="1739601"/>
                  </a:lnTo>
                  <a:cubicBezTo>
                    <a:pt x="33022" y="1739601"/>
                    <a:pt x="21591" y="1734866"/>
                    <a:pt x="13163" y="1726438"/>
                  </a:cubicBezTo>
                  <a:cubicBezTo>
                    <a:pt x="4735" y="1718010"/>
                    <a:pt x="0" y="1706579"/>
                    <a:pt x="0" y="1694660"/>
                  </a:cubicBezTo>
                  <a:lnTo>
                    <a:pt x="0" y="44941"/>
                  </a:lnTo>
                  <a:cubicBezTo>
                    <a:pt x="0" y="33022"/>
                    <a:pt x="4735" y="21591"/>
                    <a:pt x="13163" y="13163"/>
                  </a:cubicBezTo>
                  <a:cubicBezTo>
                    <a:pt x="21591" y="4735"/>
                    <a:pt x="33022" y="0"/>
                    <a:pt x="44941" y="0"/>
                  </a:cubicBezTo>
                  <a:close/>
                </a:path>
              </a:pathLst>
            </a:custGeom>
            <a:solidFill>
              <a:srgbClr val="000000">
                <a:alpha val="0"/>
              </a:srgbClr>
            </a:solidFill>
            <a:ln w="28575" cap="flat" cmpd="sng">
              <a:solidFill>
                <a:schemeClr val="accent2"/>
              </a:solidFill>
              <a:prstDash val="solid"/>
              <a:round/>
              <a:headEnd type="none" w="sm" len="sm"/>
              <a:tailEnd type="none" w="sm" len="sm"/>
            </a:ln>
          </p:spPr>
          <p:txBody>
            <a:bodyPr spcFirstLastPara="1" wrap="square" lIns="60950" tIns="60950" rIns="60950" bIns="60950" anchor="ctr" anchorCtr="0">
              <a:noAutofit/>
            </a:bodyPr>
            <a:lstStyle/>
            <a:p>
              <a:endParaRPr sz="622">
                <a:solidFill>
                  <a:schemeClr val="bg1"/>
                </a:solidFill>
              </a:endParaRPr>
            </a:p>
          </p:txBody>
        </p:sp>
        <p:sp>
          <p:nvSpPr>
            <p:cNvPr id="10" name="Google Shape;107;p2">
              <a:extLst>
                <a:ext uri="{FF2B5EF4-FFF2-40B4-BE49-F238E27FC236}">
                  <a16:creationId xmlns:a16="http://schemas.microsoft.com/office/drawing/2014/main" id="{F492968E-74B3-FC77-ECDD-9032AA6339DA}"/>
                </a:ext>
              </a:extLst>
            </p:cNvPr>
            <p:cNvSpPr txBox="1"/>
            <p:nvPr/>
          </p:nvSpPr>
          <p:spPr>
            <a:xfrm>
              <a:off x="1726687" y="3731042"/>
              <a:ext cx="8251989" cy="3694088"/>
            </a:xfrm>
            <a:prstGeom prst="rect">
              <a:avLst/>
            </a:prstGeom>
            <a:noFill/>
            <a:ln>
              <a:noFill/>
            </a:ln>
          </p:spPr>
          <p:txBody>
            <a:bodyPr spcFirstLastPara="1" wrap="square" lIns="0" tIns="0" rIns="0" bIns="0" anchor="t" anchorCtr="0">
              <a:spAutoFit/>
            </a:bodyPr>
            <a:lstStyle/>
            <a:p>
              <a:pPr algn="just">
                <a:lnSpc>
                  <a:spcPct val="150000"/>
                </a:lnSpc>
              </a:pPr>
              <a:r>
                <a:rPr lang="vi-VN" sz="2667" dirty="0">
                  <a:solidFill>
                    <a:schemeClr val="bg1"/>
                  </a:solidFill>
                  <a:latin typeface="UTM Avo" panose="02040603050506020204" pitchFamily="18"/>
                  <a:ea typeface="Calibri"/>
                  <a:cs typeface="Calibri"/>
                  <a:sym typeface="Calibri"/>
                </a:rPr>
                <a:t>Em hãy tìm một số từ chỉ sự vật và chỉ ra mỗi từ được dùng để trả lời cho câu hỏi nào trong các câu hỏi </a:t>
              </a:r>
              <a:r>
                <a:rPr lang="vi-VN" sz="2667" i="1" dirty="0">
                  <a:solidFill>
                    <a:schemeClr val="bg1"/>
                  </a:solidFill>
                  <a:latin typeface="UTM Avo" panose="02040603050506020204" pitchFamily="18"/>
                  <a:ea typeface="Calibri"/>
                  <a:cs typeface="Calibri"/>
                  <a:sym typeface="Calibri"/>
                </a:rPr>
                <a:t>Ai?, Cái gì?, Con gì?</a:t>
              </a:r>
              <a:r>
                <a:rPr lang="vi-VN" sz="2667" dirty="0">
                  <a:solidFill>
                    <a:schemeClr val="bg1"/>
                  </a:solidFill>
                  <a:latin typeface="UTM Avo" panose="02040603050506020204" pitchFamily="18"/>
                  <a:ea typeface="Calibri"/>
                  <a:cs typeface="Calibri"/>
                  <a:sym typeface="Calibri"/>
                </a:rPr>
                <a:t>.</a:t>
              </a:r>
              <a:endParaRPr sz="2667" dirty="0">
                <a:solidFill>
                  <a:schemeClr val="bg1"/>
                </a:solidFill>
                <a:latin typeface="UTM Avo" panose="02040603050506020204" pitchFamily="18"/>
                <a:ea typeface="Calibri"/>
                <a:cs typeface="Calibri"/>
                <a:sym typeface="Calibri"/>
              </a:endParaRPr>
            </a:p>
          </p:txBody>
        </p:sp>
      </p:grpSp>
      <p:pic>
        <p:nvPicPr>
          <p:cNvPr id="14" name="Google Shape;116;p2">
            <a:extLst>
              <a:ext uri="{FF2B5EF4-FFF2-40B4-BE49-F238E27FC236}">
                <a16:creationId xmlns:a16="http://schemas.microsoft.com/office/drawing/2014/main" id="{145F1FE4-51FD-EF17-65A1-E6473D0118F0}"/>
              </a:ext>
            </a:extLst>
          </p:cNvPr>
          <p:cNvPicPr preferRelativeResize="0">
            <a:picLocks noChangeAspect="1"/>
          </p:cNvPicPr>
          <p:nvPr/>
        </p:nvPicPr>
        <p:blipFill rotWithShape="1">
          <a:blip r:embed="rId8">
            <a:alphaModFix/>
          </a:blip>
          <a:srcRect/>
          <a:stretch/>
        </p:blipFill>
        <p:spPr>
          <a:xfrm rot="2576434">
            <a:off x="6538577" y="1567614"/>
            <a:ext cx="1586760" cy="897241"/>
          </a:xfrm>
          <a:prstGeom prst="rect">
            <a:avLst/>
          </a:prstGeom>
          <a:noFill/>
          <a:ln>
            <a:noFill/>
          </a:ln>
        </p:spPr>
      </p:pic>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1394AC6-30D2-75FE-287B-121C79F85DC3}"/>
              </a:ext>
            </a:extLst>
          </p:cNvPr>
          <p:cNvPicPr>
            <a:picLocks noChangeAspect="1"/>
          </p:cNvPicPr>
          <p:nvPr/>
        </p:nvPicPr>
        <p:blipFill>
          <a:blip r:embed="rId4"/>
          <a:stretch>
            <a:fillRect/>
          </a:stretch>
        </p:blipFill>
        <p:spPr>
          <a:xfrm>
            <a:off x="9217851" y="691352"/>
            <a:ext cx="2974149" cy="1645448"/>
          </a:xfrm>
          <a:prstGeom prst="rect">
            <a:avLst/>
          </a:prstGeom>
        </p:spPr>
      </p:pic>
    </p:spTree>
    <p:extLst>
      <p:ext uri="{BB962C8B-B14F-4D97-AF65-F5344CB8AC3E}">
        <p14:creationId xmlns:p14="http://schemas.microsoft.com/office/powerpoint/2010/main" val="2473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Google Shape;166;p6">
            <a:extLst>
              <a:ext uri="{FF2B5EF4-FFF2-40B4-BE49-F238E27FC236}">
                <a16:creationId xmlns:a16="http://schemas.microsoft.com/office/drawing/2014/main" id="{22457D6A-4EF5-15B9-1090-5C1FFE9463EE}"/>
              </a:ext>
            </a:extLst>
          </p:cNvPr>
          <p:cNvSpPr txBox="1"/>
          <p:nvPr/>
        </p:nvSpPr>
        <p:spPr>
          <a:xfrm>
            <a:off x="3115394" y="1720302"/>
            <a:ext cx="5869155" cy="615527"/>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b="1" dirty="0">
                <a:solidFill>
                  <a:srgbClr val="C00000"/>
                </a:solidFill>
                <a:latin typeface="UTM Avo" panose="02040603050506020204" pitchFamily="18"/>
                <a:ea typeface="Calibri"/>
                <a:cs typeface="Calibri"/>
                <a:sym typeface="Calibri"/>
              </a:rPr>
              <a:t>NHIỆM VỤ 1: TÌM TỪ CHỈ SỰ VẬT</a:t>
            </a:r>
            <a:endParaRPr sz="2400" b="1" dirty="0">
              <a:solidFill>
                <a:srgbClr val="C00000"/>
              </a:solidFill>
              <a:latin typeface="UTM Avo" panose="02040603050506020204" pitchFamily="18"/>
              <a:ea typeface="Calibri"/>
              <a:cs typeface="Calibri"/>
              <a:sym typeface="Calibri"/>
            </a:endParaRPr>
          </a:p>
        </p:txBody>
      </p:sp>
      <p:sp>
        <p:nvSpPr>
          <p:cNvPr id="10" name="Google Shape;167;p6">
            <a:extLst>
              <a:ext uri="{FF2B5EF4-FFF2-40B4-BE49-F238E27FC236}">
                <a16:creationId xmlns:a16="http://schemas.microsoft.com/office/drawing/2014/main" id="{C10189D6-1680-90E8-3C79-A89E7CAE78A8}"/>
              </a:ext>
            </a:extLst>
          </p:cNvPr>
          <p:cNvSpPr/>
          <p:nvPr/>
        </p:nvSpPr>
        <p:spPr>
          <a:xfrm>
            <a:off x="279400" y="2328928"/>
            <a:ext cx="11633200" cy="760749"/>
          </a:xfrm>
          <a:prstGeom prst="homePlate">
            <a:avLst>
              <a:gd name="adj" fmla="val 50000"/>
            </a:avLst>
          </a:prstGeom>
          <a:noFill/>
          <a:ln w="25400" cap="flat" cmpd="sng">
            <a:noFill/>
            <a:prstDash val="dash"/>
            <a:round/>
            <a:headEnd type="none" w="sm" len="sm"/>
            <a:tailEnd type="none" w="sm" len="sm"/>
          </a:ln>
        </p:spPr>
        <p:txBody>
          <a:bodyPr spcFirstLastPara="1" wrap="square" lIns="60950" tIns="30467" rIns="60950" bIns="30467" anchor="ctr" anchorCtr="0">
            <a:noAutofit/>
          </a:bodyPr>
          <a:lstStyle/>
          <a:p>
            <a:pPr algn="ctr"/>
            <a:r>
              <a:rPr lang="vi-VN" sz="2400" b="1" dirty="0">
                <a:solidFill>
                  <a:schemeClr val="dk1"/>
                </a:solidFill>
                <a:latin typeface="UTM Avo" panose="02040603050506020204" pitchFamily="18"/>
                <a:ea typeface="Calibri"/>
                <a:cs typeface="Calibri"/>
                <a:sym typeface="Calibri"/>
              </a:rPr>
              <a:t>Bài tập 1 (SGK – trang 10): Tìm các từ chỉ sự vật trong những </a:t>
            </a:r>
            <a:r>
              <a:rPr lang="vi-VN" sz="2400" b="1">
                <a:solidFill>
                  <a:schemeClr val="dk1"/>
                </a:solidFill>
                <a:latin typeface="UTM Avo" panose="02040603050506020204" pitchFamily="18"/>
                <a:ea typeface="Calibri"/>
                <a:cs typeface="Calibri"/>
                <a:sym typeface="Calibri"/>
              </a:rPr>
              <a:t>câu sau</a:t>
            </a:r>
            <a:r>
              <a:rPr lang="en-US" sz="2400" b="1">
                <a:solidFill>
                  <a:schemeClr val="dk1"/>
                </a:solidFill>
                <a:latin typeface="UTM Avo" panose="02040603050506020204" pitchFamily="18"/>
                <a:ea typeface="Calibri"/>
                <a:cs typeface="Calibri"/>
                <a:sym typeface="Calibri"/>
              </a:rPr>
              <a:t>:</a:t>
            </a:r>
            <a:endParaRPr sz="2400" dirty="0">
              <a:latin typeface="UTM Avo" panose="02040603050506020204" pitchFamily="18"/>
            </a:endParaRPr>
          </a:p>
        </p:txBody>
      </p:sp>
      <p:sp>
        <p:nvSpPr>
          <p:cNvPr id="11" name="Google Shape;168;p6">
            <a:extLst>
              <a:ext uri="{FF2B5EF4-FFF2-40B4-BE49-F238E27FC236}">
                <a16:creationId xmlns:a16="http://schemas.microsoft.com/office/drawing/2014/main" id="{31BC644C-E5FD-A693-4572-C14A009C35D9}"/>
              </a:ext>
            </a:extLst>
          </p:cNvPr>
          <p:cNvSpPr txBox="1"/>
          <p:nvPr/>
        </p:nvSpPr>
        <p:spPr>
          <a:xfrm>
            <a:off x="745100" y="3119244"/>
            <a:ext cx="10139424" cy="2277520"/>
          </a:xfrm>
          <a:prstGeom prst="rect">
            <a:avLst/>
          </a:prstGeom>
          <a:noFill/>
          <a:ln w="28575">
            <a:noFill/>
          </a:ln>
        </p:spPr>
        <p:txBody>
          <a:bodyPr spcFirstLastPara="1" wrap="square" lIns="60950" tIns="30467" rIns="60950" bIns="30467" anchor="t" anchorCtr="0">
            <a:spAutoFit/>
          </a:bodyPr>
          <a:lstStyle/>
          <a:p>
            <a:pPr marL="495325" indent="-495325" algn="just">
              <a:lnSpc>
                <a:spcPct val="150000"/>
              </a:lnSpc>
              <a:buClr>
                <a:schemeClr val="dk1"/>
              </a:buClr>
              <a:buSzPct val="100000"/>
              <a:buFont typeface="Calibri"/>
              <a:buAutoNum type="alphaLcPeriod"/>
            </a:pPr>
            <a:r>
              <a:rPr lang="vi-VN" sz="2400" dirty="0">
                <a:solidFill>
                  <a:schemeClr val="dk1"/>
                </a:solidFill>
                <a:latin typeface="UTM Avo" panose="02040603050506020204" pitchFamily="18"/>
                <a:ea typeface="Calibri"/>
                <a:cs typeface="Calibri"/>
                <a:sym typeface="Calibri"/>
              </a:rPr>
              <a:t>Mẹ giao cho Hồng chăm sóc cửa nhà, quét tước, dọn dẹp.</a:t>
            </a:r>
            <a:endParaRPr sz="2400" dirty="0">
              <a:latin typeface="UTM Avo" panose="02040603050506020204" pitchFamily="18"/>
            </a:endParaRPr>
          </a:p>
          <a:p>
            <a:pPr marL="495325" indent="-495325" algn="just">
              <a:lnSpc>
                <a:spcPct val="150000"/>
              </a:lnSpc>
              <a:buClr>
                <a:schemeClr val="dk1"/>
              </a:buClr>
              <a:buSzPct val="100000"/>
              <a:buFont typeface="Calibri"/>
              <a:buAutoNum type="alphaLcPeriod"/>
            </a:pPr>
            <a:r>
              <a:rPr lang="vi-VN" sz="2400" dirty="0">
                <a:solidFill>
                  <a:schemeClr val="dk1"/>
                </a:solidFill>
                <a:latin typeface="UTM Avo" panose="02040603050506020204" pitchFamily="18"/>
                <a:ea typeface="Calibri"/>
                <a:cs typeface="Calibri"/>
                <a:sym typeface="Calibri"/>
              </a:rPr>
              <a:t>Chích bông năng nhặt sâu, bắt mối phá mùa màng và cây cối.</a:t>
            </a:r>
            <a:endParaRPr sz="2400" dirty="0">
              <a:latin typeface="UTM Avo" panose="02040603050506020204" pitchFamily="18"/>
            </a:endParaRPr>
          </a:p>
          <a:p>
            <a:pPr marL="495325" indent="-495325" algn="just">
              <a:lnSpc>
                <a:spcPct val="150000"/>
              </a:lnSpc>
              <a:buClr>
                <a:schemeClr val="dk1"/>
              </a:buClr>
              <a:buSzPct val="100000"/>
              <a:buFont typeface="Calibri"/>
              <a:buAutoNum type="alphaLcPeriod"/>
            </a:pPr>
            <a:r>
              <a:rPr lang="vi-VN" sz="2400" dirty="0">
                <a:solidFill>
                  <a:schemeClr val="dk1"/>
                </a:solidFill>
                <a:latin typeface="UTM Avo" panose="02040603050506020204" pitchFamily="18"/>
                <a:ea typeface="Calibri"/>
                <a:cs typeface="Calibri"/>
                <a:sym typeface="Calibri"/>
              </a:rPr>
              <a:t>Những cơn mưa ở mùa vụ tiếp theo giúp các cánh đồng dần xanh tươi trở lại.</a:t>
            </a:r>
            <a:endParaRPr sz="2400" dirty="0">
              <a:solidFill>
                <a:schemeClr val="dk1"/>
              </a:solidFill>
              <a:latin typeface="UTM Avo" panose="02040603050506020204" pitchFamily="18"/>
              <a:ea typeface="Calibri"/>
              <a:cs typeface="Calibri"/>
              <a:sym typeface="Calibri"/>
            </a:endParaRPr>
          </a:p>
        </p:txBody>
      </p:sp>
      <p:cxnSp>
        <p:nvCxnSpPr>
          <p:cNvPr id="12" name="Google Shape;169;p6">
            <a:extLst>
              <a:ext uri="{FF2B5EF4-FFF2-40B4-BE49-F238E27FC236}">
                <a16:creationId xmlns:a16="http://schemas.microsoft.com/office/drawing/2014/main" id="{1F432C11-92E9-CA99-0BEE-8FAD98CD9BDB}"/>
              </a:ext>
            </a:extLst>
          </p:cNvPr>
          <p:cNvCxnSpPr/>
          <p:nvPr/>
        </p:nvCxnSpPr>
        <p:spPr>
          <a:xfrm>
            <a:off x="1282076" y="3665343"/>
            <a:ext cx="479025"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3" name="Google Shape;170;p6">
            <a:extLst>
              <a:ext uri="{FF2B5EF4-FFF2-40B4-BE49-F238E27FC236}">
                <a16:creationId xmlns:a16="http://schemas.microsoft.com/office/drawing/2014/main" id="{7A905C2C-1002-EBB4-70F2-90E8B63B22BF}"/>
              </a:ext>
            </a:extLst>
          </p:cNvPr>
          <p:cNvCxnSpPr/>
          <p:nvPr/>
        </p:nvCxnSpPr>
        <p:spPr>
          <a:xfrm>
            <a:off x="3220714" y="3665343"/>
            <a:ext cx="892171"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4" name="Google Shape;171;p6">
            <a:extLst>
              <a:ext uri="{FF2B5EF4-FFF2-40B4-BE49-F238E27FC236}">
                <a16:creationId xmlns:a16="http://schemas.microsoft.com/office/drawing/2014/main" id="{229519D6-42A5-D9C8-F543-2EEC608467FD}"/>
              </a:ext>
            </a:extLst>
          </p:cNvPr>
          <p:cNvCxnSpPr/>
          <p:nvPr/>
        </p:nvCxnSpPr>
        <p:spPr>
          <a:xfrm>
            <a:off x="5771050" y="3639943"/>
            <a:ext cx="1158949"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5" name="Google Shape;172;p6">
            <a:extLst>
              <a:ext uri="{FF2B5EF4-FFF2-40B4-BE49-F238E27FC236}">
                <a16:creationId xmlns:a16="http://schemas.microsoft.com/office/drawing/2014/main" id="{FD9B76AC-E5C3-AF03-B130-B66741C4C50C}"/>
              </a:ext>
            </a:extLst>
          </p:cNvPr>
          <p:cNvCxnSpPr/>
          <p:nvPr/>
        </p:nvCxnSpPr>
        <p:spPr>
          <a:xfrm>
            <a:off x="1307476" y="4219904"/>
            <a:ext cx="16920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6" name="Google Shape;173;p6">
            <a:extLst>
              <a:ext uri="{FF2B5EF4-FFF2-40B4-BE49-F238E27FC236}">
                <a16:creationId xmlns:a16="http://schemas.microsoft.com/office/drawing/2014/main" id="{7180442E-E4D4-0B85-FC8B-DF7A740F59FB}"/>
              </a:ext>
            </a:extLst>
          </p:cNvPr>
          <p:cNvCxnSpPr/>
          <p:nvPr/>
        </p:nvCxnSpPr>
        <p:spPr>
          <a:xfrm>
            <a:off x="4764503" y="4207204"/>
            <a:ext cx="5400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7" name="Google Shape;174;p6">
            <a:extLst>
              <a:ext uri="{FF2B5EF4-FFF2-40B4-BE49-F238E27FC236}">
                <a16:creationId xmlns:a16="http://schemas.microsoft.com/office/drawing/2014/main" id="{D6CEDABB-9FA1-E4E1-692C-321EA49B34D2}"/>
              </a:ext>
            </a:extLst>
          </p:cNvPr>
          <p:cNvCxnSpPr/>
          <p:nvPr/>
        </p:nvCxnSpPr>
        <p:spPr>
          <a:xfrm>
            <a:off x="6049972" y="4207204"/>
            <a:ext cx="5400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8" name="Google Shape;175;p6">
            <a:extLst>
              <a:ext uri="{FF2B5EF4-FFF2-40B4-BE49-F238E27FC236}">
                <a16:creationId xmlns:a16="http://schemas.microsoft.com/office/drawing/2014/main" id="{1892B4A8-EB3B-6113-24D8-BB3A8F0538E0}"/>
              </a:ext>
            </a:extLst>
          </p:cNvPr>
          <p:cNvCxnSpPr/>
          <p:nvPr/>
        </p:nvCxnSpPr>
        <p:spPr>
          <a:xfrm>
            <a:off x="9571600" y="4207204"/>
            <a:ext cx="1158949"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19" name="Google Shape;176;p6">
            <a:extLst>
              <a:ext uri="{FF2B5EF4-FFF2-40B4-BE49-F238E27FC236}">
                <a16:creationId xmlns:a16="http://schemas.microsoft.com/office/drawing/2014/main" id="{7D02B959-5163-3FC7-15A2-AF9310281381}"/>
              </a:ext>
            </a:extLst>
          </p:cNvPr>
          <p:cNvCxnSpPr/>
          <p:nvPr/>
        </p:nvCxnSpPr>
        <p:spPr>
          <a:xfrm>
            <a:off x="2458100" y="4744843"/>
            <a:ext cx="12600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20" name="Google Shape;177;p6">
            <a:extLst>
              <a:ext uri="{FF2B5EF4-FFF2-40B4-BE49-F238E27FC236}">
                <a16:creationId xmlns:a16="http://schemas.microsoft.com/office/drawing/2014/main" id="{66F2B370-B58D-4904-6933-DB3014A03E60}"/>
              </a:ext>
            </a:extLst>
          </p:cNvPr>
          <p:cNvCxnSpPr/>
          <p:nvPr/>
        </p:nvCxnSpPr>
        <p:spPr>
          <a:xfrm>
            <a:off x="4185028" y="4744843"/>
            <a:ext cx="1158949"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21" name="Google Shape;178;p6">
            <a:extLst>
              <a:ext uri="{FF2B5EF4-FFF2-40B4-BE49-F238E27FC236}">
                <a16:creationId xmlns:a16="http://schemas.microsoft.com/office/drawing/2014/main" id="{38B09552-325C-7008-5AE6-67AED083A323}"/>
              </a:ext>
            </a:extLst>
          </p:cNvPr>
          <p:cNvCxnSpPr/>
          <p:nvPr/>
        </p:nvCxnSpPr>
        <p:spPr>
          <a:xfrm>
            <a:off x="8468198" y="4770243"/>
            <a:ext cx="1584000"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cxnSp>
        <p:nvCxnSpPr>
          <p:cNvPr id="2" name="Google Shape;175;p6">
            <a:extLst>
              <a:ext uri="{FF2B5EF4-FFF2-40B4-BE49-F238E27FC236}">
                <a16:creationId xmlns:a16="http://schemas.microsoft.com/office/drawing/2014/main" id="{47B3596C-BE02-69AF-57F3-AAF96AE22530}"/>
              </a:ext>
            </a:extLst>
          </p:cNvPr>
          <p:cNvCxnSpPr>
            <a:cxnSpLocks/>
          </p:cNvCxnSpPr>
          <p:nvPr/>
        </p:nvCxnSpPr>
        <p:spPr>
          <a:xfrm>
            <a:off x="7448160" y="4198008"/>
            <a:ext cx="1536389" cy="0"/>
          </a:xfrm>
          <a:prstGeom prst="straightConnector1">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cxnSp>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Google Shape;190;p7">
            <a:extLst>
              <a:ext uri="{FF2B5EF4-FFF2-40B4-BE49-F238E27FC236}">
                <a16:creationId xmlns:a16="http://schemas.microsoft.com/office/drawing/2014/main" id="{154C722C-70E6-0E60-3DBD-44DE4D50985A}"/>
              </a:ext>
            </a:extLst>
          </p:cNvPr>
          <p:cNvSpPr/>
          <p:nvPr/>
        </p:nvSpPr>
        <p:spPr>
          <a:xfrm>
            <a:off x="409744" y="2453221"/>
            <a:ext cx="11633200" cy="760749"/>
          </a:xfrm>
          <a:prstGeom prst="homePlate">
            <a:avLst>
              <a:gd name="adj" fmla="val 50000"/>
            </a:avLst>
          </a:prstGeom>
          <a:noFill/>
          <a:ln w="25400" cap="flat" cmpd="sng">
            <a:noFill/>
            <a:prstDash val="dash"/>
            <a:round/>
            <a:headEnd type="none" w="sm" len="sm"/>
            <a:tailEnd type="none" w="sm" len="sm"/>
          </a:ln>
        </p:spPr>
        <p:txBody>
          <a:bodyPr spcFirstLastPara="1" wrap="square" lIns="60950" tIns="30467" rIns="60950" bIns="30467" anchor="ctr" anchorCtr="0">
            <a:noAutofit/>
          </a:bodyPr>
          <a:lstStyle/>
          <a:p>
            <a:pPr algn="ctr"/>
            <a:r>
              <a:rPr lang="vi-VN" sz="2400" b="1" dirty="0">
                <a:solidFill>
                  <a:schemeClr val="dk1"/>
                </a:solidFill>
                <a:latin typeface="UTM Avo" panose="02040603050506020204" pitchFamily="18"/>
                <a:ea typeface="Calibri"/>
                <a:cs typeface="Calibri"/>
                <a:sym typeface="Calibri"/>
              </a:rPr>
              <a:t>Bài tập 2 (SGK - trang 11): Xếp các từ ở Bài tập 1 vào nhóm </a:t>
            </a:r>
            <a:r>
              <a:rPr lang="vi-VN" sz="2400" b="1">
                <a:solidFill>
                  <a:schemeClr val="dk1"/>
                </a:solidFill>
                <a:latin typeface="UTM Avo" panose="02040603050506020204" pitchFamily="18"/>
                <a:ea typeface="Calibri"/>
                <a:cs typeface="Calibri"/>
                <a:sym typeface="Calibri"/>
              </a:rPr>
              <a:t>thích hợp</a:t>
            </a:r>
            <a:r>
              <a:rPr lang="en-US" sz="2400" b="1">
                <a:solidFill>
                  <a:schemeClr val="dk1"/>
                </a:solidFill>
                <a:latin typeface="UTM Avo" panose="02040603050506020204" pitchFamily="18"/>
                <a:ea typeface="Calibri"/>
                <a:cs typeface="Calibri"/>
                <a:sym typeface="Calibri"/>
              </a:rPr>
              <a:t>:</a:t>
            </a:r>
            <a:endParaRPr sz="2400" b="1" dirty="0">
              <a:solidFill>
                <a:schemeClr val="dk1"/>
              </a:solidFill>
              <a:latin typeface="UTM Avo" panose="02040603050506020204" pitchFamily="18"/>
              <a:ea typeface="Calibri"/>
              <a:cs typeface="Calibri"/>
              <a:sym typeface="Calibri"/>
            </a:endParaRPr>
          </a:p>
        </p:txBody>
      </p:sp>
      <p:sp>
        <p:nvSpPr>
          <p:cNvPr id="30" name="Google Shape;191;p7">
            <a:extLst>
              <a:ext uri="{FF2B5EF4-FFF2-40B4-BE49-F238E27FC236}">
                <a16:creationId xmlns:a16="http://schemas.microsoft.com/office/drawing/2014/main" id="{CC36AC6B-B19A-3D71-CB0C-D8EAFE2F2AF6}"/>
              </a:ext>
            </a:extLst>
          </p:cNvPr>
          <p:cNvSpPr/>
          <p:nvPr/>
        </p:nvSpPr>
        <p:spPr>
          <a:xfrm>
            <a:off x="1136735" y="3529731"/>
            <a:ext cx="2696319" cy="863600"/>
          </a:xfrm>
          <a:prstGeom prst="flowChartTerminator">
            <a:avLst/>
          </a:prstGeom>
          <a:solidFill>
            <a:srgbClr val="E4F0DC"/>
          </a:solidFill>
          <a:ln>
            <a:noFill/>
          </a:ln>
          <a:effectLst>
            <a:outerShdw blurRad="50800" dist="38100" dir="2700000" algn="tl" rotWithShape="0">
              <a:srgbClr val="000000">
                <a:alpha val="40000"/>
              </a:srgbClr>
            </a:outerShdw>
          </a:effectLst>
        </p:spPr>
        <p:txBody>
          <a:bodyPr spcFirstLastPara="1" wrap="square" lIns="60950" tIns="30467" rIns="60950" bIns="30467" anchor="ctr" anchorCtr="0">
            <a:noAutofit/>
          </a:bodyPr>
          <a:lstStyle/>
          <a:p>
            <a:pPr algn="ctr"/>
            <a:r>
              <a:rPr lang="vi-VN" sz="2400">
                <a:solidFill>
                  <a:schemeClr val="dk1"/>
                </a:solidFill>
                <a:latin typeface="UTM Avo" panose="02040603050506020204" pitchFamily="18"/>
                <a:ea typeface="Calibri"/>
                <a:cs typeface="Calibri"/>
                <a:sym typeface="Calibri"/>
              </a:rPr>
              <a:t>Chỉ người</a:t>
            </a:r>
            <a:endParaRPr sz="2400">
              <a:solidFill>
                <a:schemeClr val="dk1"/>
              </a:solidFill>
              <a:latin typeface="UTM Avo" panose="02040603050506020204" pitchFamily="18"/>
              <a:ea typeface="Calibri"/>
              <a:cs typeface="Calibri"/>
              <a:sym typeface="Calibri"/>
            </a:endParaRPr>
          </a:p>
        </p:txBody>
      </p:sp>
      <p:sp>
        <p:nvSpPr>
          <p:cNvPr id="31" name="Google Shape;192;p7">
            <a:extLst>
              <a:ext uri="{FF2B5EF4-FFF2-40B4-BE49-F238E27FC236}">
                <a16:creationId xmlns:a16="http://schemas.microsoft.com/office/drawing/2014/main" id="{09F0CDB3-780B-352A-C4C8-8078C3D750BF}"/>
              </a:ext>
            </a:extLst>
          </p:cNvPr>
          <p:cNvSpPr/>
          <p:nvPr/>
        </p:nvSpPr>
        <p:spPr>
          <a:xfrm>
            <a:off x="4747840" y="3529731"/>
            <a:ext cx="2696319" cy="863600"/>
          </a:xfrm>
          <a:prstGeom prst="flowChartTerminator">
            <a:avLst/>
          </a:prstGeom>
          <a:solidFill>
            <a:srgbClr val="E2E8B7"/>
          </a:solidFill>
          <a:ln>
            <a:noFill/>
          </a:ln>
          <a:effectLst>
            <a:outerShdw blurRad="50800" dist="38100" dir="2700000" algn="tl" rotWithShape="0">
              <a:srgbClr val="000000">
                <a:alpha val="40000"/>
              </a:srgbClr>
            </a:outerShdw>
          </a:effectLst>
        </p:spPr>
        <p:txBody>
          <a:bodyPr spcFirstLastPara="1" wrap="square" lIns="60950" tIns="30467" rIns="60950" bIns="30467" anchor="ctr" anchorCtr="0">
            <a:noAutofit/>
          </a:bodyPr>
          <a:lstStyle/>
          <a:p>
            <a:pPr algn="ctr"/>
            <a:r>
              <a:rPr lang="vi-VN" sz="2400">
                <a:solidFill>
                  <a:schemeClr val="dk1"/>
                </a:solidFill>
                <a:latin typeface="UTM Avo" panose="02040603050506020204" pitchFamily="18"/>
                <a:ea typeface="Calibri"/>
                <a:cs typeface="Calibri"/>
                <a:sym typeface="Calibri"/>
              </a:rPr>
              <a:t>Chỉ vật</a:t>
            </a:r>
            <a:endParaRPr sz="2400">
              <a:solidFill>
                <a:schemeClr val="dk1"/>
              </a:solidFill>
              <a:latin typeface="UTM Avo" panose="02040603050506020204" pitchFamily="18"/>
              <a:ea typeface="Calibri"/>
              <a:cs typeface="Calibri"/>
              <a:sym typeface="Calibri"/>
            </a:endParaRPr>
          </a:p>
        </p:txBody>
      </p:sp>
      <p:sp>
        <p:nvSpPr>
          <p:cNvPr id="32" name="Google Shape;193;p7">
            <a:extLst>
              <a:ext uri="{FF2B5EF4-FFF2-40B4-BE49-F238E27FC236}">
                <a16:creationId xmlns:a16="http://schemas.microsoft.com/office/drawing/2014/main" id="{E3C510A6-1130-53B9-1540-3AB86B547965}"/>
              </a:ext>
            </a:extLst>
          </p:cNvPr>
          <p:cNvSpPr/>
          <p:nvPr/>
        </p:nvSpPr>
        <p:spPr>
          <a:xfrm>
            <a:off x="8358946" y="3529731"/>
            <a:ext cx="2696319" cy="863600"/>
          </a:xfrm>
          <a:prstGeom prst="flowChartTerminator">
            <a:avLst/>
          </a:prstGeom>
          <a:solidFill>
            <a:srgbClr val="DBE990"/>
          </a:solidFill>
          <a:ln>
            <a:noFill/>
          </a:ln>
          <a:effectLst>
            <a:outerShdw blurRad="50800" dist="38100" dir="2700000" algn="tl" rotWithShape="0">
              <a:srgbClr val="000000">
                <a:alpha val="40000"/>
              </a:srgbClr>
            </a:outerShdw>
          </a:effectLst>
        </p:spPr>
        <p:txBody>
          <a:bodyPr spcFirstLastPara="1" wrap="square" lIns="60950" tIns="30467" rIns="60950" bIns="30467" anchor="ctr" anchorCtr="0">
            <a:noAutofit/>
          </a:bodyPr>
          <a:lstStyle/>
          <a:p>
            <a:pPr algn="ctr"/>
            <a:r>
              <a:rPr lang="vi-VN" sz="2400">
                <a:solidFill>
                  <a:schemeClr val="dk1"/>
                </a:solidFill>
                <a:latin typeface="UTM Avo" panose="02040603050506020204" pitchFamily="18"/>
                <a:ea typeface="Calibri"/>
                <a:cs typeface="Calibri"/>
                <a:sym typeface="Calibri"/>
              </a:rPr>
              <a:t>Chỉ con vật</a:t>
            </a:r>
            <a:endParaRPr sz="2400">
              <a:solidFill>
                <a:schemeClr val="dk1"/>
              </a:solidFill>
              <a:latin typeface="UTM Avo" panose="02040603050506020204" pitchFamily="18"/>
              <a:ea typeface="Calibri"/>
              <a:cs typeface="Calibri"/>
              <a:sym typeface="Calibri"/>
            </a:endParaRPr>
          </a:p>
        </p:txBody>
      </p:sp>
      <p:sp>
        <p:nvSpPr>
          <p:cNvPr id="33" name="Google Shape;194;p7">
            <a:extLst>
              <a:ext uri="{FF2B5EF4-FFF2-40B4-BE49-F238E27FC236}">
                <a16:creationId xmlns:a16="http://schemas.microsoft.com/office/drawing/2014/main" id="{68651A18-A03C-DFC2-EC13-A7DA50C985D3}"/>
              </a:ext>
            </a:extLst>
          </p:cNvPr>
          <p:cNvSpPr/>
          <p:nvPr/>
        </p:nvSpPr>
        <p:spPr>
          <a:xfrm>
            <a:off x="1136735" y="5015862"/>
            <a:ext cx="5040861" cy="887343"/>
          </a:xfrm>
          <a:prstGeom prst="flowChartTerminator">
            <a:avLst/>
          </a:prstGeom>
          <a:solidFill>
            <a:srgbClr val="DDE989"/>
          </a:solidFill>
          <a:ln>
            <a:noFill/>
          </a:ln>
          <a:effectLst>
            <a:outerShdw blurRad="50800" dist="38100" dir="2700000" algn="tl" rotWithShape="0">
              <a:srgbClr val="000000">
                <a:alpha val="40000"/>
              </a:srgbClr>
            </a:outerShdw>
          </a:effectLst>
        </p:spPr>
        <p:txBody>
          <a:bodyPr spcFirstLastPara="1" wrap="square" lIns="60950" tIns="30467" rIns="60950" bIns="30467" anchor="ctr" anchorCtr="0">
            <a:noAutofit/>
          </a:bodyPr>
          <a:lstStyle/>
          <a:p>
            <a:pPr algn="ctr"/>
            <a:r>
              <a:rPr lang="vi-VN" sz="2400">
                <a:solidFill>
                  <a:schemeClr val="dk1"/>
                </a:solidFill>
                <a:latin typeface="UTM Avo" panose="02040603050506020204" pitchFamily="18"/>
                <a:ea typeface="Calibri"/>
                <a:cs typeface="Calibri"/>
                <a:sym typeface="Calibri"/>
              </a:rPr>
              <a:t>Chỉ hiện tượng tự nhiên</a:t>
            </a:r>
            <a:endParaRPr sz="2400">
              <a:latin typeface="UTM Avo" panose="02040603050506020204" pitchFamily="18"/>
            </a:endParaRPr>
          </a:p>
        </p:txBody>
      </p:sp>
      <p:sp>
        <p:nvSpPr>
          <p:cNvPr id="34" name="Google Shape;195;p7">
            <a:extLst>
              <a:ext uri="{FF2B5EF4-FFF2-40B4-BE49-F238E27FC236}">
                <a16:creationId xmlns:a16="http://schemas.microsoft.com/office/drawing/2014/main" id="{9EB8C415-DB65-6831-3D04-07B48FD239BC}"/>
              </a:ext>
            </a:extLst>
          </p:cNvPr>
          <p:cNvSpPr/>
          <p:nvPr/>
        </p:nvSpPr>
        <p:spPr>
          <a:xfrm>
            <a:off x="8358946" y="5015862"/>
            <a:ext cx="2696319" cy="863600"/>
          </a:xfrm>
          <a:prstGeom prst="flowChartTerminator">
            <a:avLst/>
          </a:prstGeom>
          <a:solidFill>
            <a:srgbClr val="CCE5D6"/>
          </a:solidFill>
          <a:ln>
            <a:noFill/>
          </a:ln>
          <a:effectLst>
            <a:outerShdw blurRad="50800" dist="38100" dir="2700000" algn="tl" rotWithShape="0">
              <a:srgbClr val="000000">
                <a:alpha val="40000"/>
              </a:srgbClr>
            </a:outerShdw>
          </a:effectLst>
        </p:spPr>
        <p:txBody>
          <a:bodyPr spcFirstLastPara="1" wrap="square" lIns="60950" tIns="30467" rIns="60950" bIns="30467" anchor="ctr" anchorCtr="0">
            <a:noAutofit/>
          </a:bodyPr>
          <a:lstStyle/>
          <a:p>
            <a:pPr algn="ctr"/>
            <a:r>
              <a:rPr lang="vi-VN" sz="2400">
                <a:solidFill>
                  <a:schemeClr val="dk1"/>
                </a:solidFill>
                <a:latin typeface="UTM Avo" panose="02040603050506020204" pitchFamily="18"/>
                <a:ea typeface="Calibri"/>
                <a:cs typeface="Calibri"/>
                <a:sym typeface="Calibri"/>
              </a:rPr>
              <a:t>Chỉ thời gian</a:t>
            </a:r>
            <a:endParaRPr sz="2400">
              <a:latin typeface="UTM Avo" panose="02040603050506020204" pitchFamily="18"/>
            </a:endParaRPr>
          </a:p>
        </p:txBody>
      </p:sp>
      <p:sp>
        <p:nvSpPr>
          <p:cNvPr id="35" name="Google Shape;196;p7">
            <a:extLst>
              <a:ext uri="{FF2B5EF4-FFF2-40B4-BE49-F238E27FC236}">
                <a16:creationId xmlns:a16="http://schemas.microsoft.com/office/drawing/2014/main" id="{B7060736-CE10-5ED1-CDEE-83682BE84B55}"/>
              </a:ext>
            </a:extLst>
          </p:cNvPr>
          <p:cNvSpPr txBox="1"/>
          <p:nvPr/>
        </p:nvSpPr>
        <p:spPr>
          <a:xfrm>
            <a:off x="1753985" y="1792765"/>
            <a:ext cx="8890000" cy="615527"/>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b="1" dirty="0">
                <a:solidFill>
                  <a:srgbClr val="C00000"/>
                </a:solidFill>
                <a:latin typeface="UTM Avo" panose="02040603050506020204" pitchFamily="18"/>
                <a:ea typeface="Calibri"/>
                <a:cs typeface="Calibri"/>
                <a:sym typeface="Calibri"/>
              </a:rPr>
              <a:t>NHIỆM VỤ 2: XẾP CÁC TỪ VÀO NHÓM THÍCH HỢP</a:t>
            </a:r>
            <a:endParaRPr sz="2400" b="1" dirty="0">
              <a:solidFill>
                <a:srgbClr val="C00000"/>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420353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01;p8">
            <a:extLst>
              <a:ext uri="{FF2B5EF4-FFF2-40B4-BE49-F238E27FC236}">
                <a16:creationId xmlns:a16="http://schemas.microsoft.com/office/drawing/2014/main" id="{3CBCAF6B-99BF-3A43-1FC7-2D855C6C1B6F}"/>
              </a:ext>
            </a:extLst>
          </p:cNvPr>
          <p:cNvSpPr/>
          <p:nvPr/>
        </p:nvSpPr>
        <p:spPr>
          <a:xfrm>
            <a:off x="401099" y="1579865"/>
            <a:ext cx="11633200" cy="760749"/>
          </a:xfrm>
          <a:prstGeom prst="homePlate">
            <a:avLst>
              <a:gd name="adj" fmla="val 50000"/>
            </a:avLst>
          </a:prstGeom>
          <a:noFill/>
          <a:ln w="25400" cap="flat" cmpd="sng">
            <a:noFill/>
            <a:prstDash val="dash"/>
            <a:round/>
            <a:headEnd type="none" w="sm" len="sm"/>
            <a:tailEnd type="none" w="sm" len="sm"/>
          </a:ln>
        </p:spPr>
        <p:txBody>
          <a:bodyPr spcFirstLastPara="1" wrap="square" lIns="60950" tIns="30467" rIns="60950" bIns="30467" anchor="ctr" anchorCtr="0">
            <a:noAutofit/>
          </a:bodyPr>
          <a:lstStyle/>
          <a:p>
            <a:pPr algn="ctr"/>
            <a:r>
              <a:rPr lang="vi-VN" sz="2400" b="1">
                <a:solidFill>
                  <a:schemeClr val="dk1"/>
                </a:solidFill>
                <a:latin typeface="UTM Avo" panose="02040603050506020204" pitchFamily="18"/>
                <a:ea typeface="Calibri"/>
                <a:cs typeface="Calibri"/>
                <a:sym typeface="Calibri"/>
              </a:rPr>
              <a:t>Bài tập 2 (SGK - trang 11): Xếp các từ ở bài tập 1 vào nhóm thích hợp</a:t>
            </a:r>
            <a:r>
              <a:rPr lang="en-US" sz="2400" b="1">
                <a:solidFill>
                  <a:schemeClr val="dk1"/>
                </a:solidFill>
                <a:latin typeface="UTM Avo" panose="02040603050506020204" pitchFamily="18"/>
                <a:ea typeface="Calibri"/>
                <a:cs typeface="Calibri"/>
                <a:sym typeface="Calibri"/>
              </a:rPr>
              <a:t>:</a:t>
            </a:r>
            <a:endParaRPr sz="2400" b="1">
              <a:solidFill>
                <a:schemeClr val="dk1"/>
              </a:solidFill>
              <a:latin typeface="UTM Avo" panose="02040603050506020204" pitchFamily="18"/>
              <a:ea typeface="Calibri"/>
              <a:cs typeface="Calibri"/>
              <a:sym typeface="Calibri"/>
            </a:endParaRPr>
          </a:p>
        </p:txBody>
      </p:sp>
      <p:sp>
        <p:nvSpPr>
          <p:cNvPr id="3" name="Google Shape;202;p8">
            <a:extLst>
              <a:ext uri="{FF2B5EF4-FFF2-40B4-BE49-F238E27FC236}">
                <a16:creationId xmlns:a16="http://schemas.microsoft.com/office/drawing/2014/main" id="{81E9ABB0-94B5-577D-708D-515B39AE3F33}"/>
              </a:ext>
            </a:extLst>
          </p:cNvPr>
          <p:cNvSpPr/>
          <p:nvPr/>
        </p:nvSpPr>
        <p:spPr>
          <a:xfrm>
            <a:off x="0" y="2603500"/>
            <a:ext cx="3403600" cy="760750"/>
          </a:xfrm>
          <a:prstGeom prst="homePlate">
            <a:avLst>
              <a:gd name="adj" fmla="val 50000"/>
            </a:avLst>
          </a:prstGeom>
          <a:solidFill>
            <a:srgbClr val="E4F0DC"/>
          </a:solidFill>
          <a:ln>
            <a:noFill/>
          </a:ln>
        </p:spPr>
        <p:txBody>
          <a:bodyPr spcFirstLastPara="1" wrap="square" lIns="60950" tIns="30467" rIns="60950" bIns="30467" anchor="ctr" anchorCtr="0">
            <a:noAutofit/>
          </a:bodyPr>
          <a:lstStyle/>
          <a:p>
            <a:pPr algn="ctr"/>
            <a:r>
              <a:rPr lang="vi-VN" sz="2400" b="1">
                <a:solidFill>
                  <a:schemeClr val="dk1"/>
                </a:solidFill>
                <a:latin typeface="UTM Avo" panose="02040603050506020204" pitchFamily="18"/>
              </a:rPr>
              <a:t>Chỉ người</a:t>
            </a:r>
            <a:endParaRPr sz="2400" b="1">
              <a:solidFill>
                <a:schemeClr val="dk1"/>
              </a:solidFill>
              <a:latin typeface="UTM Avo" panose="02040603050506020204" pitchFamily="18"/>
            </a:endParaRPr>
          </a:p>
        </p:txBody>
      </p:sp>
      <p:sp>
        <p:nvSpPr>
          <p:cNvPr id="4" name="Google Shape;203;p8">
            <a:extLst>
              <a:ext uri="{FF2B5EF4-FFF2-40B4-BE49-F238E27FC236}">
                <a16:creationId xmlns:a16="http://schemas.microsoft.com/office/drawing/2014/main" id="{99A15D27-3E72-F206-1F97-18A9C831019A}"/>
              </a:ext>
            </a:extLst>
          </p:cNvPr>
          <p:cNvSpPr/>
          <p:nvPr/>
        </p:nvSpPr>
        <p:spPr>
          <a:xfrm>
            <a:off x="3860800" y="2540763"/>
            <a:ext cx="1270000" cy="886224"/>
          </a:xfrm>
          <a:prstGeom prst="roundRect">
            <a:avLst>
              <a:gd name="adj" fmla="val 16667"/>
            </a:avLst>
          </a:prstGeom>
          <a:solidFill>
            <a:schemeClr val="lt1"/>
          </a:solidFill>
          <a:ln w="25400" cap="flat" cmpd="sng">
            <a:solidFill>
              <a:schemeClr val="accent2"/>
            </a:solidFill>
            <a:prstDash val="solid"/>
            <a:round/>
            <a:headEnd type="none" w="sm" len="sm"/>
            <a:tailEnd type="none" w="sm" len="sm"/>
          </a:ln>
          <a:effectLst/>
        </p:spPr>
        <p:txBody>
          <a:bodyPr spcFirstLastPara="1" wrap="square" lIns="60950" tIns="30467" rIns="60950" bIns="30467" anchor="ctr" anchorCtr="0">
            <a:noAutofit/>
          </a:bodyPr>
          <a:lstStyle/>
          <a:p>
            <a:pPr algn="ctr"/>
            <a:r>
              <a:rPr lang="vi-VN" sz="2400" dirty="0">
                <a:solidFill>
                  <a:schemeClr val="dk1"/>
                </a:solidFill>
                <a:latin typeface="UTM Avo" panose="02040603050506020204" pitchFamily="18"/>
              </a:rPr>
              <a:t>Mẹ</a:t>
            </a:r>
            <a:endParaRPr sz="2400" dirty="0">
              <a:latin typeface="UTM Avo" panose="02040603050506020204" pitchFamily="18"/>
            </a:endParaRPr>
          </a:p>
        </p:txBody>
      </p:sp>
      <p:grpSp>
        <p:nvGrpSpPr>
          <p:cNvPr id="5" name="Google Shape;204;p8">
            <a:extLst>
              <a:ext uri="{FF2B5EF4-FFF2-40B4-BE49-F238E27FC236}">
                <a16:creationId xmlns:a16="http://schemas.microsoft.com/office/drawing/2014/main" id="{6E4904BB-2197-D12A-9113-BBFBA90CBB6A}"/>
              </a:ext>
            </a:extLst>
          </p:cNvPr>
          <p:cNvGrpSpPr/>
          <p:nvPr/>
        </p:nvGrpSpPr>
        <p:grpSpPr>
          <a:xfrm>
            <a:off x="5577840" y="2379608"/>
            <a:ext cx="2455843" cy="1093132"/>
            <a:chOff x="8366760" y="1954326"/>
            <a:chExt cx="3683765" cy="1639698"/>
          </a:xfrm>
        </p:grpSpPr>
        <p:sp>
          <p:nvSpPr>
            <p:cNvPr id="6" name="Google Shape;205;p8">
              <a:extLst>
                <a:ext uri="{FF2B5EF4-FFF2-40B4-BE49-F238E27FC236}">
                  <a16:creationId xmlns:a16="http://schemas.microsoft.com/office/drawing/2014/main" id="{0412A617-2861-785F-6A2E-CCD746A4C6CC}"/>
                </a:ext>
              </a:extLst>
            </p:cNvPr>
            <p:cNvSpPr/>
            <p:nvPr/>
          </p:nvSpPr>
          <p:spPr>
            <a:xfrm>
              <a:off x="8366760" y="2196058"/>
              <a:ext cx="1905000" cy="1329336"/>
            </a:xfrm>
            <a:prstGeom prst="roundRect">
              <a:avLst>
                <a:gd name="adj" fmla="val 16667"/>
              </a:avLst>
            </a:prstGeom>
            <a:solidFill>
              <a:schemeClr val="lt1"/>
            </a:solidFill>
            <a:ln w="25400" cap="flat" cmpd="sng">
              <a:solidFill>
                <a:schemeClr val="accent2"/>
              </a:solidFill>
              <a:prstDash val="solid"/>
              <a:round/>
              <a:headEnd type="none" w="sm" len="sm"/>
              <a:tailEnd type="none" w="sm" len="sm"/>
            </a:ln>
            <a:effectLst/>
          </p:spPr>
          <p:txBody>
            <a:bodyPr spcFirstLastPara="1" wrap="square" lIns="60950" tIns="30467" rIns="60950" bIns="30467" anchor="ctr" anchorCtr="0">
              <a:noAutofit/>
            </a:bodyPr>
            <a:lstStyle/>
            <a:p>
              <a:pPr algn="ctr"/>
              <a:r>
                <a:rPr lang="vi-VN" sz="2400" dirty="0">
                  <a:solidFill>
                    <a:schemeClr val="dk1"/>
                  </a:solidFill>
                  <a:latin typeface="UTM Avo" panose="02040603050506020204" pitchFamily="18"/>
                </a:rPr>
                <a:t>Hồng</a:t>
              </a:r>
              <a:endParaRPr sz="2400" dirty="0">
                <a:latin typeface="UTM Avo" panose="02040603050506020204" pitchFamily="18"/>
              </a:endParaRPr>
            </a:p>
          </p:txBody>
        </p:sp>
        <p:pic>
          <p:nvPicPr>
            <p:cNvPr id="7" name="Google Shape;206;p8">
              <a:extLst>
                <a:ext uri="{FF2B5EF4-FFF2-40B4-BE49-F238E27FC236}">
                  <a16:creationId xmlns:a16="http://schemas.microsoft.com/office/drawing/2014/main" id="{3B167A9E-4EFB-618B-0A69-53262ED97CBE}"/>
                </a:ext>
              </a:extLst>
            </p:cNvPr>
            <p:cNvPicPr preferRelativeResize="0"/>
            <p:nvPr/>
          </p:nvPicPr>
          <p:blipFill rotWithShape="1">
            <a:blip r:embed="rId3">
              <a:alphaModFix/>
            </a:blip>
            <a:srcRect/>
            <a:stretch/>
          </p:blipFill>
          <p:spPr>
            <a:xfrm>
              <a:off x="10271760" y="1954326"/>
              <a:ext cx="1778765" cy="1639698"/>
            </a:xfrm>
            <a:prstGeom prst="rect">
              <a:avLst/>
            </a:prstGeom>
            <a:noFill/>
            <a:ln>
              <a:noFill/>
            </a:ln>
          </p:spPr>
        </p:pic>
      </p:grpSp>
      <p:sp>
        <p:nvSpPr>
          <p:cNvPr id="8" name="Google Shape;207;p8">
            <a:extLst>
              <a:ext uri="{FF2B5EF4-FFF2-40B4-BE49-F238E27FC236}">
                <a16:creationId xmlns:a16="http://schemas.microsoft.com/office/drawing/2014/main" id="{F2DADB51-CCF1-739E-4FE6-400F1C714769}"/>
              </a:ext>
            </a:extLst>
          </p:cNvPr>
          <p:cNvSpPr/>
          <p:nvPr/>
        </p:nvSpPr>
        <p:spPr>
          <a:xfrm>
            <a:off x="0" y="4604866"/>
            <a:ext cx="3403600" cy="760750"/>
          </a:xfrm>
          <a:prstGeom prst="homePlate">
            <a:avLst>
              <a:gd name="adj" fmla="val 50000"/>
            </a:avLst>
          </a:prstGeom>
          <a:solidFill>
            <a:srgbClr val="E2E8B7"/>
          </a:solidFill>
          <a:ln>
            <a:noFill/>
          </a:ln>
        </p:spPr>
        <p:txBody>
          <a:bodyPr spcFirstLastPara="1" wrap="square" lIns="60950" tIns="30467" rIns="60950" bIns="30467" anchor="ctr" anchorCtr="0">
            <a:noAutofit/>
          </a:bodyPr>
          <a:lstStyle/>
          <a:p>
            <a:pPr algn="ctr"/>
            <a:r>
              <a:rPr lang="vi-VN" sz="2400" b="1">
                <a:solidFill>
                  <a:schemeClr val="dk1"/>
                </a:solidFill>
                <a:latin typeface="UTM Avo" panose="02040603050506020204" pitchFamily="18"/>
              </a:rPr>
              <a:t>Chỉ vật</a:t>
            </a:r>
            <a:endParaRPr sz="2400" b="1">
              <a:solidFill>
                <a:schemeClr val="dk1"/>
              </a:solidFill>
              <a:latin typeface="UTM Avo" panose="02040603050506020204" pitchFamily="18"/>
            </a:endParaRPr>
          </a:p>
        </p:txBody>
      </p:sp>
      <p:grpSp>
        <p:nvGrpSpPr>
          <p:cNvPr id="9" name="Google Shape;208;p8">
            <a:extLst>
              <a:ext uri="{FF2B5EF4-FFF2-40B4-BE49-F238E27FC236}">
                <a16:creationId xmlns:a16="http://schemas.microsoft.com/office/drawing/2014/main" id="{7A6F645D-66A9-CE57-9F0A-F52D3EFBD618}"/>
              </a:ext>
            </a:extLst>
          </p:cNvPr>
          <p:cNvGrpSpPr/>
          <p:nvPr/>
        </p:nvGrpSpPr>
        <p:grpSpPr>
          <a:xfrm>
            <a:off x="3180079" y="4051576"/>
            <a:ext cx="2529840" cy="2648527"/>
            <a:chOff x="4846319" y="4447414"/>
            <a:chExt cx="3794760" cy="3972791"/>
          </a:xfrm>
        </p:grpSpPr>
        <p:pic>
          <p:nvPicPr>
            <p:cNvPr id="10" name="Google Shape;209;p8">
              <a:extLst>
                <a:ext uri="{FF2B5EF4-FFF2-40B4-BE49-F238E27FC236}">
                  <a16:creationId xmlns:a16="http://schemas.microsoft.com/office/drawing/2014/main" id="{125D6784-7F18-8E76-B6E8-57AC29006A5F}"/>
                </a:ext>
              </a:extLst>
            </p:cNvPr>
            <p:cNvPicPr preferRelativeResize="0"/>
            <p:nvPr/>
          </p:nvPicPr>
          <p:blipFill rotWithShape="1">
            <a:blip r:embed="rId4">
              <a:alphaModFix/>
            </a:blip>
            <a:srcRect/>
            <a:stretch/>
          </p:blipFill>
          <p:spPr>
            <a:xfrm>
              <a:off x="5413100" y="4447414"/>
              <a:ext cx="2661199" cy="3326499"/>
            </a:xfrm>
            <a:prstGeom prst="rect">
              <a:avLst/>
            </a:prstGeom>
            <a:noFill/>
            <a:ln>
              <a:noFill/>
            </a:ln>
          </p:spPr>
        </p:pic>
        <p:sp>
          <p:nvSpPr>
            <p:cNvPr id="11" name="Google Shape;210;p8">
              <a:extLst>
                <a:ext uri="{FF2B5EF4-FFF2-40B4-BE49-F238E27FC236}">
                  <a16:creationId xmlns:a16="http://schemas.microsoft.com/office/drawing/2014/main" id="{6175D23A-0108-F160-CEFC-24058F409ADF}"/>
                </a:ext>
              </a:extLst>
            </p:cNvPr>
            <p:cNvSpPr txBox="1"/>
            <p:nvPr/>
          </p:nvSpPr>
          <p:spPr>
            <a:xfrm>
              <a:off x="4846319" y="7773913"/>
              <a:ext cx="3794760" cy="646292"/>
            </a:xfrm>
            <a:prstGeom prst="rect">
              <a:avLst/>
            </a:prstGeom>
            <a:noFill/>
            <a:ln>
              <a:noFill/>
            </a:ln>
          </p:spPr>
          <p:txBody>
            <a:bodyPr spcFirstLastPara="1" wrap="square" lIns="60950" tIns="30467" rIns="60950" bIns="30467" anchor="t" anchorCtr="0">
              <a:spAutoFit/>
            </a:bodyPr>
            <a:lstStyle/>
            <a:p>
              <a:pPr algn="ctr"/>
              <a:r>
                <a:rPr lang="vi-VN" sz="2400">
                  <a:solidFill>
                    <a:schemeClr val="dk1"/>
                  </a:solidFill>
                  <a:latin typeface="UTM Avo" panose="02040603050506020204" pitchFamily="18"/>
                </a:rPr>
                <a:t>Cửa nhà</a:t>
              </a:r>
              <a:endParaRPr sz="2400">
                <a:latin typeface="UTM Avo" panose="02040603050506020204" pitchFamily="18"/>
              </a:endParaRPr>
            </a:p>
          </p:txBody>
        </p:sp>
      </p:grpSp>
      <p:grpSp>
        <p:nvGrpSpPr>
          <p:cNvPr id="12" name="Google Shape;211;p8">
            <a:extLst>
              <a:ext uri="{FF2B5EF4-FFF2-40B4-BE49-F238E27FC236}">
                <a16:creationId xmlns:a16="http://schemas.microsoft.com/office/drawing/2014/main" id="{2AF0FD11-F059-62F1-8459-413D6A01F499}"/>
              </a:ext>
            </a:extLst>
          </p:cNvPr>
          <p:cNvGrpSpPr/>
          <p:nvPr/>
        </p:nvGrpSpPr>
        <p:grpSpPr>
          <a:xfrm>
            <a:off x="5628639" y="4251724"/>
            <a:ext cx="3230879" cy="2448379"/>
            <a:chOff x="8519159" y="4747636"/>
            <a:chExt cx="4846319" cy="3672569"/>
          </a:xfrm>
        </p:grpSpPr>
        <p:sp>
          <p:nvSpPr>
            <p:cNvPr id="13" name="Google Shape;212;p8">
              <a:extLst>
                <a:ext uri="{FF2B5EF4-FFF2-40B4-BE49-F238E27FC236}">
                  <a16:creationId xmlns:a16="http://schemas.microsoft.com/office/drawing/2014/main" id="{E0212338-6229-6546-F834-CCAEC15FB3BC}"/>
                </a:ext>
              </a:extLst>
            </p:cNvPr>
            <p:cNvSpPr txBox="1"/>
            <p:nvPr/>
          </p:nvSpPr>
          <p:spPr>
            <a:xfrm>
              <a:off x="9044938" y="7773913"/>
              <a:ext cx="3794760" cy="646292"/>
            </a:xfrm>
            <a:prstGeom prst="rect">
              <a:avLst/>
            </a:prstGeom>
            <a:noFill/>
            <a:ln>
              <a:noFill/>
            </a:ln>
          </p:spPr>
          <p:txBody>
            <a:bodyPr spcFirstLastPara="1" wrap="square" lIns="60950" tIns="30467" rIns="60950" bIns="30467" anchor="t" anchorCtr="0">
              <a:spAutoFit/>
            </a:bodyPr>
            <a:lstStyle/>
            <a:p>
              <a:pPr algn="ctr"/>
              <a:r>
                <a:rPr lang="vi-VN" sz="2400">
                  <a:solidFill>
                    <a:schemeClr val="dk1"/>
                  </a:solidFill>
                  <a:latin typeface="UTM Avo" panose="02040603050506020204" pitchFamily="18"/>
                </a:rPr>
                <a:t>Cánh đồng</a:t>
              </a:r>
              <a:endParaRPr sz="2400">
                <a:latin typeface="UTM Avo" panose="02040603050506020204" pitchFamily="18"/>
              </a:endParaRPr>
            </a:p>
          </p:txBody>
        </p:sp>
        <p:pic>
          <p:nvPicPr>
            <p:cNvPr id="14" name="Google Shape;213;p8" descr="Đi qua những cánh đồng... | BÁO QUẢNG NAM ONLINE - Tin tức mới nhất">
              <a:extLst>
                <a:ext uri="{FF2B5EF4-FFF2-40B4-BE49-F238E27FC236}">
                  <a16:creationId xmlns:a16="http://schemas.microsoft.com/office/drawing/2014/main" id="{1869957E-5E6D-9F3B-D3AC-862F10F4CCCE}"/>
                </a:ext>
              </a:extLst>
            </p:cNvPr>
            <p:cNvPicPr preferRelativeResize="0"/>
            <p:nvPr/>
          </p:nvPicPr>
          <p:blipFill rotWithShape="1">
            <a:blip r:embed="rId5">
              <a:alphaModFix/>
            </a:blip>
            <a:srcRect/>
            <a:stretch/>
          </p:blipFill>
          <p:spPr>
            <a:xfrm>
              <a:off x="8519159" y="4747636"/>
              <a:ext cx="4846319" cy="2726054"/>
            </a:xfrm>
            <a:prstGeom prst="rect">
              <a:avLst/>
            </a:prstGeom>
            <a:noFill/>
            <a:ln>
              <a:noFill/>
            </a:ln>
          </p:spPr>
        </p:pic>
      </p:grpSp>
      <p:grpSp>
        <p:nvGrpSpPr>
          <p:cNvPr id="15" name="Google Shape;214;p8">
            <a:extLst>
              <a:ext uri="{FF2B5EF4-FFF2-40B4-BE49-F238E27FC236}">
                <a16:creationId xmlns:a16="http://schemas.microsoft.com/office/drawing/2014/main" id="{57CF7747-32EE-2BE0-535E-786B4A8171BE}"/>
              </a:ext>
            </a:extLst>
          </p:cNvPr>
          <p:cNvGrpSpPr/>
          <p:nvPr/>
        </p:nvGrpSpPr>
        <p:grpSpPr>
          <a:xfrm>
            <a:off x="8991601" y="4251724"/>
            <a:ext cx="2895599" cy="2448379"/>
            <a:chOff x="13487400" y="4762500"/>
            <a:chExt cx="4343399" cy="3672569"/>
          </a:xfrm>
        </p:grpSpPr>
        <p:pic>
          <p:nvPicPr>
            <p:cNvPr id="16" name="Google Shape;215;p8" descr="TOP 139 bài văn tả cây cối lớp 5 (2023) SIÊU HAY">
              <a:extLst>
                <a:ext uri="{FF2B5EF4-FFF2-40B4-BE49-F238E27FC236}">
                  <a16:creationId xmlns:a16="http://schemas.microsoft.com/office/drawing/2014/main" id="{CE642857-C337-4A0F-A8D1-92C2032C76CA}"/>
                </a:ext>
              </a:extLst>
            </p:cNvPr>
            <p:cNvPicPr preferRelativeResize="0"/>
            <p:nvPr/>
          </p:nvPicPr>
          <p:blipFill rotWithShape="1">
            <a:blip r:embed="rId6">
              <a:alphaModFix/>
            </a:blip>
            <a:srcRect/>
            <a:stretch/>
          </p:blipFill>
          <p:spPr>
            <a:xfrm>
              <a:off x="13487400" y="4762500"/>
              <a:ext cx="4343399" cy="2726054"/>
            </a:xfrm>
            <a:prstGeom prst="rect">
              <a:avLst/>
            </a:prstGeom>
            <a:noFill/>
            <a:ln>
              <a:noFill/>
            </a:ln>
          </p:spPr>
        </p:pic>
        <p:sp>
          <p:nvSpPr>
            <p:cNvPr id="17" name="Google Shape;216;p8">
              <a:extLst>
                <a:ext uri="{FF2B5EF4-FFF2-40B4-BE49-F238E27FC236}">
                  <a16:creationId xmlns:a16="http://schemas.microsoft.com/office/drawing/2014/main" id="{6BE6E575-1DEC-3F71-7721-F75A303DA2B5}"/>
                </a:ext>
              </a:extLst>
            </p:cNvPr>
            <p:cNvSpPr txBox="1"/>
            <p:nvPr/>
          </p:nvSpPr>
          <p:spPr>
            <a:xfrm>
              <a:off x="13761719" y="7788777"/>
              <a:ext cx="3794760" cy="646292"/>
            </a:xfrm>
            <a:prstGeom prst="rect">
              <a:avLst/>
            </a:prstGeom>
            <a:noFill/>
            <a:ln>
              <a:noFill/>
            </a:ln>
          </p:spPr>
          <p:txBody>
            <a:bodyPr spcFirstLastPara="1" wrap="square" lIns="60950" tIns="30467" rIns="60950" bIns="30467" anchor="t" anchorCtr="0">
              <a:spAutoFit/>
            </a:bodyPr>
            <a:lstStyle/>
            <a:p>
              <a:pPr algn="ctr"/>
              <a:r>
                <a:rPr lang="vi-VN" sz="2400">
                  <a:solidFill>
                    <a:schemeClr val="dk1"/>
                  </a:solidFill>
                  <a:latin typeface="UTM Avo" panose="02040603050506020204" pitchFamily="18"/>
                </a:rPr>
                <a:t>Cây cối</a:t>
              </a:r>
              <a:endParaRPr sz="2400">
                <a:latin typeface="UTM Avo" panose="02040603050506020204" pitchFamily="18"/>
              </a:endParaRPr>
            </a:p>
          </p:txBody>
        </p:sp>
      </p:grpSp>
    </p:spTree>
    <p:extLst>
      <p:ext uri="{BB962C8B-B14F-4D97-AF65-F5344CB8AC3E}">
        <p14:creationId xmlns:p14="http://schemas.microsoft.com/office/powerpoint/2010/main" val="214562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221;p9">
            <a:extLst>
              <a:ext uri="{FF2B5EF4-FFF2-40B4-BE49-F238E27FC236}">
                <a16:creationId xmlns:a16="http://schemas.microsoft.com/office/drawing/2014/main" id="{56B4CE04-A671-67C1-1500-72496F4935C8}"/>
              </a:ext>
            </a:extLst>
          </p:cNvPr>
          <p:cNvSpPr/>
          <p:nvPr/>
        </p:nvSpPr>
        <p:spPr>
          <a:xfrm>
            <a:off x="411919" y="1481586"/>
            <a:ext cx="11633200" cy="760749"/>
          </a:xfrm>
          <a:prstGeom prst="homePlate">
            <a:avLst>
              <a:gd name="adj" fmla="val 50000"/>
            </a:avLst>
          </a:prstGeom>
          <a:noFill/>
          <a:ln w="25400" cap="flat" cmpd="sng">
            <a:noFill/>
            <a:prstDash val="dash"/>
            <a:round/>
            <a:headEnd type="none" w="sm" len="sm"/>
            <a:tailEnd type="none" w="sm" len="sm"/>
          </a:ln>
        </p:spPr>
        <p:txBody>
          <a:bodyPr spcFirstLastPara="1" wrap="square" lIns="60950" tIns="30467" rIns="60950" bIns="30467" anchor="ctr" anchorCtr="0">
            <a:noAutofit/>
          </a:bodyPr>
          <a:lstStyle/>
          <a:p>
            <a:pPr algn="ctr"/>
            <a:r>
              <a:rPr lang="vi-VN" sz="2200" b="1" dirty="0">
                <a:solidFill>
                  <a:schemeClr val="dk1"/>
                </a:solidFill>
                <a:latin typeface="UTM Avo" panose="02040603050506020204" pitchFamily="18"/>
                <a:ea typeface="Calibri"/>
                <a:cs typeface="Calibri"/>
                <a:sym typeface="Calibri"/>
              </a:rPr>
              <a:t>Bài tập 2 (SGK - trang 11): Xếp các từ ở bài tập 1 vào nhóm </a:t>
            </a:r>
            <a:r>
              <a:rPr lang="vi-VN" sz="2200" b="1">
                <a:solidFill>
                  <a:schemeClr val="dk1"/>
                </a:solidFill>
                <a:latin typeface="UTM Avo" panose="02040603050506020204" pitchFamily="18"/>
                <a:ea typeface="Calibri"/>
                <a:cs typeface="Calibri"/>
                <a:sym typeface="Calibri"/>
              </a:rPr>
              <a:t>thích hợp</a:t>
            </a:r>
            <a:r>
              <a:rPr lang="en-US" sz="2200" b="1">
                <a:solidFill>
                  <a:schemeClr val="dk1"/>
                </a:solidFill>
                <a:latin typeface="UTM Avo" panose="02040603050506020204" pitchFamily="18"/>
                <a:ea typeface="Calibri"/>
                <a:cs typeface="Calibri"/>
                <a:sym typeface="Calibri"/>
              </a:rPr>
              <a:t>:</a:t>
            </a:r>
            <a:endParaRPr sz="2200" b="1" dirty="0">
              <a:solidFill>
                <a:schemeClr val="dk1"/>
              </a:solidFill>
              <a:latin typeface="UTM Avo" panose="02040603050506020204" pitchFamily="18"/>
              <a:ea typeface="Calibri"/>
              <a:cs typeface="Calibri"/>
              <a:sym typeface="Calibri"/>
            </a:endParaRPr>
          </a:p>
        </p:txBody>
      </p:sp>
      <p:sp>
        <p:nvSpPr>
          <p:cNvPr id="3" name="Google Shape;222;p9">
            <a:extLst>
              <a:ext uri="{FF2B5EF4-FFF2-40B4-BE49-F238E27FC236}">
                <a16:creationId xmlns:a16="http://schemas.microsoft.com/office/drawing/2014/main" id="{143B67B3-1994-3F90-F636-608165896C53}"/>
              </a:ext>
            </a:extLst>
          </p:cNvPr>
          <p:cNvSpPr/>
          <p:nvPr/>
        </p:nvSpPr>
        <p:spPr>
          <a:xfrm>
            <a:off x="-17981" y="2374165"/>
            <a:ext cx="4978400" cy="760750"/>
          </a:xfrm>
          <a:prstGeom prst="homePlate">
            <a:avLst>
              <a:gd name="adj" fmla="val 50000"/>
            </a:avLst>
          </a:prstGeom>
          <a:solidFill>
            <a:schemeClr val="accent6">
              <a:lumMod val="40000"/>
              <a:lumOff val="60000"/>
            </a:schemeClr>
          </a:solidFill>
          <a:ln>
            <a:noFill/>
          </a:ln>
        </p:spPr>
        <p:txBody>
          <a:bodyPr spcFirstLastPara="1" wrap="square" lIns="60950" tIns="30467" rIns="60950" bIns="30467" anchor="ctr" anchorCtr="0">
            <a:noAutofit/>
          </a:bodyPr>
          <a:lstStyle/>
          <a:p>
            <a:pPr algn="ctr"/>
            <a:r>
              <a:rPr lang="vi-VN" sz="2200" b="1">
                <a:solidFill>
                  <a:schemeClr val="dk1"/>
                </a:solidFill>
                <a:latin typeface="UTM Avo" panose="02040603050506020204" pitchFamily="18"/>
              </a:rPr>
              <a:t>Chỉ hiện tượng tự nhiên</a:t>
            </a:r>
            <a:endParaRPr sz="2200" b="1">
              <a:solidFill>
                <a:schemeClr val="dk1"/>
              </a:solidFill>
              <a:latin typeface="UTM Avo" panose="02040603050506020204" pitchFamily="18"/>
            </a:endParaRPr>
          </a:p>
        </p:txBody>
      </p:sp>
      <p:sp>
        <p:nvSpPr>
          <p:cNvPr id="4" name="Google Shape;223;p9">
            <a:extLst>
              <a:ext uri="{FF2B5EF4-FFF2-40B4-BE49-F238E27FC236}">
                <a16:creationId xmlns:a16="http://schemas.microsoft.com/office/drawing/2014/main" id="{C25483D0-A9DF-A4B6-8DEF-CB63E7C0490B}"/>
              </a:ext>
            </a:extLst>
          </p:cNvPr>
          <p:cNvSpPr/>
          <p:nvPr/>
        </p:nvSpPr>
        <p:spPr>
          <a:xfrm>
            <a:off x="-17981" y="3889956"/>
            <a:ext cx="3403600" cy="760750"/>
          </a:xfrm>
          <a:prstGeom prst="homePlate">
            <a:avLst>
              <a:gd name="adj" fmla="val 50000"/>
            </a:avLst>
          </a:prstGeom>
          <a:solidFill>
            <a:srgbClr val="DBE990"/>
          </a:solidFill>
          <a:ln>
            <a:noFill/>
          </a:ln>
        </p:spPr>
        <p:txBody>
          <a:bodyPr spcFirstLastPara="1" wrap="square" lIns="60950" tIns="30467" rIns="60950" bIns="30467" anchor="ctr" anchorCtr="0">
            <a:noAutofit/>
          </a:bodyPr>
          <a:lstStyle/>
          <a:p>
            <a:pPr algn="ctr"/>
            <a:r>
              <a:rPr lang="vi-VN" sz="2200" b="1">
                <a:solidFill>
                  <a:schemeClr val="dk1"/>
                </a:solidFill>
                <a:latin typeface="UTM Avo" panose="02040603050506020204" pitchFamily="18"/>
              </a:rPr>
              <a:t>Chỉ thời gian</a:t>
            </a:r>
            <a:endParaRPr sz="2200" b="1">
              <a:solidFill>
                <a:schemeClr val="dk1"/>
              </a:solidFill>
              <a:latin typeface="UTM Avo" panose="02040603050506020204" pitchFamily="18"/>
            </a:endParaRPr>
          </a:p>
        </p:txBody>
      </p:sp>
      <p:sp>
        <p:nvSpPr>
          <p:cNvPr id="5" name="Google Shape;224;p9">
            <a:extLst>
              <a:ext uri="{FF2B5EF4-FFF2-40B4-BE49-F238E27FC236}">
                <a16:creationId xmlns:a16="http://schemas.microsoft.com/office/drawing/2014/main" id="{FC9A040D-20FF-2C69-777D-F1C735F7E51C}"/>
              </a:ext>
            </a:extLst>
          </p:cNvPr>
          <p:cNvSpPr/>
          <p:nvPr/>
        </p:nvSpPr>
        <p:spPr>
          <a:xfrm>
            <a:off x="-17981" y="5414699"/>
            <a:ext cx="3403600" cy="760750"/>
          </a:xfrm>
          <a:prstGeom prst="homePlate">
            <a:avLst>
              <a:gd name="adj" fmla="val 50000"/>
            </a:avLst>
          </a:prstGeom>
          <a:solidFill>
            <a:srgbClr val="CCE5D6"/>
          </a:solidFill>
          <a:ln>
            <a:noFill/>
          </a:ln>
        </p:spPr>
        <p:txBody>
          <a:bodyPr spcFirstLastPara="1" wrap="square" lIns="60950" tIns="30467" rIns="60950" bIns="30467" anchor="ctr" anchorCtr="0">
            <a:noAutofit/>
          </a:bodyPr>
          <a:lstStyle/>
          <a:p>
            <a:pPr algn="ctr"/>
            <a:r>
              <a:rPr lang="vi-VN" sz="2200" b="1">
                <a:solidFill>
                  <a:schemeClr val="dk1"/>
                </a:solidFill>
                <a:latin typeface="UTM Avo" panose="02040603050506020204" pitchFamily="18"/>
              </a:rPr>
              <a:t>Chỉ con vật</a:t>
            </a:r>
            <a:endParaRPr sz="2200" b="1">
              <a:solidFill>
                <a:schemeClr val="dk1"/>
              </a:solidFill>
              <a:latin typeface="UTM Avo" panose="02040603050506020204" pitchFamily="18"/>
            </a:endParaRPr>
          </a:p>
        </p:txBody>
      </p:sp>
      <p:grpSp>
        <p:nvGrpSpPr>
          <p:cNvPr id="6" name="Google Shape;225;p9">
            <a:extLst>
              <a:ext uri="{FF2B5EF4-FFF2-40B4-BE49-F238E27FC236}">
                <a16:creationId xmlns:a16="http://schemas.microsoft.com/office/drawing/2014/main" id="{34D05035-5A5F-8627-86D3-4E36BC7B6348}"/>
              </a:ext>
            </a:extLst>
          </p:cNvPr>
          <p:cNvGrpSpPr/>
          <p:nvPr/>
        </p:nvGrpSpPr>
        <p:grpSpPr>
          <a:xfrm>
            <a:off x="4511399" y="2252633"/>
            <a:ext cx="3843850" cy="1003813"/>
            <a:chOff x="8144300" y="2755264"/>
            <a:chExt cx="5765775" cy="1505720"/>
          </a:xfrm>
        </p:grpSpPr>
        <p:pic>
          <p:nvPicPr>
            <p:cNvPr id="7" name="Google Shape;226;p9">
              <a:extLst>
                <a:ext uri="{FF2B5EF4-FFF2-40B4-BE49-F238E27FC236}">
                  <a16:creationId xmlns:a16="http://schemas.microsoft.com/office/drawing/2014/main" id="{6EE3C8F4-D2B4-555A-6041-36E7D2426E5E}"/>
                </a:ext>
              </a:extLst>
            </p:cNvPr>
            <p:cNvPicPr preferRelativeResize="0">
              <a:picLocks noChangeAspect="1"/>
            </p:cNvPicPr>
            <p:nvPr/>
          </p:nvPicPr>
          <p:blipFill rotWithShape="1">
            <a:blip r:embed="rId4">
              <a:alphaModFix/>
            </a:blip>
            <a:srcRect/>
            <a:stretch/>
          </p:blipFill>
          <p:spPr>
            <a:xfrm>
              <a:off x="11632985" y="2755264"/>
              <a:ext cx="2277090" cy="1505720"/>
            </a:xfrm>
            <a:prstGeom prst="rect">
              <a:avLst/>
            </a:prstGeom>
            <a:noFill/>
            <a:ln>
              <a:noFill/>
            </a:ln>
          </p:spPr>
        </p:pic>
        <p:sp>
          <p:nvSpPr>
            <p:cNvPr id="8" name="Google Shape;227;p9">
              <a:extLst>
                <a:ext uri="{FF2B5EF4-FFF2-40B4-BE49-F238E27FC236}">
                  <a16:creationId xmlns:a16="http://schemas.microsoft.com/office/drawing/2014/main" id="{C4222F0A-E432-8F93-5284-A37FD0344C21}"/>
                </a:ext>
              </a:extLst>
            </p:cNvPr>
            <p:cNvSpPr txBox="1"/>
            <p:nvPr/>
          </p:nvSpPr>
          <p:spPr>
            <a:xfrm>
              <a:off x="8144300" y="3195818"/>
              <a:ext cx="3794700" cy="600125"/>
            </a:xfrm>
            <a:prstGeom prst="rect">
              <a:avLst/>
            </a:prstGeom>
            <a:noFill/>
            <a:ln>
              <a:noFill/>
            </a:ln>
          </p:spPr>
          <p:txBody>
            <a:bodyPr spcFirstLastPara="1" wrap="square" lIns="60950" tIns="30467" rIns="60950" bIns="30467" anchor="t" anchorCtr="0">
              <a:spAutoFit/>
            </a:bodyPr>
            <a:lstStyle/>
            <a:p>
              <a:pPr algn="ctr"/>
              <a:r>
                <a:rPr lang="vi-VN" sz="2200">
                  <a:solidFill>
                    <a:schemeClr val="dk1"/>
                  </a:solidFill>
                  <a:latin typeface="UTM Avo" panose="02040603050506020204" pitchFamily="18"/>
                </a:rPr>
                <a:t>Cơn mưa</a:t>
              </a:r>
              <a:endParaRPr sz="2200">
                <a:latin typeface="UTM Avo" panose="02040603050506020204" pitchFamily="18"/>
              </a:endParaRPr>
            </a:p>
          </p:txBody>
        </p:sp>
      </p:grpSp>
      <p:sp>
        <p:nvSpPr>
          <p:cNvPr id="9" name="Google Shape;228;p9">
            <a:extLst>
              <a:ext uri="{FF2B5EF4-FFF2-40B4-BE49-F238E27FC236}">
                <a16:creationId xmlns:a16="http://schemas.microsoft.com/office/drawing/2014/main" id="{E4FEFC61-C814-4DE0-9345-BD4AF3E7849C}"/>
              </a:ext>
            </a:extLst>
          </p:cNvPr>
          <p:cNvSpPr/>
          <p:nvPr/>
        </p:nvSpPr>
        <p:spPr>
          <a:xfrm>
            <a:off x="3690419" y="3897286"/>
            <a:ext cx="2184400" cy="760750"/>
          </a:xfrm>
          <a:prstGeom prst="roundRect">
            <a:avLst>
              <a:gd name="adj" fmla="val 16667"/>
            </a:avLst>
          </a:prstGeom>
          <a:solidFill>
            <a:schemeClr val="lt1"/>
          </a:solidFill>
          <a:ln w="25400" cap="flat" cmpd="sng">
            <a:solidFill>
              <a:schemeClr val="accent2"/>
            </a:solidFill>
            <a:prstDash val="solid"/>
            <a:round/>
            <a:headEnd type="none" w="sm" len="sm"/>
            <a:tailEnd type="none" w="sm" len="sm"/>
          </a:ln>
          <a:effectLst/>
        </p:spPr>
        <p:txBody>
          <a:bodyPr spcFirstLastPara="1" wrap="square" lIns="60950" tIns="30467" rIns="60950" bIns="30467" anchor="ctr" anchorCtr="0">
            <a:noAutofit/>
          </a:bodyPr>
          <a:lstStyle/>
          <a:p>
            <a:pPr algn="ctr"/>
            <a:r>
              <a:rPr lang="vi-VN" sz="2200">
                <a:solidFill>
                  <a:schemeClr val="dk1"/>
                </a:solidFill>
                <a:latin typeface="UTM Avo" panose="02040603050506020204" pitchFamily="18"/>
              </a:rPr>
              <a:t>Mùa màng</a:t>
            </a:r>
            <a:endParaRPr sz="2200">
              <a:latin typeface="UTM Avo" panose="02040603050506020204" pitchFamily="18"/>
            </a:endParaRPr>
          </a:p>
        </p:txBody>
      </p:sp>
      <p:sp>
        <p:nvSpPr>
          <p:cNvPr id="10" name="Google Shape;229;p9">
            <a:extLst>
              <a:ext uri="{FF2B5EF4-FFF2-40B4-BE49-F238E27FC236}">
                <a16:creationId xmlns:a16="http://schemas.microsoft.com/office/drawing/2014/main" id="{8818E099-927A-91CB-D27C-3AFDD714BECD}"/>
              </a:ext>
            </a:extLst>
          </p:cNvPr>
          <p:cNvSpPr/>
          <p:nvPr/>
        </p:nvSpPr>
        <p:spPr>
          <a:xfrm>
            <a:off x="6078019" y="3865347"/>
            <a:ext cx="2184400" cy="760750"/>
          </a:xfrm>
          <a:prstGeom prst="roundRect">
            <a:avLst>
              <a:gd name="adj" fmla="val 16667"/>
            </a:avLst>
          </a:prstGeom>
          <a:solidFill>
            <a:schemeClr val="lt1"/>
          </a:solidFill>
          <a:ln w="25400" cap="flat" cmpd="sng">
            <a:solidFill>
              <a:schemeClr val="accent2"/>
            </a:solidFill>
            <a:prstDash val="solid"/>
            <a:round/>
            <a:headEnd type="none" w="sm" len="sm"/>
            <a:tailEnd type="none" w="sm" len="sm"/>
          </a:ln>
          <a:effectLst/>
        </p:spPr>
        <p:txBody>
          <a:bodyPr spcFirstLastPara="1" wrap="square" lIns="60950" tIns="30467" rIns="60950" bIns="30467" anchor="ctr" anchorCtr="0">
            <a:noAutofit/>
          </a:bodyPr>
          <a:lstStyle/>
          <a:p>
            <a:pPr algn="ctr"/>
            <a:r>
              <a:rPr lang="vi-VN" sz="2200">
                <a:solidFill>
                  <a:schemeClr val="dk1"/>
                </a:solidFill>
                <a:latin typeface="UTM Avo" panose="02040603050506020204" pitchFamily="18"/>
              </a:rPr>
              <a:t>Mùa vụ</a:t>
            </a:r>
            <a:endParaRPr sz="2200">
              <a:latin typeface="UTM Avo" panose="02040603050506020204" pitchFamily="18"/>
            </a:endParaRPr>
          </a:p>
        </p:txBody>
      </p:sp>
      <p:pic>
        <p:nvPicPr>
          <p:cNvPr id="11" name="Google Shape;230;p9" descr="Bảo vệ mùa màng, tài sản trước giông lốc, thời tiết cực đoan">
            <a:extLst>
              <a:ext uri="{FF2B5EF4-FFF2-40B4-BE49-F238E27FC236}">
                <a16:creationId xmlns:a16="http://schemas.microsoft.com/office/drawing/2014/main" id="{4C704526-F89E-AEF3-C366-E10ACE2461F1}"/>
              </a:ext>
            </a:extLst>
          </p:cNvPr>
          <p:cNvPicPr preferRelativeResize="0">
            <a:picLocks noChangeAspect="1"/>
          </p:cNvPicPr>
          <p:nvPr/>
        </p:nvPicPr>
        <p:blipFill rotWithShape="1">
          <a:blip r:embed="rId5">
            <a:alphaModFix/>
          </a:blip>
          <a:srcRect/>
          <a:stretch/>
        </p:blipFill>
        <p:spPr>
          <a:xfrm>
            <a:off x="8567219" y="3643261"/>
            <a:ext cx="1694381" cy="1204922"/>
          </a:xfrm>
          <a:prstGeom prst="rect">
            <a:avLst/>
          </a:prstGeom>
          <a:noFill/>
          <a:ln>
            <a:noFill/>
          </a:ln>
        </p:spPr>
      </p:pic>
      <p:grpSp>
        <p:nvGrpSpPr>
          <p:cNvPr id="12" name="Google Shape;231;p9">
            <a:extLst>
              <a:ext uri="{FF2B5EF4-FFF2-40B4-BE49-F238E27FC236}">
                <a16:creationId xmlns:a16="http://schemas.microsoft.com/office/drawing/2014/main" id="{21F5179B-6B8F-3961-95EF-64999EAE50B9}"/>
              </a:ext>
            </a:extLst>
          </p:cNvPr>
          <p:cNvGrpSpPr/>
          <p:nvPr/>
        </p:nvGrpSpPr>
        <p:grpSpPr>
          <a:xfrm>
            <a:off x="3414554" y="5197951"/>
            <a:ext cx="2529840" cy="1650040"/>
            <a:chOff x="5216853" y="7582954"/>
            <a:chExt cx="3794760" cy="2475060"/>
          </a:xfrm>
        </p:grpSpPr>
        <p:pic>
          <p:nvPicPr>
            <p:cNvPr id="13" name="Google Shape;232;p9">
              <a:extLst>
                <a:ext uri="{FF2B5EF4-FFF2-40B4-BE49-F238E27FC236}">
                  <a16:creationId xmlns:a16="http://schemas.microsoft.com/office/drawing/2014/main" id="{6C8862AE-D179-3E43-9CC4-B2935E2BFD96}"/>
                </a:ext>
              </a:extLst>
            </p:cNvPr>
            <p:cNvPicPr preferRelativeResize="0">
              <a:picLocks noChangeAspect="1"/>
            </p:cNvPicPr>
            <p:nvPr/>
          </p:nvPicPr>
          <p:blipFill rotWithShape="1">
            <a:blip r:embed="rId6">
              <a:alphaModFix/>
            </a:blip>
            <a:srcRect/>
            <a:stretch/>
          </p:blipFill>
          <p:spPr>
            <a:xfrm>
              <a:off x="5770379" y="7582954"/>
              <a:ext cx="2687709" cy="1791369"/>
            </a:xfrm>
            <a:prstGeom prst="rect">
              <a:avLst/>
            </a:prstGeom>
            <a:noFill/>
            <a:ln>
              <a:noFill/>
            </a:ln>
          </p:spPr>
        </p:pic>
        <p:sp>
          <p:nvSpPr>
            <p:cNvPr id="14" name="Google Shape;233;p9">
              <a:extLst>
                <a:ext uri="{FF2B5EF4-FFF2-40B4-BE49-F238E27FC236}">
                  <a16:creationId xmlns:a16="http://schemas.microsoft.com/office/drawing/2014/main" id="{BCC3A5DA-E260-6BD5-5CED-C938801AF568}"/>
                </a:ext>
              </a:extLst>
            </p:cNvPr>
            <p:cNvSpPr txBox="1"/>
            <p:nvPr/>
          </p:nvSpPr>
          <p:spPr>
            <a:xfrm>
              <a:off x="5216853" y="9457889"/>
              <a:ext cx="3794760" cy="600125"/>
            </a:xfrm>
            <a:prstGeom prst="rect">
              <a:avLst/>
            </a:prstGeom>
            <a:noFill/>
            <a:ln>
              <a:noFill/>
            </a:ln>
          </p:spPr>
          <p:txBody>
            <a:bodyPr spcFirstLastPara="1" wrap="square" lIns="60950" tIns="30467" rIns="60950" bIns="30467" anchor="t" anchorCtr="0">
              <a:spAutoFit/>
            </a:bodyPr>
            <a:lstStyle/>
            <a:p>
              <a:pPr algn="ctr"/>
              <a:r>
                <a:rPr lang="vi-VN" sz="2200" dirty="0">
                  <a:solidFill>
                    <a:schemeClr val="dk1"/>
                  </a:solidFill>
                  <a:latin typeface="UTM Avo" panose="02040603050506020204" pitchFamily="18"/>
                </a:rPr>
                <a:t>Chích bông</a:t>
              </a:r>
              <a:endParaRPr sz="2200" dirty="0">
                <a:latin typeface="UTM Avo" panose="02040603050506020204" pitchFamily="18"/>
              </a:endParaRPr>
            </a:p>
          </p:txBody>
        </p:sp>
      </p:grpSp>
      <p:grpSp>
        <p:nvGrpSpPr>
          <p:cNvPr id="15" name="Google Shape;234;p9">
            <a:extLst>
              <a:ext uri="{FF2B5EF4-FFF2-40B4-BE49-F238E27FC236}">
                <a16:creationId xmlns:a16="http://schemas.microsoft.com/office/drawing/2014/main" id="{81E9EB2D-7881-FFC6-BF32-537E76CA58F5}"/>
              </a:ext>
            </a:extLst>
          </p:cNvPr>
          <p:cNvGrpSpPr/>
          <p:nvPr/>
        </p:nvGrpSpPr>
        <p:grpSpPr>
          <a:xfrm>
            <a:off x="5893594" y="5091916"/>
            <a:ext cx="2529840" cy="1748587"/>
            <a:chOff x="8839200" y="7028277"/>
            <a:chExt cx="3794760" cy="2622881"/>
          </a:xfrm>
        </p:grpSpPr>
        <p:sp>
          <p:nvSpPr>
            <p:cNvPr id="16" name="Google Shape;235;p9">
              <a:extLst>
                <a:ext uri="{FF2B5EF4-FFF2-40B4-BE49-F238E27FC236}">
                  <a16:creationId xmlns:a16="http://schemas.microsoft.com/office/drawing/2014/main" id="{FC001DC8-12BC-3525-89A8-E1BA8FB5EEEB}"/>
                </a:ext>
              </a:extLst>
            </p:cNvPr>
            <p:cNvSpPr txBox="1"/>
            <p:nvPr/>
          </p:nvSpPr>
          <p:spPr>
            <a:xfrm>
              <a:off x="8839200" y="9051033"/>
              <a:ext cx="3794760" cy="600125"/>
            </a:xfrm>
            <a:prstGeom prst="rect">
              <a:avLst/>
            </a:prstGeom>
            <a:noFill/>
            <a:ln>
              <a:noFill/>
            </a:ln>
          </p:spPr>
          <p:txBody>
            <a:bodyPr spcFirstLastPara="1" wrap="square" lIns="60950" tIns="30467" rIns="60950" bIns="30467" anchor="t" anchorCtr="0">
              <a:spAutoFit/>
            </a:bodyPr>
            <a:lstStyle/>
            <a:p>
              <a:pPr algn="ctr"/>
              <a:r>
                <a:rPr lang="vi-VN" sz="2200" dirty="0">
                  <a:solidFill>
                    <a:schemeClr val="dk1"/>
                  </a:solidFill>
                  <a:latin typeface="UTM Avo" panose="02040603050506020204" pitchFamily="18"/>
                </a:rPr>
                <a:t>Sâu</a:t>
              </a:r>
              <a:endParaRPr sz="2200" dirty="0">
                <a:latin typeface="UTM Avo" panose="02040603050506020204" pitchFamily="18"/>
              </a:endParaRPr>
            </a:p>
          </p:txBody>
        </p:sp>
        <p:pic>
          <p:nvPicPr>
            <p:cNvPr id="17" name="Google Shape;236;p9">
              <a:extLst>
                <a:ext uri="{FF2B5EF4-FFF2-40B4-BE49-F238E27FC236}">
                  <a16:creationId xmlns:a16="http://schemas.microsoft.com/office/drawing/2014/main" id="{62261C67-F7B9-F7D7-390D-8BA2D790999A}"/>
                </a:ext>
              </a:extLst>
            </p:cNvPr>
            <p:cNvPicPr preferRelativeResize="0">
              <a:picLocks noChangeAspect="1"/>
            </p:cNvPicPr>
            <p:nvPr/>
          </p:nvPicPr>
          <p:blipFill rotWithShape="1">
            <a:blip r:embed="rId7">
              <a:alphaModFix/>
            </a:blip>
            <a:srcRect t="13322" b="11000"/>
            <a:stretch/>
          </p:blipFill>
          <p:spPr>
            <a:xfrm>
              <a:off x="9341588" y="7028277"/>
              <a:ext cx="2687708" cy="2033985"/>
            </a:xfrm>
            <a:prstGeom prst="rect">
              <a:avLst/>
            </a:prstGeom>
            <a:noFill/>
            <a:ln>
              <a:noFill/>
            </a:ln>
          </p:spPr>
        </p:pic>
      </p:grpSp>
      <p:grpSp>
        <p:nvGrpSpPr>
          <p:cNvPr id="18" name="Google Shape;237;p9">
            <a:extLst>
              <a:ext uri="{FF2B5EF4-FFF2-40B4-BE49-F238E27FC236}">
                <a16:creationId xmlns:a16="http://schemas.microsoft.com/office/drawing/2014/main" id="{E5FA924D-8ECD-1C61-3394-23D0E1663454}"/>
              </a:ext>
            </a:extLst>
          </p:cNvPr>
          <p:cNvGrpSpPr/>
          <p:nvPr/>
        </p:nvGrpSpPr>
        <p:grpSpPr>
          <a:xfrm>
            <a:off x="8355249" y="5376211"/>
            <a:ext cx="2529840" cy="1471780"/>
            <a:chOff x="8839200" y="7443486"/>
            <a:chExt cx="3794760" cy="2207672"/>
          </a:xfrm>
        </p:grpSpPr>
        <p:sp>
          <p:nvSpPr>
            <p:cNvPr id="19" name="Google Shape;238;p9">
              <a:extLst>
                <a:ext uri="{FF2B5EF4-FFF2-40B4-BE49-F238E27FC236}">
                  <a16:creationId xmlns:a16="http://schemas.microsoft.com/office/drawing/2014/main" id="{5DE9F0C8-6DE5-0C9A-EFD8-E9749CF8920B}"/>
                </a:ext>
              </a:extLst>
            </p:cNvPr>
            <p:cNvSpPr txBox="1"/>
            <p:nvPr/>
          </p:nvSpPr>
          <p:spPr>
            <a:xfrm>
              <a:off x="8839200" y="9051033"/>
              <a:ext cx="3794760" cy="600125"/>
            </a:xfrm>
            <a:prstGeom prst="rect">
              <a:avLst/>
            </a:prstGeom>
            <a:noFill/>
            <a:ln>
              <a:noFill/>
            </a:ln>
          </p:spPr>
          <p:txBody>
            <a:bodyPr spcFirstLastPara="1" wrap="square" lIns="60950" tIns="30467" rIns="60950" bIns="30467" anchor="t" anchorCtr="0">
              <a:spAutoFit/>
            </a:bodyPr>
            <a:lstStyle/>
            <a:p>
              <a:pPr algn="ctr"/>
              <a:r>
                <a:rPr lang="vi-VN" sz="2200">
                  <a:solidFill>
                    <a:schemeClr val="dk1"/>
                  </a:solidFill>
                  <a:latin typeface="UTM Avo" panose="02040603050506020204" pitchFamily="18"/>
                </a:rPr>
                <a:t>Mối</a:t>
              </a:r>
              <a:endParaRPr sz="2200">
                <a:latin typeface="UTM Avo" panose="02040603050506020204" pitchFamily="18"/>
              </a:endParaRPr>
            </a:p>
          </p:txBody>
        </p:sp>
        <p:pic>
          <p:nvPicPr>
            <p:cNvPr id="20" name="Google Shape;239;p9">
              <a:extLst>
                <a:ext uri="{FF2B5EF4-FFF2-40B4-BE49-F238E27FC236}">
                  <a16:creationId xmlns:a16="http://schemas.microsoft.com/office/drawing/2014/main" id="{C25E6525-36A3-2E7A-53F2-4748AE95D799}"/>
                </a:ext>
              </a:extLst>
            </p:cNvPr>
            <p:cNvPicPr preferRelativeResize="0">
              <a:picLocks noChangeAspect="1"/>
            </p:cNvPicPr>
            <p:nvPr/>
          </p:nvPicPr>
          <p:blipFill rotWithShape="1">
            <a:blip r:embed="rId8">
              <a:alphaModFix/>
            </a:blip>
            <a:srcRect t="19463" b="25441"/>
            <a:stretch/>
          </p:blipFill>
          <p:spPr>
            <a:xfrm>
              <a:off x="9392726" y="7443486"/>
              <a:ext cx="2687708" cy="1596322"/>
            </a:xfrm>
            <a:prstGeom prst="rect">
              <a:avLst/>
            </a:prstGeom>
            <a:noFill/>
            <a:ln>
              <a:noFill/>
            </a:ln>
          </p:spPr>
        </p:pic>
      </p:grpSp>
    </p:spTree>
    <p:extLst>
      <p:ext uri="{BB962C8B-B14F-4D97-AF65-F5344CB8AC3E}">
        <p14:creationId xmlns:p14="http://schemas.microsoft.com/office/powerpoint/2010/main" val="166088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44;p11">
            <a:extLst>
              <a:ext uri="{FF2B5EF4-FFF2-40B4-BE49-F238E27FC236}">
                <a16:creationId xmlns:a16="http://schemas.microsoft.com/office/drawing/2014/main" id="{796252BA-1C3E-4E48-361B-0BB70BA3235E}"/>
              </a:ext>
            </a:extLst>
          </p:cNvPr>
          <p:cNvSpPr/>
          <p:nvPr/>
        </p:nvSpPr>
        <p:spPr>
          <a:xfrm>
            <a:off x="-1242651" y="6040503"/>
            <a:ext cx="6096397" cy="2471812"/>
          </a:xfrm>
          <a:custGeom>
            <a:avLst/>
            <a:gdLst/>
            <a:ahLst/>
            <a:cxnLst/>
            <a:rect l="l" t="t" r="r" b="b"/>
            <a:pathLst>
              <a:path w="9144596" h="3707718" extrusionOk="0">
                <a:moveTo>
                  <a:pt x="0" y="0"/>
                </a:moveTo>
                <a:lnTo>
                  <a:pt x="9144596" y="0"/>
                </a:lnTo>
                <a:lnTo>
                  <a:pt x="9144596" y="3707718"/>
                </a:lnTo>
                <a:lnTo>
                  <a:pt x="0" y="3707718"/>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246;p11">
            <a:extLst>
              <a:ext uri="{FF2B5EF4-FFF2-40B4-BE49-F238E27FC236}">
                <a16:creationId xmlns:a16="http://schemas.microsoft.com/office/drawing/2014/main" id="{90A98C01-89D7-6668-E598-96BA129703D0}"/>
              </a:ext>
            </a:extLst>
          </p:cNvPr>
          <p:cNvSpPr/>
          <p:nvPr/>
        </p:nvSpPr>
        <p:spPr>
          <a:xfrm>
            <a:off x="3179374" y="4800600"/>
            <a:ext cx="2339201" cy="2743200"/>
          </a:xfrm>
          <a:custGeom>
            <a:avLst/>
            <a:gdLst/>
            <a:ahLst/>
            <a:cxnLst/>
            <a:rect l="l" t="t" r="r" b="b"/>
            <a:pathLst>
              <a:path w="3508802" h="4114800" extrusionOk="0">
                <a:moveTo>
                  <a:pt x="0" y="0"/>
                </a:moveTo>
                <a:lnTo>
                  <a:pt x="3508802" y="0"/>
                </a:lnTo>
                <a:lnTo>
                  <a:pt x="3508802" y="4114800"/>
                </a:lnTo>
                <a:lnTo>
                  <a:pt x="0" y="4114800"/>
                </a:lnTo>
                <a:lnTo>
                  <a:pt x="0" y="0"/>
                </a:lnTo>
                <a:close/>
              </a:path>
            </a:pathLst>
          </a:custGeom>
          <a:blipFill rotWithShape="1">
            <a:blip r:embed="rId4">
              <a:alphaModFix/>
            </a:blip>
            <a:stretch>
              <a:fillRect/>
            </a:stretch>
          </a:blipFill>
          <a:ln>
            <a:noFill/>
          </a:ln>
        </p:spPr>
        <p:txBody>
          <a:bodyPr/>
          <a:lstStyle/>
          <a:p>
            <a:endParaRPr lang="en-US"/>
          </a:p>
        </p:txBody>
      </p:sp>
      <p:sp>
        <p:nvSpPr>
          <p:cNvPr id="6" name="Google Shape;248;p11">
            <a:extLst>
              <a:ext uri="{FF2B5EF4-FFF2-40B4-BE49-F238E27FC236}">
                <a16:creationId xmlns:a16="http://schemas.microsoft.com/office/drawing/2014/main" id="{957CCBC3-A9D0-722F-C5C5-D47CC9FF5E0B}"/>
              </a:ext>
            </a:extLst>
          </p:cNvPr>
          <p:cNvSpPr/>
          <p:nvPr/>
        </p:nvSpPr>
        <p:spPr>
          <a:xfrm>
            <a:off x="-708420" y="4668903"/>
            <a:ext cx="2409029" cy="2743200"/>
          </a:xfrm>
          <a:custGeom>
            <a:avLst/>
            <a:gdLst/>
            <a:ahLst/>
            <a:cxnLst/>
            <a:rect l="l" t="t" r="r" b="b"/>
            <a:pathLst>
              <a:path w="3613543" h="4114800" extrusionOk="0">
                <a:moveTo>
                  <a:pt x="0" y="0"/>
                </a:moveTo>
                <a:lnTo>
                  <a:pt x="3613542" y="0"/>
                </a:lnTo>
                <a:lnTo>
                  <a:pt x="3613542" y="4114800"/>
                </a:lnTo>
                <a:lnTo>
                  <a:pt x="0" y="4114800"/>
                </a:lnTo>
                <a:lnTo>
                  <a:pt x="0" y="0"/>
                </a:lnTo>
                <a:close/>
              </a:path>
            </a:pathLst>
          </a:custGeom>
          <a:blipFill rotWithShape="1">
            <a:blip r:embed="rId5">
              <a:alphaModFix/>
            </a:blip>
            <a:stretch>
              <a:fillRect/>
            </a:stretch>
          </a:blipFill>
          <a:ln>
            <a:noFill/>
          </a:ln>
        </p:spPr>
        <p:txBody>
          <a:bodyPr/>
          <a:lstStyle/>
          <a:p>
            <a:endParaRPr lang="en-US"/>
          </a:p>
        </p:txBody>
      </p:sp>
      <p:pic>
        <p:nvPicPr>
          <p:cNvPr id="8" name="Google Shape;250;p11">
            <a:extLst>
              <a:ext uri="{FF2B5EF4-FFF2-40B4-BE49-F238E27FC236}">
                <a16:creationId xmlns:a16="http://schemas.microsoft.com/office/drawing/2014/main" id="{AD4AD62B-8461-4971-3A5F-219E63FE8265}"/>
              </a:ext>
            </a:extLst>
          </p:cNvPr>
          <p:cNvPicPr preferRelativeResize="0"/>
          <p:nvPr/>
        </p:nvPicPr>
        <p:blipFill rotWithShape="1">
          <a:blip r:embed="rId6">
            <a:alphaModFix/>
          </a:blip>
          <a:srcRect/>
          <a:stretch/>
        </p:blipFill>
        <p:spPr>
          <a:xfrm>
            <a:off x="94499" y="1953889"/>
            <a:ext cx="3899331" cy="5143003"/>
          </a:xfrm>
          <a:prstGeom prst="rect">
            <a:avLst/>
          </a:prstGeom>
          <a:noFill/>
          <a:ln>
            <a:noFill/>
          </a:ln>
        </p:spPr>
      </p:pic>
      <p:sp>
        <p:nvSpPr>
          <p:cNvPr id="9" name="Google Shape;251;p11">
            <a:extLst>
              <a:ext uri="{FF2B5EF4-FFF2-40B4-BE49-F238E27FC236}">
                <a16:creationId xmlns:a16="http://schemas.microsoft.com/office/drawing/2014/main" id="{A7C545A4-0D00-09BA-C890-1AFC047FC85A}"/>
              </a:ext>
            </a:extLst>
          </p:cNvPr>
          <p:cNvSpPr/>
          <p:nvPr/>
        </p:nvSpPr>
        <p:spPr>
          <a:xfrm>
            <a:off x="6561259" y="1688800"/>
            <a:ext cx="4094041" cy="2571013"/>
          </a:xfrm>
          <a:prstGeom prst="cloudCallout">
            <a:avLst>
              <a:gd name="adj1" fmla="val -87377"/>
              <a:gd name="adj2" fmla="val 28982"/>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i="1" dirty="0">
                <a:solidFill>
                  <a:schemeClr val="bg1"/>
                </a:solidFill>
                <a:latin typeface="UTM Avo" panose="02040603050506020204" pitchFamily="18"/>
                <a:ea typeface="Calibri"/>
                <a:cs typeface="Calibri"/>
                <a:sym typeface="Calibri"/>
              </a:rPr>
              <a:t>Danh từ là gì? Tìm một số ví dụ về danh từ.</a:t>
            </a:r>
            <a:endParaRPr sz="2400" b="1" dirty="0">
              <a:solidFill>
                <a:schemeClr val="bg1"/>
              </a:solidFill>
              <a:latin typeface="UTM Avo" panose="02040603050506020204" pitchFamily="18"/>
              <a:ea typeface="Calibri"/>
              <a:cs typeface="Calibri"/>
              <a:sym typeface="Calibri"/>
            </a:endParaRPr>
          </a:p>
        </p:txBody>
      </p:sp>
      <p:sp>
        <p:nvSpPr>
          <p:cNvPr id="10" name="Google Shape;252;p11">
            <a:extLst>
              <a:ext uri="{FF2B5EF4-FFF2-40B4-BE49-F238E27FC236}">
                <a16:creationId xmlns:a16="http://schemas.microsoft.com/office/drawing/2014/main" id="{109DEB5F-BB4E-0402-C0A2-0E16DA799D2C}"/>
              </a:ext>
            </a:extLst>
          </p:cNvPr>
          <p:cNvSpPr/>
          <p:nvPr/>
        </p:nvSpPr>
        <p:spPr>
          <a:xfrm>
            <a:off x="6096000" y="4499680"/>
            <a:ext cx="4728251" cy="1930400"/>
          </a:xfrm>
          <a:prstGeom prst="roundRect">
            <a:avLst>
              <a:gd name="adj" fmla="val 16667"/>
            </a:avLst>
          </a:prstGeom>
          <a:solidFill>
            <a:schemeClr val="lt1"/>
          </a:solidFill>
          <a:ln w="28575" cap="flat" cmpd="sng">
            <a:solidFill>
              <a:srgbClr val="00B050"/>
            </a:solidFill>
            <a:prstDash val="solid"/>
            <a:round/>
            <a:headEnd type="none" w="sm" len="sm"/>
            <a:tailEnd type="none" w="sm" len="sm"/>
          </a:ln>
        </p:spPr>
        <p:txBody>
          <a:bodyPr spcFirstLastPara="1" wrap="square" lIns="60950" tIns="30467" rIns="60950" bIns="30467" anchor="ctr" anchorCtr="0">
            <a:noAutofit/>
          </a:bodyPr>
          <a:lstStyle/>
          <a:p>
            <a:pPr marL="381019" indent="-381019" algn="just">
              <a:lnSpc>
                <a:spcPct val="150000"/>
              </a:lnSpc>
              <a:buSzPts val="4000"/>
              <a:buFont typeface="Calibri"/>
              <a:buChar char="-"/>
            </a:pPr>
            <a:r>
              <a:rPr lang="vi-VN" sz="2400" dirty="0">
                <a:solidFill>
                  <a:schemeClr val="bg1"/>
                </a:solidFill>
                <a:latin typeface="UTM Avo" panose="02040603050506020204" pitchFamily="18"/>
                <a:ea typeface="Calibri"/>
                <a:cs typeface="Calibri"/>
                <a:sym typeface="Calibri"/>
              </a:rPr>
              <a:t>Danh từ là từ chỉ sự vật. </a:t>
            </a:r>
            <a:endParaRPr sz="2400" dirty="0">
              <a:solidFill>
                <a:schemeClr val="bg1"/>
              </a:solidFill>
              <a:latin typeface="UTM Avo" panose="02040603050506020204" pitchFamily="18"/>
              <a:ea typeface="Calibri"/>
              <a:cs typeface="Calibri"/>
              <a:sym typeface="Calibri"/>
            </a:endParaRPr>
          </a:p>
          <a:p>
            <a:pPr algn="just">
              <a:lnSpc>
                <a:spcPct val="150000"/>
              </a:lnSpc>
            </a:pPr>
            <a:r>
              <a:rPr lang="vi-VN" sz="2400" dirty="0">
                <a:solidFill>
                  <a:schemeClr val="bg1"/>
                </a:solidFill>
                <a:latin typeface="UTM Avo" panose="02040603050506020204" pitchFamily="18"/>
                <a:ea typeface="Calibri"/>
                <a:cs typeface="Calibri"/>
                <a:sym typeface="Calibri"/>
              </a:rPr>
              <a:t>VD: </a:t>
            </a:r>
            <a:r>
              <a:rPr lang="vi-VN" sz="2400" i="1" dirty="0">
                <a:solidFill>
                  <a:schemeClr val="bg1"/>
                </a:solidFill>
                <a:latin typeface="UTM Avo" panose="02040603050506020204" pitchFamily="18"/>
                <a:ea typeface="Calibri"/>
                <a:cs typeface="Calibri"/>
                <a:sym typeface="Calibri"/>
              </a:rPr>
              <a:t>học sinh, nhà trường, gà, vịt, Mặt Trăng,…</a:t>
            </a:r>
            <a:endParaRPr sz="2400" i="1" dirty="0">
              <a:solidFill>
                <a:schemeClr val="bg1"/>
              </a:solidFill>
              <a:latin typeface="UTM Avo" panose="02040603050506020204" pitchFamily="18"/>
              <a:ea typeface="Calibri"/>
              <a:cs typeface="Calibri"/>
              <a:sym typeface="Calibri"/>
            </a:endParaRPr>
          </a:p>
        </p:txBody>
      </p:sp>
      <p:pic>
        <p:nvPicPr>
          <p:cNvPr id="11" name="Google Shape;253;p11">
            <a:extLst>
              <a:ext uri="{FF2B5EF4-FFF2-40B4-BE49-F238E27FC236}">
                <a16:creationId xmlns:a16="http://schemas.microsoft.com/office/drawing/2014/main" id="{A743179A-1A40-6A26-203E-EA09036B5021}"/>
              </a:ext>
            </a:extLst>
          </p:cNvPr>
          <p:cNvPicPr preferRelativeResize="0">
            <a:picLocks noChangeAspect="1"/>
          </p:cNvPicPr>
          <p:nvPr/>
        </p:nvPicPr>
        <p:blipFill rotWithShape="1">
          <a:blip r:embed="rId7">
            <a:alphaModFix/>
          </a:blip>
          <a:srcRect/>
          <a:stretch/>
        </p:blipFill>
        <p:spPr>
          <a:xfrm>
            <a:off x="10148490" y="3883693"/>
            <a:ext cx="1235400" cy="1235400"/>
          </a:xfrm>
          <a:prstGeom prst="rect">
            <a:avLst/>
          </a:prstGeom>
          <a:noFill/>
          <a:ln>
            <a:noFill/>
          </a:ln>
        </p:spPr>
      </p:pic>
      <p:sp>
        <p:nvSpPr>
          <p:cNvPr id="12" name="Google Shape;254;p11">
            <a:extLst>
              <a:ext uri="{FF2B5EF4-FFF2-40B4-BE49-F238E27FC236}">
                <a16:creationId xmlns:a16="http://schemas.microsoft.com/office/drawing/2014/main" id="{A7219AB9-17A4-B7EE-B20E-1B56A7D80BF1}"/>
              </a:ext>
            </a:extLst>
          </p:cNvPr>
          <p:cNvSpPr txBox="1"/>
          <p:nvPr/>
        </p:nvSpPr>
        <p:spPr>
          <a:xfrm>
            <a:off x="4799600" y="1103389"/>
            <a:ext cx="2592800" cy="405044"/>
          </a:xfrm>
          <a:prstGeom prst="rect">
            <a:avLst/>
          </a:prstGeom>
          <a:noFill/>
          <a:ln>
            <a:noFill/>
          </a:ln>
        </p:spPr>
        <p:txBody>
          <a:bodyPr spcFirstLastPara="1" wrap="square" lIns="60950" tIns="60950" rIns="60950" bIns="60950" anchor="t" anchorCtr="0">
            <a:noAutofit/>
          </a:bodyPr>
          <a:lstStyle/>
          <a:p>
            <a:pPr algn="ctr"/>
            <a:r>
              <a:rPr lang="vi-VN" sz="2400" b="1" dirty="0">
                <a:solidFill>
                  <a:schemeClr val="bg1"/>
                </a:solidFill>
                <a:latin typeface="UTM Avo" panose="02040603050506020204" pitchFamily="18"/>
                <a:ea typeface="Calibri"/>
                <a:cs typeface="Calibri"/>
                <a:sym typeface="Calibri"/>
              </a:rPr>
              <a:t>Ghi nhớ</a:t>
            </a:r>
            <a:endParaRPr sz="2400" b="1" dirty="0">
              <a:solidFill>
                <a:schemeClr val="bg1"/>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406514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469</Words>
  <Application>Microsoft Office PowerPoint</Application>
  <PresentationFormat>Widescreen</PresentationFormat>
  <Paragraphs>56</Paragraphs>
  <Slides>16</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 Light</vt:lpstr>
      <vt:lpstr>UTM Avo</vt:lpstr>
      <vt:lpstr>Calibri</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OnePercent</cp:lastModifiedBy>
  <cp:revision>45</cp:revision>
  <dcterms:created xsi:type="dcterms:W3CDTF">2023-10-19T01:39:18Z</dcterms:created>
  <dcterms:modified xsi:type="dcterms:W3CDTF">2024-01-24T01:34:22Z</dcterms:modified>
</cp:coreProperties>
</file>