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2" r:id="rId2"/>
    <p:sldId id="256" r:id="rId3"/>
    <p:sldId id="264" r:id="rId4"/>
    <p:sldId id="265" r:id="rId5"/>
    <p:sldId id="267" r:id="rId6"/>
    <p:sldId id="268" r:id="rId7"/>
    <p:sldId id="258" r:id="rId8"/>
    <p:sldId id="257" r:id="rId9"/>
    <p:sldId id="261" r:id="rId10"/>
    <p:sldId id="259" r:id="rId11"/>
    <p:sldId id="266" r:id="rId12"/>
    <p:sldId id="260"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F9B8CD-342D-4579-98EC-A8FD6B7370E1}" type="datetimeFigureOut">
              <a:rPr lang="en-US" smtClean="0"/>
              <a:pPr/>
              <a:t>9/18/2024</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9B8CD-342D-4579-98EC-A8FD6B7370E1}"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9B8CD-342D-4579-98EC-A8FD6B7370E1}"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9/18/2024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F9B8CD-342D-4579-98EC-A8FD6B7370E1}"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F9B8CD-342D-4579-98EC-A8FD6B7370E1}"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F9B8CD-342D-4579-98EC-A8FD6B7370E1}" type="datetimeFigureOut">
              <a:rPr lang="en-US" smtClean="0"/>
              <a:pPr/>
              <a:t>9/18/2024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9/18/2024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9B8CD-342D-4579-98EC-A8FD6B7370E1}" type="datetimeFigureOut">
              <a:rPr lang="en-US" smtClean="0"/>
              <a:pPr/>
              <a:t>9/18/2024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9/18/2024</a:t>
            </a:fld>
            <a:endParaRPr lang="en-US" dirty="0"/>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9/18/2024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eaLnBrk="1" latinLnBrk="0" hangingPunct="1"/>
            <a:fld id="{E6F9B8CD-342D-4579-98EC-A8FD6B7370E1}" type="datetimeFigureOut">
              <a:rPr lang="en-US" smtClean="0"/>
              <a:pPr algn="r" eaLnBrk="1" latinLnBrk="0" hangingPunct="1"/>
              <a:t>9/18/2024</a:t>
            </a:fld>
            <a:endParaRPr lang="en-US" dirty="0">
              <a:solidFill>
                <a:schemeClr val="tx2"/>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eaLnBrk="1" latinLnBrk="0" hangingPunct="1"/>
            <a:endParaRPr kumimoji="0" lang="en-US" dirty="0">
              <a:solidFill>
                <a:schemeClr val="tx2"/>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g.loigiaihay.com/picture/2022/0312/114.png"/>
          <p:cNvPicPr>
            <a:picLocks noChangeAspect="1" noChangeArrowheads="1"/>
          </p:cNvPicPr>
          <p:nvPr/>
        </p:nvPicPr>
        <p:blipFill>
          <a:blip r:embed="rId2"/>
          <a:srcRect/>
          <a:stretch>
            <a:fillRect/>
          </a:stretch>
        </p:blipFill>
        <p:spPr bwMode="auto">
          <a:xfrm>
            <a:off x="571440" y="714356"/>
            <a:ext cx="7929650" cy="513398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500042"/>
            <a:ext cx="8429684" cy="1508105"/>
          </a:xfrm>
          <a:prstGeom prst="rect">
            <a:avLst/>
          </a:prstGeom>
        </p:spPr>
        <p:txBody>
          <a:bodyPr wrap="square">
            <a:spAutoFit/>
          </a:bodyPr>
          <a:lstStyle/>
          <a:p>
            <a:r>
              <a:rPr lang="vi-VN" sz="2800" dirty="0" smtClean="0"/>
              <a:t>Câu 4: Chọn một khổ thơ em thích và cho biết vì sao em thích khổ thơ đó. </a:t>
            </a:r>
            <a:br>
              <a:rPr lang="vi-VN" sz="2800" dirty="0" smtClean="0"/>
            </a:br>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1500174"/>
            <a:ext cx="8143932" cy="1077218"/>
          </a:xfrm>
          <a:prstGeom prst="rect">
            <a:avLst/>
          </a:prstGeom>
          <a:noFill/>
        </p:spPr>
        <p:txBody>
          <a:bodyPr wrap="square" rtlCol="0">
            <a:spAutoFit/>
          </a:bodyPr>
          <a:lstStyle/>
          <a:p>
            <a:r>
              <a:rPr lang="en-US" sz="3200" dirty="0" smtClean="0"/>
              <a:t>   </a:t>
            </a:r>
            <a:r>
              <a:rPr lang="en-US" sz="3200" dirty="0" err="1" smtClean="0"/>
              <a:t>Tình</a:t>
            </a:r>
            <a:r>
              <a:rPr lang="en-US" sz="3200" dirty="0" smtClean="0"/>
              <a:t> </a:t>
            </a:r>
            <a:r>
              <a:rPr lang="en-US" sz="3200" dirty="0" err="1" smtClean="0"/>
              <a:t>cảm</a:t>
            </a:r>
            <a:r>
              <a:rPr lang="en-US" sz="3200" dirty="0" smtClean="0"/>
              <a:t> </a:t>
            </a:r>
            <a:r>
              <a:rPr lang="en-US" sz="3200" dirty="0" err="1" smtClean="0"/>
              <a:t>yêu</a:t>
            </a:r>
            <a:r>
              <a:rPr lang="en-US" sz="3200" dirty="0" smtClean="0"/>
              <a:t> </a:t>
            </a:r>
            <a:r>
              <a:rPr lang="en-US" sz="3200" dirty="0" err="1" smtClean="0"/>
              <a:t>mến</a:t>
            </a:r>
            <a:r>
              <a:rPr lang="en-US" sz="3200" dirty="0" smtClean="0"/>
              <a:t> </a:t>
            </a:r>
            <a:r>
              <a:rPr lang="en-US" sz="3200" dirty="0" err="1" smtClean="0"/>
              <a:t>của</a:t>
            </a:r>
            <a:r>
              <a:rPr lang="en-US" sz="3200" dirty="0" smtClean="0"/>
              <a:t> </a:t>
            </a:r>
            <a:r>
              <a:rPr lang="en-US" sz="3200" dirty="0" err="1" smtClean="0"/>
              <a:t>bạn</a:t>
            </a:r>
            <a:r>
              <a:rPr lang="en-US" sz="3200" dirty="0" smtClean="0"/>
              <a:t> </a:t>
            </a:r>
            <a:r>
              <a:rPr lang="en-US" sz="3200" dirty="0" err="1" smtClean="0"/>
              <a:t>nhỏ</a:t>
            </a:r>
            <a:r>
              <a:rPr lang="en-US" sz="3200" dirty="0" smtClean="0"/>
              <a:t> </a:t>
            </a:r>
            <a:r>
              <a:rPr lang="en-US" sz="3200" dirty="0" err="1" smtClean="0"/>
              <a:t>với</a:t>
            </a:r>
            <a:r>
              <a:rPr lang="en-US" sz="3200" dirty="0" smtClean="0"/>
              <a:t> </a:t>
            </a:r>
            <a:r>
              <a:rPr lang="en-US" sz="3200" dirty="0" err="1" smtClean="0"/>
              <a:t>vẻ</a:t>
            </a:r>
            <a:r>
              <a:rPr lang="en-US" sz="3200" dirty="0" smtClean="0"/>
              <a:t> </a:t>
            </a:r>
            <a:r>
              <a:rPr lang="en-US" sz="3200" dirty="0" err="1" smtClean="0"/>
              <a:t>đẹp</a:t>
            </a:r>
            <a:r>
              <a:rPr lang="en-US" sz="3200" dirty="0" smtClean="0"/>
              <a:t> </a:t>
            </a:r>
            <a:r>
              <a:rPr lang="en-US" sz="3200" dirty="0" err="1" smtClean="0"/>
              <a:t>mùa</a:t>
            </a:r>
            <a:r>
              <a:rPr lang="en-US" sz="3200" dirty="0" smtClean="0"/>
              <a:t> </a:t>
            </a:r>
            <a:r>
              <a:rPr lang="en-US" sz="3200" dirty="0" err="1" smtClean="0"/>
              <a:t>thu</a:t>
            </a:r>
            <a:r>
              <a:rPr lang="en-US" sz="3200" dirty="0" smtClean="0"/>
              <a:t> – </a:t>
            </a:r>
            <a:r>
              <a:rPr lang="en-US" sz="3200" dirty="0" err="1" smtClean="0"/>
              <a:t>mùa</a:t>
            </a:r>
            <a:r>
              <a:rPr lang="en-US" sz="3200" dirty="0" smtClean="0"/>
              <a:t> </a:t>
            </a:r>
            <a:r>
              <a:rPr lang="en-US" sz="3200" dirty="0" err="1" smtClean="0"/>
              <a:t>bắt</a:t>
            </a:r>
            <a:r>
              <a:rPr lang="en-US" sz="3200" dirty="0" smtClean="0"/>
              <a:t> </a:t>
            </a:r>
            <a:r>
              <a:rPr lang="en-US" sz="3200" dirty="0" err="1" smtClean="0"/>
              <a:t>đầu</a:t>
            </a:r>
            <a:r>
              <a:rPr lang="en-US" sz="3200" dirty="0" smtClean="0"/>
              <a:t> </a:t>
            </a:r>
            <a:r>
              <a:rPr lang="en-US" sz="3200" dirty="0" err="1" smtClean="0"/>
              <a:t>năm</a:t>
            </a:r>
            <a:r>
              <a:rPr lang="en-US" sz="3200" dirty="0" smtClean="0"/>
              <a:t> </a:t>
            </a:r>
            <a:r>
              <a:rPr lang="en-US" sz="3200" dirty="0" err="1" smtClean="0"/>
              <a:t>học</a:t>
            </a:r>
            <a:r>
              <a:rPr lang="en-US" sz="3200" dirty="0" smtClean="0"/>
              <a:t> </a:t>
            </a:r>
            <a:r>
              <a:rPr lang="en-US" sz="3200" dirty="0" err="1" smtClean="0"/>
              <a:t>mới</a:t>
            </a:r>
            <a:r>
              <a:rPr lang="en-US" sz="3200" dirty="0" smtClean="0"/>
              <a:t>.</a:t>
            </a: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642917"/>
            <a:ext cx="8358246" cy="2800767"/>
          </a:xfrm>
          <a:prstGeom prst="rect">
            <a:avLst/>
          </a:prstGeom>
        </p:spPr>
        <p:txBody>
          <a:bodyPr wrap="square">
            <a:spAutoFit/>
          </a:bodyPr>
          <a:lstStyle/>
          <a:p>
            <a:r>
              <a:rPr lang="vi-VN" sz="2800" b="1" dirty="0" smtClean="0"/>
              <a:t>Câu 1: Viết tiếp vào vở câu dưới đây để liệt kê những hình ảnh quen thuộc của mùa thu.</a:t>
            </a:r>
            <a:endParaRPr lang="vi-VN" sz="2800" dirty="0" smtClean="0"/>
          </a:p>
          <a:p>
            <a:r>
              <a:rPr lang="vi-VN" sz="2800" b="1" dirty="0" smtClean="0"/>
              <a:t>VD: Mùa thu là mùa của những màu sắc đẹp: màu xanh của bầu trời,... </a:t>
            </a:r>
            <a:endParaRPr lang="vi-VN" sz="2800" dirty="0" smtClean="0"/>
          </a:p>
          <a:p>
            <a:endParaRPr lang="en-US" sz="2800" dirty="0" smtClean="0"/>
          </a:p>
          <a:p>
            <a:r>
              <a:rPr lang="vi-VN" dirty="0" smtClean="0"/>
              <a:t/>
            </a:r>
            <a:br>
              <a:rPr lang="vi-VN" dirty="0" smtClean="0"/>
            </a:br>
            <a:endParaRPr lang="en-US" dirty="0"/>
          </a:p>
        </p:txBody>
      </p:sp>
      <p:sp>
        <p:nvSpPr>
          <p:cNvPr id="5" name="Rectangle 4"/>
          <p:cNvSpPr/>
          <p:nvPr/>
        </p:nvSpPr>
        <p:spPr>
          <a:xfrm>
            <a:off x="580996" y="2571744"/>
            <a:ext cx="8358246" cy="3077766"/>
          </a:xfrm>
          <a:prstGeom prst="rect">
            <a:avLst/>
          </a:prstGeom>
        </p:spPr>
        <p:txBody>
          <a:bodyPr wrap="square">
            <a:spAutoFit/>
          </a:bodyPr>
          <a:lstStyle/>
          <a:p>
            <a:endParaRPr lang="en-US" sz="2800" dirty="0" smtClean="0"/>
          </a:p>
          <a:p>
            <a:r>
              <a:rPr lang="en-US" sz="2800" dirty="0" smtClean="0"/>
              <a:t>    </a:t>
            </a:r>
            <a:r>
              <a:rPr lang="vi-VN" sz="2800" dirty="0" smtClean="0"/>
              <a:t>Mùa thu là mùa của những màu sắc đẹp: màu xanh của bầu trời, màu vàng của hoa cúc, màu xanh của lá cốm, lá sen, màu áo trắng em đến trường,... </a:t>
            </a:r>
          </a:p>
          <a:p>
            <a:r>
              <a:rPr lang="vi-VN" dirty="0" smtClean="0"/>
              <a:t/>
            </a:r>
            <a:br>
              <a:rPr lang="vi-VN" dirty="0" smtClean="0"/>
            </a:br>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1028343"/>
            <a:ext cx="8143932" cy="2246769"/>
          </a:xfrm>
          <a:prstGeom prst="rect">
            <a:avLst/>
          </a:prstGeom>
        </p:spPr>
        <p:txBody>
          <a:bodyPr wrap="square">
            <a:spAutoFit/>
          </a:bodyPr>
          <a:lstStyle/>
          <a:p>
            <a:r>
              <a:rPr lang="vi-VN" sz="2800" b="1" dirty="0" smtClean="0"/>
              <a:t>Câu 2: Đặt một câu sử dụng dấu hai chấm để liệt kê các hoạt động của thiếu nhi trong mùa thu. </a:t>
            </a:r>
            <a:endParaRPr lang="vi-VN" sz="2800" dirty="0" smtClean="0"/>
          </a:p>
          <a:p>
            <a:r>
              <a:rPr lang="vi-VN" sz="2800" dirty="0" smtClean="0"/>
              <a:t> </a:t>
            </a:r>
          </a:p>
          <a:p>
            <a:r>
              <a:rPr lang="en-US" sz="2800" b="1" dirty="0" smtClean="0"/>
              <a:t>              </a:t>
            </a:r>
            <a:endParaRPr lang="en-US" dirty="0"/>
          </a:p>
        </p:txBody>
      </p:sp>
      <p:sp>
        <p:nvSpPr>
          <p:cNvPr id="5" name="Rectangle 4"/>
          <p:cNvSpPr/>
          <p:nvPr/>
        </p:nvSpPr>
        <p:spPr>
          <a:xfrm>
            <a:off x="652434" y="2643182"/>
            <a:ext cx="8143932" cy="3077766"/>
          </a:xfrm>
          <a:prstGeom prst="rect">
            <a:avLst/>
          </a:prstGeom>
        </p:spPr>
        <p:txBody>
          <a:bodyPr wrap="square">
            <a:spAutoFit/>
          </a:bodyPr>
          <a:lstStyle/>
          <a:p>
            <a:r>
              <a:rPr lang="vi-VN" sz="2800" dirty="0" smtClean="0"/>
              <a:t> </a:t>
            </a:r>
          </a:p>
          <a:p>
            <a:r>
              <a:rPr lang="en-US" sz="2800" b="1" dirty="0" smtClean="0"/>
              <a:t>              </a:t>
            </a:r>
            <a:r>
              <a:rPr lang="en-US" sz="2800" b="1" dirty="0" err="1" smtClean="0"/>
              <a:t>Mẫu</a:t>
            </a:r>
            <a:r>
              <a:rPr lang="vi-VN" sz="2800" b="1" dirty="0" smtClean="0"/>
              <a:t>:</a:t>
            </a:r>
            <a:endParaRPr lang="vi-VN" sz="2800" dirty="0" smtClean="0"/>
          </a:p>
          <a:p>
            <a:r>
              <a:rPr lang="en-US" sz="2800" dirty="0" smtClean="0"/>
              <a:t>       </a:t>
            </a:r>
            <a:r>
              <a:rPr lang="vi-VN" sz="2800" dirty="0" smtClean="0"/>
              <a:t>Khi nghĩ về mùa thu, em nghĩ ngay đến những hoạt động thú vị</a:t>
            </a:r>
            <a:r>
              <a:rPr lang="vi-VN" sz="2800" dirty="0" smtClean="0"/>
              <a:t>: </a:t>
            </a:r>
            <a:r>
              <a:rPr lang="vi-VN" sz="2800" dirty="0" smtClean="0"/>
              <a:t>liên hoan phá cỗ, rước đèn ông sao</a:t>
            </a:r>
            <a:r>
              <a:rPr lang="vi-VN" sz="2800" dirty="0" smtClean="0"/>
              <a:t>,</a:t>
            </a:r>
            <a:r>
              <a:rPr lang="en-US" sz="2800" dirty="0" smtClean="0"/>
              <a:t> </a:t>
            </a:r>
            <a:r>
              <a:rPr lang="en-US" sz="2800" dirty="0" err="1" smtClean="0"/>
              <a:t>đến</a:t>
            </a:r>
            <a:r>
              <a:rPr lang="en-US" sz="2800" dirty="0" smtClean="0"/>
              <a:t> </a:t>
            </a:r>
            <a:r>
              <a:rPr lang="en-US" sz="2800" dirty="0" err="1" smtClean="0"/>
              <a:t>trường</a:t>
            </a:r>
            <a:r>
              <a:rPr lang="en-US" sz="2800" smtClean="0"/>
              <a:t>,…</a:t>
            </a:r>
            <a:r>
              <a:rPr lang="vi-VN" sz="2800" dirty="0" smtClean="0"/>
              <a:t> </a:t>
            </a:r>
          </a:p>
          <a:p>
            <a:r>
              <a:rPr lang="vi-VN" dirty="0" smtClean="0"/>
              <a:t/>
            </a:r>
            <a:br>
              <a:rPr lang="vi-VN" dirty="0" smtClean="0"/>
            </a:br>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00330" y="285728"/>
            <a:ext cx="4572000" cy="7109639"/>
          </a:xfrm>
          <a:prstGeom prst="rect">
            <a:avLst/>
          </a:prstGeom>
        </p:spPr>
        <p:txBody>
          <a:bodyPr>
            <a:spAutoFit/>
          </a:bodyPr>
          <a:lstStyle/>
          <a:p>
            <a:r>
              <a:rPr lang="vi-VN" sz="2000" b="1" dirty="0" smtClean="0">
                <a:solidFill>
                  <a:srgbClr val="FF0000"/>
                </a:solidFill>
              </a:rPr>
              <a:t>Mùa thu của em</a:t>
            </a:r>
            <a:endParaRPr lang="vi-VN" sz="2000" dirty="0" smtClean="0">
              <a:solidFill>
                <a:srgbClr val="FF0000"/>
              </a:solidFill>
            </a:endParaRPr>
          </a:p>
          <a:p>
            <a:r>
              <a:rPr lang="vi-VN" sz="2000" dirty="0" smtClean="0"/>
              <a:t>Mùa thu của em</a:t>
            </a:r>
          </a:p>
          <a:p>
            <a:r>
              <a:rPr lang="vi-VN" sz="2000" dirty="0" smtClean="0"/>
              <a:t>Là vàng hoa cúc</a:t>
            </a:r>
          </a:p>
          <a:p>
            <a:r>
              <a:rPr lang="vi-VN" sz="2000" dirty="0" smtClean="0"/>
              <a:t>Như nghìn con mắt</a:t>
            </a:r>
          </a:p>
          <a:p>
            <a:r>
              <a:rPr lang="vi-VN" sz="2000" dirty="0" smtClean="0"/>
              <a:t>Mở nhìn trời êm.</a:t>
            </a:r>
          </a:p>
          <a:p>
            <a:r>
              <a:rPr lang="vi-VN" sz="2000" dirty="0" smtClean="0"/>
              <a:t> </a:t>
            </a:r>
          </a:p>
          <a:p>
            <a:r>
              <a:rPr lang="vi-VN" sz="2000" dirty="0" smtClean="0"/>
              <a:t>Mùa thu của em</a:t>
            </a:r>
          </a:p>
          <a:p>
            <a:r>
              <a:rPr lang="vi-VN" sz="2000" dirty="0" smtClean="0"/>
              <a:t>Là xanh cốm mới</a:t>
            </a:r>
          </a:p>
          <a:p>
            <a:r>
              <a:rPr lang="vi-VN" sz="2000" dirty="0" smtClean="0"/>
              <a:t>Mùi hương như gợi</a:t>
            </a:r>
          </a:p>
          <a:p>
            <a:r>
              <a:rPr lang="vi-VN" sz="2000" dirty="0" smtClean="0"/>
              <a:t>Từ màu lá sen.</a:t>
            </a:r>
          </a:p>
          <a:p>
            <a:r>
              <a:rPr lang="vi-VN" sz="2000" dirty="0" smtClean="0"/>
              <a:t> </a:t>
            </a:r>
          </a:p>
          <a:p>
            <a:r>
              <a:rPr lang="vi-VN" sz="2000" dirty="0" smtClean="0"/>
              <a:t>Mùa thu của em</a:t>
            </a:r>
          </a:p>
          <a:p>
            <a:r>
              <a:rPr lang="vi-VN" sz="2000" dirty="0" smtClean="0"/>
              <a:t>Rước đèn họp bạn</a:t>
            </a:r>
          </a:p>
          <a:p>
            <a:r>
              <a:rPr lang="vi-VN" sz="2000" dirty="0" smtClean="0"/>
              <a:t>Hội rằm tháng Tám</a:t>
            </a:r>
          </a:p>
          <a:p>
            <a:r>
              <a:rPr lang="vi-VN" sz="2000" dirty="0" smtClean="0"/>
              <a:t>Chị Hằng xuống xem.</a:t>
            </a:r>
          </a:p>
          <a:p>
            <a:r>
              <a:rPr lang="vi-VN" sz="2000" dirty="0" smtClean="0"/>
              <a:t> </a:t>
            </a:r>
          </a:p>
          <a:p>
            <a:r>
              <a:rPr lang="vi-VN" sz="2000" dirty="0" smtClean="0"/>
              <a:t>Ngôi trường thân quen</a:t>
            </a:r>
          </a:p>
          <a:p>
            <a:r>
              <a:rPr lang="vi-VN" sz="2000" dirty="0" smtClean="0"/>
              <a:t>Bạn thầy mong đợi</a:t>
            </a:r>
          </a:p>
          <a:p>
            <a:r>
              <a:rPr lang="vi-VN" sz="2000" dirty="0" smtClean="0"/>
              <a:t>Lật trang vở mới</a:t>
            </a:r>
          </a:p>
          <a:p>
            <a:r>
              <a:rPr lang="vi-VN" sz="2000" dirty="0" smtClean="0"/>
              <a:t>Em vào mùa thu.</a:t>
            </a:r>
          </a:p>
          <a:p>
            <a:r>
              <a:rPr lang="vi-VN" sz="2000" dirty="0" smtClean="0"/>
              <a:t/>
            </a:r>
            <a:br>
              <a:rPr lang="vi-VN" sz="2000" dirty="0" smtClean="0"/>
            </a:br>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43042" y="1714488"/>
            <a:ext cx="6929486" cy="2062103"/>
          </a:xfrm>
          <a:prstGeom prst="rect">
            <a:avLst/>
          </a:prstGeom>
          <a:noFill/>
        </p:spPr>
        <p:txBody>
          <a:bodyPr wrap="square" rtlCol="0">
            <a:spAutoFit/>
          </a:bodyPr>
          <a:lstStyle/>
          <a:p>
            <a:r>
              <a:rPr lang="en-US" sz="3200" dirty="0" smtClean="0"/>
              <a:t> </a:t>
            </a:r>
            <a:r>
              <a:rPr lang="en-US" sz="3200" dirty="0" err="1" smtClean="0"/>
              <a:t>là</a:t>
            </a:r>
            <a:r>
              <a:rPr lang="en-US" sz="3200" dirty="0" smtClean="0"/>
              <a:t> </a:t>
            </a:r>
          </a:p>
          <a:p>
            <a:r>
              <a:rPr lang="en-US" sz="3200" dirty="0" smtClean="0"/>
              <a:t> </a:t>
            </a:r>
            <a:r>
              <a:rPr lang="en-US" sz="3200" dirty="0" err="1" smtClean="0"/>
              <a:t>màu</a:t>
            </a:r>
            <a:r>
              <a:rPr lang="en-US" sz="3200" dirty="0" smtClean="0"/>
              <a:t> </a:t>
            </a:r>
            <a:r>
              <a:rPr lang="en-US" sz="3200" dirty="0" err="1" smtClean="0"/>
              <a:t>lá</a:t>
            </a:r>
            <a:r>
              <a:rPr lang="en-US" sz="3200" dirty="0" smtClean="0"/>
              <a:t> </a:t>
            </a:r>
            <a:r>
              <a:rPr lang="en-US" sz="3200" dirty="0" err="1" smtClean="0"/>
              <a:t>sen</a:t>
            </a:r>
            <a:endParaRPr lang="en-US" sz="3200" dirty="0" smtClean="0"/>
          </a:p>
          <a:p>
            <a:r>
              <a:rPr lang="en-US" sz="3200" dirty="0" smtClean="0"/>
              <a:t> </a:t>
            </a:r>
            <a:r>
              <a:rPr lang="en-US" sz="3200" dirty="0" err="1" smtClean="0"/>
              <a:t>rằm</a:t>
            </a:r>
            <a:endParaRPr lang="en-US" sz="3200" dirty="0" smtClean="0"/>
          </a:p>
          <a:p>
            <a:r>
              <a:rPr lang="en-US" sz="3200" dirty="0" smtClean="0"/>
              <a:t> </a:t>
            </a:r>
            <a:r>
              <a:rPr lang="en-US" sz="3200" dirty="0" err="1" smtClean="0"/>
              <a:t>lật</a:t>
            </a:r>
            <a:r>
              <a:rPr lang="en-US" sz="3200" dirty="0" smtClean="0"/>
              <a:t> </a:t>
            </a:r>
            <a:r>
              <a:rPr lang="en-US" sz="3200" dirty="0" err="1" smtClean="0"/>
              <a:t>trang</a:t>
            </a:r>
            <a:r>
              <a:rPr lang="en-US" sz="3200" dirty="0" smtClean="0"/>
              <a:t> </a:t>
            </a:r>
            <a:r>
              <a:rPr lang="en-US" sz="3200" dirty="0" err="1" smtClean="0"/>
              <a:t>vở</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43042" y="1714488"/>
            <a:ext cx="6929486" cy="2062103"/>
          </a:xfrm>
          <a:prstGeom prst="rect">
            <a:avLst/>
          </a:prstGeom>
          <a:noFill/>
        </p:spPr>
        <p:txBody>
          <a:bodyPr wrap="square" rtlCol="0">
            <a:spAutoFit/>
          </a:bodyPr>
          <a:lstStyle/>
          <a:p>
            <a:r>
              <a:rPr lang="vi-VN" sz="3200" dirty="0" smtClean="0"/>
              <a:t>Mùa thu của em</a:t>
            </a:r>
          </a:p>
          <a:p>
            <a:r>
              <a:rPr lang="vi-VN" sz="3200" dirty="0" smtClean="0"/>
              <a:t>Là vàng hoa cúc</a:t>
            </a:r>
          </a:p>
          <a:p>
            <a:r>
              <a:rPr lang="vi-VN" sz="3200" dirty="0" smtClean="0"/>
              <a:t>Như nghìn con mắt</a:t>
            </a:r>
          </a:p>
          <a:p>
            <a:r>
              <a:rPr lang="vi-VN" sz="3200" dirty="0" smtClean="0"/>
              <a:t>Mở nhìn trời êm.</a:t>
            </a:r>
            <a:endParaRPr lang="en-US" sz="3200" dirty="0"/>
          </a:p>
        </p:txBody>
      </p:sp>
      <p:sp>
        <p:nvSpPr>
          <p:cNvPr id="3" name="TextBox 2"/>
          <p:cNvSpPr txBox="1"/>
          <p:nvPr/>
        </p:nvSpPr>
        <p:spPr>
          <a:xfrm>
            <a:off x="4572000" y="1714488"/>
            <a:ext cx="1071570" cy="584775"/>
          </a:xfrm>
          <a:prstGeom prst="rect">
            <a:avLst/>
          </a:prstGeom>
          <a:noFill/>
        </p:spPr>
        <p:txBody>
          <a:bodyPr wrap="square" rtlCol="0">
            <a:spAutoFit/>
          </a:bodyPr>
          <a:lstStyle/>
          <a:p>
            <a:r>
              <a:rPr lang="en-US" sz="3200" b="1" dirty="0" smtClean="0">
                <a:solidFill>
                  <a:srgbClr val="FF0000"/>
                </a:solidFill>
              </a:rPr>
              <a:t>/</a:t>
            </a:r>
            <a:endParaRPr lang="en-US" sz="3200" b="1" dirty="0">
              <a:solidFill>
                <a:srgbClr val="FF0000"/>
              </a:solidFill>
            </a:endParaRPr>
          </a:p>
        </p:txBody>
      </p:sp>
      <p:sp>
        <p:nvSpPr>
          <p:cNvPr id="6" name="TextBox 5"/>
          <p:cNvSpPr txBox="1"/>
          <p:nvPr/>
        </p:nvSpPr>
        <p:spPr>
          <a:xfrm>
            <a:off x="4724400" y="2201283"/>
            <a:ext cx="1071570" cy="584775"/>
          </a:xfrm>
          <a:prstGeom prst="rect">
            <a:avLst/>
          </a:prstGeom>
          <a:noFill/>
        </p:spPr>
        <p:txBody>
          <a:bodyPr wrap="square" rtlCol="0">
            <a:spAutoFit/>
          </a:bodyPr>
          <a:lstStyle/>
          <a:p>
            <a:r>
              <a:rPr lang="en-US" sz="3200" b="1" dirty="0" smtClean="0">
                <a:solidFill>
                  <a:srgbClr val="FF0000"/>
                </a:solidFill>
              </a:rPr>
              <a:t>/</a:t>
            </a:r>
            <a:endParaRPr lang="en-US" sz="3200" b="1" dirty="0">
              <a:solidFill>
                <a:srgbClr val="FF0000"/>
              </a:solidFill>
            </a:endParaRPr>
          </a:p>
        </p:txBody>
      </p:sp>
      <p:sp>
        <p:nvSpPr>
          <p:cNvPr id="7" name="TextBox 6"/>
          <p:cNvSpPr txBox="1"/>
          <p:nvPr/>
        </p:nvSpPr>
        <p:spPr>
          <a:xfrm>
            <a:off x="5143504" y="2714620"/>
            <a:ext cx="1071570" cy="584775"/>
          </a:xfrm>
          <a:prstGeom prst="rect">
            <a:avLst/>
          </a:prstGeom>
          <a:noFill/>
        </p:spPr>
        <p:txBody>
          <a:bodyPr wrap="square" rtlCol="0">
            <a:spAutoFit/>
          </a:bodyPr>
          <a:lstStyle/>
          <a:p>
            <a:r>
              <a:rPr lang="en-US" sz="3200" b="1" dirty="0" smtClean="0">
                <a:solidFill>
                  <a:srgbClr val="FF0000"/>
                </a:solidFill>
              </a:rPr>
              <a:t>/</a:t>
            </a:r>
            <a:endParaRPr lang="en-US" sz="3200" b="1" dirty="0">
              <a:solidFill>
                <a:srgbClr val="FF0000"/>
              </a:solidFill>
            </a:endParaRPr>
          </a:p>
        </p:txBody>
      </p:sp>
      <p:sp>
        <p:nvSpPr>
          <p:cNvPr id="8" name="TextBox 7"/>
          <p:cNvSpPr txBox="1"/>
          <p:nvPr/>
        </p:nvSpPr>
        <p:spPr>
          <a:xfrm>
            <a:off x="4724400" y="3201415"/>
            <a:ext cx="1071570" cy="584775"/>
          </a:xfrm>
          <a:prstGeom prst="rect">
            <a:avLst/>
          </a:prstGeom>
          <a:noFill/>
        </p:spPr>
        <p:txBody>
          <a:bodyPr wrap="square" rtlCol="0">
            <a:spAutoFit/>
          </a:bodyPr>
          <a:lstStyle/>
          <a:p>
            <a:r>
              <a:rPr lang="en-US" sz="3200" b="1" dirty="0" smtClean="0">
                <a:solidFill>
                  <a:srgbClr val="FF0000"/>
                </a:solidFill>
              </a:rPr>
              <a:t>//</a:t>
            </a:r>
            <a:endParaRPr lang="en-US"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00330" y="285728"/>
            <a:ext cx="4572000" cy="7109639"/>
          </a:xfrm>
          <a:prstGeom prst="rect">
            <a:avLst/>
          </a:prstGeom>
        </p:spPr>
        <p:txBody>
          <a:bodyPr>
            <a:spAutoFit/>
          </a:bodyPr>
          <a:lstStyle/>
          <a:p>
            <a:r>
              <a:rPr lang="vi-VN" sz="2000" b="1" dirty="0" smtClean="0">
                <a:solidFill>
                  <a:srgbClr val="FF0000"/>
                </a:solidFill>
              </a:rPr>
              <a:t>Mùa thu của em</a:t>
            </a:r>
            <a:endParaRPr lang="vi-VN" sz="2000" dirty="0" smtClean="0">
              <a:solidFill>
                <a:srgbClr val="FF0000"/>
              </a:solidFill>
            </a:endParaRPr>
          </a:p>
          <a:p>
            <a:r>
              <a:rPr lang="vi-VN" sz="2000" dirty="0" smtClean="0"/>
              <a:t>Mùa thu của em</a:t>
            </a:r>
          </a:p>
          <a:p>
            <a:r>
              <a:rPr lang="vi-VN" sz="2000" dirty="0" smtClean="0"/>
              <a:t>Là vàng hoa cúc</a:t>
            </a:r>
          </a:p>
          <a:p>
            <a:r>
              <a:rPr lang="vi-VN" sz="2000" dirty="0" smtClean="0"/>
              <a:t>Như nghìn con mắt</a:t>
            </a:r>
          </a:p>
          <a:p>
            <a:r>
              <a:rPr lang="vi-VN" sz="2000" dirty="0" smtClean="0"/>
              <a:t>Mở nhìn trời êm.</a:t>
            </a:r>
          </a:p>
          <a:p>
            <a:r>
              <a:rPr lang="vi-VN" sz="2000" dirty="0" smtClean="0"/>
              <a:t> </a:t>
            </a:r>
          </a:p>
          <a:p>
            <a:r>
              <a:rPr lang="vi-VN" sz="2000" dirty="0" smtClean="0"/>
              <a:t>Mùa thu của em</a:t>
            </a:r>
          </a:p>
          <a:p>
            <a:r>
              <a:rPr lang="vi-VN" sz="2000" dirty="0" smtClean="0"/>
              <a:t>Là xanh cốm mới</a:t>
            </a:r>
          </a:p>
          <a:p>
            <a:r>
              <a:rPr lang="vi-VN" sz="2000" dirty="0" smtClean="0"/>
              <a:t>Mùi hương như gợi</a:t>
            </a:r>
          </a:p>
          <a:p>
            <a:r>
              <a:rPr lang="vi-VN" sz="2000" dirty="0" smtClean="0"/>
              <a:t>Từ màu lá sen.</a:t>
            </a:r>
          </a:p>
          <a:p>
            <a:r>
              <a:rPr lang="vi-VN" sz="2000" dirty="0" smtClean="0"/>
              <a:t> </a:t>
            </a:r>
          </a:p>
          <a:p>
            <a:r>
              <a:rPr lang="vi-VN" sz="2000" dirty="0" smtClean="0"/>
              <a:t>Mùa thu của em</a:t>
            </a:r>
          </a:p>
          <a:p>
            <a:r>
              <a:rPr lang="vi-VN" sz="2000" dirty="0" smtClean="0"/>
              <a:t>Rước đèn họp bạn</a:t>
            </a:r>
          </a:p>
          <a:p>
            <a:r>
              <a:rPr lang="vi-VN" sz="2000" dirty="0" smtClean="0"/>
              <a:t>Hội rằm tháng Tám</a:t>
            </a:r>
          </a:p>
          <a:p>
            <a:r>
              <a:rPr lang="vi-VN" sz="2000" dirty="0" smtClean="0"/>
              <a:t>Chị Hằng xuống xem.</a:t>
            </a:r>
          </a:p>
          <a:p>
            <a:r>
              <a:rPr lang="vi-VN" sz="2000" dirty="0" smtClean="0"/>
              <a:t> </a:t>
            </a:r>
          </a:p>
          <a:p>
            <a:r>
              <a:rPr lang="vi-VN" sz="2000" dirty="0" smtClean="0"/>
              <a:t>Ngôi trường thân quen</a:t>
            </a:r>
          </a:p>
          <a:p>
            <a:r>
              <a:rPr lang="vi-VN" sz="2000" dirty="0" smtClean="0"/>
              <a:t>Bạn thầy mong đợi</a:t>
            </a:r>
          </a:p>
          <a:p>
            <a:r>
              <a:rPr lang="vi-VN" sz="2000" dirty="0" smtClean="0"/>
              <a:t>Lật trang vở mới</a:t>
            </a:r>
          </a:p>
          <a:p>
            <a:r>
              <a:rPr lang="vi-VN" sz="2000" dirty="0" smtClean="0"/>
              <a:t>Em vào mùa thu.</a:t>
            </a:r>
          </a:p>
          <a:p>
            <a:r>
              <a:rPr lang="vi-VN" sz="2000" dirty="0" smtClean="0"/>
              <a:t/>
            </a:r>
            <a:br>
              <a:rPr lang="vi-VN" sz="2000" dirty="0" smtClean="0"/>
            </a:br>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g.loigiaihay.com/picture/2022/0312/114.png"/>
          <p:cNvPicPr>
            <a:picLocks noChangeAspect="1" noChangeArrowheads="1"/>
          </p:cNvPicPr>
          <p:nvPr/>
        </p:nvPicPr>
        <p:blipFill>
          <a:blip r:embed="rId2"/>
          <a:srcRect/>
          <a:stretch>
            <a:fillRect/>
          </a:stretch>
        </p:blipFill>
        <p:spPr bwMode="auto">
          <a:xfrm>
            <a:off x="571440" y="714356"/>
            <a:ext cx="7929650" cy="513398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443841"/>
            <a:ext cx="8286808" cy="1785104"/>
          </a:xfrm>
          <a:prstGeom prst="rect">
            <a:avLst/>
          </a:prstGeom>
        </p:spPr>
        <p:txBody>
          <a:bodyPr wrap="square">
            <a:spAutoFit/>
          </a:bodyPr>
          <a:lstStyle/>
          <a:p>
            <a:r>
              <a:rPr lang="vi-VN" sz="2800" b="1" dirty="0" smtClean="0"/>
              <a:t>Câu 1: Những màu sắc nào được tả trong bài gắn với mùa thu? </a:t>
            </a:r>
            <a:endParaRPr lang="vi-VN" sz="2800" dirty="0" smtClean="0"/>
          </a:p>
          <a:p>
            <a:r>
              <a:rPr lang="vi-VN" dirty="0" smtClean="0"/>
              <a:t/>
            </a:r>
            <a:br>
              <a:rPr lang="vi-VN" dirty="0" smtClean="0"/>
            </a:br>
            <a:r>
              <a:rPr lang="vi-VN" dirty="0" smtClean="0"/>
              <a:t/>
            </a:r>
            <a:br>
              <a:rPr lang="vi-VN" dirty="0" smtClean="0"/>
            </a:br>
            <a:endParaRPr lang="en-US" dirty="0"/>
          </a:p>
        </p:txBody>
      </p:sp>
      <p:sp>
        <p:nvSpPr>
          <p:cNvPr id="5" name="Rectangle 4"/>
          <p:cNvSpPr/>
          <p:nvPr/>
        </p:nvSpPr>
        <p:spPr>
          <a:xfrm>
            <a:off x="509558" y="2786058"/>
            <a:ext cx="8286808" cy="2646878"/>
          </a:xfrm>
          <a:prstGeom prst="rect">
            <a:avLst/>
          </a:prstGeom>
        </p:spPr>
        <p:txBody>
          <a:bodyPr wrap="square">
            <a:spAutoFit/>
          </a:bodyPr>
          <a:lstStyle/>
          <a:p>
            <a:endParaRPr lang="en-US" sz="2800" b="1" dirty="0" smtClean="0"/>
          </a:p>
          <a:p>
            <a:r>
              <a:rPr lang="en-US" sz="2800" dirty="0" smtClean="0"/>
              <a:t>   </a:t>
            </a:r>
            <a:r>
              <a:rPr lang="vi-VN" sz="2800" dirty="0" smtClean="0"/>
              <a:t>Những màu sắc được tả trong bài thơ gắn với mùa thu là: Hoa cúc vàng, cốm xanh mới, màu lá sen. </a:t>
            </a:r>
          </a:p>
          <a:p>
            <a:r>
              <a:rPr lang="vi-VN" dirty="0" smtClean="0"/>
              <a:t/>
            </a:r>
            <a:br>
              <a:rPr lang="vi-VN" dirty="0" smtClean="0"/>
            </a:br>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2910" y="1443841"/>
            <a:ext cx="8072494" cy="2215991"/>
          </a:xfrm>
          <a:prstGeom prst="rect">
            <a:avLst/>
          </a:prstGeom>
        </p:spPr>
        <p:txBody>
          <a:bodyPr wrap="square">
            <a:spAutoFit/>
          </a:bodyPr>
          <a:lstStyle/>
          <a:p>
            <a:r>
              <a:rPr lang="vi-VN" sz="2800" b="1" dirty="0" smtClean="0"/>
              <a:t>Câu 2: Mùa thu có gì vui đối với các bạn nhỏ? </a:t>
            </a:r>
            <a:endParaRPr lang="vi-VN" sz="2800" dirty="0" smtClean="0"/>
          </a:p>
          <a:p>
            <a:endParaRPr lang="en-US" sz="2800" b="1" dirty="0" smtClean="0"/>
          </a:p>
          <a:p>
            <a:r>
              <a:rPr lang="vi-VN" sz="2800" dirty="0" smtClean="0"/>
              <a:t> </a:t>
            </a:r>
          </a:p>
          <a:p>
            <a:r>
              <a:rPr lang="vi-VN" dirty="0" smtClean="0"/>
              <a:t/>
            </a:r>
            <a:br>
              <a:rPr lang="vi-VN" dirty="0" smtClean="0"/>
            </a:br>
            <a:r>
              <a:rPr lang="vi-VN" dirty="0" smtClean="0"/>
              <a:t/>
            </a:r>
            <a:br>
              <a:rPr lang="vi-VN" dirty="0" smtClean="0"/>
            </a:br>
            <a:endParaRPr lang="en-US" dirty="0"/>
          </a:p>
        </p:txBody>
      </p:sp>
      <p:sp>
        <p:nvSpPr>
          <p:cNvPr id="6" name="Rectangle 5"/>
          <p:cNvSpPr/>
          <p:nvPr/>
        </p:nvSpPr>
        <p:spPr>
          <a:xfrm>
            <a:off x="795310" y="2571744"/>
            <a:ext cx="8072494" cy="2646878"/>
          </a:xfrm>
          <a:prstGeom prst="rect">
            <a:avLst/>
          </a:prstGeom>
        </p:spPr>
        <p:txBody>
          <a:bodyPr wrap="square">
            <a:spAutoFit/>
          </a:bodyPr>
          <a:lstStyle/>
          <a:p>
            <a:r>
              <a:rPr lang="en-US" sz="2800" dirty="0" smtClean="0"/>
              <a:t>   </a:t>
            </a:r>
            <a:r>
              <a:rPr lang="vi-VN" sz="2800" dirty="0" smtClean="0"/>
              <a:t>Mùa thu có tết Trung Thu, các bạn nhỏ sẽ được phá cỗ rước đèn. Mùa thu còn là mùa tựu trường, được gặp lại thầy cô, bạn bè, bắt đầu năm học mới.  </a:t>
            </a:r>
          </a:p>
          <a:p>
            <a:r>
              <a:rPr lang="vi-VN" dirty="0" smtClean="0"/>
              <a:t/>
            </a:r>
            <a:br>
              <a:rPr lang="vi-VN" dirty="0" smtClean="0"/>
            </a:br>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166843"/>
            <a:ext cx="8643998" cy="2646878"/>
          </a:xfrm>
          <a:prstGeom prst="rect">
            <a:avLst/>
          </a:prstGeom>
        </p:spPr>
        <p:txBody>
          <a:bodyPr wrap="square">
            <a:spAutoFit/>
          </a:bodyPr>
          <a:lstStyle/>
          <a:p>
            <a:r>
              <a:rPr lang="vi-VN" sz="2800" b="1" dirty="0" smtClean="0"/>
              <a:t>Câu 3</a:t>
            </a:r>
            <a:endParaRPr lang="vi-VN" sz="2800" dirty="0" smtClean="0"/>
          </a:p>
          <a:p>
            <a:r>
              <a:rPr lang="vi-VN" sz="2800" b="1" dirty="0" smtClean="0"/>
              <a:t>Câu 3: Theo em, vì sao tác giả đặt tên bài thơ là </a:t>
            </a:r>
            <a:r>
              <a:rPr lang="vi-VN" sz="2800" b="1" i="1" dirty="0" smtClean="0"/>
              <a:t>Mùa thu của em</a:t>
            </a:r>
            <a:r>
              <a:rPr lang="vi-VN" sz="2800" b="1" dirty="0" smtClean="0"/>
              <a:t>? </a:t>
            </a:r>
            <a:endParaRPr lang="vi-VN" sz="2800" dirty="0" smtClean="0"/>
          </a:p>
          <a:p>
            <a:endParaRPr lang="en-US" sz="2800" b="1" dirty="0" smtClean="0"/>
          </a:p>
          <a:p>
            <a:r>
              <a:rPr lang="vi-VN" dirty="0" smtClean="0"/>
              <a:t/>
            </a:r>
            <a:br>
              <a:rPr lang="vi-VN" dirty="0" smtClean="0"/>
            </a:br>
            <a:r>
              <a:rPr lang="vi-VN" dirty="0" smtClean="0"/>
              <a:t/>
            </a:r>
            <a:br>
              <a:rPr lang="vi-VN" dirty="0" smtClean="0"/>
            </a:br>
            <a:endParaRPr lang="en-US" dirty="0"/>
          </a:p>
        </p:txBody>
      </p:sp>
      <p:sp>
        <p:nvSpPr>
          <p:cNvPr id="5" name="Rectangle 4"/>
          <p:cNvSpPr/>
          <p:nvPr/>
        </p:nvSpPr>
        <p:spPr>
          <a:xfrm>
            <a:off x="509558" y="2714620"/>
            <a:ext cx="8643998" cy="2646878"/>
          </a:xfrm>
          <a:prstGeom prst="rect">
            <a:avLst/>
          </a:prstGeom>
        </p:spPr>
        <p:txBody>
          <a:bodyPr wrap="square">
            <a:spAutoFit/>
          </a:bodyPr>
          <a:lstStyle/>
          <a:p>
            <a:endParaRPr lang="en-US" sz="2800" b="1" dirty="0" smtClean="0"/>
          </a:p>
          <a:p>
            <a:r>
              <a:rPr lang="en-US" sz="2800" dirty="0" smtClean="0"/>
              <a:t>     </a:t>
            </a:r>
            <a:r>
              <a:rPr lang="vi-VN" sz="2800" dirty="0" smtClean="0"/>
              <a:t>Tác giả đặt tên bài thơ là </a:t>
            </a:r>
            <a:r>
              <a:rPr lang="vi-VN" sz="2800" i="1" dirty="0" smtClean="0"/>
              <a:t>Mùa thu của em</a:t>
            </a:r>
            <a:r>
              <a:rPr lang="vi-VN" sz="2800" dirty="0" smtClean="0"/>
              <a:t> vì mùa thu có những sự kiện, ngày lễ dành cho các bạn nhỏ như tết trung thu, ngày khai giảng.  </a:t>
            </a:r>
          </a:p>
          <a:p>
            <a:r>
              <a:rPr lang="vi-VN" dirty="0" smtClean="0"/>
              <a:t/>
            </a:r>
            <a:br>
              <a:rPr lang="vi-VN" dirty="0" smtClean="0"/>
            </a:br>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TotalTime>
  <Words>310</Words>
  <Application>Microsoft Office PowerPoint</Application>
  <PresentationFormat>On-screen Show (4:3)</PresentationFormat>
  <Paragraphs>88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REDSTAR</dc:creator>
  <cp:lastModifiedBy>REDSTAR</cp:lastModifiedBy>
  <cp:revision>4</cp:revision>
  <dcterms:created xsi:type="dcterms:W3CDTF">2022-09-13T22:29:10Z</dcterms:created>
  <dcterms:modified xsi:type="dcterms:W3CDTF">2024-09-18T01:34:29Z</dcterms:modified>
</cp:coreProperties>
</file>