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  <p:sldId id="264" r:id="rId3"/>
    <p:sldId id="265" r:id="rId4"/>
    <p:sldId id="256" r:id="rId5"/>
    <p:sldId id="257" r:id="rId6"/>
    <p:sldId id="262" r:id="rId7"/>
    <p:sldId id="258" r:id="rId8"/>
    <p:sldId id="260" r:id="rId9"/>
    <p:sldId id="259" r:id="rId10"/>
    <p:sldId id="261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9/16/2024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9B8CD-342D-4579-98EC-A8FD6B7370E1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9/16/2024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Khởi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57290" y="1785926"/>
            <a:ext cx="6215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1. </a:t>
            </a:r>
            <a:r>
              <a:rPr lang="en-US" sz="3200" dirty="0" err="1" smtClean="0"/>
              <a:t>Đọc</a:t>
            </a:r>
            <a:r>
              <a:rPr lang="en-US" sz="3200" dirty="0" smtClean="0"/>
              <a:t> </a:t>
            </a:r>
            <a:r>
              <a:rPr lang="en-US" sz="3200" dirty="0" err="1" smtClean="0"/>
              <a:t>đoạn</a:t>
            </a:r>
            <a:r>
              <a:rPr lang="en-US" sz="3200" dirty="0" smtClean="0"/>
              <a:t> 1 </a:t>
            </a:r>
            <a:r>
              <a:rPr lang="en-US" sz="3200" dirty="0" err="1" smtClean="0"/>
              <a:t>của</a:t>
            </a:r>
            <a:r>
              <a:rPr lang="en-US" sz="3200" dirty="0" smtClean="0"/>
              <a:t> </a:t>
            </a:r>
            <a:r>
              <a:rPr lang="en-US" sz="3200" dirty="0" err="1" smtClean="0"/>
              <a:t>bài</a:t>
            </a:r>
            <a:r>
              <a:rPr lang="en-US" sz="3200" dirty="0" smtClean="0"/>
              <a:t> </a:t>
            </a:r>
            <a:r>
              <a:rPr lang="en-US" sz="3200" dirty="0" err="1" smtClean="0"/>
              <a:t>Lễ</a:t>
            </a:r>
            <a:r>
              <a:rPr lang="en-US" sz="3200" dirty="0" smtClean="0"/>
              <a:t> </a:t>
            </a:r>
            <a:r>
              <a:rPr lang="en-US" sz="3200" dirty="0" err="1" smtClean="0"/>
              <a:t>chào</a:t>
            </a:r>
            <a:r>
              <a:rPr lang="en-US" sz="3200" dirty="0" smtClean="0"/>
              <a:t> </a:t>
            </a:r>
            <a:r>
              <a:rPr lang="en-US" sz="3200" dirty="0" err="1" smtClean="0"/>
              <a:t>cờ</a:t>
            </a:r>
            <a:r>
              <a:rPr lang="en-US" sz="3200" dirty="0" smtClean="0"/>
              <a:t>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1071546"/>
            <a:ext cx="8143932" cy="4267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800" dirty="0" smtClean="0"/>
              <a:t>4. </a:t>
            </a:r>
            <a:r>
              <a:rPr lang="vi-VN" sz="2800" dirty="0" smtClean="0"/>
              <a:t>Theo em, vì Sao Tét-su-ô chủ động đến rủ A-i-a cùng chơi? Khoanh tròn chữ cái trước ý đúng:</a:t>
            </a:r>
          </a:p>
          <a:p>
            <a:pPr>
              <a:lnSpc>
                <a:spcPct val="200000"/>
              </a:lnSpc>
            </a:pPr>
            <a:r>
              <a:rPr lang="vi-VN" sz="2800" dirty="0" smtClean="0"/>
              <a:t>a) Vì thầy giáo yêu cầu bạn ấy làm thế.</a:t>
            </a:r>
          </a:p>
          <a:p>
            <a:pPr>
              <a:lnSpc>
                <a:spcPct val="200000"/>
              </a:lnSpc>
            </a:pPr>
            <a:r>
              <a:rPr lang="vi-VN" sz="2800" dirty="0" smtClean="0"/>
              <a:t>b) Vì A-i-a đã tập luyện và chạy nhanh hơn.</a:t>
            </a:r>
          </a:p>
          <a:p>
            <a:pPr>
              <a:lnSpc>
                <a:spcPct val="200000"/>
              </a:lnSpc>
            </a:pPr>
            <a:r>
              <a:rPr lang="vi-VN" sz="2800" dirty="0" smtClean="0"/>
              <a:t>c) Vì Tét-su-ô đã hiểu và quý mến người bạn mới.</a:t>
            </a:r>
            <a:endParaRPr lang="vi-VN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57158" y="4786322"/>
            <a:ext cx="814393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solidFill>
                  <a:srgbClr val="FF0000"/>
                </a:solidFill>
              </a:rPr>
              <a:t>c) Vì Tét-su-ô đã hiểu và quý mến người bạn mới.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1142984"/>
            <a:ext cx="81439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</a:t>
            </a:r>
            <a:r>
              <a:rPr lang="en-US" sz="3200" dirty="0" err="1" smtClean="0"/>
              <a:t>Mỗi</a:t>
            </a:r>
            <a:r>
              <a:rPr lang="en-US" sz="3200" dirty="0" smtClean="0"/>
              <a:t> </a:t>
            </a:r>
            <a:r>
              <a:rPr lang="en-US" sz="3200" dirty="0" err="1" smtClean="0"/>
              <a:t>người</a:t>
            </a:r>
            <a:r>
              <a:rPr lang="en-US" sz="3200" dirty="0" smtClean="0"/>
              <a:t> </a:t>
            </a:r>
            <a:r>
              <a:rPr lang="en-US" sz="3200" dirty="0" err="1" smtClean="0"/>
              <a:t>có</a:t>
            </a:r>
            <a:r>
              <a:rPr lang="en-US" sz="3200" dirty="0" smtClean="0"/>
              <a:t> </a:t>
            </a:r>
            <a:r>
              <a:rPr lang="en-US" sz="3200" dirty="0" err="1" smtClean="0"/>
              <a:t>điểm</a:t>
            </a:r>
            <a:r>
              <a:rPr lang="en-US" sz="3200" dirty="0" smtClean="0"/>
              <a:t> </a:t>
            </a:r>
            <a:r>
              <a:rPr lang="en-US" sz="3200" dirty="0" err="1" smtClean="0"/>
              <a:t>mạnh</a:t>
            </a:r>
            <a:r>
              <a:rPr lang="en-US" sz="3200" dirty="0" smtClean="0"/>
              <a:t> </a:t>
            </a:r>
            <a:r>
              <a:rPr lang="en-US" sz="3200" smtClean="0"/>
              <a:t>riêng. </a:t>
            </a:r>
            <a:r>
              <a:rPr lang="en-US" sz="3200" dirty="0" err="1" smtClean="0"/>
              <a:t>Khi</a:t>
            </a:r>
            <a:r>
              <a:rPr lang="en-US" sz="3200" dirty="0" smtClean="0"/>
              <a:t> </a:t>
            </a:r>
            <a:r>
              <a:rPr lang="en-US" sz="3200" dirty="0" err="1" smtClean="0"/>
              <a:t>chơi</a:t>
            </a:r>
            <a:r>
              <a:rPr lang="en-US" sz="3200" dirty="0" smtClean="0"/>
              <a:t> </a:t>
            </a:r>
            <a:r>
              <a:rPr lang="en-US" sz="3200" dirty="0" err="1" smtClean="0"/>
              <a:t>với</a:t>
            </a:r>
            <a:r>
              <a:rPr lang="en-US" sz="3200" dirty="0" smtClean="0"/>
              <a:t> </a:t>
            </a:r>
            <a:r>
              <a:rPr lang="en-US" sz="3200" dirty="0" err="1" smtClean="0"/>
              <a:t>bạn</a:t>
            </a:r>
            <a:r>
              <a:rPr lang="en-US" sz="3200" dirty="0" smtClean="0"/>
              <a:t>, </a:t>
            </a:r>
            <a:r>
              <a:rPr lang="en-US" sz="3200" dirty="0" err="1" smtClean="0"/>
              <a:t>nên</a:t>
            </a:r>
            <a:r>
              <a:rPr lang="en-US" sz="3200" dirty="0" smtClean="0"/>
              <a:t> </a:t>
            </a:r>
            <a:r>
              <a:rPr lang="en-US" sz="3200" dirty="0" err="1" smtClean="0"/>
              <a:t>hoà</a:t>
            </a:r>
            <a:r>
              <a:rPr lang="en-US" sz="3200" dirty="0" smtClean="0"/>
              <a:t> </a:t>
            </a:r>
            <a:r>
              <a:rPr lang="en-US" sz="3200" dirty="0" err="1" smtClean="0"/>
              <a:t>đồng</a:t>
            </a:r>
            <a:r>
              <a:rPr lang="en-US" sz="3200" dirty="0" smtClean="0"/>
              <a:t>, </a:t>
            </a:r>
            <a:r>
              <a:rPr lang="en-US" sz="3200" dirty="0" err="1" smtClean="0"/>
              <a:t>nhìn</a:t>
            </a:r>
            <a:r>
              <a:rPr lang="en-US" sz="3200" dirty="0" smtClean="0"/>
              <a:t> </a:t>
            </a:r>
            <a:r>
              <a:rPr lang="en-US" sz="3200" dirty="0" err="1" smtClean="0"/>
              <a:t>vào</a:t>
            </a:r>
            <a:r>
              <a:rPr lang="en-US" sz="3200" dirty="0" smtClean="0"/>
              <a:t> </a:t>
            </a:r>
            <a:r>
              <a:rPr lang="en-US" sz="3200" dirty="0" err="1" smtClean="0"/>
              <a:t>điểm</a:t>
            </a:r>
            <a:r>
              <a:rPr lang="en-US" sz="3200" dirty="0" smtClean="0"/>
              <a:t> </a:t>
            </a:r>
            <a:r>
              <a:rPr lang="en-US" sz="3200" dirty="0" err="1" smtClean="0"/>
              <a:t>mạnh</a:t>
            </a:r>
            <a:r>
              <a:rPr lang="en-US" sz="3200" dirty="0" smtClean="0"/>
              <a:t> </a:t>
            </a:r>
            <a:r>
              <a:rPr lang="en-US" sz="3200" dirty="0" err="1" smtClean="0"/>
              <a:t>của</a:t>
            </a:r>
            <a:r>
              <a:rPr lang="en-US" sz="3200" dirty="0" smtClean="0"/>
              <a:t> </a:t>
            </a:r>
            <a:r>
              <a:rPr lang="en-US" sz="3200" dirty="0" err="1" smtClean="0"/>
              <a:t>bạn</a:t>
            </a:r>
            <a:r>
              <a:rPr lang="en-US" sz="3200" dirty="0" smtClean="0"/>
              <a:t> </a:t>
            </a:r>
            <a:r>
              <a:rPr lang="en-US" sz="3200" dirty="0" err="1" smtClean="0"/>
              <a:t>để</a:t>
            </a:r>
            <a:r>
              <a:rPr lang="en-US" sz="3200" dirty="0" smtClean="0"/>
              <a:t> </a:t>
            </a:r>
            <a:r>
              <a:rPr lang="en-US" sz="3200" dirty="0" err="1" smtClean="0"/>
              <a:t>có</a:t>
            </a:r>
            <a:r>
              <a:rPr lang="en-US" sz="3200" dirty="0" smtClean="0"/>
              <a:t> </a:t>
            </a:r>
            <a:r>
              <a:rPr lang="en-US" sz="3200" dirty="0" err="1" smtClean="0"/>
              <a:t>thể</a:t>
            </a:r>
            <a:r>
              <a:rPr lang="en-US" sz="3200" dirty="0" smtClean="0"/>
              <a:t> </a:t>
            </a:r>
            <a:r>
              <a:rPr lang="en-US" sz="3200" dirty="0" err="1" smtClean="0"/>
              <a:t>học</a:t>
            </a:r>
            <a:r>
              <a:rPr lang="en-US" sz="3200" dirty="0" smtClean="0"/>
              <a:t> </a:t>
            </a:r>
            <a:r>
              <a:rPr lang="en-US" sz="3200" dirty="0" err="1" smtClean="0"/>
              <a:t>hỏi</a:t>
            </a:r>
            <a:r>
              <a:rPr lang="en-US" sz="3200" dirty="0" smtClean="0"/>
              <a:t>; </a:t>
            </a:r>
            <a:r>
              <a:rPr lang="en-US" sz="3200" dirty="0" err="1" smtClean="0"/>
              <a:t>không</a:t>
            </a:r>
            <a:r>
              <a:rPr lang="en-US" sz="3200" dirty="0" smtClean="0"/>
              <a:t> </a:t>
            </a:r>
            <a:r>
              <a:rPr lang="en-US" sz="3200" dirty="0" err="1" smtClean="0"/>
              <a:t>nên</a:t>
            </a:r>
            <a:r>
              <a:rPr lang="en-US" sz="3200" dirty="0" smtClean="0"/>
              <a:t> </a:t>
            </a:r>
            <a:r>
              <a:rPr lang="en-US" sz="3200" dirty="0" err="1" smtClean="0"/>
              <a:t>chê</a:t>
            </a:r>
            <a:r>
              <a:rPr lang="en-US" sz="3200" dirty="0" smtClean="0"/>
              <a:t> </a:t>
            </a:r>
            <a:r>
              <a:rPr lang="en-US" sz="3200" dirty="0" err="1" smtClean="0"/>
              <a:t>bai</a:t>
            </a:r>
            <a:r>
              <a:rPr lang="en-US" sz="3200" dirty="0" smtClean="0"/>
              <a:t>, </a:t>
            </a:r>
            <a:r>
              <a:rPr lang="en-US" sz="3200" dirty="0" err="1" smtClean="0"/>
              <a:t>kì</a:t>
            </a:r>
            <a:r>
              <a:rPr lang="en-US" sz="3200" dirty="0" smtClean="0"/>
              <a:t> </a:t>
            </a:r>
            <a:r>
              <a:rPr lang="en-US" sz="3200" dirty="0" err="1" smtClean="0"/>
              <a:t>thị</a:t>
            </a:r>
            <a:r>
              <a:rPr lang="en-US" sz="3200" dirty="0" smtClean="0"/>
              <a:t> </a:t>
            </a:r>
            <a:r>
              <a:rPr lang="en-US" sz="3200" dirty="0" err="1" smtClean="0"/>
              <a:t>khi</a:t>
            </a:r>
            <a:r>
              <a:rPr lang="en-US" sz="3200" dirty="0" smtClean="0"/>
              <a:t> </a:t>
            </a:r>
            <a:r>
              <a:rPr lang="en-US" sz="3200" dirty="0" err="1" smtClean="0"/>
              <a:t>thấy</a:t>
            </a:r>
            <a:r>
              <a:rPr lang="en-US" sz="3200" dirty="0" smtClean="0"/>
              <a:t> </a:t>
            </a:r>
            <a:r>
              <a:rPr lang="en-US" sz="3200" dirty="0" err="1" smtClean="0"/>
              <a:t>bạn</a:t>
            </a:r>
            <a:r>
              <a:rPr lang="en-US" sz="3200" dirty="0" smtClean="0"/>
              <a:t> </a:t>
            </a:r>
            <a:r>
              <a:rPr lang="en-US" sz="3200" dirty="0" err="1" smtClean="0"/>
              <a:t>không</a:t>
            </a:r>
            <a:r>
              <a:rPr lang="en-US" sz="3200" dirty="0" smtClean="0"/>
              <a:t> </a:t>
            </a:r>
            <a:r>
              <a:rPr lang="en-US" sz="3200" dirty="0" err="1" smtClean="0"/>
              <a:t>giống</a:t>
            </a:r>
            <a:r>
              <a:rPr lang="en-US" sz="3200" dirty="0" smtClean="0"/>
              <a:t> </a:t>
            </a:r>
            <a:r>
              <a:rPr lang="en-US" sz="3200" dirty="0" err="1" smtClean="0"/>
              <a:t>mình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="" xmlns:asvg="http://schemas.microsoft.com/office/drawing/2016/SVG/main" r:embed=""/>
              </a:ext>
            </a:extLst>
          </a:blip>
          <a:srcRect l="75071"/>
          <a:stretch>
            <a:fillRect/>
          </a:stretch>
        </p:blipFill>
        <p:spPr>
          <a:xfrm>
            <a:off x="0" y="0"/>
            <a:ext cx="2279435" cy="6858000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="" xmlns:asvg="http://schemas.microsoft.com/office/drawing/2016/SVG/main" r:embed=""/>
              </a:ext>
            </a:extLst>
          </a:blip>
          <a:srcRect l="75071"/>
          <a:stretch>
            <a:fillRect/>
          </a:stretch>
        </p:blipFill>
        <p:spPr>
          <a:xfrm rot="-10800000">
            <a:off x="6864566" y="0"/>
            <a:ext cx="2279435" cy="6858000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="" xmlns:asvg="http://schemas.microsoft.com/office/drawing/2016/SVG/main" r:embed=""/>
              </a:ext>
            </a:extLst>
          </a:blip>
          <a:srcRect/>
          <a:stretch>
            <a:fillRect/>
          </a:stretch>
        </p:blipFill>
        <p:spPr>
          <a:xfrm rot="-1178649">
            <a:off x="4071768" y="-331800"/>
            <a:ext cx="1084731" cy="1260096"/>
          </a:xfrm>
          <a:prstGeom prst="rect">
            <a:avLst/>
          </a:prstGeom>
        </p:spPr>
      </p:pic>
      <p:grpSp>
        <p:nvGrpSpPr>
          <p:cNvPr id="5" name="Group 5"/>
          <p:cNvGrpSpPr/>
          <p:nvPr/>
        </p:nvGrpSpPr>
        <p:grpSpPr>
          <a:xfrm>
            <a:off x="514350" y="332733"/>
            <a:ext cx="8115300" cy="5839468"/>
            <a:chOff x="0" y="0"/>
            <a:chExt cx="12618436" cy="6001423"/>
          </a:xfrm>
        </p:grpSpPr>
        <p:sp>
          <p:nvSpPr>
            <p:cNvPr id="6" name="Freeform 6"/>
            <p:cNvSpPr/>
            <p:nvPr/>
          </p:nvSpPr>
          <p:spPr>
            <a:xfrm>
              <a:off x="10160" y="16510"/>
              <a:ext cx="12595576" cy="5973483"/>
            </a:xfrm>
            <a:custGeom>
              <a:avLst/>
              <a:gdLst/>
              <a:ahLst/>
              <a:cxnLst/>
              <a:rect l="l" t="t" r="r" b="b"/>
              <a:pathLst>
                <a:path w="12595576" h="5973483">
                  <a:moveTo>
                    <a:pt x="12595576" y="5973483"/>
                  </a:moveTo>
                  <a:lnTo>
                    <a:pt x="0" y="5965863"/>
                  </a:lnTo>
                  <a:lnTo>
                    <a:pt x="0" y="2084987"/>
                  </a:lnTo>
                  <a:lnTo>
                    <a:pt x="17780" y="19050"/>
                  </a:lnTo>
                  <a:lnTo>
                    <a:pt x="6279317" y="0"/>
                  </a:lnTo>
                  <a:lnTo>
                    <a:pt x="12576526" y="508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7" name="Freeform 7"/>
            <p:cNvSpPr/>
            <p:nvPr/>
          </p:nvSpPr>
          <p:spPr>
            <a:xfrm>
              <a:off x="-3810" y="0"/>
              <a:ext cx="12624786" cy="6000153"/>
            </a:xfrm>
            <a:custGeom>
              <a:avLst/>
              <a:gdLst/>
              <a:ahLst/>
              <a:cxnLst/>
              <a:rect l="l" t="t" r="r" b="b"/>
              <a:pathLst>
                <a:path w="12624786" h="6000153">
                  <a:moveTo>
                    <a:pt x="12590496" y="21590"/>
                  </a:moveTo>
                  <a:cubicBezTo>
                    <a:pt x="12591766" y="34290"/>
                    <a:pt x="12591766" y="44450"/>
                    <a:pt x="12593036" y="54610"/>
                  </a:cubicBezTo>
                  <a:cubicBezTo>
                    <a:pt x="12595576" y="155231"/>
                    <a:pt x="12596846" y="286863"/>
                    <a:pt x="12599386" y="413793"/>
                  </a:cubicBezTo>
                  <a:cubicBezTo>
                    <a:pt x="12599386" y="597137"/>
                    <a:pt x="12612086" y="4212302"/>
                    <a:pt x="12618436" y="4395646"/>
                  </a:cubicBezTo>
                  <a:cubicBezTo>
                    <a:pt x="12624786" y="4673012"/>
                    <a:pt x="12620976" y="4955079"/>
                    <a:pt x="12620976" y="5232446"/>
                  </a:cubicBezTo>
                  <a:cubicBezTo>
                    <a:pt x="12620976" y="5476904"/>
                    <a:pt x="12622246" y="5702558"/>
                    <a:pt x="12623516" y="5939193"/>
                  </a:cubicBezTo>
                  <a:cubicBezTo>
                    <a:pt x="12623516" y="5960783"/>
                    <a:pt x="12623516" y="5974753"/>
                    <a:pt x="12623516" y="5998883"/>
                  </a:cubicBezTo>
                  <a:cubicBezTo>
                    <a:pt x="12600657" y="5998883"/>
                    <a:pt x="12580336" y="6000153"/>
                    <a:pt x="12524629" y="5998883"/>
                  </a:cubicBezTo>
                  <a:cubicBezTo>
                    <a:pt x="11879665" y="5993803"/>
                    <a:pt x="11224779" y="6000153"/>
                    <a:pt x="10579815" y="5995073"/>
                  </a:cubicBezTo>
                  <a:cubicBezTo>
                    <a:pt x="10192836" y="5991263"/>
                    <a:pt x="9815781" y="5993803"/>
                    <a:pt x="9428802" y="5991263"/>
                  </a:cubicBezTo>
                  <a:cubicBezTo>
                    <a:pt x="9250197" y="5989993"/>
                    <a:pt x="9071591" y="5988723"/>
                    <a:pt x="8892986" y="5987453"/>
                  </a:cubicBezTo>
                  <a:cubicBezTo>
                    <a:pt x="8783838" y="5987453"/>
                    <a:pt x="8684613" y="5988723"/>
                    <a:pt x="8575466" y="5988723"/>
                  </a:cubicBezTo>
                  <a:cubicBezTo>
                    <a:pt x="8297635" y="5987453"/>
                    <a:pt x="7533601" y="5988723"/>
                    <a:pt x="7255770" y="5987453"/>
                  </a:cubicBezTo>
                  <a:cubicBezTo>
                    <a:pt x="7057320" y="5986183"/>
                    <a:pt x="3088312" y="5995073"/>
                    <a:pt x="2889862" y="5993803"/>
                  </a:cubicBezTo>
                  <a:cubicBezTo>
                    <a:pt x="2840249" y="5993803"/>
                    <a:pt x="2780714" y="5995073"/>
                    <a:pt x="2731101" y="5995073"/>
                  </a:cubicBezTo>
                  <a:cubicBezTo>
                    <a:pt x="2612031" y="5995073"/>
                    <a:pt x="2502884" y="5996343"/>
                    <a:pt x="2383813" y="5996343"/>
                  </a:cubicBezTo>
                  <a:cubicBezTo>
                    <a:pt x="2086138" y="5996343"/>
                    <a:pt x="1798385" y="5995073"/>
                    <a:pt x="1500709" y="5993803"/>
                  </a:cubicBezTo>
                  <a:cubicBezTo>
                    <a:pt x="1322104" y="5992533"/>
                    <a:pt x="1143498" y="5991263"/>
                    <a:pt x="974816" y="5989993"/>
                  </a:cubicBezTo>
                  <a:cubicBezTo>
                    <a:pt x="657295" y="5988723"/>
                    <a:pt x="339774" y="5987453"/>
                    <a:pt x="48260" y="5987453"/>
                  </a:cubicBezTo>
                  <a:cubicBezTo>
                    <a:pt x="38100" y="5987453"/>
                    <a:pt x="29210" y="5987453"/>
                    <a:pt x="19050" y="5986183"/>
                  </a:cubicBezTo>
                  <a:cubicBezTo>
                    <a:pt x="10160" y="5984913"/>
                    <a:pt x="5080" y="5978563"/>
                    <a:pt x="7620" y="5969673"/>
                  </a:cubicBezTo>
                  <a:cubicBezTo>
                    <a:pt x="16510" y="5937614"/>
                    <a:pt x="12700" y="5820086"/>
                    <a:pt x="11430" y="5697857"/>
                  </a:cubicBezTo>
                  <a:cubicBezTo>
                    <a:pt x="10160" y="5448698"/>
                    <a:pt x="6350" y="5204239"/>
                    <a:pt x="7620" y="4955079"/>
                  </a:cubicBezTo>
                  <a:cubicBezTo>
                    <a:pt x="5080" y="4644805"/>
                    <a:pt x="0" y="803986"/>
                    <a:pt x="7620" y="489011"/>
                  </a:cubicBezTo>
                  <a:cubicBezTo>
                    <a:pt x="8890" y="427896"/>
                    <a:pt x="7620" y="362080"/>
                    <a:pt x="8890" y="300966"/>
                  </a:cubicBezTo>
                  <a:cubicBezTo>
                    <a:pt x="10160" y="202242"/>
                    <a:pt x="12700" y="94117"/>
                    <a:pt x="13970" y="44450"/>
                  </a:cubicBezTo>
                  <a:cubicBezTo>
                    <a:pt x="13970" y="41910"/>
                    <a:pt x="15240" y="39370"/>
                    <a:pt x="16510" y="38100"/>
                  </a:cubicBezTo>
                  <a:cubicBezTo>
                    <a:pt x="38100" y="35560"/>
                    <a:pt x="91711" y="30480"/>
                    <a:pt x="250472" y="29210"/>
                  </a:cubicBezTo>
                  <a:cubicBezTo>
                    <a:pt x="518380" y="25400"/>
                    <a:pt x="786288" y="22860"/>
                    <a:pt x="1064118" y="20320"/>
                  </a:cubicBezTo>
                  <a:cubicBezTo>
                    <a:pt x="1252646" y="17780"/>
                    <a:pt x="1441174" y="16510"/>
                    <a:pt x="1619779" y="13970"/>
                  </a:cubicBezTo>
                  <a:cubicBezTo>
                    <a:pt x="1798385" y="11430"/>
                    <a:pt x="1986913" y="8890"/>
                    <a:pt x="2165518" y="8890"/>
                  </a:cubicBezTo>
                  <a:cubicBezTo>
                    <a:pt x="2363968" y="7620"/>
                    <a:pt x="2562419" y="10160"/>
                    <a:pt x="2760869" y="8890"/>
                  </a:cubicBezTo>
                  <a:cubicBezTo>
                    <a:pt x="3008932" y="8890"/>
                    <a:pt x="7503834" y="6350"/>
                    <a:pt x="7751897" y="5080"/>
                  </a:cubicBezTo>
                  <a:cubicBezTo>
                    <a:pt x="7990037" y="3810"/>
                    <a:pt x="8228178" y="2540"/>
                    <a:pt x="8476240" y="2540"/>
                  </a:cubicBezTo>
                  <a:cubicBezTo>
                    <a:pt x="8883064" y="1270"/>
                    <a:pt x="9279965" y="0"/>
                    <a:pt x="9686788" y="0"/>
                  </a:cubicBezTo>
                  <a:cubicBezTo>
                    <a:pt x="9855471" y="0"/>
                    <a:pt x="10034076" y="2540"/>
                    <a:pt x="10202759" y="2540"/>
                  </a:cubicBezTo>
                  <a:cubicBezTo>
                    <a:pt x="10669117" y="3810"/>
                    <a:pt x="11145398" y="5080"/>
                    <a:pt x="11611757" y="7620"/>
                  </a:cubicBezTo>
                  <a:cubicBezTo>
                    <a:pt x="11859820" y="8890"/>
                    <a:pt x="12107883" y="12700"/>
                    <a:pt x="12355946" y="16510"/>
                  </a:cubicBezTo>
                  <a:cubicBezTo>
                    <a:pt x="12415481" y="16510"/>
                    <a:pt x="12475016" y="16510"/>
                    <a:pt x="12524629" y="16510"/>
                  </a:cubicBezTo>
                  <a:cubicBezTo>
                    <a:pt x="12571446" y="17780"/>
                    <a:pt x="12580336" y="20320"/>
                    <a:pt x="12590496" y="21590"/>
                  </a:cubicBezTo>
                  <a:close/>
                  <a:moveTo>
                    <a:pt x="12600657" y="5982373"/>
                  </a:moveTo>
                  <a:cubicBezTo>
                    <a:pt x="12601926" y="5965863"/>
                    <a:pt x="12603197" y="5953163"/>
                    <a:pt x="12603197" y="5940463"/>
                  </a:cubicBezTo>
                  <a:cubicBezTo>
                    <a:pt x="12601926" y="5679053"/>
                    <a:pt x="12600657" y="5429893"/>
                    <a:pt x="12600657" y="5161929"/>
                  </a:cubicBezTo>
                  <a:cubicBezTo>
                    <a:pt x="12600657" y="5039700"/>
                    <a:pt x="12603197" y="4917470"/>
                    <a:pt x="12601926" y="4795241"/>
                  </a:cubicBezTo>
                  <a:cubicBezTo>
                    <a:pt x="12601926" y="4682414"/>
                    <a:pt x="12600657" y="4564886"/>
                    <a:pt x="12599386" y="4452059"/>
                  </a:cubicBezTo>
                  <a:cubicBezTo>
                    <a:pt x="12594307" y="4278118"/>
                    <a:pt x="12582876" y="677056"/>
                    <a:pt x="12582876" y="503114"/>
                  </a:cubicBezTo>
                  <a:cubicBezTo>
                    <a:pt x="12580336" y="357379"/>
                    <a:pt x="12577797" y="206943"/>
                    <a:pt x="12575257" y="63500"/>
                  </a:cubicBezTo>
                  <a:cubicBezTo>
                    <a:pt x="12573986" y="44450"/>
                    <a:pt x="12572716" y="43180"/>
                    <a:pt x="12494862" y="41910"/>
                  </a:cubicBezTo>
                  <a:cubicBezTo>
                    <a:pt x="12465094" y="41910"/>
                    <a:pt x="12445248" y="41910"/>
                    <a:pt x="12415481" y="40640"/>
                  </a:cubicBezTo>
                  <a:cubicBezTo>
                    <a:pt x="12167418" y="36830"/>
                    <a:pt x="11909433" y="31750"/>
                    <a:pt x="11661370" y="30480"/>
                  </a:cubicBezTo>
                  <a:cubicBezTo>
                    <a:pt x="11056096" y="26670"/>
                    <a:pt x="10440899" y="25400"/>
                    <a:pt x="9835626" y="22860"/>
                  </a:cubicBezTo>
                  <a:cubicBezTo>
                    <a:pt x="9746323" y="22860"/>
                    <a:pt x="9647098" y="22860"/>
                    <a:pt x="9557796" y="22860"/>
                  </a:cubicBezTo>
                  <a:cubicBezTo>
                    <a:pt x="9408958" y="22860"/>
                    <a:pt x="9260120" y="22860"/>
                    <a:pt x="9121205" y="22860"/>
                  </a:cubicBezTo>
                  <a:cubicBezTo>
                    <a:pt x="8803684" y="22860"/>
                    <a:pt x="8486164" y="22860"/>
                    <a:pt x="8178565" y="24130"/>
                  </a:cubicBezTo>
                  <a:cubicBezTo>
                    <a:pt x="7910657" y="25400"/>
                    <a:pt x="3395910" y="29210"/>
                    <a:pt x="3128003" y="29210"/>
                  </a:cubicBezTo>
                  <a:cubicBezTo>
                    <a:pt x="2691412" y="29210"/>
                    <a:pt x="2254821" y="26670"/>
                    <a:pt x="1818230" y="33020"/>
                  </a:cubicBezTo>
                  <a:cubicBezTo>
                    <a:pt x="1590012" y="36830"/>
                    <a:pt x="1371717" y="36830"/>
                    <a:pt x="1153421" y="38100"/>
                  </a:cubicBezTo>
                  <a:cubicBezTo>
                    <a:pt x="776365" y="41910"/>
                    <a:pt x="399310" y="45720"/>
                    <a:pt x="49530" y="50800"/>
                  </a:cubicBezTo>
                  <a:cubicBezTo>
                    <a:pt x="36830" y="50800"/>
                    <a:pt x="34290" y="53340"/>
                    <a:pt x="33020" y="80013"/>
                  </a:cubicBezTo>
                  <a:cubicBezTo>
                    <a:pt x="31750" y="164633"/>
                    <a:pt x="31750" y="249254"/>
                    <a:pt x="30480" y="333874"/>
                  </a:cubicBezTo>
                  <a:cubicBezTo>
                    <a:pt x="29210" y="474908"/>
                    <a:pt x="26670" y="611240"/>
                    <a:pt x="25400" y="752274"/>
                  </a:cubicBezTo>
                  <a:cubicBezTo>
                    <a:pt x="20320" y="902710"/>
                    <a:pt x="26670" y="4578989"/>
                    <a:pt x="29210" y="4729426"/>
                  </a:cubicBezTo>
                  <a:cubicBezTo>
                    <a:pt x="29210" y="4889264"/>
                    <a:pt x="29210" y="5053803"/>
                    <a:pt x="30480" y="5213641"/>
                  </a:cubicBezTo>
                  <a:cubicBezTo>
                    <a:pt x="30480" y="5331170"/>
                    <a:pt x="33020" y="5448698"/>
                    <a:pt x="33020" y="5566226"/>
                  </a:cubicBezTo>
                  <a:cubicBezTo>
                    <a:pt x="33020" y="5693156"/>
                    <a:pt x="33020" y="5820087"/>
                    <a:pt x="31750" y="5940463"/>
                  </a:cubicBezTo>
                  <a:cubicBezTo>
                    <a:pt x="31750" y="5944273"/>
                    <a:pt x="31750" y="5946813"/>
                    <a:pt x="31750" y="5950623"/>
                  </a:cubicBezTo>
                  <a:cubicBezTo>
                    <a:pt x="31750" y="5960783"/>
                    <a:pt x="35560" y="5964593"/>
                    <a:pt x="44450" y="5964593"/>
                  </a:cubicBezTo>
                  <a:cubicBezTo>
                    <a:pt x="111556" y="5964593"/>
                    <a:pt x="250472" y="5965863"/>
                    <a:pt x="379465" y="5965863"/>
                  </a:cubicBezTo>
                  <a:cubicBezTo>
                    <a:pt x="567992" y="5965863"/>
                    <a:pt x="766443" y="5963323"/>
                    <a:pt x="954971" y="5965863"/>
                  </a:cubicBezTo>
                  <a:cubicBezTo>
                    <a:pt x="1262569" y="5969673"/>
                    <a:pt x="1570167" y="5972213"/>
                    <a:pt x="1877765" y="5970943"/>
                  </a:cubicBezTo>
                  <a:cubicBezTo>
                    <a:pt x="2076215" y="5969673"/>
                    <a:pt x="2264743" y="5972213"/>
                    <a:pt x="2463194" y="5972213"/>
                  </a:cubicBezTo>
                  <a:cubicBezTo>
                    <a:pt x="2750947" y="5972213"/>
                    <a:pt x="3038700" y="5970943"/>
                    <a:pt x="3326453" y="5972213"/>
                  </a:cubicBezTo>
                  <a:cubicBezTo>
                    <a:pt x="3753121" y="5973483"/>
                    <a:pt x="8436550" y="5963323"/>
                    <a:pt x="8873141" y="5965863"/>
                  </a:cubicBezTo>
                  <a:cubicBezTo>
                    <a:pt x="9061670" y="5967133"/>
                    <a:pt x="9250198" y="5968403"/>
                    <a:pt x="9428802" y="5968403"/>
                  </a:cubicBezTo>
                  <a:cubicBezTo>
                    <a:pt x="9756246" y="5970943"/>
                    <a:pt x="10073767" y="5967133"/>
                    <a:pt x="10401209" y="5970943"/>
                  </a:cubicBezTo>
                  <a:cubicBezTo>
                    <a:pt x="10669117" y="5973483"/>
                    <a:pt x="10937026" y="5973483"/>
                    <a:pt x="11204933" y="5976023"/>
                  </a:cubicBezTo>
                  <a:cubicBezTo>
                    <a:pt x="11601835" y="5979833"/>
                    <a:pt x="11998735" y="5982373"/>
                    <a:pt x="12395636" y="5983643"/>
                  </a:cubicBezTo>
                  <a:cubicBezTo>
                    <a:pt x="12544474" y="5983643"/>
                    <a:pt x="12580336" y="5982373"/>
                    <a:pt x="12600657" y="5982373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0862CDB8-306E-2499-18C6-E63A112C4BDF}"/>
              </a:ext>
            </a:extLst>
          </p:cNvPr>
          <p:cNvSpPr txBox="1"/>
          <p:nvPr/>
        </p:nvSpPr>
        <p:spPr>
          <a:xfrm>
            <a:off x="759488" y="444441"/>
            <a:ext cx="4141378" cy="436427"/>
          </a:xfrm>
          <a:prstGeom prst="rect">
            <a:avLst/>
          </a:prstGeom>
          <a:noFill/>
        </p:spPr>
        <p:txBody>
          <a:bodyPr wrap="square" lIns="51206" tIns="25603" rIns="51206" bIns="25603" rtlCol="0">
            <a:spAutoFit/>
          </a:bodyPr>
          <a:lstStyle/>
          <a:p>
            <a:r>
              <a:rPr lang="vi-VN" sz="2500" b="1" dirty="0">
                <a:latin typeface="Arial" panose="020B0604020202020204" pitchFamily="34" charset="0"/>
                <a:cs typeface="Arial" panose="020B0604020202020204" pitchFamily="34" charset="0"/>
              </a:rPr>
              <a:t>LUYỆN TẬP</a:t>
            </a:r>
            <a:endParaRPr lang="en-US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7E44BEA6-A5BF-0F9F-D9D5-EB907E35C01F}"/>
              </a:ext>
            </a:extLst>
          </p:cNvPr>
          <p:cNvSpPr txBox="1"/>
          <p:nvPr/>
        </p:nvSpPr>
        <p:spPr>
          <a:xfrm>
            <a:off x="714348" y="1071546"/>
            <a:ext cx="7715304" cy="1334152"/>
          </a:xfrm>
          <a:prstGeom prst="roundRect">
            <a:avLst/>
          </a:prstGeom>
          <a:solidFill>
            <a:srgbClr val="FFCC66"/>
          </a:solidFill>
        </p:spPr>
        <p:txBody>
          <a:bodyPr wrap="square" lIns="51206" tIns="25603" rIns="51206" bIns="25603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1.Trong </a:t>
            </a:r>
            <a:r>
              <a:rPr lang="nl-NL" sz="2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câu “Em vào chơi với các bạn </a:t>
            </a:r>
            <a:r>
              <a:rPr lang="nl-NL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đi !”, </a:t>
            </a:r>
            <a:r>
              <a:rPr lang="nl-NL" sz="2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lời nói của nhân vật được đặt trong dấu câu nào?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0E0BFFF2-106B-E0C1-340C-355E3214E01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5737" t="42735" r="21797" b="35044"/>
          <a:stretch/>
        </p:blipFill>
        <p:spPr>
          <a:xfrm>
            <a:off x="2190103" y="4275388"/>
            <a:ext cx="1104900" cy="145711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7AB306E3-3739-B506-F047-D4BCF6FEBEA1}"/>
              </a:ext>
            </a:extLst>
          </p:cNvPr>
          <p:cNvSpPr txBox="1"/>
          <p:nvPr/>
        </p:nvSpPr>
        <p:spPr>
          <a:xfrm>
            <a:off x="3543300" y="4563087"/>
            <a:ext cx="3171840" cy="482593"/>
          </a:xfrm>
          <a:prstGeom prst="rect">
            <a:avLst/>
          </a:prstGeom>
          <a:noFill/>
        </p:spPr>
        <p:txBody>
          <a:bodyPr wrap="square" lIns="51206" tIns="25603" rIns="51206" bIns="25603" rtlCol="0">
            <a:spAutoFit/>
          </a:bodyPr>
          <a:lstStyle/>
          <a:p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kép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714480" y="2571744"/>
            <a:ext cx="52149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en-US" sz="3200" dirty="0" err="1" smtClean="0"/>
              <a:t>Dấu</a:t>
            </a:r>
            <a:r>
              <a:rPr lang="en-US" sz="3200" dirty="0" smtClean="0"/>
              <a:t> </a:t>
            </a:r>
            <a:r>
              <a:rPr lang="en-US" sz="3200" dirty="0" err="1" smtClean="0"/>
              <a:t>chấm</a:t>
            </a:r>
            <a:r>
              <a:rPr lang="en-US" sz="3200" dirty="0" smtClean="0"/>
              <a:t> than.</a:t>
            </a:r>
          </a:p>
          <a:p>
            <a:pPr marL="342900" indent="-342900">
              <a:buAutoNum type="alphaLcPeriod"/>
            </a:pPr>
            <a:r>
              <a:rPr lang="en-US" sz="3200" dirty="0" err="1" smtClean="0"/>
              <a:t>Dấu</a:t>
            </a:r>
            <a:r>
              <a:rPr lang="en-US" sz="3200" dirty="0" smtClean="0"/>
              <a:t> </a:t>
            </a:r>
            <a:r>
              <a:rPr lang="en-US" sz="3200" dirty="0" err="1" smtClean="0"/>
              <a:t>chấm</a:t>
            </a:r>
            <a:r>
              <a:rPr lang="en-US" sz="3200" dirty="0" smtClean="0"/>
              <a:t> </a:t>
            </a:r>
            <a:r>
              <a:rPr lang="en-US" sz="3200" dirty="0" err="1" smtClean="0"/>
              <a:t>hỏi</a:t>
            </a:r>
            <a:r>
              <a:rPr lang="en-US" sz="3200" dirty="0" smtClean="0"/>
              <a:t>.</a:t>
            </a:r>
          </a:p>
          <a:p>
            <a:pPr marL="342900" indent="-342900">
              <a:buAutoNum type="alphaLcPeriod"/>
            </a:pPr>
            <a:r>
              <a:rPr lang="en-US" sz="3200" dirty="0" err="1" smtClean="0"/>
              <a:t>Dấu</a:t>
            </a:r>
            <a:r>
              <a:rPr lang="en-US" sz="3200" dirty="0" smtClean="0"/>
              <a:t> </a:t>
            </a:r>
            <a:r>
              <a:rPr lang="en-US" sz="3200" dirty="0" err="1" smtClean="0"/>
              <a:t>ngoặc</a:t>
            </a:r>
            <a:r>
              <a:rPr lang="en-US" sz="3200" dirty="0" smtClean="0"/>
              <a:t> </a:t>
            </a:r>
            <a:r>
              <a:rPr lang="en-US" sz="3200" dirty="0" err="1" smtClean="0"/>
              <a:t>kép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758375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="" xmlns:asvg="http://schemas.microsoft.com/office/drawing/2016/SVG/main" r:embed=""/>
              </a:ext>
            </a:extLst>
          </a:blip>
          <a:srcRect l="75071"/>
          <a:stretch>
            <a:fillRect/>
          </a:stretch>
        </p:blipFill>
        <p:spPr>
          <a:xfrm>
            <a:off x="0" y="0"/>
            <a:ext cx="2279435" cy="6858000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="" xmlns:asvg="http://schemas.microsoft.com/office/drawing/2016/SVG/main" r:embed=""/>
              </a:ext>
            </a:extLst>
          </a:blip>
          <a:srcRect l="75071"/>
          <a:stretch>
            <a:fillRect/>
          </a:stretch>
        </p:blipFill>
        <p:spPr>
          <a:xfrm rot="-10800000">
            <a:off x="6864566" y="0"/>
            <a:ext cx="2279435" cy="6858000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="" xmlns:asvg="http://schemas.microsoft.com/office/drawing/2016/SVG/main" r:embed=""/>
              </a:ext>
            </a:extLst>
          </a:blip>
          <a:srcRect/>
          <a:stretch>
            <a:fillRect/>
          </a:stretch>
        </p:blipFill>
        <p:spPr>
          <a:xfrm rot="-1178649">
            <a:off x="4071768" y="-331800"/>
            <a:ext cx="1084731" cy="1260096"/>
          </a:xfrm>
          <a:prstGeom prst="rect">
            <a:avLst/>
          </a:prstGeom>
        </p:spPr>
      </p:pic>
      <p:grpSp>
        <p:nvGrpSpPr>
          <p:cNvPr id="5" name="Group 5"/>
          <p:cNvGrpSpPr/>
          <p:nvPr/>
        </p:nvGrpSpPr>
        <p:grpSpPr>
          <a:xfrm>
            <a:off x="514350" y="332733"/>
            <a:ext cx="8115300" cy="5839468"/>
            <a:chOff x="0" y="0"/>
            <a:chExt cx="12618436" cy="6001423"/>
          </a:xfrm>
        </p:grpSpPr>
        <p:sp>
          <p:nvSpPr>
            <p:cNvPr id="6" name="Freeform 6"/>
            <p:cNvSpPr/>
            <p:nvPr/>
          </p:nvSpPr>
          <p:spPr>
            <a:xfrm>
              <a:off x="10160" y="16510"/>
              <a:ext cx="12595576" cy="5973483"/>
            </a:xfrm>
            <a:custGeom>
              <a:avLst/>
              <a:gdLst/>
              <a:ahLst/>
              <a:cxnLst/>
              <a:rect l="l" t="t" r="r" b="b"/>
              <a:pathLst>
                <a:path w="12595576" h="5973483">
                  <a:moveTo>
                    <a:pt x="12595576" y="5973483"/>
                  </a:moveTo>
                  <a:lnTo>
                    <a:pt x="0" y="5965863"/>
                  </a:lnTo>
                  <a:lnTo>
                    <a:pt x="0" y="2084987"/>
                  </a:lnTo>
                  <a:lnTo>
                    <a:pt x="17780" y="19050"/>
                  </a:lnTo>
                  <a:lnTo>
                    <a:pt x="6279317" y="0"/>
                  </a:lnTo>
                  <a:lnTo>
                    <a:pt x="12576526" y="508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id="7" name="Freeform 7"/>
            <p:cNvSpPr/>
            <p:nvPr/>
          </p:nvSpPr>
          <p:spPr>
            <a:xfrm>
              <a:off x="-3810" y="0"/>
              <a:ext cx="12624786" cy="6000153"/>
            </a:xfrm>
            <a:custGeom>
              <a:avLst/>
              <a:gdLst/>
              <a:ahLst/>
              <a:cxnLst/>
              <a:rect l="l" t="t" r="r" b="b"/>
              <a:pathLst>
                <a:path w="12624786" h="6000153">
                  <a:moveTo>
                    <a:pt x="12590496" y="21590"/>
                  </a:moveTo>
                  <a:cubicBezTo>
                    <a:pt x="12591766" y="34290"/>
                    <a:pt x="12591766" y="44450"/>
                    <a:pt x="12593036" y="54610"/>
                  </a:cubicBezTo>
                  <a:cubicBezTo>
                    <a:pt x="12595576" y="155231"/>
                    <a:pt x="12596846" y="286863"/>
                    <a:pt x="12599386" y="413793"/>
                  </a:cubicBezTo>
                  <a:cubicBezTo>
                    <a:pt x="12599386" y="597137"/>
                    <a:pt x="12612086" y="4212302"/>
                    <a:pt x="12618436" y="4395646"/>
                  </a:cubicBezTo>
                  <a:cubicBezTo>
                    <a:pt x="12624786" y="4673012"/>
                    <a:pt x="12620976" y="4955079"/>
                    <a:pt x="12620976" y="5232446"/>
                  </a:cubicBezTo>
                  <a:cubicBezTo>
                    <a:pt x="12620976" y="5476904"/>
                    <a:pt x="12622246" y="5702558"/>
                    <a:pt x="12623516" y="5939193"/>
                  </a:cubicBezTo>
                  <a:cubicBezTo>
                    <a:pt x="12623516" y="5960783"/>
                    <a:pt x="12623516" y="5974753"/>
                    <a:pt x="12623516" y="5998883"/>
                  </a:cubicBezTo>
                  <a:cubicBezTo>
                    <a:pt x="12600657" y="5998883"/>
                    <a:pt x="12580336" y="6000153"/>
                    <a:pt x="12524629" y="5998883"/>
                  </a:cubicBezTo>
                  <a:cubicBezTo>
                    <a:pt x="11879665" y="5993803"/>
                    <a:pt x="11224779" y="6000153"/>
                    <a:pt x="10579815" y="5995073"/>
                  </a:cubicBezTo>
                  <a:cubicBezTo>
                    <a:pt x="10192836" y="5991263"/>
                    <a:pt x="9815781" y="5993803"/>
                    <a:pt x="9428802" y="5991263"/>
                  </a:cubicBezTo>
                  <a:cubicBezTo>
                    <a:pt x="9250197" y="5989993"/>
                    <a:pt x="9071591" y="5988723"/>
                    <a:pt x="8892986" y="5987453"/>
                  </a:cubicBezTo>
                  <a:cubicBezTo>
                    <a:pt x="8783838" y="5987453"/>
                    <a:pt x="8684613" y="5988723"/>
                    <a:pt x="8575466" y="5988723"/>
                  </a:cubicBezTo>
                  <a:cubicBezTo>
                    <a:pt x="8297635" y="5987453"/>
                    <a:pt x="7533601" y="5988723"/>
                    <a:pt x="7255770" y="5987453"/>
                  </a:cubicBezTo>
                  <a:cubicBezTo>
                    <a:pt x="7057320" y="5986183"/>
                    <a:pt x="3088312" y="5995073"/>
                    <a:pt x="2889862" y="5993803"/>
                  </a:cubicBezTo>
                  <a:cubicBezTo>
                    <a:pt x="2840249" y="5993803"/>
                    <a:pt x="2780714" y="5995073"/>
                    <a:pt x="2731101" y="5995073"/>
                  </a:cubicBezTo>
                  <a:cubicBezTo>
                    <a:pt x="2612031" y="5995073"/>
                    <a:pt x="2502884" y="5996343"/>
                    <a:pt x="2383813" y="5996343"/>
                  </a:cubicBezTo>
                  <a:cubicBezTo>
                    <a:pt x="2086138" y="5996343"/>
                    <a:pt x="1798385" y="5995073"/>
                    <a:pt x="1500709" y="5993803"/>
                  </a:cubicBezTo>
                  <a:cubicBezTo>
                    <a:pt x="1322104" y="5992533"/>
                    <a:pt x="1143498" y="5991263"/>
                    <a:pt x="974816" y="5989993"/>
                  </a:cubicBezTo>
                  <a:cubicBezTo>
                    <a:pt x="657295" y="5988723"/>
                    <a:pt x="339774" y="5987453"/>
                    <a:pt x="48260" y="5987453"/>
                  </a:cubicBezTo>
                  <a:cubicBezTo>
                    <a:pt x="38100" y="5987453"/>
                    <a:pt x="29210" y="5987453"/>
                    <a:pt x="19050" y="5986183"/>
                  </a:cubicBezTo>
                  <a:cubicBezTo>
                    <a:pt x="10160" y="5984913"/>
                    <a:pt x="5080" y="5978563"/>
                    <a:pt x="7620" y="5969673"/>
                  </a:cubicBezTo>
                  <a:cubicBezTo>
                    <a:pt x="16510" y="5937614"/>
                    <a:pt x="12700" y="5820086"/>
                    <a:pt x="11430" y="5697857"/>
                  </a:cubicBezTo>
                  <a:cubicBezTo>
                    <a:pt x="10160" y="5448698"/>
                    <a:pt x="6350" y="5204239"/>
                    <a:pt x="7620" y="4955079"/>
                  </a:cubicBezTo>
                  <a:cubicBezTo>
                    <a:pt x="5080" y="4644805"/>
                    <a:pt x="0" y="803986"/>
                    <a:pt x="7620" y="489011"/>
                  </a:cubicBezTo>
                  <a:cubicBezTo>
                    <a:pt x="8890" y="427896"/>
                    <a:pt x="7620" y="362080"/>
                    <a:pt x="8890" y="300966"/>
                  </a:cubicBezTo>
                  <a:cubicBezTo>
                    <a:pt x="10160" y="202242"/>
                    <a:pt x="12700" y="94117"/>
                    <a:pt x="13970" y="44450"/>
                  </a:cubicBezTo>
                  <a:cubicBezTo>
                    <a:pt x="13970" y="41910"/>
                    <a:pt x="15240" y="39370"/>
                    <a:pt x="16510" y="38100"/>
                  </a:cubicBezTo>
                  <a:cubicBezTo>
                    <a:pt x="38100" y="35560"/>
                    <a:pt x="91711" y="30480"/>
                    <a:pt x="250472" y="29210"/>
                  </a:cubicBezTo>
                  <a:cubicBezTo>
                    <a:pt x="518380" y="25400"/>
                    <a:pt x="786288" y="22860"/>
                    <a:pt x="1064118" y="20320"/>
                  </a:cubicBezTo>
                  <a:cubicBezTo>
                    <a:pt x="1252646" y="17780"/>
                    <a:pt x="1441174" y="16510"/>
                    <a:pt x="1619779" y="13970"/>
                  </a:cubicBezTo>
                  <a:cubicBezTo>
                    <a:pt x="1798385" y="11430"/>
                    <a:pt x="1986913" y="8890"/>
                    <a:pt x="2165518" y="8890"/>
                  </a:cubicBezTo>
                  <a:cubicBezTo>
                    <a:pt x="2363968" y="7620"/>
                    <a:pt x="2562419" y="10160"/>
                    <a:pt x="2760869" y="8890"/>
                  </a:cubicBezTo>
                  <a:cubicBezTo>
                    <a:pt x="3008932" y="8890"/>
                    <a:pt x="7503834" y="6350"/>
                    <a:pt x="7751897" y="5080"/>
                  </a:cubicBezTo>
                  <a:cubicBezTo>
                    <a:pt x="7990037" y="3810"/>
                    <a:pt x="8228178" y="2540"/>
                    <a:pt x="8476240" y="2540"/>
                  </a:cubicBezTo>
                  <a:cubicBezTo>
                    <a:pt x="8883064" y="1270"/>
                    <a:pt x="9279965" y="0"/>
                    <a:pt x="9686788" y="0"/>
                  </a:cubicBezTo>
                  <a:cubicBezTo>
                    <a:pt x="9855471" y="0"/>
                    <a:pt x="10034076" y="2540"/>
                    <a:pt x="10202759" y="2540"/>
                  </a:cubicBezTo>
                  <a:cubicBezTo>
                    <a:pt x="10669117" y="3810"/>
                    <a:pt x="11145398" y="5080"/>
                    <a:pt x="11611757" y="7620"/>
                  </a:cubicBezTo>
                  <a:cubicBezTo>
                    <a:pt x="11859820" y="8890"/>
                    <a:pt x="12107883" y="12700"/>
                    <a:pt x="12355946" y="16510"/>
                  </a:cubicBezTo>
                  <a:cubicBezTo>
                    <a:pt x="12415481" y="16510"/>
                    <a:pt x="12475016" y="16510"/>
                    <a:pt x="12524629" y="16510"/>
                  </a:cubicBezTo>
                  <a:cubicBezTo>
                    <a:pt x="12571446" y="17780"/>
                    <a:pt x="12580336" y="20320"/>
                    <a:pt x="12590496" y="21590"/>
                  </a:cubicBezTo>
                  <a:close/>
                  <a:moveTo>
                    <a:pt x="12600657" y="5982373"/>
                  </a:moveTo>
                  <a:cubicBezTo>
                    <a:pt x="12601926" y="5965863"/>
                    <a:pt x="12603197" y="5953163"/>
                    <a:pt x="12603197" y="5940463"/>
                  </a:cubicBezTo>
                  <a:cubicBezTo>
                    <a:pt x="12601926" y="5679053"/>
                    <a:pt x="12600657" y="5429893"/>
                    <a:pt x="12600657" y="5161929"/>
                  </a:cubicBezTo>
                  <a:cubicBezTo>
                    <a:pt x="12600657" y="5039700"/>
                    <a:pt x="12603197" y="4917470"/>
                    <a:pt x="12601926" y="4795241"/>
                  </a:cubicBezTo>
                  <a:cubicBezTo>
                    <a:pt x="12601926" y="4682414"/>
                    <a:pt x="12600657" y="4564886"/>
                    <a:pt x="12599386" y="4452059"/>
                  </a:cubicBezTo>
                  <a:cubicBezTo>
                    <a:pt x="12594307" y="4278118"/>
                    <a:pt x="12582876" y="677056"/>
                    <a:pt x="12582876" y="503114"/>
                  </a:cubicBezTo>
                  <a:cubicBezTo>
                    <a:pt x="12580336" y="357379"/>
                    <a:pt x="12577797" y="206943"/>
                    <a:pt x="12575257" y="63500"/>
                  </a:cubicBezTo>
                  <a:cubicBezTo>
                    <a:pt x="12573986" y="44450"/>
                    <a:pt x="12572716" y="43180"/>
                    <a:pt x="12494862" y="41910"/>
                  </a:cubicBezTo>
                  <a:cubicBezTo>
                    <a:pt x="12465094" y="41910"/>
                    <a:pt x="12445248" y="41910"/>
                    <a:pt x="12415481" y="40640"/>
                  </a:cubicBezTo>
                  <a:cubicBezTo>
                    <a:pt x="12167418" y="36830"/>
                    <a:pt x="11909433" y="31750"/>
                    <a:pt x="11661370" y="30480"/>
                  </a:cubicBezTo>
                  <a:cubicBezTo>
                    <a:pt x="11056096" y="26670"/>
                    <a:pt x="10440899" y="25400"/>
                    <a:pt x="9835626" y="22860"/>
                  </a:cubicBezTo>
                  <a:cubicBezTo>
                    <a:pt x="9746323" y="22860"/>
                    <a:pt x="9647098" y="22860"/>
                    <a:pt x="9557796" y="22860"/>
                  </a:cubicBezTo>
                  <a:cubicBezTo>
                    <a:pt x="9408958" y="22860"/>
                    <a:pt x="9260120" y="22860"/>
                    <a:pt x="9121205" y="22860"/>
                  </a:cubicBezTo>
                  <a:cubicBezTo>
                    <a:pt x="8803684" y="22860"/>
                    <a:pt x="8486164" y="22860"/>
                    <a:pt x="8178565" y="24130"/>
                  </a:cubicBezTo>
                  <a:cubicBezTo>
                    <a:pt x="7910657" y="25400"/>
                    <a:pt x="3395910" y="29210"/>
                    <a:pt x="3128003" y="29210"/>
                  </a:cubicBezTo>
                  <a:cubicBezTo>
                    <a:pt x="2691412" y="29210"/>
                    <a:pt x="2254821" y="26670"/>
                    <a:pt x="1818230" y="33020"/>
                  </a:cubicBezTo>
                  <a:cubicBezTo>
                    <a:pt x="1590012" y="36830"/>
                    <a:pt x="1371717" y="36830"/>
                    <a:pt x="1153421" y="38100"/>
                  </a:cubicBezTo>
                  <a:cubicBezTo>
                    <a:pt x="776365" y="41910"/>
                    <a:pt x="399310" y="45720"/>
                    <a:pt x="49530" y="50800"/>
                  </a:cubicBezTo>
                  <a:cubicBezTo>
                    <a:pt x="36830" y="50800"/>
                    <a:pt x="34290" y="53340"/>
                    <a:pt x="33020" y="80013"/>
                  </a:cubicBezTo>
                  <a:cubicBezTo>
                    <a:pt x="31750" y="164633"/>
                    <a:pt x="31750" y="249254"/>
                    <a:pt x="30480" y="333874"/>
                  </a:cubicBezTo>
                  <a:cubicBezTo>
                    <a:pt x="29210" y="474908"/>
                    <a:pt x="26670" y="611240"/>
                    <a:pt x="25400" y="752274"/>
                  </a:cubicBezTo>
                  <a:cubicBezTo>
                    <a:pt x="20320" y="902710"/>
                    <a:pt x="26670" y="4578989"/>
                    <a:pt x="29210" y="4729426"/>
                  </a:cubicBezTo>
                  <a:cubicBezTo>
                    <a:pt x="29210" y="4889264"/>
                    <a:pt x="29210" y="5053803"/>
                    <a:pt x="30480" y="5213641"/>
                  </a:cubicBezTo>
                  <a:cubicBezTo>
                    <a:pt x="30480" y="5331170"/>
                    <a:pt x="33020" y="5448698"/>
                    <a:pt x="33020" y="5566226"/>
                  </a:cubicBezTo>
                  <a:cubicBezTo>
                    <a:pt x="33020" y="5693156"/>
                    <a:pt x="33020" y="5820087"/>
                    <a:pt x="31750" y="5940463"/>
                  </a:cubicBezTo>
                  <a:cubicBezTo>
                    <a:pt x="31750" y="5944273"/>
                    <a:pt x="31750" y="5946813"/>
                    <a:pt x="31750" y="5950623"/>
                  </a:cubicBezTo>
                  <a:cubicBezTo>
                    <a:pt x="31750" y="5960783"/>
                    <a:pt x="35560" y="5964593"/>
                    <a:pt x="44450" y="5964593"/>
                  </a:cubicBezTo>
                  <a:cubicBezTo>
                    <a:pt x="111556" y="5964593"/>
                    <a:pt x="250472" y="5965863"/>
                    <a:pt x="379465" y="5965863"/>
                  </a:cubicBezTo>
                  <a:cubicBezTo>
                    <a:pt x="567992" y="5965863"/>
                    <a:pt x="766443" y="5963323"/>
                    <a:pt x="954971" y="5965863"/>
                  </a:cubicBezTo>
                  <a:cubicBezTo>
                    <a:pt x="1262569" y="5969673"/>
                    <a:pt x="1570167" y="5972213"/>
                    <a:pt x="1877765" y="5970943"/>
                  </a:cubicBezTo>
                  <a:cubicBezTo>
                    <a:pt x="2076215" y="5969673"/>
                    <a:pt x="2264743" y="5972213"/>
                    <a:pt x="2463194" y="5972213"/>
                  </a:cubicBezTo>
                  <a:cubicBezTo>
                    <a:pt x="2750947" y="5972213"/>
                    <a:pt x="3038700" y="5970943"/>
                    <a:pt x="3326453" y="5972213"/>
                  </a:cubicBezTo>
                  <a:cubicBezTo>
                    <a:pt x="3753121" y="5973483"/>
                    <a:pt x="8436550" y="5963323"/>
                    <a:pt x="8873141" y="5965863"/>
                  </a:cubicBezTo>
                  <a:cubicBezTo>
                    <a:pt x="9061670" y="5967133"/>
                    <a:pt x="9250198" y="5968403"/>
                    <a:pt x="9428802" y="5968403"/>
                  </a:cubicBezTo>
                  <a:cubicBezTo>
                    <a:pt x="9756246" y="5970943"/>
                    <a:pt x="10073767" y="5967133"/>
                    <a:pt x="10401209" y="5970943"/>
                  </a:cubicBezTo>
                  <a:cubicBezTo>
                    <a:pt x="10669117" y="5973483"/>
                    <a:pt x="10937026" y="5973483"/>
                    <a:pt x="11204933" y="5976023"/>
                  </a:cubicBezTo>
                  <a:cubicBezTo>
                    <a:pt x="11601835" y="5979833"/>
                    <a:pt x="11998735" y="5982373"/>
                    <a:pt x="12395636" y="5983643"/>
                  </a:cubicBezTo>
                  <a:cubicBezTo>
                    <a:pt x="12544474" y="5983643"/>
                    <a:pt x="12580336" y="5982373"/>
                    <a:pt x="12600657" y="5982373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7E44BEA6-A5BF-0F9F-D9D5-EB907E35C01F}"/>
              </a:ext>
            </a:extLst>
          </p:cNvPr>
          <p:cNvSpPr txBox="1"/>
          <p:nvPr/>
        </p:nvSpPr>
        <p:spPr>
          <a:xfrm>
            <a:off x="739039" y="357166"/>
            <a:ext cx="7664288" cy="1972625"/>
          </a:xfrm>
          <a:prstGeom prst="roundRect">
            <a:avLst/>
          </a:prstGeom>
          <a:solidFill>
            <a:srgbClr val="FFCC66"/>
          </a:solidFill>
        </p:spPr>
        <p:txBody>
          <a:bodyPr wrap="square" lIns="51206" tIns="25603" rIns="51206" bIns="25603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2.Tìm </a:t>
            </a:r>
            <a:r>
              <a:rPr lang="nl-NL" sz="25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thêm một câu là lời nói của  nhân vật trong bài đọc trên. Dấu câu  nào cho em biết đó là lời nói của nhân vật</a:t>
            </a:r>
            <a:r>
              <a:rPr lang="nl-NL" sz="25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 Viết câu trả lời của em.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A4BBE98-0AB0-B8F3-5A65-F8B169E5125E}"/>
              </a:ext>
            </a:extLst>
          </p:cNvPr>
          <p:cNvSpPr txBox="1"/>
          <p:nvPr/>
        </p:nvSpPr>
        <p:spPr>
          <a:xfrm>
            <a:off x="2428860" y="4278457"/>
            <a:ext cx="4665516" cy="436427"/>
          </a:xfrm>
          <a:prstGeom prst="rect">
            <a:avLst/>
          </a:prstGeom>
          <a:noFill/>
        </p:spPr>
        <p:txBody>
          <a:bodyPr wrap="square" lIns="51206" tIns="25603" rIns="51206" bIns="25603" rtlCol="0">
            <a:spAutoFit/>
          </a:bodyPr>
          <a:lstStyle/>
          <a:p>
            <a:r>
              <a:rPr lang="en-US" sz="25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ngoặc</a:t>
            </a:r>
            <a:r>
              <a:rPr lang="en-US" sz="25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kép</a:t>
            </a:r>
            <a:endParaRPr lang="en-US" sz="2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85786" y="2643182"/>
            <a:ext cx="80010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en-US" sz="2800" dirty="0" err="1" smtClean="0"/>
              <a:t>Lời</a:t>
            </a:r>
            <a:r>
              <a:rPr lang="en-US" sz="2800" dirty="0" smtClean="0"/>
              <a:t> </a:t>
            </a:r>
            <a:r>
              <a:rPr lang="en-US" sz="2800" dirty="0" err="1" smtClean="0"/>
              <a:t>nói</a:t>
            </a:r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nhân</a:t>
            </a:r>
            <a:r>
              <a:rPr lang="en-US" sz="2800" dirty="0" smtClean="0"/>
              <a:t> </a:t>
            </a:r>
            <a:r>
              <a:rPr lang="en-US" sz="2800" dirty="0" err="1" smtClean="0"/>
              <a:t>vật</a:t>
            </a:r>
            <a:r>
              <a:rPr lang="en-US" sz="2800" smtClean="0"/>
              <a:t>: 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………………………………………………………………………………… 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857224" y="4332281"/>
            <a:ext cx="8001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800" dirty="0" err="1" smtClean="0"/>
              <a:t>Dấu</a:t>
            </a:r>
            <a:r>
              <a:rPr lang="en-US" sz="2800" dirty="0" smtClean="0"/>
              <a:t> ………</a:t>
            </a:r>
            <a:r>
              <a:rPr lang="en-US" sz="2800" b="1" dirty="0" smtClean="0"/>
              <a:t>………………</a:t>
            </a:r>
            <a:r>
              <a:rPr lang="en-US" sz="2800" dirty="0" smtClean="0"/>
              <a:t>……. </a:t>
            </a:r>
            <a:r>
              <a:rPr lang="en-US" sz="2800" dirty="0" err="1" smtClean="0"/>
              <a:t>cho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biết</a:t>
            </a:r>
            <a:r>
              <a:rPr lang="en-US" sz="2800" dirty="0" smtClean="0"/>
              <a:t> </a:t>
            </a:r>
            <a:r>
              <a:rPr lang="en-US" sz="2800" dirty="0" err="1" smtClean="0"/>
              <a:t>đó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lời</a:t>
            </a:r>
            <a:r>
              <a:rPr lang="en-US" sz="2800" dirty="0" smtClean="0"/>
              <a:t> </a:t>
            </a:r>
            <a:r>
              <a:rPr lang="en-US" sz="2800" dirty="0" err="1" smtClean="0"/>
              <a:t>nói</a:t>
            </a:r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nhân</a:t>
            </a:r>
            <a:r>
              <a:rPr lang="en-US" sz="2800" dirty="0" smtClean="0"/>
              <a:t> </a:t>
            </a:r>
            <a:r>
              <a:rPr lang="en-US" sz="2800" dirty="0" err="1" smtClean="0"/>
              <a:t>vật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857224" y="3343161"/>
            <a:ext cx="81439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“Ngày mai, cậu chơi đuổi bắt với chúng tớ nhé”.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49829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Khởi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57224" y="1785926"/>
            <a:ext cx="72152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2. </a:t>
            </a:r>
            <a:r>
              <a:rPr lang="en-US" sz="3200" dirty="0" err="1" smtClean="0"/>
              <a:t>Đọc</a:t>
            </a:r>
            <a:r>
              <a:rPr lang="en-US" sz="3200" dirty="0" smtClean="0"/>
              <a:t> 2 </a:t>
            </a:r>
            <a:r>
              <a:rPr lang="en-US" sz="3200" dirty="0" err="1" smtClean="0"/>
              <a:t>đoạn</a:t>
            </a:r>
            <a:r>
              <a:rPr lang="en-US" sz="3200" dirty="0" smtClean="0"/>
              <a:t> </a:t>
            </a:r>
            <a:r>
              <a:rPr lang="en-US" sz="3200" dirty="0" err="1" smtClean="0"/>
              <a:t>còn</a:t>
            </a:r>
            <a:r>
              <a:rPr lang="en-US" sz="3200" dirty="0" smtClean="0"/>
              <a:t> </a:t>
            </a:r>
            <a:r>
              <a:rPr lang="en-US" sz="3200" dirty="0" err="1" smtClean="0"/>
              <a:t>lại</a:t>
            </a:r>
            <a:r>
              <a:rPr lang="en-US" sz="3200" dirty="0" smtClean="0"/>
              <a:t> </a:t>
            </a:r>
            <a:r>
              <a:rPr lang="en-US" sz="3200" dirty="0" err="1" smtClean="0"/>
              <a:t>của</a:t>
            </a:r>
            <a:r>
              <a:rPr lang="en-US" sz="3200" dirty="0" smtClean="0"/>
              <a:t> </a:t>
            </a:r>
            <a:r>
              <a:rPr lang="en-US" sz="3200" dirty="0" err="1" smtClean="0"/>
              <a:t>bài</a:t>
            </a:r>
            <a:r>
              <a:rPr lang="en-US" sz="3200" dirty="0" smtClean="0"/>
              <a:t> </a:t>
            </a:r>
            <a:r>
              <a:rPr lang="en-US" sz="3200" dirty="0" err="1" smtClean="0"/>
              <a:t>Lễ</a:t>
            </a:r>
            <a:r>
              <a:rPr lang="en-US" sz="3200" dirty="0" smtClean="0"/>
              <a:t> </a:t>
            </a:r>
            <a:r>
              <a:rPr lang="en-US" sz="3200" dirty="0" err="1" smtClean="0"/>
              <a:t>chào</a:t>
            </a:r>
            <a:r>
              <a:rPr lang="en-US" sz="3200" dirty="0" smtClean="0"/>
              <a:t> </a:t>
            </a:r>
            <a:r>
              <a:rPr lang="en-US" sz="3200" dirty="0" err="1" smtClean="0"/>
              <a:t>cờ</a:t>
            </a:r>
            <a:r>
              <a:rPr lang="en-US" sz="3200" dirty="0" smtClean="0"/>
              <a:t>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Khởi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1785926"/>
            <a:ext cx="80724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3. Qua </a:t>
            </a:r>
            <a:r>
              <a:rPr lang="en-US" sz="3200" dirty="0" err="1" smtClean="0"/>
              <a:t>bài</a:t>
            </a:r>
            <a:r>
              <a:rPr lang="en-US" sz="3200" dirty="0" smtClean="0"/>
              <a:t> </a:t>
            </a:r>
            <a:r>
              <a:rPr lang="en-US" sz="3200" dirty="0" err="1" smtClean="0"/>
              <a:t>em</a:t>
            </a:r>
            <a:r>
              <a:rPr lang="en-US" sz="3200" dirty="0" smtClean="0"/>
              <a:t> </a:t>
            </a:r>
            <a:r>
              <a:rPr lang="en-US" sz="3200" dirty="0" err="1" smtClean="0"/>
              <a:t>hiểu</a:t>
            </a:r>
            <a:r>
              <a:rPr lang="en-US" sz="3200" dirty="0" smtClean="0"/>
              <a:t> </a:t>
            </a:r>
            <a:r>
              <a:rPr lang="en-US" sz="3200" dirty="0" err="1" smtClean="0"/>
              <a:t>gì</a:t>
            </a:r>
            <a:r>
              <a:rPr lang="en-US" sz="3200" dirty="0" smtClean="0"/>
              <a:t> </a:t>
            </a:r>
            <a:r>
              <a:rPr lang="en-US" sz="3200" dirty="0" err="1" smtClean="0"/>
              <a:t>về</a:t>
            </a:r>
            <a:r>
              <a:rPr lang="en-US" sz="3200" dirty="0" smtClean="0"/>
              <a:t> </a:t>
            </a:r>
            <a:r>
              <a:rPr lang="en-US" sz="3200" dirty="0" err="1" smtClean="0"/>
              <a:t>buổi</a:t>
            </a:r>
            <a:r>
              <a:rPr lang="en-US" sz="3200" dirty="0" smtClean="0"/>
              <a:t> </a:t>
            </a:r>
            <a:r>
              <a:rPr lang="en-US" sz="3200" dirty="0" err="1" smtClean="0"/>
              <a:t>lễ</a:t>
            </a:r>
            <a:r>
              <a:rPr lang="en-US" sz="3200" dirty="0" smtClean="0"/>
              <a:t> </a:t>
            </a:r>
            <a:r>
              <a:rPr lang="en-US" sz="3200" dirty="0" err="1" smtClean="0"/>
              <a:t>chào</a:t>
            </a:r>
            <a:r>
              <a:rPr lang="en-US" sz="3200" dirty="0" smtClean="0"/>
              <a:t> </a:t>
            </a:r>
            <a:r>
              <a:rPr lang="en-US" sz="3200" dirty="0" err="1" smtClean="0"/>
              <a:t>cờ</a:t>
            </a:r>
            <a:r>
              <a:rPr lang="en-US" sz="3200" dirty="0" smtClean="0"/>
              <a:t> ở </a:t>
            </a:r>
            <a:r>
              <a:rPr lang="en-US" sz="3200" dirty="0" err="1" smtClean="0"/>
              <a:t>một</a:t>
            </a:r>
            <a:r>
              <a:rPr lang="en-US" sz="3200" dirty="0" smtClean="0"/>
              <a:t> </a:t>
            </a:r>
            <a:r>
              <a:rPr lang="en-US" sz="3200" dirty="0" err="1" smtClean="0"/>
              <a:t>số</a:t>
            </a:r>
            <a:r>
              <a:rPr lang="en-US" sz="3200" dirty="0" smtClean="0"/>
              <a:t> </a:t>
            </a:r>
            <a:r>
              <a:rPr lang="en-US" sz="3200" dirty="0" err="1" smtClean="0"/>
              <a:t>trường</a:t>
            </a:r>
            <a:r>
              <a:rPr lang="en-US" sz="3200" dirty="0" smtClean="0"/>
              <a:t>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714356"/>
            <a:ext cx="7500990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190285"/>
            <a:ext cx="8858312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200" b="1" dirty="0" smtClean="0">
                <a:latin typeface="+mj-lt"/>
              </a:rPr>
              <a:t>Bạn mới</a:t>
            </a:r>
            <a:endParaRPr lang="vi-VN" sz="2200" dirty="0" smtClean="0">
              <a:latin typeface="+mj-lt"/>
            </a:endParaRPr>
          </a:p>
          <a:p>
            <a:r>
              <a:rPr lang="en-US" sz="2200" dirty="0" smtClean="0">
                <a:latin typeface="+mj-lt"/>
              </a:rPr>
              <a:t>        </a:t>
            </a:r>
            <a:r>
              <a:rPr lang="vi-VN" sz="2200" dirty="0" smtClean="0">
                <a:latin typeface="+mj-lt"/>
              </a:rPr>
              <a:t>Giờ ra chơi, cả lớp ùa ra sân trường. A-i-a là học sinh mới, chưa quen ai nên không tham gia nhóm nào. Thấy cô bé thơ thẩn ngoài sân, thầy giáo bảo: “Em vào chơi với các bạn đi!”. Được thầy khích lệ, A-i-a cất tiếng: “Cho mình... chơi...với!”. Nhưng em nói nhỏ quá nên chẳng ai nghe thấy. </a:t>
            </a:r>
          </a:p>
          <a:p>
            <a:r>
              <a:rPr lang="en-US" sz="2200" dirty="0" smtClean="0">
                <a:latin typeface="+mj-lt"/>
              </a:rPr>
              <a:t>       </a:t>
            </a:r>
            <a:r>
              <a:rPr lang="vi-VN" sz="2200" dirty="0" smtClean="0">
                <a:latin typeface="+mj-lt"/>
              </a:rPr>
              <a:t>“Nào, các em!”. Nghe tiếng thầy giáo, tất cả liện dừng chơi. A-i-a lấy hết can đảm, nhắc lại một lần nữa: “Cho mình... chơi với!”.</a:t>
            </a:r>
          </a:p>
          <a:p>
            <a:r>
              <a:rPr lang="vi-VN" sz="2200" dirty="0" smtClean="0">
                <a:latin typeface="+mj-lt"/>
              </a:rPr>
              <a:t>Nhưng khi đến lượt làm người đuổi bắt, A-i-a khổng bắt nổi ai vì cô bé chạy quá chậm. “Người đuổi bắt mà chậm thế này thì chán quá!”. – Tét-su-ô kêu lên, khiến A-i-a càng lúng túng.</a:t>
            </a:r>
          </a:p>
          <a:p>
            <a:r>
              <a:rPr lang="en-US" sz="2200" dirty="0" smtClean="0">
                <a:latin typeface="+mj-lt"/>
              </a:rPr>
              <a:t>        </a:t>
            </a:r>
            <a:r>
              <a:rPr lang="vi-VN" sz="2200" dirty="0" smtClean="0">
                <a:latin typeface="+mj-lt"/>
              </a:rPr>
              <a:t>Thầy giáo đứng quan sát học trò. Thầy gọi A-i-a vào lớp, hỏi: “Em cho thầy xem bức tranh em mới vẽ được không? Các bạn nói là em vẽ đẹp lắm.”. Kể từ hôm đó, cứ đến giờ ra chơi là A-i-a lại mang các bức vẽ đến cho thầy xem. Thầy treo những bức tranh đó trên bức tường dọc hành lang. “Tranh đẹp quá!”, “Tranh của A-i-a đấy!” – Các bạn trong trường bàn tán xôn xao. </a:t>
            </a:r>
          </a:p>
          <a:p>
            <a:r>
              <a:rPr lang="vi-VN" sz="2200" dirty="0" smtClean="0">
                <a:latin typeface="+mj-lt"/>
              </a:rPr>
              <a:t>Một hôm. Tét-su-ô đến gặp A-i-a, bảo: “Ngày mai, cậu chơi đuổi bắt với chúng tớ nhé!”. </a:t>
            </a:r>
          </a:p>
          <a:p>
            <a:r>
              <a:rPr lang="en-US" sz="2200" dirty="0" smtClean="0">
                <a:latin typeface="+mj-lt"/>
              </a:rPr>
              <a:t>                                                                       </a:t>
            </a:r>
            <a:r>
              <a:rPr lang="vi-VN" sz="2200" dirty="0" smtClean="0">
                <a:latin typeface="+mj-lt"/>
              </a:rPr>
              <a:t>Theo NA-RIU-KI (Anh Chi dịch)</a:t>
            </a:r>
          </a:p>
          <a:p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57191" y="1357298"/>
            <a:ext cx="821533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A-</a:t>
            </a:r>
            <a:r>
              <a:rPr kumimoji="0" lang="en-US" sz="28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-a, </a:t>
            </a:r>
            <a:r>
              <a:rPr kumimoji="0" lang="en-US" sz="28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Tét-su-ô,khích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lệ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28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nên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28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đến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lượt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28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lúng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túng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28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hành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lang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28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thơ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thẩn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28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một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lần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nữa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28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bức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vẽ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28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xôn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xao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2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28628" y="3114676"/>
            <a:ext cx="835821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Thầy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gọi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A-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-a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vào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lớp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hỏi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"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thầy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xem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bức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tranh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mớivẽ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được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không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? 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bạn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nói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vẽ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đẹp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lắm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."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14942" y="3120094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/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6248" y="3120094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/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29322" y="3548722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//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28926" y="397735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//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28596" y="857232"/>
            <a:ext cx="8358246" cy="5142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800" dirty="0" smtClean="0"/>
              <a:t>1.</a:t>
            </a:r>
            <a:r>
              <a:rPr lang="vi-VN" sz="2800" dirty="0" smtClean="0"/>
              <a:t>Vì sao trong giờ ra chơi, A-i-a không tham gia cùng nhóm nào?Khoanh tròn chữ cái trước ý đúng:</a:t>
            </a:r>
            <a:br>
              <a:rPr lang="vi-VN" sz="2800" dirty="0" smtClean="0"/>
            </a:br>
            <a:r>
              <a:rPr lang="en-US" sz="2800" dirty="0" smtClean="0"/>
              <a:t>      </a:t>
            </a:r>
            <a:r>
              <a:rPr lang="vi-VN" sz="2800" dirty="0" smtClean="0"/>
              <a:t>a) Vì A-i-a thích chơi một mình ở sân trường.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     </a:t>
            </a:r>
            <a:r>
              <a:rPr lang="vi-VN" sz="2800" dirty="0" smtClean="0"/>
              <a:t>b) Vì A-i-a là học sinh mới, chưa quen ai.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     </a:t>
            </a:r>
            <a:r>
              <a:rPr lang="vi-VN" sz="2800" dirty="0" smtClean="0"/>
              <a:t>c) Vì A-i-a thích ở trong lớp để vẽ tranh.</a:t>
            </a:r>
            <a:br>
              <a:rPr lang="vi-VN" sz="2800" dirty="0" smtClean="0"/>
            </a:b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857224" y="3714752"/>
            <a:ext cx="6858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vi-VN" sz="2800" dirty="0" smtClean="0">
                <a:solidFill>
                  <a:srgbClr val="FF0000"/>
                </a:solidFill>
              </a:rPr>
              <a:t>b) Vì A-i-a là học sinh mới, chưa quen ai.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14348" y="2071678"/>
          <a:ext cx="7643867" cy="3075574"/>
        </p:xfrm>
        <a:graphic>
          <a:graphicData uri="http://schemas.openxmlformats.org/drawingml/2006/table">
            <a:tbl>
              <a:tblPr/>
              <a:tblGrid>
                <a:gridCol w="5076835"/>
                <a:gridCol w="1324392"/>
                <a:gridCol w="1242640"/>
              </a:tblGrid>
              <a:tr h="26560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 </a:t>
                      </a:r>
                    </a:p>
                  </a:txBody>
                  <a:tcPr marL="66401" marR="664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b="1"/>
                        <a:t>ĐÚNG</a:t>
                      </a:r>
                      <a:endParaRPr lang="vi-VN" sz="2800"/>
                    </a:p>
                  </a:txBody>
                  <a:tcPr marL="66401" marR="664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/>
                        <a:t>SAI</a:t>
                      </a:r>
                      <a:endParaRPr lang="en-US" sz="2800"/>
                    </a:p>
                  </a:txBody>
                  <a:tcPr marL="66401" marR="664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560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</a:rPr>
                        <a:t>a) An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</a:rPr>
                        <a:t>ủi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</a:rPr>
                        <a:t>khi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</a:rPr>
                        <a:t>thấy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</a:rPr>
                        <a:t> A-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</a:rPr>
                        <a:t>i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</a:rPr>
                        <a:t>-a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</a:rPr>
                        <a:t>chạy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2800" dirty="0" err="1">
                          <a:solidFill>
                            <a:srgbClr val="000000"/>
                          </a:solidFill>
                        </a:rPr>
                        <a:t>chậm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</a:rPr>
                        <a:t>.</a:t>
                      </a:r>
                      <a:endParaRPr lang="en-US" sz="2800" dirty="0"/>
                    </a:p>
                  </a:txBody>
                  <a:tcPr marL="66401" marR="6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 </a:t>
                      </a:r>
                    </a:p>
                  </a:txBody>
                  <a:tcPr marL="66401" marR="6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/>
                        <a:t> </a:t>
                      </a:r>
                    </a:p>
                  </a:txBody>
                  <a:tcPr marL="66401" marR="6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560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rgbClr val="000000"/>
                          </a:solidFill>
                        </a:rPr>
                        <a:t>b) Đề nghị A-i-a cho thầy xem tranh em vẽ.</a:t>
                      </a:r>
                      <a:endParaRPr lang="pt-BR" sz="2800" dirty="0"/>
                    </a:p>
                  </a:txBody>
                  <a:tcPr marL="66401" marR="6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 </a:t>
                      </a:r>
                    </a:p>
                  </a:txBody>
                  <a:tcPr marL="66401" marR="6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/>
                        <a:t> </a:t>
                      </a:r>
                    </a:p>
                  </a:txBody>
                  <a:tcPr marL="66401" marR="6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41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</a:rPr>
                        <a:t>c) Khen A-i-a vẽ đẹp</a:t>
                      </a:r>
                      <a:endParaRPr lang="vi-VN" sz="2800"/>
                    </a:p>
                  </a:txBody>
                  <a:tcPr marL="66401" marR="6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 </a:t>
                      </a:r>
                    </a:p>
                  </a:txBody>
                  <a:tcPr marL="66401" marR="6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88535" marR="88535" marT="44267" marB="4426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1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/>
                        <a:t>d) Treo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tranh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của</a:t>
                      </a:r>
                      <a:r>
                        <a:rPr lang="en-US" sz="2800" baseline="0" dirty="0" smtClean="0"/>
                        <a:t> A – </a:t>
                      </a:r>
                      <a:r>
                        <a:rPr lang="en-US" sz="2800" baseline="0" dirty="0" err="1" smtClean="0"/>
                        <a:t>i</a:t>
                      </a:r>
                      <a:r>
                        <a:rPr lang="en-US" sz="2800" baseline="0" dirty="0" smtClean="0"/>
                        <a:t> – a </a:t>
                      </a:r>
                      <a:r>
                        <a:rPr lang="en-US" sz="2800" baseline="0" dirty="0" err="1" smtClean="0"/>
                        <a:t>để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mọi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người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cùng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xem</a:t>
                      </a:r>
                      <a:r>
                        <a:rPr lang="en-US" sz="2800" baseline="0" dirty="0" smtClean="0"/>
                        <a:t> </a:t>
                      </a:r>
                      <a:endParaRPr lang="vi-VN" sz="2800" dirty="0"/>
                    </a:p>
                  </a:txBody>
                  <a:tcPr marL="66401" marR="6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/>
                    </a:p>
                  </a:txBody>
                  <a:tcPr marL="66401" marR="6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marL="88535" marR="88535" marT="44267" marB="4426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757222"/>
            <a:ext cx="7857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3.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Thầy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giáo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đã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giúp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 A-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-a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tự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 tin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bằng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cách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nào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?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000000"/>
                </a:solidFill>
                <a:latin typeface="Roboto"/>
                <a:cs typeface="Arial" pitchFamily="34" charset="0"/>
              </a:rPr>
              <a:t>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Đánh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dấu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 x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vào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 ô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phù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hợp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>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15074" y="2987101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x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15074" y="3701481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x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15074" y="4415861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x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1473" y="2000240"/>
          <a:ext cx="7858179" cy="2987040"/>
        </p:xfrm>
        <a:graphic>
          <a:graphicData uri="http://schemas.openxmlformats.org/drawingml/2006/table">
            <a:tbl>
              <a:tblPr/>
              <a:tblGrid>
                <a:gridCol w="5219176"/>
                <a:gridCol w="1361523"/>
                <a:gridCol w="1277480"/>
              </a:tblGrid>
              <a:tr h="26560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 </a:t>
                      </a:r>
                    </a:p>
                  </a:txBody>
                  <a:tcPr marL="66401" marR="6640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b="1" dirty="0"/>
                        <a:t>ĐÚNG</a:t>
                      </a:r>
                      <a:endParaRPr lang="vi-VN" sz="2800" dirty="0"/>
                    </a:p>
                  </a:txBody>
                  <a:tcPr marL="66401" marR="664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/>
                        <a:t>SAI</a:t>
                      </a:r>
                      <a:endParaRPr lang="en-US" sz="2800"/>
                    </a:p>
                  </a:txBody>
                  <a:tcPr marL="66401" marR="6640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12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</a:rPr>
                        <a:t>a) A-i-a không dám chủ động làm quen với các bạn.</a:t>
                      </a:r>
                      <a:endParaRPr lang="vi-VN" sz="2800" dirty="0"/>
                    </a:p>
                  </a:txBody>
                  <a:tcPr marL="66401" marR="6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 </a:t>
                      </a:r>
                    </a:p>
                  </a:txBody>
                  <a:tcPr marL="66401" marR="664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 </a:t>
                      </a:r>
                    </a:p>
                  </a:txBody>
                  <a:tcPr marL="66401" marR="664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560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800">
                          <a:solidFill>
                            <a:srgbClr val="000000"/>
                          </a:solidFill>
                        </a:rPr>
                        <a:t>b) A-i-a nói rất nhỏ và ngập ngừng.</a:t>
                      </a:r>
                      <a:endParaRPr lang="pt-BR" sz="2800"/>
                    </a:p>
                  </a:txBody>
                  <a:tcPr marL="66401" marR="6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 </a:t>
                      </a:r>
                    </a:p>
                  </a:txBody>
                  <a:tcPr marL="66401" marR="664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 </a:t>
                      </a:r>
                    </a:p>
                  </a:txBody>
                  <a:tcPr marL="66401" marR="664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560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00"/>
                          </a:solidFill>
                        </a:rPr>
                        <a:t>c) A-i-a chạy rất chậm.</a:t>
                      </a:r>
                      <a:endParaRPr lang="en-US" sz="2800"/>
                    </a:p>
                  </a:txBody>
                  <a:tcPr marL="66401" marR="6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/>
                        <a:t> </a:t>
                      </a:r>
                    </a:p>
                  </a:txBody>
                  <a:tcPr marL="66401" marR="664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/>
                        <a:t> </a:t>
                      </a:r>
                    </a:p>
                  </a:txBody>
                  <a:tcPr marL="66401" marR="664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121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0">
                          <a:solidFill>
                            <a:srgbClr val="000000"/>
                          </a:solidFill>
                          <a:latin typeface="Roboto"/>
                        </a:rPr>
                        <a:t>d) A-i-a lúng túng khi bị các bạn chê chạy chậm.</a:t>
                      </a:r>
                      <a:endParaRPr lang="en-US" sz="2800" b="0" i="0">
                        <a:solidFill>
                          <a:srgbClr val="212529"/>
                        </a:solidFill>
                        <a:latin typeface="Roboto"/>
                      </a:endParaRPr>
                    </a:p>
                  </a:txBody>
                  <a:tcPr marL="66401" marR="664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0" dirty="0">
                          <a:solidFill>
                            <a:srgbClr val="212529"/>
                          </a:solidFill>
                          <a:latin typeface="Roboto"/>
                        </a:rPr>
                        <a:t> </a:t>
                      </a:r>
                    </a:p>
                  </a:txBody>
                  <a:tcPr marL="66401" marR="664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i="0" dirty="0">
                          <a:solidFill>
                            <a:srgbClr val="212529"/>
                          </a:solidFill>
                          <a:latin typeface="Roboto"/>
                        </a:rPr>
                        <a:t/>
                      </a:r>
                      <a:br>
                        <a:rPr lang="en-US" sz="2800" b="0" i="0" dirty="0">
                          <a:solidFill>
                            <a:srgbClr val="212529"/>
                          </a:solidFill>
                          <a:latin typeface="Roboto"/>
                        </a:rPr>
                      </a:br>
                      <a:endParaRPr lang="en-US" sz="2800" dirty="0"/>
                    </a:p>
                  </a:txBody>
                  <a:tcPr marL="66401" marR="664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1406" y="437357"/>
            <a:ext cx="7636449" cy="10156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212529"/>
                </a:solidFill>
                <a:effectLst/>
                <a:latin typeface="Arial" charset="0"/>
                <a:cs typeface="Arial" charset="0"/>
              </a:rPr>
              <a:t>2. 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Những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chi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tiết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nào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cho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thấy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A-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-a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rất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rụt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rè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?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 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Đánh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dấu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x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vào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ô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phù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hợp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15074" y="2571744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x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15074" y="3201415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x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15074" y="4357694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x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</TotalTime>
  <Words>573</Words>
  <Application>Microsoft Office PowerPoint</Application>
  <PresentationFormat>On-screen Show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Khởi động</vt:lpstr>
      <vt:lpstr>Khởi động</vt:lpstr>
      <vt:lpstr>Khởi động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REDSTAR</dc:creator>
  <cp:lastModifiedBy>REDSTAR</cp:lastModifiedBy>
  <cp:revision>9</cp:revision>
  <dcterms:created xsi:type="dcterms:W3CDTF">2022-09-11T09:07:46Z</dcterms:created>
  <dcterms:modified xsi:type="dcterms:W3CDTF">2024-09-16T03:31:24Z</dcterms:modified>
</cp:coreProperties>
</file>