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7" r:id="rId2"/>
    <p:sldId id="263" r:id="rId3"/>
    <p:sldId id="272" r:id="rId4"/>
    <p:sldId id="265" r:id="rId5"/>
    <p:sldId id="271" r:id="rId6"/>
    <p:sldId id="274" r:id="rId7"/>
    <p:sldId id="275" r:id="rId8"/>
    <p:sldId id="276" r:id="rId9"/>
    <p:sldId id="277" r:id="rId10"/>
    <p:sldId id="278" r:id="rId11"/>
    <p:sldId id="294" r:id="rId12"/>
    <p:sldId id="295" r:id="rId13"/>
    <p:sldId id="293" r:id="rId14"/>
    <p:sldId id="279" r:id="rId15"/>
    <p:sldId id="280" r:id="rId16"/>
    <p:sldId id="296" r:id="rId17"/>
    <p:sldId id="281" r:id="rId18"/>
    <p:sldId id="282" r:id="rId19"/>
    <p:sldId id="283" r:id="rId20"/>
    <p:sldId id="284" r:id="rId21"/>
    <p:sldId id="286" r:id="rId22"/>
    <p:sldId id="285" r:id="rId23"/>
    <p:sldId id="287" r:id="rId24"/>
    <p:sldId id="290" r:id="rId25"/>
    <p:sldId id="289" r:id="rId26"/>
    <p:sldId id="291" r:id="rId27"/>
    <p:sldId id="268" r:id="rId28"/>
    <p:sldId id="262" r:id="rId29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8132A7-F433-4141-A2AD-32F6D671AF64}">
          <p14:sldIdLst>
            <p14:sldId id="257"/>
            <p14:sldId id="263"/>
            <p14:sldId id="272"/>
            <p14:sldId id="265"/>
            <p14:sldId id="271"/>
            <p14:sldId id="274"/>
            <p14:sldId id="275"/>
            <p14:sldId id="276"/>
            <p14:sldId id="277"/>
            <p14:sldId id="278"/>
            <p14:sldId id="294"/>
            <p14:sldId id="295"/>
            <p14:sldId id="293"/>
            <p14:sldId id="279"/>
            <p14:sldId id="280"/>
            <p14:sldId id="296"/>
            <p14:sldId id="281"/>
            <p14:sldId id="282"/>
            <p14:sldId id="283"/>
            <p14:sldId id="284"/>
            <p14:sldId id="286"/>
            <p14:sldId id="285"/>
            <p14:sldId id="287"/>
            <p14:sldId id="290"/>
            <p14:sldId id="289"/>
            <p14:sldId id="291"/>
            <p14:sldId id="268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B9A"/>
    <a:srgbClr val="F3D04E"/>
    <a:srgbClr val="EEC4AB"/>
    <a:srgbClr val="C5D7BF"/>
    <a:srgbClr val="8CC9BA"/>
    <a:srgbClr val="FD8E7B"/>
    <a:srgbClr val="FD6D48"/>
    <a:srgbClr val="F6E698"/>
    <a:srgbClr val="C6E09D"/>
    <a:srgbClr val="FEF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25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B915C-11E8-493F-BDB3-81882D09347C}" type="datetimeFigureOut">
              <a:rPr lang="vi-VN" smtClean="0"/>
              <a:pPr/>
              <a:t>10/09/2025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059F1-2F4E-4BD4-90D3-09C4A8299AD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455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59F1-2F4E-4BD4-90D3-09C4A8299ADE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944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sv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svg"/><Relationship Id="rId7" Type="http://schemas.openxmlformats.org/officeDocument/2006/relationships/image" Target="../media/image2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2.svg"/><Relationship Id="rId4" Type="http://schemas.openxmlformats.org/officeDocument/2006/relationships/image" Target="../media/image13.png"/><Relationship Id="rId9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0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4.sv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0.sv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20.sv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svg"/><Relationship Id="rId7" Type="http://schemas.openxmlformats.org/officeDocument/2006/relationships/image" Target="../media/image2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2.svg"/><Relationship Id="rId4" Type="http://schemas.openxmlformats.org/officeDocument/2006/relationships/image" Target="../media/image13.pn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6799" y="3554500"/>
            <a:ext cx="3009059" cy="57265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85480" y="1280787"/>
            <a:ext cx="1763166" cy="177283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310262" y="3138056"/>
            <a:ext cx="12067245" cy="4056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500" b="1" spc="135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ts val="10800"/>
              </a:lnSpc>
            </a:pPr>
            <a:r>
              <a:rPr lang="en-US" sz="6500" b="1" spc="135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</a:t>
            </a:r>
          </a:p>
          <a:p>
            <a:pPr algn="ctr">
              <a:lnSpc>
                <a:spcPts val="10800"/>
              </a:lnSpc>
            </a:pPr>
            <a:r>
              <a:rPr lang="en-US" sz="6500" b="1" spc="135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HÔM NAY!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85480" y="5561836"/>
            <a:ext cx="2984055" cy="369646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49400" y="7658100"/>
            <a:ext cx="3310026" cy="222072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969FFB-6D7D-41FC-A6F2-88AD84322A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0" b="47387"/>
          <a:stretch/>
        </p:blipFill>
        <p:spPr>
          <a:xfrm>
            <a:off x="-114300" y="7515626"/>
            <a:ext cx="2819400" cy="250567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A88AFD7-B659-A9AE-D7C2-B048AF725A49}"/>
              </a:ext>
            </a:extLst>
          </p:cNvPr>
          <p:cNvSpPr/>
          <p:nvPr/>
        </p:nvSpPr>
        <p:spPr>
          <a:xfrm>
            <a:off x="1562100" y="930605"/>
            <a:ext cx="15163800" cy="19921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45F6FAC-0C5A-122C-CEDA-C855C9BB44EB}"/>
              </a:ext>
            </a:extLst>
          </p:cNvPr>
          <p:cNvSpPr txBox="1"/>
          <p:nvPr/>
        </p:nvSpPr>
        <p:spPr>
          <a:xfrm>
            <a:off x="3132047" y="1426488"/>
            <a:ext cx="1328943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2. Chi tiết nào cho thấy lễ chào cờ đó rất đặc biệt?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8743FE-BCA7-6AA8-C566-3D96C8FD2C74}"/>
              </a:ext>
            </a:extLst>
          </p:cNvPr>
          <p:cNvSpPr txBox="1"/>
          <p:nvPr/>
        </p:nvSpPr>
        <p:spPr>
          <a:xfrm>
            <a:off x="3118192" y="4419064"/>
            <a:ext cx="7914409" cy="2748253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của trường xếp thành 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Việt Nam với 2 quần đảo: Trường Sa và Hoàng Sa.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88B41BF-022F-C559-CE56-2D1C81B75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10" y="2420146"/>
            <a:ext cx="6329661" cy="54153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54E13E-D184-2979-83E7-8B1777823E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5" t="42785" r="21488" b="35569"/>
          <a:stretch/>
        </p:blipFill>
        <p:spPr>
          <a:xfrm>
            <a:off x="830000" y="4816762"/>
            <a:ext cx="2075637" cy="19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3160" y="3919364"/>
            <a:ext cx="146447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7200" dirty="0">
                <a:solidFill>
                  <a:srgbClr val="FF0000"/>
                </a:solidFill>
              </a:rPr>
              <a:t>Đảo Hoàng Sa trực thuộc thành phố Đà Nẵng và Đảo Trường Sa trực thuộc tỉnh Khánh Hoà.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3200" y="1111052"/>
            <a:ext cx="132494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600" dirty="0"/>
              <a:t>Đảo Hoàng Sa và Trường Sa thuộc tỉnh, thành phố </a:t>
            </a:r>
            <a:r>
              <a:rPr lang="vi-VN" sz="6600" dirty="0" smtClean="0"/>
              <a:t>nào? </a:t>
            </a:r>
            <a:endParaRPr lang="vi-VN" sz="6600" dirty="0"/>
          </a:p>
        </p:txBody>
      </p:sp>
    </p:spTree>
    <p:extLst>
      <p:ext uri="{BB962C8B-B14F-4D97-AF65-F5344CB8AC3E}">
        <p14:creationId xmlns:p14="http://schemas.microsoft.com/office/powerpoint/2010/main" val="8237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04" y="-113084"/>
            <a:ext cx="10104566" cy="10400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024" y="174948"/>
            <a:ext cx="7920880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vi-VN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GDQPAN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r>
              <a:rPr lang="vi-VN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vi-VN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sẽ làm gì để bảo vệ biển đảo Việt Nam?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=&gt;GV chốt:Các em</a:t>
            </a:r>
            <a:r>
              <a:rPr lang="vi-VN" sz="44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Sa”, “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”… 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1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032" y="1255069"/>
            <a:ext cx="13284968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vi-VN" sz="4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GDQPAN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sẽ làm gì để bảo vệ biển đảo Việt Nam?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=&gt;GV chốt:Các em</a:t>
            </a:r>
            <a:r>
              <a:rPr lang="vi-VN" sz="4800" i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Sa”, “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”… 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1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49400" y="7658100"/>
            <a:ext cx="3310026" cy="222072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969FFB-6D7D-41FC-A6F2-88AD84322A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0" b="47387"/>
          <a:stretch/>
        </p:blipFill>
        <p:spPr>
          <a:xfrm>
            <a:off x="-114300" y="7515626"/>
            <a:ext cx="2819400" cy="250567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A88AFD7-B659-A9AE-D7C2-B048AF725A49}"/>
              </a:ext>
            </a:extLst>
          </p:cNvPr>
          <p:cNvSpPr/>
          <p:nvPr/>
        </p:nvSpPr>
        <p:spPr>
          <a:xfrm>
            <a:off x="1562100" y="386445"/>
            <a:ext cx="15163800" cy="19921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45F6FAC-0C5A-122C-CEDA-C855C9BB44EB}"/>
              </a:ext>
            </a:extLst>
          </p:cNvPr>
          <p:cNvSpPr txBox="1"/>
          <p:nvPr/>
        </p:nvSpPr>
        <p:spPr>
          <a:xfrm>
            <a:off x="1867818" y="487438"/>
            <a:ext cx="1464432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Theo em, vì sao buổi lễ chào cờ đó để lại ấn tượng khó quên đối với các bạn học sinh?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8743FE-BCA7-6AA8-C566-3D96C8FD2C74}"/>
              </a:ext>
            </a:extLst>
          </p:cNvPr>
          <p:cNvSpPr txBox="1"/>
          <p:nvPr/>
        </p:nvSpPr>
        <p:spPr>
          <a:xfrm>
            <a:off x="2901666" y="3549444"/>
            <a:ext cx="14268249" cy="3677866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latin typeface="Arial" panose="020B0604020202020204" pitchFamily="34" charset="0"/>
                <a:cs typeface="Arial" panose="020B0604020202020204" pitchFamily="34" charset="0"/>
              </a:rPr>
              <a:t>Vì buổi lễ có hoạt động xếp thành hình bản đồ Việt Nam với số lượng rất lớn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vi-VN" sz="5400" dirty="0">
                <a:latin typeface="Arial" panose="020B0604020202020204" pitchFamily="34" charset="0"/>
                <a:cs typeface="Arial" panose="020B0604020202020204" pitchFamily="34" charset="0"/>
              </a:rPr>
              <a:t> tham gia.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D3E0FD-5CBC-990C-09C3-A94198786E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t="19491" r="20582" b="16530"/>
          <a:stretch/>
        </p:blipFill>
        <p:spPr>
          <a:xfrm>
            <a:off x="1094915" y="3756949"/>
            <a:ext cx="1644821" cy="1626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DA0AB44-19FD-72FB-0E1D-CE203225C2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35" y="5603256"/>
            <a:ext cx="7489329" cy="501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00096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49400" y="7658100"/>
            <a:ext cx="3310026" cy="222072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969FFB-6D7D-41FC-A6F2-88AD84322A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0" b="47387"/>
          <a:stretch/>
        </p:blipFill>
        <p:spPr>
          <a:xfrm>
            <a:off x="-114300" y="7515626"/>
            <a:ext cx="2819400" cy="250567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A88AFD7-B659-A9AE-D7C2-B048AF725A49}"/>
              </a:ext>
            </a:extLst>
          </p:cNvPr>
          <p:cNvSpPr/>
          <p:nvPr/>
        </p:nvSpPr>
        <p:spPr>
          <a:xfrm>
            <a:off x="1562100" y="386445"/>
            <a:ext cx="15163800" cy="19921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45F6FAC-0C5A-122C-CEDA-C855C9BB44EB}"/>
              </a:ext>
            </a:extLst>
          </p:cNvPr>
          <p:cNvSpPr txBox="1"/>
          <p:nvPr/>
        </p:nvSpPr>
        <p:spPr>
          <a:xfrm>
            <a:off x="1867818" y="487438"/>
            <a:ext cx="1464432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Dựa vào hình minh họa trong bài đọc, hãy kể thêm tên một số trường tổ chức lễ chào cờ đặc biệt hướng về biển, đảo.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8743FE-BCA7-6AA8-C566-3D96C8FD2C74}"/>
              </a:ext>
            </a:extLst>
          </p:cNvPr>
          <p:cNvSpPr txBox="1"/>
          <p:nvPr/>
        </p:nvSpPr>
        <p:spPr>
          <a:xfrm>
            <a:off x="3581401" y="3393277"/>
            <a:ext cx="12039600" cy="2041456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Cẩm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Lạt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D3E0FD-5CBC-990C-09C3-A94198786E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t="19491" r="20582" b="16530"/>
          <a:stretch/>
        </p:blipFill>
        <p:spPr>
          <a:xfrm>
            <a:off x="1636453" y="3600782"/>
            <a:ext cx="1644821" cy="1626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1161236-DFC6-8BD7-DB27-4C74C33420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96" y="5705364"/>
            <a:ext cx="8507936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49400" y="7658100"/>
            <a:ext cx="3310026" cy="222072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969FFB-6D7D-41FC-A6F2-88AD84322A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0" b="47387"/>
          <a:stretch/>
        </p:blipFill>
        <p:spPr>
          <a:xfrm>
            <a:off x="-114300" y="7515626"/>
            <a:ext cx="2819400" cy="250567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A88AFD7-B659-A9AE-D7C2-B048AF725A49}"/>
              </a:ext>
            </a:extLst>
          </p:cNvPr>
          <p:cNvSpPr/>
          <p:nvPr/>
        </p:nvSpPr>
        <p:spPr>
          <a:xfrm>
            <a:off x="1562100" y="386445"/>
            <a:ext cx="15163800" cy="19921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45F6FAC-0C5A-122C-CEDA-C855C9BB44EB}"/>
              </a:ext>
            </a:extLst>
          </p:cNvPr>
          <p:cNvSpPr txBox="1"/>
          <p:nvPr/>
        </p:nvSpPr>
        <p:spPr>
          <a:xfrm>
            <a:off x="1867818" y="487438"/>
            <a:ext cx="14644326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000" dirty="0" smtClean="0">
                <a:cs typeface="Arial" panose="020B0604020202020204" pitchFamily="34" charset="0"/>
              </a:rPr>
              <a:t>Nội dung của bài nói về điều gì?</a:t>
            </a:r>
            <a:endParaRPr lang="vi-VN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8743FE-BCA7-6AA8-C566-3D96C8FD2C74}"/>
              </a:ext>
            </a:extLst>
          </p:cNvPr>
          <p:cNvSpPr txBox="1"/>
          <p:nvPr/>
        </p:nvSpPr>
        <p:spPr>
          <a:xfrm>
            <a:off x="2303240" y="2759473"/>
            <a:ext cx="14268249" cy="4154984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nl-NL" sz="6600" dirty="0">
                <a:solidFill>
                  <a:srgbClr val="FF0000"/>
                </a:solidFill>
              </a:rPr>
              <a:t>Lễ chào cờ đặc biệt hướng về biển, đảo được tổ chức long trọng , thể hiện tình yêu tổ quốc và ý thức về chủ quyền biển đảo của Việt Nam.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D3E0FD-5CBC-990C-09C3-A94198786E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t="19491" r="20582" b="16530"/>
          <a:stretch/>
        </p:blipFill>
        <p:spPr>
          <a:xfrm>
            <a:off x="1094915" y="3756949"/>
            <a:ext cx="1644821" cy="1626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DA0AB44-19FD-72FB-0E1D-CE203225C2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35" y="5603256"/>
            <a:ext cx="7489329" cy="501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0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969FFB-6D7D-41FC-A6F2-88AD84322A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0" b="47387"/>
          <a:stretch/>
        </p:blipFill>
        <p:spPr>
          <a:xfrm>
            <a:off x="-114300" y="7515626"/>
            <a:ext cx="2819400" cy="2505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8743FE-BCA7-6AA8-C566-3D96C8FD2C74}"/>
              </a:ext>
            </a:extLst>
          </p:cNvPr>
          <p:cNvSpPr txBox="1"/>
          <p:nvPr/>
        </p:nvSpPr>
        <p:spPr>
          <a:xfrm>
            <a:off x="1447800" y="1039091"/>
            <a:ext cx="4668982" cy="1103892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vi-VN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BABB0F5-BC5E-ED50-D32D-4E751A421253}"/>
              </a:ext>
            </a:extLst>
          </p:cNvPr>
          <p:cNvSpPr txBox="1"/>
          <p:nvPr/>
        </p:nvSpPr>
        <p:spPr>
          <a:xfrm>
            <a:off x="1447800" y="2500296"/>
            <a:ext cx="1150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Buổi chào cờ được kể theo trình tự: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90AF981-A369-93A3-08CC-EFB943E266DE}"/>
              </a:ext>
            </a:extLst>
          </p:cNvPr>
          <p:cNvSpPr txBox="1"/>
          <p:nvPr/>
        </p:nvSpPr>
        <p:spPr>
          <a:xfrm>
            <a:off x="2570620" y="3368323"/>
            <a:ext cx="12420600" cy="1824923"/>
          </a:xfrm>
          <a:prstGeom prst="rect">
            <a:avLst/>
          </a:prstGeom>
          <a:solidFill>
            <a:srgbClr val="F0F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2B12C5-7FAA-A545-D534-478AD9D8F4FB}"/>
              </a:ext>
            </a:extLst>
          </p:cNvPr>
          <p:cNvSpPr txBox="1"/>
          <p:nvPr/>
        </p:nvSpPr>
        <p:spPr>
          <a:xfrm>
            <a:off x="2570620" y="5362793"/>
            <a:ext cx="12420600" cy="1824923"/>
          </a:xfrm>
          <a:prstGeom prst="rect">
            <a:avLst/>
          </a:prstGeom>
          <a:solidFill>
            <a:srgbClr val="F0F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b. Kể lần lượt các hoạt động ở sân trường, ở trong lớp học (theo không gian).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7A264B-70A2-5E4A-1BBE-400ED50987E9}"/>
              </a:ext>
            </a:extLst>
          </p:cNvPr>
          <p:cNvSpPr txBox="1"/>
          <p:nvPr/>
        </p:nvSpPr>
        <p:spPr>
          <a:xfrm>
            <a:off x="2570620" y="7270913"/>
            <a:ext cx="12420600" cy="1824923"/>
          </a:xfrm>
          <a:prstGeom prst="rect">
            <a:avLst/>
          </a:prstGeom>
          <a:solidFill>
            <a:srgbClr val="F0F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c. Kể lần lượt hoạt động của các khối lớp 1, 2, 3, 4, 5 ( theo khối lớp).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49400" y="7658100"/>
            <a:ext cx="3310026" cy="22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1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4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969FFB-6D7D-41FC-A6F2-88AD84322A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0" b="47387"/>
          <a:stretch/>
        </p:blipFill>
        <p:spPr>
          <a:xfrm>
            <a:off x="-114300" y="7515626"/>
            <a:ext cx="2819400" cy="25056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BABB0F5-BC5E-ED50-D32D-4E751A421253}"/>
              </a:ext>
            </a:extLst>
          </p:cNvPr>
          <p:cNvSpPr txBox="1"/>
          <p:nvPr/>
        </p:nvSpPr>
        <p:spPr>
          <a:xfrm>
            <a:off x="2362201" y="1260025"/>
            <a:ext cx="1409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lễ chào cờ được kể theo trình tự thời gian: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C874D61-18FF-33FA-9FDD-D6D65E4E1827}"/>
              </a:ext>
            </a:extLst>
          </p:cNvPr>
          <p:cNvSpPr txBox="1"/>
          <p:nvPr/>
        </p:nvSpPr>
        <p:spPr>
          <a:xfrm>
            <a:off x="1635387" y="2661453"/>
            <a:ext cx="7110082" cy="2019064"/>
          </a:xfrm>
          <a:prstGeom prst="roundRect">
            <a:avLst/>
          </a:prstGeom>
          <a:solidFill>
            <a:srgbClr val="A4CE9E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Đầu tiên, kể về việc các em xếp thành hình bản đồ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F4968F-16F4-ADEB-C46E-8132DBAE4D4F}"/>
              </a:ext>
            </a:extLst>
          </p:cNvPr>
          <p:cNvSpPr txBox="1"/>
          <p:nvPr/>
        </p:nvSpPr>
        <p:spPr>
          <a:xfrm>
            <a:off x="9352155" y="3124436"/>
            <a:ext cx="6895158" cy="2019064"/>
          </a:xfrm>
          <a:prstGeom prst="roundRect">
            <a:avLst/>
          </a:prstGeom>
          <a:solidFill>
            <a:srgbClr val="F6E69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Tiếp theo, đó thực hiện nghi thức chào cờ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D46C5E7-901B-AA33-2ACB-A3ACEF4F5852}"/>
              </a:ext>
            </a:extLst>
          </p:cNvPr>
          <p:cNvSpPr txBox="1"/>
          <p:nvPr/>
        </p:nvSpPr>
        <p:spPr>
          <a:xfrm>
            <a:off x="1961281" y="5567929"/>
            <a:ext cx="7110082" cy="2019064"/>
          </a:xfrm>
          <a:prstGeom prst="roundRect">
            <a:avLst/>
          </a:prstGeom>
          <a:solidFill>
            <a:srgbClr val="EEC4AB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Sau phần nghi thức, là các tiết mục văn nghệ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B25D93-0495-1163-737B-7740A5AB19C1}"/>
              </a:ext>
            </a:extLst>
          </p:cNvPr>
          <p:cNvSpPr txBox="1"/>
          <p:nvPr/>
        </p:nvSpPr>
        <p:spPr>
          <a:xfrm>
            <a:off x="9567774" y="5816459"/>
            <a:ext cx="7129801" cy="2019064"/>
          </a:xfrm>
          <a:prstGeom prst="roundRect">
            <a:avLst/>
          </a:prstGeom>
          <a:solidFill>
            <a:srgbClr val="A6C9C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Cuối cùng, là phần thi “Tìm hiểu về biển đảo quê hương”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49400" y="7658100"/>
            <a:ext cx="3310026" cy="22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BABB0F5-BC5E-ED50-D32D-4E751A421253}"/>
              </a:ext>
            </a:extLst>
          </p:cNvPr>
          <p:cNvSpPr txBox="1"/>
          <p:nvPr/>
        </p:nvSpPr>
        <p:spPr>
          <a:xfrm>
            <a:off x="1534886" y="1262167"/>
            <a:ext cx="15735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Nêu tác dụng của dấu hai chấm trong các trường hợp: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45C6E9-D292-D3F1-AE42-0F03A2EC25AB}"/>
              </a:ext>
            </a:extLst>
          </p:cNvPr>
          <p:cNvSpPr txBox="1"/>
          <p:nvPr/>
        </p:nvSpPr>
        <p:spPr>
          <a:xfrm>
            <a:off x="1544236" y="2667390"/>
            <a:ext cx="8431753" cy="2416239"/>
          </a:xfrm>
          <a:prstGeom prst="rect">
            <a:avLst/>
          </a:prstGeom>
          <a:solidFill>
            <a:srgbClr val="F6E69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a. Các em học sinh của trường xếp thành hình bản đồ Việt Nam với hai quần đảo lớn: Hoàng Sa và Trường Sa.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550550E-EF5F-711D-3536-3790E6897053}"/>
              </a:ext>
            </a:extLst>
          </p:cNvPr>
          <p:cNvSpPr txBox="1"/>
          <p:nvPr/>
        </p:nvSpPr>
        <p:spPr>
          <a:xfrm>
            <a:off x="1524001" y="5587761"/>
            <a:ext cx="8431753" cy="3224152"/>
          </a:xfrm>
          <a:prstGeom prst="rect">
            <a:avLst/>
          </a:prstGeom>
          <a:solidFill>
            <a:srgbClr val="F6E69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b. Các bạn được chọn tham gia biểu diễn văn nghệ trong ngày khai giảng là: Minh An, Mai Hà, Khánh Bình, Đức Dũng và Hồng Minh.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368123B-6A94-2882-63F0-61F67D0407B8}"/>
              </a:ext>
            </a:extLst>
          </p:cNvPr>
          <p:cNvSpPr txBox="1"/>
          <p:nvPr/>
        </p:nvSpPr>
        <p:spPr>
          <a:xfrm>
            <a:off x="10760723" y="3078836"/>
            <a:ext cx="6172199" cy="2416239"/>
          </a:xfrm>
          <a:prstGeom prst="rect">
            <a:avLst/>
          </a:prstGeom>
          <a:solidFill>
            <a:srgbClr val="C6E09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1) Báo hiệu phần liệt kê các sự vật (hoạt động, đặc điểm) liên quan.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380153D-9456-0D3C-2C1D-3A44DA81C26C}"/>
              </a:ext>
            </a:extLst>
          </p:cNvPr>
          <p:cNvSpPr txBox="1"/>
          <p:nvPr/>
        </p:nvSpPr>
        <p:spPr>
          <a:xfrm>
            <a:off x="10760723" y="6168568"/>
            <a:ext cx="6172199" cy="2416239"/>
          </a:xfrm>
          <a:prstGeom prst="rect">
            <a:avLst/>
          </a:prstGeom>
          <a:solidFill>
            <a:srgbClr val="C6E09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2) Báo hiệu phần giải thích cho bộ phận đứng trước dấu hai chấm.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969FFB-6D7D-41FC-A6F2-88AD84322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0" b="47387"/>
          <a:stretch/>
        </p:blipFill>
        <p:spPr>
          <a:xfrm>
            <a:off x="-298542" y="8063208"/>
            <a:ext cx="2819400" cy="2505673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51759" y="7794129"/>
            <a:ext cx="3310026" cy="222072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FB72B3D-D750-EAB0-31C6-959DD2DDB6F3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9975989" y="3875509"/>
            <a:ext cx="784734" cy="35011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F20A1D7-E37A-73FA-4A96-79277C7FF2BA}"/>
              </a:ext>
            </a:extLst>
          </p:cNvPr>
          <p:cNvCxnSpPr>
            <a:stCxn id="15" idx="3"/>
          </p:cNvCxnSpPr>
          <p:nvPr/>
        </p:nvCxnSpPr>
        <p:spPr>
          <a:xfrm flipV="1">
            <a:off x="9955754" y="4286955"/>
            <a:ext cx="804969" cy="29128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4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0" y="1034143"/>
            <a:ext cx="7332160" cy="1083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500" b="1" spc="12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49400" y="7658100"/>
            <a:ext cx="3310026" cy="222072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18A80EF-467E-F718-D208-EF9CAB76C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582" y="5718606"/>
            <a:ext cx="4411278" cy="35451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AEE359C-8ABF-FBB4-AEF6-C8C82C622E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251" y="4404217"/>
            <a:ext cx="4971328" cy="32711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E0137C9-F46F-B83C-C38A-706A2D92D8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09970" y="3631406"/>
            <a:ext cx="4862209" cy="30241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4B705E5-94A1-3C8A-7296-DE8DF89426C3}"/>
              </a:ext>
            </a:extLst>
          </p:cNvPr>
          <p:cNvSpPr txBox="1"/>
          <p:nvPr/>
        </p:nvSpPr>
        <p:spPr>
          <a:xfrm>
            <a:off x="2819400" y="2476293"/>
            <a:ext cx="133275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ảnh buổi lễ chào cờ dưới đây có gì đặc biệt?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99017B6-E12A-B374-BA96-1D2C83D4E5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9405" y="2183606"/>
            <a:ext cx="1447800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BABB0F5-BC5E-ED50-D32D-4E751A421253}"/>
              </a:ext>
            </a:extLst>
          </p:cNvPr>
          <p:cNvSpPr txBox="1"/>
          <p:nvPr/>
        </p:nvSpPr>
        <p:spPr>
          <a:xfrm>
            <a:off x="1725243" y="1365190"/>
            <a:ext cx="15735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cần thêm dấu hai chấm vào chỗ nào trong các câu sau: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380153D-9456-0D3C-2C1D-3A44DA81C26C}"/>
              </a:ext>
            </a:extLst>
          </p:cNvPr>
          <p:cNvSpPr txBox="1"/>
          <p:nvPr/>
        </p:nvSpPr>
        <p:spPr>
          <a:xfrm>
            <a:off x="1725243" y="2955906"/>
            <a:ext cx="11794385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a) Học sinh toàn trường mặc áo màu cờ Tổ quốc, chuẩn bị cho một sự kiện lớn trong lễ khai giảng xếp thành hình bản đồ Việt Nam.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51759" y="7794129"/>
            <a:ext cx="3310026" cy="222072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83E1BF-F764-AA18-1C4D-9EB29801897F}"/>
              </a:ext>
            </a:extLst>
          </p:cNvPr>
          <p:cNvSpPr txBox="1"/>
          <p:nvPr/>
        </p:nvSpPr>
        <p:spPr>
          <a:xfrm>
            <a:off x="4332962" y="6288071"/>
            <a:ext cx="1179438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b) Vì mới thành lập, Trường Tiểu học Kim Đồng chỉ có bốn khối lớp khối 1, khối 2, khối 3 và khối 4.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9356F7A-64C8-C9F0-10DF-6FAE72F85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269" y="3373287"/>
            <a:ext cx="2622849" cy="2330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C577233-AD36-37F3-232B-8D145C87E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62" y="6048543"/>
            <a:ext cx="2628900" cy="23039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EF66233-314A-6D32-81BE-71F04E58BDE9}"/>
              </a:ext>
            </a:extLst>
          </p:cNvPr>
          <p:cNvSpPr txBox="1"/>
          <p:nvPr/>
        </p:nvSpPr>
        <p:spPr>
          <a:xfrm>
            <a:off x="1731884" y="2955905"/>
            <a:ext cx="11794385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a) Học sinh toàn trường mặc áo màu cờ Tổ quốc, chuẩn bị cho một sự kiện lớn trong lễ khai giảng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 thành hình bản đồ Việt Nam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F1934D6-3BE6-0F21-7FD9-AEE150091401}"/>
              </a:ext>
            </a:extLst>
          </p:cNvPr>
          <p:cNvSpPr txBox="1"/>
          <p:nvPr/>
        </p:nvSpPr>
        <p:spPr>
          <a:xfrm>
            <a:off x="4322076" y="6297754"/>
            <a:ext cx="1179438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b) Vì mới thành lập, Trường Tiểu học Kim Đồng chỉ có bốn khối lớp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1, khối 2, khối 3 và khối 4.</a:t>
            </a:r>
          </a:p>
        </p:txBody>
      </p:sp>
    </p:spTree>
    <p:extLst>
      <p:ext uri="{BB962C8B-B14F-4D97-AF65-F5344CB8AC3E}">
        <p14:creationId xmlns:p14="http://schemas.microsoft.com/office/powerpoint/2010/main" val="30040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19" grpId="1"/>
      <p:bldP spid="16" grpId="0"/>
      <p:bldP spid="16" grpId="1"/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57999" y="-4458499"/>
            <a:ext cx="19203998" cy="1920399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0847" y="3284944"/>
            <a:ext cx="18047153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120">
                <a:latin typeface="Arial" panose="020B0604020202020204" pitchFamily="34" charset="0"/>
                <a:cs typeface="Arial" panose="020B0604020202020204" pitchFamily="34" charset="0"/>
              </a:rPr>
              <a:t>BÀI VIẾT 2: </a:t>
            </a:r>
          </a:p>
          <a:p>
            <a:pPr algn="ctr">
              <a:lnSpc>
                <a:spcPct val="150000"/>
              </a:lnSpc>
            </a:pPr>
            <a:r>
              <a:rPr lang="en-US" sz="8000" b="1" spc="120">
                <a:latin typeface="Arial" panose="020B0604020202020204" pitchFamily="34" charset="0"/>
                <a:cs typeface="Arial" panose="020B0604020202020204" pitchFamily="34" charset="0"/>
              </a:rPr>
              <a:t>EM CHUẨN BỊ ĐI KHAI GIẢNG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1543" y="7761133"/>
            <a:ext cx="2127757" cy="1497167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427E9884-3EA2-4917-1FD7-AE7197FEE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0758" y="1662372"/>
            <a:ext cx="3034139" cy="1594302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="" xmlns:a16="http://schemas.microsoft.com/office/drawing/2014/main" id="{186AAF48-CD8C-7AE0-39E5-0DFB1F09D3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8875" y="6814746"/>
            <a:ext cx="2318125" cy="28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BABB0F5-BC5E-ED50-D32D-4E751A421253}"/>
              </a:ext>
            </a:extLst>
          </p:cNvPr>
          <p:cNvSpPr txBox="1"/>
          <p:nvPr/>
        </p:nvSpPr>
        <p:spPr>
          <a:xfrm>
            <a:off x="1725243" y="1365190"/>
            <a:ext cx="39135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51759" y="7794129"/>
            <a:ext cx="3310026" cy="222072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399DA3-7703-8027-3079-B6A3D12EA8D9}"/>
              </a:ext>
            </a:extLst>
          </p:cNvPr>
          <p:cNvSpPr txBox="1"/>
          <p:nvPr/>
        </p:nvSpPr>
        <p:spPr>
          <a:xfrm>
            <a:off x="4191000" y="2754777"/>
            <a:ext cx="10668000" cy="2258632"/>
          </a:xfrm>
          <a:prstGeom prst="roundRect">
            <a:avLst/>
          </a:prstGeom>
          <a:solidFill>
            <a:srgbClr val="EEC4AB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Nhớ về ngày khai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trường năm học mới và nêu cảm xúc của em trong ngày đó.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F7DDD6D-102E-0BEE-5574-E2C37E3B0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9328" y="3762552"/>
            <a:ext cx="5798127" cy="5798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D6ED2A8-3A4C-0DC5-B4F7-F4D3ED62BD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20806" r="17201" b="20806"/>
          <a:stretch/>
        </p:blipFill>
        <p:spPr>
          <a:xfrm>
            <a:off x="5566592" y="6504912"/>
            <a:ext cx="2317173" cy="18220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24665DD-20D1-6D59-94D6-D80184E36368}"/>
              </a:ext>
            </a:extLst>
          </p:cNvPr>
          <p:cNvSpPr txBox="1"/>
          <p:nvPr/>
        </p:nvSpPr>
        <p:spPr>
          <a:xfrm>
            <a:off x="8357406" y="6285495"/>
            <a:ext cx="62484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Hồi hộp, lo lắng, vui vẻ, háo hức,....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0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BABB0F5-BC5E-ED50-D32D-4E751A421253}"/>
              </a:ext>
            </a:extLst>
          </p:cNvPr>
          <p:cNvSpPr txBox="1"/>
          <p:nvPr/>
        </p:nvSpPr>
        <p:spPr>
          <a:xfrm>
            <a:off x="1703472" y="1135453"/>
            <a:ext cx="7418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51759" y="7794129"/>
            <a:ext cx="3310026" cy="222072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399DA3-7703-8027-3079-B6A3D12EA8D9}"/>
              </a:ext>
            </a:extLst>
          </p:cNvPr>
          <p:cNvSpPr txBox="1"/>
          <p:nvPr/>
        </p:nvSpPr>
        <p:spPr>
          <a:xfrm>
            <a:off x="1685317" y="1757300"/>
            <a:ext cx="8008071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Chuẩn bị viết đoạn văn</a:t>
            </a:r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C16F7971-8E22-A37D-8538-77666D46DC77}"/>
              </a:ext>
            </a:extLst>
          </p:cNvPr>
          <p:cNvSpPr/>
          <p:nvPr/>
        </p:nvSpPr>
        <p:spPr>
          <a:xfrm>
            <a:off x="3888032" y="4803997"/>
            <a:ext cx="4084599" cy="1204903"/>
          </a:xfrm>
          <a:prstGeom prst="roundRect">
            <a:avLst/>
          </a:prstGeom>
          <a:solidFill>
            <a:srgbClr val="F3D04E"/>
          </a:solidFill>
          <a:ln>
            <a:solidFill>
              <a:srgbClr val="F3D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FE94B03-822F-4BA1-E8A9-E21E3AF280FD}"/>
              </a:ext>
            </a:extLst>
          </p:cNvPr>
          <p:cNvSpPr/>
          <p:nvPr/>
        </p:nvSpPr>
        <p:spPr>
          <a:xfrm>
            <a:off x="1347768" y="6693285"/>
            <a:ext cx="3914644" cy="1204903"/>
          </a:xfrm>
          <a:prstGeom prst="roundRect">
            <a:avLst/>
          </a:prstGeom>
          <a:solidFill>
            <a:srgbClr val="FD8E7B"/>
          </a:solidFill>
          <a:ln>
            <a:solidFill>
              <a:srgbClr val="FD8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22A56306-062E-CDC6-D6EC-4AEAEF3305DF}"/>
              </a:ext>
            </a:extLst>
          </p:cNvPr>
          <p:cNvSpPr/>
          <p:nvPr/>
        </p:nvSpPr>
        <p:spPr>
          <a:xfrm>
            <a:off x="10024160" y="4812617"/>
            <a:ext cx="3918090" cy="1204903"/>
          </a:xfrm>
          <a:prstGeom prst="roundRect">
            <a:avLst/>
          </a:prstGeom>
          <a:solidFill>
            <a:srgbClr val="FD6D48"/>
          </a:solidFill>
          <a:ln>
            <a:solidFill>
              <a:srgbClr val="FD6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75D1B901-EA31-6362-5868-0F42DD93AB89}"/>
              </a:ext>
            </a:extLst>
          </p:cNvPr>
          <p:cNvSpPr/>
          <p:nvPr/>
        </p:nvSpPr>
        <p:spPr>
          <a:xfrm>
            <a:off x="6424184" y="6724774"/>
            <a:ext cx="4164717" cy="1204903"/>
          </a:xfrm>
          <a:prstGeom prst="roundRect">
            <a:avLst/>
          </a:prstGeom>
          <a:solidFill>
            <a:srgbClr val="8CC9BA"/>
          </a:solidFill>
          <a:ln>
            <a:solidFill>
              <a:srgbClr val="8CC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AF4129C9-F23C-7D6C-69FB-AA1917FA39F4}"/>
              </a:ext>
            </a:extLst>
          </p:cNvPr>
          <p:cNvSpPr/>
          <p:nvPr/>
        </p:nvSpPr>
        <p:spPr>
          <a:xfrm>
            <a:off x="11313063" y="6630620"/>
            <a:ext cx="5739052" cy="1204903"/>
          </a:xfrm>
          <a:prstGeom prst="roundRect">
            <a:avLst/>
          </a:prstGeom>
          <a:solidFill>
            <a:srgbClr val="F9CB9A"/>
          </a:solidFill>
          <a:ln>
            <a:solidFill>
              <a:srgbClr val="F9C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D4063F2-E79B-FA2B-AE98-F33B561FB834}"/>
              </a:ext>
            </a:extLst>
          </p:cNvPr>
          <p:cNvSpPr txBox="1"/>
          <p:nvPr/>
        </p:nvSpPr>
        <p:spPr>
          <a:xfrm>
            <a:off x="4234438" y="5092452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1. Viết  về gì?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BD5631-C88F-FFEE-3494-D885E4786132}"/>
              </a:ext>
            </a:extLst>
          </p:cNvPr>
          <p:cNvSpPr txBox="1"/>
          <p:nvPr/>
        </p:nvSpPr>
        <p:spPr>
          <a:xfrm>
            <a:off x="10920242" y="5075951"/>
            <a:ext cx="3176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2. Tìm 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129547D-1637-F804-D4F3-0FEC02DA6086}"/>
              </a:ext>
            </a:extLst>
          </p:cNvPr>
          <p:cNvSpPr txBox="1"/>
          <p:nvPr/>
        </p:nvSpPr>
        <p:spPr>
          <a:xfrm>
            <a:off x="1753780" y="6957896"/>
            <a:ext cx="350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3. Sắp xếp 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9050E8B-7CE3-E8C0-C960-CEAB16A064EF}"/>
              </a:ext>
            </a:extLst>
          </p:cNvPr>
          <p:cNvSpPr txBox="1"/>
          <p:nvPr/>
        </p:nvSpPr>
        <p:spPr>
          <a:xfrm>
            <a:off x="6583548" y="6941956"/>
            <a:ext cx="4164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4. Viết đoạn văn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AB6E77E-A2A5-074E-3F6E-251788E085F8}"/>
              </a:ext>
            </a:extLst>
          </p:cNvPr>
          <p:cNvSpPr txBox="1"/>
          <p:nvPr/>
        </p:nvSpPr>
        <p:spPr>
          <a:xfrm>
            <a:off x="11458572" y="6879128"/>
            <a:ext cx="5739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5. Hoàn thành đoạn văn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04D0837-31F8-56B3-76FB-BE38A343476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3943" y="6233811"/>
            <a:ext cx="895513" cy="8955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FC2CF12-4969-C285-ED0C-7BA44AD9D91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62954" y="4412289"/>
            <a:ext cx="895513" cy="8955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8CC98805-19A8-5B8C-78DE-7735FB3D47B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93388" y="4420303"/>
            <a:ext cx="895513" cy="8955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CD9FB97-346C-C6EA-57F2-B1D3A44BC5E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7234" y="6326884"/>
            <a:ext cx="895513" cy="8955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99676E5-ACDA-0ECA-423F-1960562D697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92552" y="6281577"/>
            <a:ext cx="895513" cy="89551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CCD27D8-FBB6-69F8-EEBC-DCB6C5FADA94}"/>
              </a:ext>
            </a:extLst>
          </p:cNvPr>
          <p:cNvSpPr txBox="1"/>
          <p:nvPr/>
        </p:nvSpPr>
        <p:spPr>
          <a:xfrm>
            <a:off x="8364685" y="2866682"/>
            <a:ext cx="2110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Gợi ý</a:t>
            </a:r>
          </a:p>
        </p:txBody>
      </p:sp>
    </p:spTree>
    <p:extLst>
      <p:ext uri="{BB962C8B-B14F-4D97-AF65-F5344CB8AC3E}">
        <p14:creationId xmlns:p14="http://schemas.microsoft.com/office/powerpoint/2010/main" val="5388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sp>
        <p:nvSpPr>
          <p:cNvPr id="6" name="Flowchart: Terminator 5">
            <a:extLst>
              <a:ext uri="{FF2B5EF4-FFF2-40B4-BE49-F238E27FC236}">
                <a16:creationId xmlns="" xmlns:a16="http://schemas.microsoft.com/office/drawing/2014/main" id="{5E8DA617-3CD0-CC08-E676-802EF5878D1C}"/>
              </a:ext>
            </a:extLst>
          </p:cNvPr>
          <p:cNvSpPr/>
          <p:nvPr/>
        </p:nvSpPr>
        <p:spPr>
          <a:xfrm>
            <a:off x="1676400" y="1714500"/>
            <a:ext cx="4953000" cy="914400"/>
          </a:xfrm>
          <a:prstGeom prst="flowChartTerminator">
            <a:avLst/>
          </a:prstGeom>
          <a:solidFill>
            <a:srgbClr val="F3D04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063103-54C5-6166-C9C0-E443FD232A7B}"/>
              </a:ext>
            </a:extLst>
          </p:cNvPr>
          <p:cNvSpPr txBox="1"/>
          <p:nvPr/>
        </p:nvSpPr>
        <p:spPr>
          <a:xfrm>
            <a:off x="2514600" y="3512743"/>
            <a:ext cx="13258800" cy="4613887"/>
          </a:xfrm>
          <a:prstGeom prst="roundRect">
            <a:avLst/>
          </a:prstGeom>
          <a:solidFill>
            <a:srgbClr val="F9CB9A"/>
          </a:solidFill>
        </p:spPr>
        <p:txBody>
          <a:bodyPr wrap="square" rtlCol="0">
            <a:spAutoFit/>
          </a:bodyPr>
          <a:lstStyle/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viết về gì?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chuẩn bị đi dự khai giảng như thế nào?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 xúc của bạn trong quá trình chuẩn bị đó ra sao?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51759" y="7794129"/>
            <a:ext cx="3310026" cy="22207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8A38BAE-769C-7B55-2772-35437C405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359" y="579529"/>
            <a:ext cx="4508641" cy="38573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5EFF6A4-2E4A-6887-2371-F5A8F3C626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9" y="6124559"/>
            <a:ext cx="4517287" cy="45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sp>
        <p:nvSpPr>
          <p:cNvPr id="6" name="Flowchart: Terminator 5">
            <a:extLst>
              <a:ext uri="{FF2B5EF4-FFF2-40B4-BE49-F238E27FC236}">
                <a16:creationId xmlns="" xmlns:a16="http://schemas.microsoft.com/office/drawing/2014/main" id="{5E8DA617-3CD0-CC08-E676-802EF5878D1C}"/>
              </a:ext>
            </a:extLst>
          </p:cNvPr>
          <p:cNvSpPr/>
          <p:nvPr/>
        </p:nvSpPr>
        <p:spPr>
          <a:xfrm>
            <a:off x="1600200" y="1622910"/>
            <a:ext cx="4953000" cy="914400"/>
          </a:xfrm>
          <a:prstGeom prst="flowChartTerminator">
            <a:avLst/>
          </a:prstGeom>
          <a:solidFill>
            <a:srgbClr val="F3D04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51759" y="7794129"/>
            <a:ext cx="3310026" cy="22207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7D7AB50-4C69-2705-81C9-0986B5E37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765" y="4226378"/>
            <a:ext cx="6161616" cy="541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063103-54C5-6166-C9C0-E443FD232A7B}"/>
              </a:ext>
            </a:extLst>
          </p:cNvPr>
          <p:cNvSpPr txBox="1"/>
          <p:nvPr/>
        </p:nvSpPr>
        <p:spPr>
          <a:xfrm>
            <a:off x="12677066" y="2537310"/>
            <a:ext cx="4499776" cy="997508"/>
          </a:xfrm>
          <a:prstGeom prst="wedgeRoundRectCallout">
            <a:avLst>
              <a:gd name="adj1" fmla="val -36920"/>
              <a:gd name="adj2" fmla="val 101839"/>
              <a:gd name="adj3" fmla="val 16667"/>
            </a:avLst>
          </a:prstGeom>
          <a:solidFill>
            <a:srgbClr val="C5D7BF"/>
          </a:solidFill>
        </p:spPr>
        <p:txBody>
          <a:bodyPr wrap="square" rtlCol="0">
            <a:spAutoFit/>
          </a:bodyPr>
          <a:lstStyle/>
          <a:p>
            <a:pPr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viết về gì?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9E34783-B10E-F8C4-0731-9E801308C4AA}"/>
              </a:ext>
            </a:extLst>
          </p:cNvPr>
          <p:cNvSpPr txBox="1"/>
          <p:nvPr/>
        </p:nvSpPr>
        <p:spPr>
          <a:xfrm>
            <a:off x="803309" y="3534818"/>
            <a:ext cx="5460903" cy="2019064"/>
          </a:xfrm>
          <a:prstGeom prst="wedgeRoundRectCallout">
            <a:avLst>
              <a:gd name="adj1" fmla="val 44559"/>
              <a:gd name="adj2" fmla="val 66535"/>
              <a:gd name="adj3" fmla="val 16667"/>
            </a:avLst>
          </a:prstGeom>
          <a:solidFill>
            <a:srgbClr val="C5D7BF"/>
          </a:solidFill>
        </p:spPr>
        <p:txBody>
          <a:bodyPr wrap="square" rtlCol="0">
            <a:spAutoFit/>
          </a:bodyPr>
          <a:lstStyle/>
          <a:p>
            <a:pPr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 viết về việc chuẩn bị đi khai giảng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7FBFCA0-512F-D376-E31D-17EA71657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0634" y="4354384"/>
            <a:ext cx="3352800" cy="500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8403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319176-6163-EA78-0674-3EE12AA4B84B}"/>
              </a:ext>
            </a:extLst>
          </p:cNvPr>
          <p:cNvSpPr txBox="1"/>
          <p:nvPr/>
        </p:nvSpPr>
        <p:spPr>
          <a:xfrm>
            <a:off x="1752600" y="1333500"/>
            <a:ext cx="8601683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viết đoạn văn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B04F2A-CD35-FD42-1390-30312527AF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74840" y="234045"/>
            <a:ext cx="2549642" cy="2527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F4CE82D-B999-B417-FF39-F848B86D2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0" y="3563233"/>
            <a:ext cx="7318258" cy="64516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7A614C-6960-3834-EF84-96B9E6AB3B4A}"/>
              </a:ext>
            </a:extLst>
          </p:cNvPr>
          <p:cNvSpPr txBox="1"/>
          <p:nvPr/>
        </p:nvSpPr>
        <p:spPr>
          <a:xfrm>
            <a:off x="8081972" y="4066678"/>
            <a:ext cx="7924800" cy="4062176"/>
          </a:xfrm>
          <a:prstGeom prst="roundRect">
            <a:avLst/>
          </a:prstGeom>
          <a:solidFill>
            <a:srgbClr val="EEC4AB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 em dựa vào gợi ý, viết một đoạn văn kể về việc em chuẩn bị đi khai trường.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F5407B6-7853-74B0-74D0-472E1A693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3726" y="3257613"/>
            <a:ext cx="1121761" cy="1127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4D6A8E3-2041-E0C0-4A0C-8B55F2039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3262001"/>
            <a:ext cx="1121761" cy="112785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351759" y="7794129"/>
            <a:ext cx="3310026" cy="22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791167" y="1757279"/>
            <a:ext cx="855345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spc="12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29000" y="4549207"/>
            <a:ext cx="5486400" cy="2938465"/>
          </a:xfrm>
          <a:prstGeom prst="roundRect">
            <a:avLst/>
          </a:prstGeom>
          <a:solidFill>
            <a:srgbClr val="F9CB9A"/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4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bài viết số 2, ôn tập lại nội dung bài học ngày hôm nay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1159" y="4515942"/>
            <a:ext cx="3075709" cy="5638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88279" y="6734721"/>
            <a:ext cx="2399053" cy="2971800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A19EFDA8-56E7-9763-0BAC-84CFCCA98F3F}"/>
              </a:ext>
            </a:extLst>
          </p:cNvPr>
          <p:cNvSpPr txBox="1"/>
          <p:nvPr/>
        </p:nvSpPr>
        <p:spPr>
          <a:xfrm>
            <a:off x="10289455" y="4513829"/>
            <a:ext cx="4922574" cy="2938465"/>
          </a:xfrm>
          <a:prstGeom prst="roundRect">
            <a:avLst/>
          </a:prstGeom>
          <a:solidFill>
            <a:srgbClr val="F9CB9A"/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4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nội dung bài đọc kế tiếp Bài đọc 3: Bạn mới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89CC55B-F0C4-923B-E6A8-8A0445D31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802" y="3652765"/>
            <a:ext cx="12192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9623D12-4066-EB83-5817-7619210E0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1142" y="3617387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57999" y="-4458499"/>
            <a:ext cx="19203998" cy="1920399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31112" y="3464139"/>
            <a:ext cx="13225775" cy="3681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500" b="1" spc="12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="" xmlns:a16="http://schemas.microsoft.com/office/drawing/2014/main" id="{6181BEB1-BAD8-5AD3-AF37-A82D5DE35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90780">
            <a:off x="10277580" y="953308"/>
            <a:ext cx="9111294" cy="1971353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="" xmlns:a16="http://schemas.microsoft.com/office/drawing/2014/main" id="{F53863BD-B08B-DADC-B597-D1DBB78C3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137564">
            <a:off x="-1599460" y="1269962"/>
            <a:ext cx="9111294" cy="1971353"/>
          </a:xfrm>
          <a:prstGeom prst="rect">
            <a:avLst/>
          </a:prstGeom>
        </p:spPr>
      </p:pic>
      <p:pic>
        <p:nvPicPr>
          <p:cNvPr id="1026" name="Picture 2" descr="hình nền động dây ngang đẹp 1 (101)">
            <a:extLst>
              <a:ext uri="{FF2B5EF4-FFF2-40B4-BE49-F238E27FC236}">
                <a16:creationId xmlns="" xmlns:a16="http://schemas.microsoft.com/office/drawing/2014/main" id="{1A9FC8AE-02C1-FD83-5ECB-52DBA5B2B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999" y="1012371"/>
            <a:ext cx="6595513" cy="32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ình nền động dây ngang đẹp 1 (101)">
            <a:extLst>
              <a:ext uri="{FF2B5EF4-FFF2-40B4-BE49-F238E27FC236}">
                <a16:creationId xmlns="" xmlns:a16="http://schemas.microsoft.com/office/drawing/2014/main" id="{1F1BCFD1-8918-5C8D-61DD-3A3FCA9DA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380" y="728867"/>
            <a:ext cx="6964817" cy="34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9B099CC-EF55-7502-22AE-ACE6C4E16F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70" y="6689748"/>
            <a:ext cx="4292530" cy="37619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B447F0C-2B50-A121-7E8E-CF7DA56E66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8" b="13564"/>
          <a:stretch/>
        </p:blipFill>
        <p:spPr>
          <a:xfrm>
            <a:off x="12954000" y="6910174"/>
            <a:ext cx="4831213" cy="35054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0" y="1034143"/>
            <a:ext cx="7332160" cy="1083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500" b="1" spc="12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49400" y="7658100"/>
            <a:ext cx="3310026" cy="222072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4B705E5-94A1-3C8A-7296-DE8DF89426C3}"/>
              </a:ext>
            </a:extLst>
          </p:cNvPr>
          <p:cNvSpPr txBox="1"/>
          <p:nvPr/>
        </p:nvSpPr>
        <p:spPr>
          <a:xfrm>
            <a:off x="10076123" y="4248578"/>
            <a:ext cx="7333240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Trong buổi lễ chào cờ, các bạn học sinh đã xếp thành hình bản đồ Việt Nam.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E54166-6288-6DCE-2099-DA65FAAB3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248" y="3295059"/>
            <a:ext cx="6917383" cy="4786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9F30DA-29FD-8C9D-93A4-E5156BE9E4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9" r="19800" b="18812"/>
          <a:stretch/>
        </p:blipFill>
        <p:spPr>
          <a:xfrm>
            <a:off x="7973292" y="4722396"/>
            <a:ext cx="2380880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57999" y="-4458499"/>
            <a:ext cx="19203998" cy="1920399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0847" y="3284944"/>
            <a:ext cx="18047153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120">
                <a:latin typeface="Arial" panose="020B0604020202020204" pitchFamily="34" charset="0"/>
                <a:cs typeface="Arial" panose="020B0604020202020204" pitchFamily="34" charset="0"/>
              </a:rPr>
              <a:t>BÀI ĐỌC 2: </a:t>
            </a:r>
          </a:p>
          <a:p>
            <a:pPr algn="ctr">
              <a:lnSpc>
                <a:spcPct val="150000"/>
              </a:lnSpc>
            </a:pPr>
            <a:r>
              <a:rPr lang="en-US" sz="8000" b="1" spc="120">
                <a:latin typeface="Arial" panose="020B0604020202020204" pitchFamily="34" charset="0"/>
                <a:cs typeface="Arial" panose="020B0604020202020204" pitchFamily="34" charset="0"/>
              </a:rPr>
              <a:t>LỄ CHÀO CỜ ĐẶC BIỆT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1543" y="7761133"/>
            <a:ext cx="2127757" cy="1497167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427E9884-3EA2-4917-1FD7-AE7197FEE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0758" y="1662372"/>
            <a:ext cx="3034139" cy="1594302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="" xmlns:a16="http://schemas.microsoft.com/office/drawing/2014/main" id="{186AAF48-CD8C-7AE0-39E5-0DFB1F09D3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8875" y="6287490"/>
            <a:ext cx="2743765" cy="3398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49400" y="7658100"/>
            <a:ext cx="3310026" cy="222072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4B705E5-94A1-3C8A-7296-DE8DF89426C3}"/>
              </a:ext>
            </a:extLst>
          </p:cNvPr>
          <p:cNvSpPr txBox="1"/>
          <p:nvPr/>
        </p:nvSpPr>
        <p:spPr>
          <a:xfrm>
            <a:off x="1295400" y="2236485"/>
            <a:ext cx="6781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Đọc thành tiếng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9EA96D8-AEE7-887F-3B07-181D4BE56009}"/>
              </a:ext>
            </a:extLst>
          </p:cNvPr>
          <p:cNvSpPr txBox="1"/>
          <p:nvPr/>
        </p:nvSpPr>
        <p:spPr>
          <a:xfrm>
            <a:off x="1185233" y="3396678"/>
            <a:ext cx="15963900" cy="411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Giọng đọc trong bài: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>
                <a:cs typeface="Arial" panose="020B0604020202020204" pitchFamily="34" charset="0"/>
              </a:rPr>
              <a:t>G</a:t>
            </a:r>
            <a:r>
              <a:rPr lang="vi-VN" sz="4500">
                <a:cs typeface="Arial" panose="020B0604020202020204" pitchFamily="34" charset="0"/>
              </a:rPr>
              <a:t>iọng đọc thong thả, trang trọng.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>
                <a:cs typeface="Arial" panose="020B0604020202020204" pitchFamily="34" charset="0"/>
              </a:rPr>
              <a:t>Nhấn giọng gây ấn tượng ở những từ ngữ gợi cảm, gợi tả</a:t>
            </a:r>
            <a:r>
              <a:rPr lang="en-US" sz="4500">
                <a:cs typeface="Arial" panose="020B0604020202020204" pitchFamily="34" charset="0"/>
              </a:rPr>
              <a:t>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>
                <a:cs typeface="Arial" panose="020B0604020202020204" pitchFamily="34" charset="0"/>
              </a:rPr>
              <a:t> Giọng đọc chậm rãi ở câu cuối.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969FFB-6D7D-41FC-A6F2-88AD84322A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0" b="47387"/>
          <a:stretch/>
        </p:blipFill>
        <p:spPr>
          <a:xfrm>
            <a:off x="-114300" y="7515626"/>
            <a:ext cx="2819400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49400" y="7658100"/>
            <a:ext cx="3310026" cy="222072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4B705E5-94A1-3C8A-7296-DE8DF89426C3}"/>
              </a:ext>
            </a:extLst>
          </p:cNvPr>
          <p:cNvSpPr txBox="1"/>
          <p:nvPr/>
        </p:nvSpPr>
        <p:spPr>
          <a:xfrm>
            <a:off x="6114220" y="1427313"/>
            <a:ext cx="5867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GIẢI THÍCH TỪ KHÓ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969FFB-6D7D-41FC-A6F2-88AD84322A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0" b="47387"/>
          <a:stretch/>
        </p:blipFill>
        <p:spPr>
          <a:xfrm>
            <a:off x="-114300" y="7515626"/>
            <a:ext cx="2819400" cy="250567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3843CA3-B534-C343-D49C-DC2AAB363315}"/>
              </a:ext>
            </a:extLst>
          </p:cNvPr>
          <p:cNvSpPr/>
          <p:nvPr/>
        </p:nvSpPr>
        <p:spPr>
          <a:xfrm>
            <a:off x="2670464" y="2607777"/>
            <a:ext cx="30480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đảo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B6B1D53-0200-41DE-D8A4-CCB93EC4042C}"/>
              </a:ext>
            </a:extLst>
          </p:cNvPr>
          <p:cNvSpPr/>
          <p:nvPr/>
        </p:nvSpPr>
        <p:spPr>
          <a:xfrm>
            <a:off x="2327564" y="7522800"/>
            <a:ext cx="37338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Thiêng liêng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273C9F8A-D095-FB50-858A-AE5AF84473EC}"/>
              </a:ext>
            </a:extLst>
          </p:cNvPr>
          <p:cNvSpPr/>
          <p:nvPr/>
        </p:nvSpPr>
        <p:spPr>
          <a:xfrm>
            <a:off x="2670464" y="4277205"/>
            <a:ext cx="30480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 điệu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3A26E1CE-F43A-D650-E0A9-411121C9B00B}"/>
              </a:ext>
            </a:extLst>
          </p:cNvPr>
          <p:cNvSpPr/>
          <p:nvPr/>
        </p:nvSpPr>
        <p:spPr>
          <a:xfrm>
            <a:off x="2684319" y="5853372"/>
            <a:ext cx="30480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Hào hùng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96EF907-4F4C-E7DD-74FD-43DAA35A3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9464" y="2427035"/>
            <a:ext cx="762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F1CC23-8EE2-28AA-700B-A633D591C8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8616" y="4040008"/>
            <a:ext cx="762066" cy="762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EE3BAAF-8C00-5071-4F6E-2C401156A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4100" y="5653047"/>
            <a:ext cx="762000" cy="76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198CF9C-FF52-DAF4-A009-93B7C4C92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00" y="7373390"/>
            <a:ext cx="762000" cy="76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9F88B56-276B-21DF-E35E-41D3CAEAE4A5}"/>
              </a:ext>
            </a:extLst>
          </p:cNvPr>
          <p:cNvSpPr txBox="1"/>
          <p:nvPr/>
        </p:nvSpPr>
        <p:spPr>
          <a:xfrm>
            <a:off x="7161939" y="2786862"/>
            <a:ext cx="96586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Một nhóm các quần đảo ở gần nhau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7D3CBE-8CAB-6757-D125-B9E98B38C3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5" t="36214" r="21139" b="34368"/>
          <a:stretch/>
        </p:blipFill>
        <p:spPr>
          <a:xfrm>
            <a:off x="5769369" y="2333547"/>
            <a:ext cx="1270452" cy="16002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3FFA398-2C77-4A2B-C28C-D78FA5C12B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5" t="36214" r="21139" b="34368"/>
          <a:stretch/>
        </p:blipFill>
        <p:spPr>
          <a:xfrm>
            <a:off x="5769369" y="4008453"/>
            <a:ext cx="1270452" cy="16002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135C95B-73A2-CFE4-D70C-E9B3404C38E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5" t="36214" r="21139" b="34368"/>
          <a:stretch/>
        </p:blipFill>
        <p:spPr>
          <a:xfrm>
            <a:off x="5991150" y="7224780"/>
            <a:ext cx="1270452" cy="16002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E278A36-CB6A-AAF7-5502-A0997ADC73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5" t="36214" r="21139" b="34368"/>
          <a:stretch/>
        </p:blipFill>
        <p:spPr>
          <a:xfrm>
            <a:off x="5826447" y="5602174"/>
            <a:ext cx="1270452" cy="16002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B00CC25-1179-8DFF-3E61-399C200E926A}"/>
              </a:ext>
            </a:extLst>
          </p:cNvPr>
          <p:cNvSpPr txBox="1"/>
          <p:nvPr/>
        </p:nvSpPr>
        <p:spPr>
          <a:xfrm>
            <a:off x="7161936" y="4463520"/>
            <a:ext cx="84382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Âm thanh nhịp điệu của bài hát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2CB2EA5-F854-2406-9C72-7BE96150D5A9}"/>
              </a:ext>
            </a:extLst>
          </p:cNvPr>
          <p:cNvSpPr txBox="1"/>
          <p:nvPr/>
        </p:nvSpPr>
        <p:spPr>
          <a:xfrm>
            <a:off x="7219254" y="6045643"/>
            <a:ext cx="57901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Mạnh mẽ và sôi nổi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45F6FAC-0C5A-122C-CEDA-C855C9BB44EB}"/>
              </a:ext>
            </a:extLst>
          </p:cNvPr>
          <p:cNvSpPr txBox="1"/>
          <p:nvPr/>
        </p:nvSpPr>
        <p:spPr>
          <a:xfrm>
            <a:off x="7225663" y="7691891"/>
            <a:ext cx="70237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Cao quý được coi trọng</a:t>
            </a:r>
          </a:p>
        </p:txBody>
      </p:sp>
    </p:spTree>
    <p:extLst>
      <p:ext uri="{BB962C8B-B14F-4D97-AF65-F5344CB8AC3E}">
        <p14:creationId xmlns:p14="http://schemas.microsoft.com/office/powerpoint/2010/main" val="147384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49400" y="7658100"/>
            <a:ext cx="3310026" cy="222072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4B705E5-94A1-3C8A-7296-DE8DF89426C3}"/>
              </a:ext>
            </a:extLst>
          </p:cNvPr>
          <p:cNvSpPr txBox="1"/>
          <p:nvPr/>
        </p:nvSpPr>
        <p:spPr>
          <a:xfrm>
            <a:off x="4546535" y="1909985"/>
            <a:ext cx="9105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CÁCH NGẮT NGHỈ MỘT SỐ CÂU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969FFB-6D7D-41FC-A6F2-88AD84322A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0" b="47387"/>
          <a:stretch/>
        </p:blipFill>
        <p:spPr>
          <a:xfrm>
            <a:off x="-114300" y="7515626"/>
            <a:ext cx="2819400" cy="25056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45F6FAC-0C5A-122C-CEDA-C855C9BB44EB}"/>
              </a:ext>
            </a:extLst>
          </p:cNvPr>
          <p:cNvSpPr txBox="1"/>
          <p:nvPr/>
        </p:nvSpPr>
        <p:spPr>
          <a:xfrm>
            <a:off x="1844399" y="3208849"/>
            <a:ext cx="14509842" cy="515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Khi nhạc nền Quốc ca vang lên, </a:t>
            </a:r>
            <a:r>
              <a:rPr lang="vi-VN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 tất cả học sinh </a:t>
            </a:r>
            <a:r>
              <a:rPr lang="vi-VN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 và thầy cô </a:t>
            </a:r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đều hướng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về lá Quốc kì thiêng liêng, </a:t>
            </a:r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hát vang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giai điệu </a:t>
            </a:r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hào hùng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của bài hát.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Buổi lễ đ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 để lại ấn tượng </a:t>
            </a:r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khó quên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trong lòng các bạn nhỏ. </a:t>
            </a:r>
          </a:p>
        </p:txBody>
      </p:sp>
    </p:spTree>
    <p:extLst>
      <p:ext uri="{BB962C8B-B14F-4D97-AF65-F5344CB8AC3E}">
        <p14:creationId xmlns:p14="http://schemas.microsoft.com/office/powerpoint/2010/main" val="9532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49400" y="7658100"/>
            <a:ext cx="3310026" cy="222072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4B705E5-94A1-3C8A-7296-DE8DF89426C3}"/>
              </a:ext>
            </a:extLst>
          </p:cNvPr>
          <p:cNvSpPr txBox="1"/>
          <p:nvPr/>
        </p:nvSpPr>
        <p:spPr>
          <a:xfrm>
            <a:off x="1295400" y="1152945"/>
            <a:ext cx="5562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endParaRPr lang="en-US" sz="4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969FFB-6D7D-41FC-A6F2-88AD84322A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0" b="47387"/>
          <a:stretch/>
        </p:blipFill>
        <p:spPr>
          <a:xfrm>
            <a:off x="-114300" y="7515626"/>
            <a:ext cx="2819400" cy="25056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45F6FAC-0C5A-122C-CEDA-C855C9BB44EB}"/>
              </a:ext>
            </a:extLst>
          </p:cNvPr>
          <p:cNvSpPr txBox="1"/>
          <p:nvPr/>
        </p:nvSpPr>
        <p:spPr>
          <a:xfrm>
            <a:off x="2062067" y="3258390"/>
            <a:ext cx="14509842" cy="564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+mj-lt"/>
              <a:buAutoNum type="arabicPeriod"/>
            </a:pPr>
            <a:r>
              <a:rPr lang="vi-VN" sz="3500">
                <a:latin typeface="Arial" panose="020B0604020202020204" pitchFamily="34" charset="0"/>
                <a:cs typeface="Arial" panose="020B0604020202020204" pitchFamily="34" charset="0"/>
              </a:rPr>
              <a:t>Lễ chào cờ của trường Tiểu học Cát Bi được tổ chức nhằm mục đích gì?</a:t>
            </a:r>
          </a:p>
          <a:p>
            <a:pPr marL="685800" indent="-685800">
              <a:lnSpc>
                <a:spcPct val="150000"/>
              </a:lnSpc>
              <a:buFont typeface="+mj-lt"/>
              <a:buAutoNum type="arabicPeriod"/>
            </a:pPr>
            <a:r>
              <a:rPr lang="vi-VN" sz="3500">
                <a:latin typeface="Arial" panose="020B0604020202020204" pitchFamily="34" charset="0"/>
                <a:cs typeface="Arial" panose="020B0604020202020204" pitchFamily="34" charset="0"/>
              </a:rPr>
              <a:t>Chi tiết nào cho thấy lễ chào cờ đó rất đặc biệt?</a:t>
            </a:r>
          </a:p>
          <a:p>
            <a:pPr marL="685800" indent="-685800">
              <a:lnSpc>
                <a:spcPct val="150000"/>
              </a:lnSpc>
              <a:buFont typeface="+mj-lt"/>
              <a:buAutoNum type="arabicPeriod"/>
            </a:pPr>
            <a:r>
              <a:rPr lang="vi-VN" sz="3500">
                <a:latin typeface="Arial" panose="020B0604020202020204" pitchFamily="34" charset="0"/>
                <a:cs typeface="Arial" panose="020B0604020202020204" pitchFamily="34" charset="0"/>
              </a:rPr>
              <a:t>Theo em, vì sao buổi lễ chào cờ đó để lại ấn tượng khó quên đối với các bạn học sinh?</a:t>
            </a:r>
          </a:p>
          <a:p>
            <a:pPr marL="685800" indent="-685800">
              <a:lnSpc>
                <a:spcPct val="150000"/>
              </a:lnSpc>
              <a:buFont typeface="+mj-lt"/>
              <a:buAutoNum type="arabicPeriod"/>
            </a:pPr>
            <a:r>
              <a:rPr lang="vi-VN" sz="3500">
                <a:latin typeface="Arial" panose="020B0604020202020204" pitchFamily="34" charset="0"/>
                <a:cs typeface="Arial" panose="020B0604020202020204" pitchFamily="34" charset="0"/>
              </a:rPr>
              <a:t>Dựa vào hình minh họa trong bài đọc, hãy kể thêm tên một số trường tổ chức lễ chào cờ đặc biệt hướng về biển, đảo. 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7C1FB450-030F-D953-2AF7-0B8AD7104455}"/>
              </a:ext>
            </a:extLst>
          </p:cNvPr>
          <p:cNvSpPr/>
          <p:nvPr/>
        </p:nvSpPr>
        <p:spPr>
          <a:xfrm>
            <a:off x="1295400" y="2062020"/>
            <a:ext cx="5562600" cy="1072125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4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5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0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2D5B84-2DE0-8708-1ED1-B6A163F80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49400" y="7658100"/>
            <a:ext cx="3310026" cy="2220726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8DB76CBD-CB0F-85EC-C69F-D2D779B4F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9003" y="7835523"/>
            <a:ext cx="487839" cy="1068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969FFB-6D7D-41FC-A6F2-88AD84322A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0" b="47387"/>
          <a:stretch/>
        </p:blipFill>
        <p:spPr>
          <a:xfrm>
            <a:off x="-114300" y="7515626"/>
            <a:ext cx="2819400" cy="250567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A88AFD7-B659-A9AE-D7C2-B048AF725A49}"/>
              </a:ext>
            </a:extLst>
          </p:cNvPr>
          <p:cNvSpPr/>
          <p:nvPr/>
        </p:nvSpPr>
        <p:spPr>
          <a:xfrm>
            <a:off x="1562100" y="386445"/>
            <a:ext cx="15163800" cy="19921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45F6FAC-0C5A-122C-CEDA-C855C9BB44EB}"/>
              </a:ext>
            </a:extLst>
          </p:cNvPr>
          <p:cNvSpPr txBox="1"/>
          <p:nvPr/>
        </p:nvSpPr>
        <p:spPr>
          <a:xfrm>
            <a:off x="2179161" y="470046"/>
            <a:ext cx="1450984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Lễ chào cờ của trường Tiểu học Cát Bi được tổ chức nhằm mục đích gì?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8743FE-BCA7-6AA8-C566-3D96C8FD2C74}"/>
              </a:ext>
            </a:extLst>
          </p:cNvPr>
          <p:cNvSpPr txBox="1"/>
          <p:nvPr/>
        </p:nvSpPr>
        <p:spPr>
          <a:xfrm>
            <a:off x="7885547" y="3412664"/>
            <a:ext cx="8223292" cy="4062176"/>
          </a:xfrm>
          <a:prstGeom prst="wedgeRoundRectCallout">
            <a:avLst>
              <a:gd name="adj1" fmla="val -47369"/>
              <a:gd name="adj2" fmla="val -6642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Lễ chào cờ của trường Tiểu học Cát Bi được tổ chức nhằm thể hiện ý thức hướng về biển đảo, bảo vệ biển đảo quê hương.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6658AC4-8C65-7DB7-597E-FBE3387D7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61" y="2853623"/>
            <a:ext cx="5584804" cy="55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1301</Words>
  <Application>Microsoft Office PowerPoint</Application>
  <PresentationFormat>Custom</PresentationFormat>
  <Paragraphs>101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Wingdings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Beige Playful English Class Education Presentation</dc:title>
  <cp:lastModifiedBy>ADMIN</cp:lastModifiedBy>
  <cp:revision>14</cp:revision>
  <dcterms:created xsi:type="dcterms:W3CDTF">2006-08-16T00:00:00Z</dcterms:created>
  <dcterms:modified xsi:type="dcterms:W3CDTF">2025-09-09T23:25:30Z</dcterms:modified>
  <dc:identifier>DAFHabIl858</dc:identifier>
</cp:coreProperties>
</file>