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4" r:id="rId17"/>
    <p:sldId id="275" r:id="rId18"/>
    <p:sldId id="276" r:id="rId19"/>
    <p:sldId id="277" r:id="rId20"/>
    <p:sldId id="278" r:id="rId21"/>
    <p:sldId id="280" r:id="rId22"/>
    <p:sldId id="279" r:id="rId23"/>
    <p:sldId id="281" r:id="rId24"/>
    <p:sldId id="282" r:id="rId25"/>
    <p:sldId id="283" r:id="rId26"/>
    <p:sldId id="284" r:id="rId27"/>
    <p:sldId id="285" r:id="rId28"/>
  </p:sldIdLst>
  <p:sldSz cx="12192000" cy="6858000"/>
  <p:notesSz cx="6858000" cy="9144000"/>
  <p:embeddedFontLst>
    <p:embeddedFont>
      <p:font typeface="#9Slide03 AmpleSoft Bold" panose="02000000000000000000" pitchFamily="2" charset="-93"/>
      <p:regular r:id="rId29"/>
    </p:embeddedFont>
    <p:embeddedFont>
      <p:font typeface="#9Slide07 SVNBango" panose="02000000000000000000" pitchFamily="2" charset="0"/>
      <p:regular r:id="rId30"/>
    </p:embeddedFont>
    <p:embeddedFont>
      <p:font typeface="Cambria" panose="02040503050406030204" pitchFamily="18" charset="0"/>
      <p:regular r:id="rId31"/>
      <p:bold r:id="rId32"/>
      <p:italic r:id="rId33"/>
      <p:boldItalic r:id="rId34"/>
    </p:embeddedFont>
    <p:embeddedFont>
      <p:font typeface="Nunito ExtraBold" pitchFamily="2" charset="-93"/>
      <p:bold r:id="rId35"/>
      <p:boldItalic r:id="rId36"/>
    </p:embeddedFont>
    <p:embeddedFont>
      <p:font typeface="SVN-DK Clochard" panose="02000000000000000000" pitchFamily="50" charset="0"/>
      <p:regular r:id="rId3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AA8"/>
    <a:srgbClr val="B39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0"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C7D7-DA05-3CC1-7232-3221C91D8A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9485BB0-0717-A5DA-4CEA-6B1749E6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AFE10DE-43DD-DE15-25C3-BD277B0CA85D}"/>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5" name="Footer Placeholder 4">
            <a:extLst>
              <a:ext uri="{FF2B5EF4-FFF2-40B4-BE49-F238E27FC236}">
                <a16:creationId xmlns:a16="http://schemas.microsoft.com/office/drawing/2014/main" id="{E1E7D183-B450-D94E-AF06-75BC8A78BEA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6A7A2F-46E5-8F30-808D-27FB8589A6C2}"/>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2118094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9EFA-2233-6D86-939F-606FC2C4EE4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4C7C1A-4151-2C84-A620-2E35A6DBD1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664706C-AC08-B985-852A-AFEAD8FDBCBC}"/>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5" name="Footer Placeholder 4">
            <a:extLst>
              <a:ext uri="{FF2B5EF4-FFF2-40B4-BE49-F238E27FC236}">
                <a16:creationId xmlns:a16="http://schemas.microsoft.com/office/drawing/2014/main" id="{5BB6CFBB-250D-EA53-13D5-F5C257FC95E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DCE08CB-6DCD-7EC0-BD3F-CC96044CCF59}"/>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807703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BF96-5376-414C-E2C1-4657B59917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D6764B-623E-2704-F0F8-772D8028A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EC74D37-0E3E-5044-7585-1CB54AC77F80}"/>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5" name="Footer Placeholder 4">
            <a:extLst>
              <a:ext uri="{FF2B5EF4-FFF2-40B4-BE49-F238E27FC236}">
                <a16:creationId xmlns:a16="http://schemas.microsoft.com/office/drawing/2014/main" id="{0D987F39-FB1D-1EFB-C7A8-D37BA7A1FB8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C9B044B-8C89-0F90-6748-0F3545EC17D7}"/>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539026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C70EF-DD0B-E2AC-FA6C-3164EA327C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DE5BA9A-0CD1-C053-AF29-46E07D018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9541949-C58C-A15F-FAA8-895CACA12962}"/>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5" name="Footer Placeholder 4">
            <a:extLst>
              <a:ext uri="{FF2B5EF4-FFF2-40B4-BE49-F238E27FC236}">
                <a16:creationId xmlns:a16="http://schemas.microsoft.com/office/drawing/2014/main" id="{1B0DB5EF-5D2C-D39D-42BC-BF06253A4D8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DFF29FE-28C3-CB51-8435-BEF8C2A2A6F7}"/>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887392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46A7A-5053-2C28-07C5-0B65F46EAF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244BC21-9609-BC80-CA51-D07AC255BF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39E20C-8B27-BEF9-9DAA-5FF839C14FC7}"/>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5" name="Footer Placeholder 4">
            <a:extLst>
              <a:ext uri="{FF2B5EF4-FFF2-40B4-BE49-F238E27FC236}">
                <a16:creationId xmlns:a16="http://schemas.microsoft.com/office/drawing/2014/main" id="{936B3C50-1129-C409-F0B5-33D702E80A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221B9E-2AFA-9976-4FD3-2398F141DEBA}"/>
              </a:ext>
            </a:extLst>
          </p:cNvPr>
          <p:cNvSpPr>
            <a:spLocks noGrp="1"/>
          </p:cNvSpPr>
          <p:nvPr>
            <p:ph type="sldNum" sz="quarter" idx="12"/>
          </p:nvPr>
        </p:nvSpPr>
        <p:spPr/>
        <p:txBody>
          <a:bodyPr/>
          <a:lstStyle/>
          <a:p>
            <a:fld id="{24C20DA2-0461-4AB4-A6C1-C04B98B7FF74}" type="slidenum">
              <a:rPr lang="vi-VN" smtClean="0"/>
              <a:t>‹#›</a:t>
            </a:fld>
            <a:endParaRPr lang="vi-VN"/>
          </a:p>
        </p:txBody>
      </p:sp>
      <p:pic>
        <p:nvPicPr>
          <p:cNvPr id="8" name="Picture 7" descr="A green border with white background&#10;&#10;Description automatically generated with medium confidence">
            <a:extLst>
              <a:ext uri="{FF2B5EF4-FFF2-40B4-BE49-F238E27FC236}">
                <a16:creationId xmlns:a16="http://schemas.microsoft.com/office/drawing/2014/main" id="{9593675F-B029-AF44-17EA-C711E2110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3547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223A-6905-1F17-B9E8-0E678A4803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6ABAF6B-9BD4-555A-CD69-1E6A8AE367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809552-2E5B-ACFD-08DF-A019D24DB6B3}"/>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5" name="Footer Placeholder 4">
            <a:extLst>
              <a:ext uri="{FF2B5EF4-FFF2-40B4-BE49-F238E27FC236}">
                <a16:creationId xmlns:a16="http://schemas.microsoft.com/office/drawing/2014/main" id="{A3E5043B-71AD-8E1C-3E38-4BBACF6E1B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6F0B026-7A7A-1C1C-B4B9-DE898DEFDABD}"/>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1382372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25A1-D56A-F974-1184-846F57B7B2A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F8B87A7-8A69-FFDD-5D3F-62BEE72A0B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C8BB7E6-311C-B402-C090-37BF981A12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526F9E6-D773-F379-B41D-F90D40E25F63}"/>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6" name="Footer Placeholder 5">
            <a:extLst>
              <a:ext uri="{FF2B5EF4-FFF2-40B4-BE49-F238E27FC236}">
                <a16:creationId xmlns:a16="http://schemas.microsoft.com/office/drawing/2014/main" id="{586F6774-E465-13D4-F9D7-69D1CDBCD56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EA69EF5-7492-679F-2CCC-4330A0E32365}"/>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263336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EBFC8-49FB-DF5E-D5AE-6029DC9B70F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50BBD4-49EB-FFB7-C8C0-C2A7DA03B4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A9256-01A9-FD41-E4CC-1722F1982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4B8A194-C67D-BB16-5F15-F717CA5312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E0FD9D-BBD7-5BC7-F3D2-3F9F7870E0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A4C698-29FA-E76A-0491-ABA115AFE8EC}"/>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8" name="Footer Placeholder 7">
            <a:extLst>
              <a:ext uri="{FF2B5EF4-FFF2-40B4-BE49-F238E27FC236}">
                <a16:creationId xmlns:a16="http://schemas.microsoft.com/office/drawing/2014/main" id="{0D35950C-1157-A59D-B2A5-B40B7B3442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A943D1B-5E80-E835-9865-032276256BED}"/>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4031894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C2B2-9D9E-63B0-97D9-1618426A66B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117B2DA-252C-CE3C-6149-BAC4D403E72A}"/>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4" name="Footer Placeholder 3">
            <a:extLst>
              <a:ext uri="{FF2B5EF4-FFF2-40B4-BE49-F238E27FC236}">
                <a16:creationId xmlns:a16="http://schemas.microsoft.com/office/drawing/2014/main" id="{38E953AF-4FF7-C9A9-F484-818DC50D116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6BE8B80-1361-9E62-DA15-DD182DB69DDC}"/>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2413551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A8F79A-2DD1-3651-A6AF-977165302650}"/>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3" name="Footer Placeholder 2">
            <a:extLst>
              <a:ext uri="{FF2B5EF4-FFF2-40B4-BE49-F238E27FC236}">
                <a16:creationId xmlns:a16="http://schemas.microsoft.com/office/drawing/2014/main" id="{0F5B5508-5338-9061-9F2C-FAA140DC66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D95F46E-9E15-9164-0603-B3DFA4F05122}"/>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92255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499A-E33E-A559-0B05-C52B6F3C5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1875B6F-256D-E6C9-E42E-CB04222ED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1568D88-A826-F1E2-C12F-971086DA8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95B45-AD95-B4F3-9455-A1A6BFDB8915}"/>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6" name="Footer Placeholder 5">
            <a:extLst>
              <a:ext uri="{FF2B5EF4-FFF2-40B4-BE49-F238E27FC236}">
                <a16:creationId xmlns:a16="http://schemas.microsoft.com/office/drawing/2014/main" id="{960B1F16-91EA-A26D-F4A0-44A4C5D156E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FD207BD-B1A3-7FA1-EA97-1BBC72EDF2F3}"/>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1091921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9521-4884-BA8E-3687-A6658599812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FB3059B-1933-5958-451B-6CD58863FB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EDA811E-CDEC-3A9E-80C5-D56592C3EB4B}"/>
              </a:ext>
            </a:extLst>
          </p:cNvPr>
          <p:cNvSpPr>
            <a:spLocks noGrp="1"/>
          </p:cNvSpPr>
          <p:nvPr>
            <p:ph type="dt" sz="half" idx="10"/>
          </p:nvPr>
        </p:nvSpPr>
        <p:spPr/>
        <p:txBody>
          <a:bodyPr/>
          <a:lstStyle/>
          <a:p>
            <a:fld id="{BC05F65F-7393-4EE5-A01E-6C7D83F99CD8}" type="datetimeFigureOut">
              <a:rPr lang="vi-VN" smtClean="0"/>
              <a:t>18/09/2024</a:t>
            </a:fld>
            <a:endParaRPr lang="vi-VN"/>
          </a:p>
        </p:txBody>
      </p:sp>
      <p:sp>
        <p:nvSpPr>
          <p:cNvPr id="5" name="Footer Placeholder 4">
            <a:extLst>
              <a:ext uri="{FF2B5EF4-FFF2-40B4-BE49-F238E27FC236}">
                <a16:creationId xmlns:a16="http://schemas.microsoft.com/office/drawing/2014/main" id="{5C7BC229-DC16-5D13-254C-9ABB0C7C2E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8FD362C-47C9-19CE-CFFA-2CC7AA33E30F}"/>
              </a:ext>
            </a:extLst>
          </p:cNvPr>
          <p:cNvSpPr>
            <a:spLocks noGrp="1"/>
          </p:cNvSpPr>
          <p:nvPr>
            <p:ph type="sldNum" sz="quarter" idx="12"/>
          </p:nvPr>
        </p:nvSpPr>
        <p:spPr/>
        <p:txBody>
          <a:bodyPr/>
          <a:lstStyle/>
          <a:p>
            <a:fld id="{D591D151-7FB3-4B72-937D-32B829F49E5B}" type="slidenum">
              <a:rPr lang="vi-VN" smtClean="0"/>
              <a:t>‹#›</a:t>
            </a:fld>
            <a:endParaRPr lang="vi-VN"/>
          </a:p>
        </p:txBody>
      </p:sp>
      <p:pic>
        <p:nvPicPr>
          <p:cNvPr id="7" name="Content Placeholder 4" descr="A green grass field with a white background&#10;&#10;Description automatically generated">
            <a:extLst>
              <a:ext uri="{FF2B5EF4-FFF2-40B4-BE49-F238E27FC236}">
                <a16:creationId xmlns:a16="http://schemas.microsoft.com/office/drawing/2014/main" id="{2590B66B-383B-D796-CCC6-13FB8D79A489}"/>
              </a:ext>
            </a:extLst>
          </p:cNvPr>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7691556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1B08-0419-D99C-02BF-BE9271DAF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24CED7A-9A00-ACBA-AD04-C6BE3AB41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6074984-57E1-785F-9F3D-C83C799F2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3EC7B-0004-EA71-44FF-694B6FE74A87}"/>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6" name="Footer Placeholder 5">
            <a:extLst>
              <a:ext uri="{FF2B5EF4-FFF2-40B4-BE49-F238E27FC236}">
                <a16:creationId xmlns:a16="http://schemas.microsoft.com/office/drawing/2014/main" id="{2ECC8722-9F9B-3AF4-53DB-7DEC4207CE7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4DC804F-88FF-6CA9-9EAA-40B1ED92E7B3}"/>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2009643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6F6E3-D1F6-6A8F-B07B-79C05BB24A8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F3ABD2C-3426-707C-D9A8-DAAEC19570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8D8A29-DFC9-6204-F0FC-CB91F4BEF888}"/>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5" name="Footer Placeholder 4">
            <a:extLst>
              <a:ext uri="{FF2B5EF4-FFF2-40B4-BE49-F238E27FC236}">
                <a16:creationId xmlns:a16="http://schemas.microsoft.com/office/drawing/2014/main" id="{B3E5D4FE-6572-8CCF-A26B-F6859F3FD5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F61375-5DED-E9C9-F490-2CAB8DBAD6F3}"/>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1877505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5B8638-C4CA-14DE-C51D-5EE9BD8F5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4C450C0-BD4D-65C0-D365-8D92670F2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C8ABBE-D776-21F8-F028-6216CD7E1260}"/>
              </a:ext>
            </a:extLst>
          </p:cNvPr>
          <p:cNvSpPr>
            <a:spLocks noGrp="1"/>
          </p:cNvSpPr>
          <p:nvPr>
            <p:ph type="dt" sz="half" idx="10"/>
          </p:nvPr>
        </p:nvSpPr>
        <p:spPr/>
        <p:txBody>
          <a:bodyPr/>
          <a:lstStyle/>
          <a:p>
            <a:fld id="{D1C1755A-8E6B-48A4-9A24-29B31224AB83}" type="datetimeFigureOut">
              <a:rPr lang="vi-VN" smtClean="0"/>
              <a:t>17/09/2024</a:t>
            </a:fld>
            <a:endParaRPr lang="vi-VN"/>
          </a:p>
        </p:txBody>
      </p:sp>
      <p:sp>
        <p:nvSpPr>
          <p:cNvPr id="5" name="Footer Placeholder 4">
            <a:extLst>
              <a:ext uri="{FF2B5EF4-FFF2-40B4-BE49-F238E27FC236}">
                <a16:creationId xmlns:a16="http://schemas.microsoft.com/office/drawing/2014/main" id="{E0B1D376-F957-5BDC-DA76-6E1379BFAD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78EED4-0BB9-3FEE-23E6-71A141C36459}"/>
              </a:ext>
            </a:extLst>
          </p:cNvPr>
          <p:cNvSpPr>
            <a:spLocks noGrp="1"/>
          </p:cNvSpPr>
          <p:nvPr>
            <p:ph type="sldNum" sz="quarter" idx="12"/>
          </p:nvPr>
        </p:nvSpPr>
        <p:spPr/>
        <p:txBody>
          <a:bodyPr/>
          <a:lstStyle/>
          <a:p>
            <a:fld id="{24C20DA2-0461-4AB4-A6C1-C04B98B7FF74}" type="slidenum">
              <a:rPr lang="vi-VN" smtClean="0"/>
              <a:t>‹#›</a:t>
            </a:fld>
            <a:endParaRPr lang="vi-VN"/>
          </a:p>
        </p:txBody>
      </p:sp>
    </p:spTree>
    <p:extLst>
      <p:ext uri="{BB962C8B-B14F-4D97-AF65-F5344CB8AC3E}">
        <p14:creationId xmlns:p14="http://schemas.microsoft.com/office/powerpoint/2010/main" val="2979930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4866-66E8-60C0-3CF9-48141C74C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925AAB1-D778-41E7-5265-E587994944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D6BD1C-E942-1592-9A43-65E316521ED6}"/>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5" name="Footer Placeholder 4">
            <a:extLst>
              <a:ext uri="{FF2B5EF4-FFF2-40B4-BE49-F238E27FC236}">
                <a16:creationId xmlns:a16="http://schemas.microsoft.com/office/drawing/2014/main" id="{89C1467E-246D-AE4D-68C7-496806DF94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DC2CD4-3A90-9C43-68A4-532E59018351}"/>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38668141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10B8-7C16-B77C-D5F5-083DCC3EF3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80C425C-53A9-0FCD-0D9E-3DBD27CCFA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B622F02E-23A0-22C4-0CF7-FFE77AD8AB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7604E9A-B209-1CB1-C8BD-E94CC48DDA4D}"/>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6" name="Footer Placeholder 5">
            <a:extLst>
              <a:ext uri="{FF2B5EF4-FFF2-40B4-BE49-F238E27FC236}">
                <a16:creationId xmlns:a16="http://schemas.microsoft.com/office/drawing/2014/main" id="{9DF6D698-2D32-A7D4-9529-36B0FAAD03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B7D7DDE-0273-57EB-1615-CE7967941D1C}"/>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1966278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234E-11CC-D94D-46E9-ED7E2734C0B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3F6AFD-1D4A-1B68-7623-1CB2A901E0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0069B-74D6-33A7-8280-227809FBA5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69A445-407B-A492-FD60-E5AA42378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3EF762-DBF4-3168-8FBC-FEA73E5A6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CE1D2E1-3012-633E-3E93-F39025F0C5B4}"/>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8" name="Footer Placeholder 7">
            <a:extLst>
              <a:ext uri="{FF2B5EF4-FFF2-40B4-BE49-F238E27FC236}">
                <a16:creationId xmlns:a16="http://schemas.microsoft.com/office/drawing/2014/main" id="{C6A82A63-8013-F823-9008-D69A5D05D29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7399717-175F-2078-F60E-B0000B6783A1}"/>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336331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76D0-6208-0984-A45D-BE354630466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688E3F5-5E50-FEBC-72FA-3E71AEF9BCEB}"/>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4" name="Footer Placeholder 3">
            <a:extLst>
              <a:ext uri="{FF2B5EF4-FFF2-40B4-BE49-F238E27FC236}">
                <a16:creationId xmlns:a16="http://schemas.microsoft.com/office/drawing/2014/main" id="{3370DFC4-E01A-AD3F-BBF1-974E54956B3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60DC765C-CD0A-2005-8C9D-A982E9A7CFEC}"/>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1466806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2181E-01CF-91C9-D851-905F2299CD28}"/>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3" name="Footer Placeholder 2">
            <a:extLst>
              <a:ext uri="{FF2B5EF4-FFF2-40B4-BE49-F238E27FC236}">
                <a16:creationId xmlns:a16="http://schemas.microsoft.com/office/drawing/2014/main" id="{B50128C6-EE67-FDB7-7F0F-11A1642D709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33B25BE-6ABE-C960-8EB2-A4AE4B6185C9}"/>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267385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30C4-9426-ABD9-8248-55FBBF3D9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C97FFDF-A554-180C-FE7A-1FE6E9F95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F7731BE-96A1-A141-6103-9A9D53D52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8D93D-C3B0-3DDA-FBD9-5ED90279AFB9}"/>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6" name="Footer Placeholder 5">
            <a:extLst>
              <a:ext uri="{FF2B5EF4-FFF2-40B4-BE49-F238E27FC236}">
                <a16:creationId xmlns:a16="http://schemas.microsoft.com/office/drawing/2014/main" id="{55002585-9D88-B74A-441D-3C872E609E2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481FB1A-353A-9FA8-031D-0C67BC55F600}"/>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1114677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7DBD-2C8F-FAE4-BB03-4F6DD61C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61EFCA-4DD9-FF00-13C0-B7F4F3036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AB87518-6502-E47A-FC89-9465641AF8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E3228-9CFD-F4F3-62B4-38FF298F4C32}"/>
              </a:ext>
            </a:extLst>
          </p:cNvPr>
          <p:cNvSpPr>
            <a:spLocks noGrp="1"/>
          </p:cNvSpPr>
          <p:nvPr>
            <p:ph type="dt" sz="half" idx="10"/>
          </p:nvPr>
        </p:nvSpPr>
        <p:spPr/>
        <p:txBody>
          <a:bodyPr/>
          <a:lstStyle/>
          <a:p>
            <a:fld id="{BC05F65F-7393-4EE5-A01E-6C7D83F99CD8}" type="datetimeFigureOut">
              <a:rPr lang="vi-VN" smtClean="0"/>
              <a:t>17/09/2024</a:t>
            </a:fld>
            <a:endParaRPr lang="vi-VN"/>
          </a:p>
        </p:txBody>
      </p:sp>
      <p:sp>
        <p:nvSpPr>
          <p:cNvPr id="6" name="Footer Placeholder 5">
            <a:extLst>
              <a:ext uri="{FF2B5EF4-FFF2-40B4-BE49-F238E27FC236}">
                <a16:creationId xmlns:a16="http://schemas.microsoft.com/office/drawing/2014/main" id="{540B83C1-D330-0128-6D54-30F291C53E2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B05D52-E993-FFAC-8E11-C847A7B03713}"/>
              </a:ext>
            </a:extLst>
          </p:cNvPr>
          <p:cNvSpPr>
            <a:spLocks noGrp="1"/>
          </p:cNvSpPr>
          <p:nvPr>
            <p:ph type="sldNum" sz="quarter" idx="12"/>
          </p:nvPr>
        </p:nvSpPr>
        <p:spPr/>
        <p:txBody>
          <a:bodyPr/>
          <a:lstStyle/>
          <a:p>
            <a:fld id="{D591D151-7FB3-4B72-937D-32B829F49E5B}" type="slidenum">
              <a:rPr lang="vi-VN" smtClean="0"/>
              <a:t>‹#›</a:t>
            </a:fld>
            <a:endParaRPr lang="vi-VN"/>
          </a:p>
        </p:txBody>
      </p:sp>
    </p:spTree>
    <p:extLst>
      <p:ext uri="{BB962C8B-B14F-4D97-AF65-F5344CB8AC3E}">
        <p14:creationId xmlns:p14="http://schemas.microsoft.com/office/powerpoint/2010/main" val="609904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02D90-A6C8-C37F-3D75-050F09C9D2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361494E-7B76-D0AE-3F83-72CE77BF2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8E19851-DE2B-9E12-E6DD-85038DDF5C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05F65F-7393-4EE5-A01E-6C7D83F99CD8}" type="datetimeFigureOut">
              <a:rPr lang="vi-VN" smtClean="0"/>
              <a:t>17/09/2024</a:t>
            </a:fld>
            <a:endParaRPr lang="vi-VN"/>
          </a:p>
        </p:txBody>
      </p:sp>
      <p:sp>
        <p:nvSpPr>
          <p:cNvPr id="5" name="Footer Placeholder 4">
            <a:extLst>
              <a:ext uri="{FF2B5EF4-FFF2-40B4-BE49-F238E27FC236}">
                <a16:creationId xmlns:a16="http://schemas.microsoft.com/office/drawing/2014/main" id="{E803E158-B489-AAF4-C8C2-31DD4065C1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9B478AD4-61F4-6169-89F4-5A5BCF144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91D151-7FB3-4B72-937D-32B829F49E5B}" type="slidenum">
              <a:rPr lang="vi-VN" smtClean="0"/>
              <a:t>‹#›</a:t>
            </a:fld>
            <a:endParaRPr lang="vi-VN"/>
          </a:p>
        </p:txBody>
      </p:sp>
    </p:spTree>
    <p:extLst>
      <p:ext uri="{BB962C8B-B14F-4D97-AF65-F5344CB8AC3E}">
        <p14:creationId xmlns:p14="http://schemas.microsoft.com/office/powerpoint/2010/main" val="70398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96C621-07A8-8466-A92B-17B8EEAB6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05F9D2-6CE7-5021-B41E-8970E7E22D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28064D-E312-0718-CD52-AB75D882F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C1755A-8E6B-48A4-9A24-29B31224AB83}" type="datetimeFigureOut">
              <a:rPr lang="vi-VN" smtClean="0"/>
              <a:t>17/09/2024</a:t>
            </a:fld>
            <a:endParaRPr lang="vi-VN"/>
          </a:p>
        </p:txBody>
      </p:sp>
      <p:sp>
        <p:nvSpPr>
          <p:cNvPr id="5" name="Footer Placeholder 4">
            <a:extLst>
              <a:ext uri="{FF2B5EF4-FFF2-40B4-BE49-F238E27FC236}">
                <a16:creationId xmlns:a16="http://schemas.microsoft.com/office/drawing/2014/main" id="{3263CE9E-24FF-B9D5-2ACE-C1FB0F61E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DC92973-7F49-C2C5-B127-89C9061E8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C20DA2-0461-4AB4-A6C1-C04B98B7FF74}" type="slidenum">
              <a:rPr lang="vi-VN" smtClean="0"/>
              <a:t>‹#›</a:t>
            </a:fld>
            <a:endParaRPr lang="vi-VN"/>
          </a:p>
        </p:txBody>
      </p:sp>
    </p:spTree>
    <p:extLst>
      <p:ext uri="{BB962C8B-B14F-4D97-AF65-F5344CB8AC3E}">
        <p14:creationId xmlns:p14="http://schemas.microsoft.com/office/powerpoint/2010/main" val="2874925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5C1F830-D0E4-780E-2672-B8296999542B}"/>
              </a:ext>
            </a:extLst>
          </p:cNvPr>
          <p:cNvPicPr>
            <a:picLocks noChangeAspect="1"/>
          </p:cNvPicPr>
          <p:nvPr/>
        </p:nvPicPr>
        <p:blipFill>
          <a:blip r:embed="rId3"/>
          <a:stretch>
            <a:fillRect/>
          </a:stretch>
        </p:blipFill>
        <p:spPr>
          <a:xfrm>
            <a:off x="805937" y="1269419"/>
            <a:ext cx="10409193" cy="1986543"/>
          </a:xfrm>
          <a:prstGeom prst="rect">
            <a:avLst/>
          </a:prstGeom>
        </p:spPr>
      </p:pic>
    </p:spTree>
    <p:extLst>
      <p:ext uri="{BB962C8B-B14F-4D97-AF65-F5344CB8AC3E}">
        <p14:creationId xmlns:p14="http://schemas.microsoft.com/office/powerpoint/2010/main" val="3051117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Hiệu cầm đồ</a:t>
            </a: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1323439"/>
          </a:xfrm>
          <a:prstGeom prst="rect">
            <a:avLst/>
          </a:prstGeom>
          <a:noFill/>
        </p:spPr>
        <p:txBody>
          <a:bodyPr wrap="square">
            <a:spAutoFit/>
          </a:bodyPr>
          <a:lstStyle/>
          <a:p>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cửa</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hàng</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nhận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đồ</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của</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người</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đang</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tiền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đem</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gửi</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để</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vay</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tiền</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06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Trắng tay</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en-US" sz="4000" kern="0">
                <a:solidFill>
                  <a:schemeClr val="bg1"/>
                </a:solidFill>
                <a:effectLst/>
                <a:latin typeface="Calibri" panose="020F0502020204030204" pitchFamily="34" charset="0"/>
                <a:ea typeface="Calibri" panose="020F0502020204030204" pitchFamily="34" charset="0"/>
                <a:cs typeface="Calibri" panose="020F0502020204030204" pitchFamily="34" charset="0"/>
              </a:rPr>
              <a:t>mất sạch tiền của.</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4198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Độc chiếm</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chiếm</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giữ</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một</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mình</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không</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chia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sẻ</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kern="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cho</a:t>
            </a:r>
            <a:r>
              <a:rPr lang="en-US" sz="4000" kern="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ai.</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0385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Diễn thuyết</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1323439"/>
          </a:xfrm>
          <a:prstGeom prst="rect">
            <a:avLst/>
          </a:prstGeom>
          <a:noFill/>
        </p:spPr>
        <p:txBody>
          <a:bodyPr wrap="square">
            <a:spAutoFit/>
          </a:bodyPr>
          <a:lstStyle/>
          <a:p>
            <a:r>
              <a:rPr lang="vi-VN" sz="4000" kern="0">
                <a:solidFill>
                  <a:schemeClr val="bg1"/>
                </a:solidFill>
                <a:effectLst/>
                <a:latin typeface="Calibri" panose="020F0502020204030204" pitchFamily="34" charset="0"/>
                <a:ea typeface="Calibri" panose="020F0502020204030204" pitchFamily="34" charset="0"/>
                <a:cs typeface="Calibri" panose="020F0502020204030204" pitchFamily="34" charset="0"/>
              </a:rPr>
              <a:t>nói trước công chúng, nhằm tuyên truyền, thuyết phục.</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98889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Giải</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nghĩa</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1149096" y="3435832"/>
            <a:ext cx="9805416" cy="2882672"/>
          </a:xfrm>
          <a:custGeom>
            <a:avLst/>
            <a:gdLst>
              <a:gd name="connsiteX0" fmla="*/ 0 w 9805416"/>
              <a:gd name="connsiteY0" fmla="*/ 480455 h 2882672"/>
              <a:gd name="connsiteX1" fmla="*/ 480455 w 9805416"/>
              <a:gd name="connsiteY1" fmla="*/ 0 h 2882672"/>
              <a:gd name="connsiteX2" fmla="*/ 983911 w 9805416"/>
              <a:gd name="connsiteY2" fmla="*/ 0 h 2882672"/>
              <a:gd name="connsiteX3" fmla="*/ 1841148 w 9805416"/>
              <a:gd name="connsiteY3" fmla="*/ 0 h 2882672"/>
              <a:gd name="connsiteX4" fmla="*/ 2344605 w 9805416"/>
              <a:gd name="connsiteY4" fmla="*/ 0 h 2882672"/>
              <a:gd name="connsiteX5" fmla="*/ 3024951 w 9805416"/>
              <a:gd name="connsiteY5" fmla="*/ 0 h 2882672"/>
              <a:gd name="connsiteX6" fmla="*/ 3882188 w 9805416"/>
              <a:gd name="connsiteY6" fmla="*/ 0 h 2882672"/>
              <a:gd name="connsiteX7" fmla="*/ 4650980 w 9805416"/>
              <a:gd name="connsiteY7" fmla="*/ 0 h 2882672"/>
              <a:gd name="connsiteX8" fmla="*/ 5154436 w 9805416"/>
              <a:gd name="connsiteY8" fmla="*/ 0 h 2882672"/>
              <a:gd name="connsiteX9" fmla="*/ 5834783 w 9805416"/>
              <a:gd name="connsiteY9" fmla="*/ 0 h 2882672"/>
              <a:gd name="connsiteX10" fmla="*/ 6603575 w 9805416"/>
              <a:gd name="connsiteY10" fmla="*/ 0 h 2882672"/>
              <a:gd name="connsiteX11" fmla="*/ 7107031 w 9805416"/>
              <a:gd name="connsiteY11" fmla="*/ 0 h 2882672"/>
              <a:gd name="connsiteX12" fmla="*/ 7698933 w 9805416"/>
              <a:gd name="connsiteY12" fmla="*/ 0 h 2882672"/>
              <a:gd name="connsiteX13" fmla="*/ 8556169 w 9805416"/>
              <a:gd name="connsiteY13" fmla="*/ 0 h 2882672"/>
              <a:gd name="connsiteX14" fmla="*/ 9324961 w 9805416"/>
              <a:gd name="connsiteY14" fmla="*/ 0 h 2882672"/>
              <a:gd name="connsiteX15" fmla="*/ 9805416 w 9805416"/>
              <a:gd name="connsiteY15" fmla="*/ 480455 h 2882672"/>
              <a:gd name="connsiteX16" fmla="*/ 9805416 w 9805416"/>
              <a:gd name="connsiteY16" fmla="*/ 1140260 h 2882672"/>
              <a:gd name="connsiteX17" fmla="*/ 9805416 w 9805416"/>
              <a:gd name="connsiteY17" fmla="*/ 1761630 h 2882672"/>
              <a:gd name="connsiteX18" fmla="*/ 9805416 w 9805416"/>
              <a:gd name="connsiteY18" fmla="*/ 2402217 h 2882672"/>
              <a:gd name="connsiteX19" fmla="*/ 9324961 w 9805416"/>
              <a:gd name="connsiteY19" fmla="*/ 2882672 h 2882672"/>
              <a:gd name="connsiteX20" fmla="*/ 8644614 w 9805416"/>
              <a:gd name="connsiteY20" fmla="*/ 2882672 h 2882672"/>
              <a:gd name="connsiteX21" fmla="*/ 7875823 w 9805416"/>
              <a:gd name="connsiteY21" fmla="*/ 2882672 h 2882672"/>
              <a:gd name="connsiteX22" fmla="*/ 7107031 w 9805416"/>
              <a:gd name="connsiteY22" fmla="*/ 2882672 h 2882672"/>
              <a:gd name="connsiteX23" fmla="*/ 6338239 w 9805416"/>
              <a:gd name="connsiteY23" fmla="*/ 2882672 h 2882672"/>
              <a:gd name="connsiteX24" fmla="*/ 5569448 w 9805416"/>
              <a:gd name="connsiteY24" fmla="*/ 2882672 h 2882672"/>
              <a:gd name="connsiteX25" fmla="*/ 4977546 w 9805416"/>
              <a:gd name="connsiteY25" fmla="*/ 2882672 h 2882672"/>
              <a:gd name="connsiteX26" fmla="*/ 4385645 w 9805416"/>
              <a:gd name="connsiteY26" fmla="*/ 2882672 h 2882672"/>
              <a:gd name="connsiteX27" fmla="*/ 3528408 w 9805416"/>
              <a:gd name="connsiteY27" fmla="*/ 2882672 h 2882672"/>
              <a:gd name="connsiteX28" fmla="*/ 2759616 w 9805416"/>
              <a:gd name="connsiteY28" fmla="*/ 2882672 h 2882672"/>
              <a:gd name="connsiteX29" fmla="*/ 1902379 w 9805416"/>
              <a:gd name="connsiteY29" fmla="*/ 2882672 h 2882672"/>
              <a:gd name="connsiteX30" fmla="*/ 1222033 w 9805416"/>
              <a:gd name="connsiteY30" fmla="*/ 2882672 h 2882672"/>
              <a:gd name="connsiteX31" fmla="*/ 480455 w 9805416"/>
              <a:gd name="connsiteY31" fmla="*/ 2882672 h 2882672"/>
              <a:gd name="connsiteX32" fmla="*/ 0 w 9805416"/>
              <a:gd name="connsiteY32" fmla="*/ 2402217 h 2882672"/>
              <a:gd name="connsiteX33" fmla="*/ 0 w 9805416"/>
              <a:gd name="connsiteY33" fmla="*/ 1819283 h 2882672"/>
              <a:gd name="connsiteX34" fmla="*/ 0 w 9805416"/>
              <a:gd name="connsiteY34" fmla="*/ 1236348 h 2882672"/>
              <a:gd name="connsiteX35" fmla="*/ 0 w 9805416"/>
              <a:gd name="connsiteY35" fmla="*/ 480455 h 288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05416" h="2882672" fill="none" extrusionOk="0">
                <a:moveTo>
                  <a:pt x="0" y="480455"/>
                </a:moveTo>
                <a:cubicBezTo>
                  <a:pt x="-14820" y="242290"/>
                  <a:pt x="204819" y="3668"/>
                  <a:pt x="480455" y="0"/>
                </a:cubicBezTo>
                <a:cubicBezTo>
                  <a:pt x="603129" y="-9466"/>
                  <a:pt x="781187" y="13498"/>
                  <a:pt x="983911" y="0"/>
                </a:cubicBezTo>
                <a:cubicBezTo>
                  <a:pt x="1186635" y="-13498"/>
                  <a:pt x="1498726" y="31752"/>
                  <a:pt x="1841148" y="0"/>
                </a:cubicBezTo>
                <a:cubicBezTo>
                  <a:pt x="2183570" y="-31752"/>
                  <a:pt x="2164168" y="-3408"/>
                  <a:pt x="2344605" y="0"/>
                </a:cubicBezTo>
                <a:cubicBezTo>
                  <a:pt x="2525042" y="3408"/>
                  <a:pt x="2783052" y="-7149"/>
                  <a:pt x="3024951" y="0"/>
                </a:cubicBezTo>
                <a:cubicBezTo>
                  <a:pt x="3266850" y="7149"/>
                  <a:pt x="3506778" y="-25213"/>
                  <a:pt x="3882188" y="0"/>
                </a:cubicBezTo>
                <a:cubicBezTo>
                  <a:pt x="4257598" y="25213"/>
                  <a:pt x="4296431" y="35536"/>
                  <a:pt x="4650980" y="0"/>
                </a:cubicBezTo>
                <a:cubicBezTo>
                  <a:pt x="5005529" y="-35536"/>
                  <a:pt x="5049441" y="-3915"/>
                  <a:pt x="5154436" y="0"/>
                </a:cubicBezTo>
                <a:cubicBezTo>
                  <a:pt x="5259431" y="3915"/>
                  <a:pt x="5588236" y="14524"/>
                  <a:pt x="5834783" y="0"/>
                </a:cubicBezTo>
                <a:cubicBezTo>
                  <a:pt x="6081330" y="-14524"/>
                  <a:pt x="6402933" y="18831"/>
                  <a:pt x="6603575" y="0"/>
                </a:cubicBezTo>
                <a:cubicBezTo>
                  <a:pt x="6804217" y="-18831"/>
                  <a:pt x="6970090" y="5575"/>
                  <a:pt x="7107031" y="0"/>
                </a:cubicBezTo>
                <a:cubicBezTo>
                  <a:pt x="7243972" y="-5575"/>
                  <a:pt x="7484346" y="-28109"/>
                  <a:pt x="7698933" y="0"/>
                </a:cubicBezTo>
                <a:cubicBezTo>
                  <a:pt x="7913520" y="28109"/>
                  <a:pt x="8320586" y="14064"/>
                  <a:pt x="8556169" y="0"/>
                </a:cubicBezTo>
                <a:cubicBezTo>
                  <a:pt x="8791752" y="-14064"/>
                  <a:pt x="8970573" y="-31325"/>
                  <a:pt x="9324961" y="0"/>
                </a:cubicBezTo>
                <a:cubicBezTo>
                  <a:pt x="9593785" y="18539"/>
                  <a:pt x="9812738" y="208526"/>
                  <a:pt x="9805416" y="480455"/>
                </a:cubicBezTo>
                <a:cubicBezTo>
                  <a:pt x="9802236" y="690288"/>
                  <a:pt x="9787609" y="823035"/>
                  <a:pt x="9805416" y="1140260"/>
                </a:cubicBezTo>
                <a:cubicBezTo>
                  <a:pt x="9823223" y="1457486"/>
                  <a:pt x="9805490" y="1563109"/>
                  <a:pt x="9805416" y="1761630"/>
                </a:cubicBezTo>
                <a:cubicBezTo>
                  <a:pt x="9805343" y="1960151"/>
                  <a:pt x="9796612" y="2138184"/>
                  <a:pt x="9805416" y="2402217"/>
                </a:cubicBezTo>
                <a:cubicBezTo>
                  <a:pt x="9785023" y="2692859"/>
                  <a:pt x="9574591" y="2837008"/>
                  <a:pt x="9324961" y="2882672"/>
                </a:cubicBezTo>
                <a:cubicBezTo>
                  <a:pt x="9142665" y="2857093"/>
                  <a:pt x="8857486" y="2905440"/>
                  <a:pt x="8644614" y="2882672"/>
                </a:cubicBezTo>
                <a:cubicBezTo>
                  <a:pt x="8431742" y="2859904"/>
                  <a:pt x="8187636" y="2902460"/>
                  <a:pt x="7875823" y="2882672"/>
                </a:cubicBezTo>
                <a:cubicBezTo>
                  <a:pt x="7564010" y="2862884"/>
                  <a:pt x="7401104" y="2872773"/>
                  <a:pt x="7107031" y="2882672"/>
                </a:cubicBezTo>
                <a:cubicBezTo>
                  <a:pt x="6812958" y="2892571"/>
                  <a:pt x="6628376" y="2866635"/>
                  <a:pt x="6338239" y="2882672"/>
                </a:cubicBezTo>
                <a:cubicBezTo>
                  <a:pt x="6048102" y="2898709"/>
                  <a:pt x="5918374" y="2891146"/>
                  <a:pt x="5569448" y="2882672"/>
                </a:cubicBezTo>
                <a:cubicBezTo>
                  <a:pt x="5220522" y="2874198"/>
                  <a:pt x="5201420" y="2861771"/>
                  <a:pt x="4977546" y="2882672"/>
                </a:cubicBezTo>
                <a:cubicBezTo>
                  <a:pt x="4753672" y="2903573"/>
                  <a:pt x="4634403" y="2891353"/>
                  <a:pt x="4385645" y="2882672"/>
                </a:cubicBezTo>
                <a:cubicBezTo>
                  <a:pt x="4136887" y="2873991"/>
                  <a:pt x="3714992" y="2903926"/>
                  <a:pt x="3528408" y="2882672"/>
                </a:cubicBezTo>
                <a:cubicBezTo>
                  <a:pt x="3341824" y="2861418"/>
                  <a:pt x="3050343" y="2897109"/>
                  <a:pt x="2759616" y="2882672"/>
                </a:cubicBezTo>
                <a:cubicBezTo>
                  <a:pt x="2468889" y="2868235"/>
                  <a:pt x="2085491" y="2884259"/>
                  <a:pt x="1902379" y="2882672"/>
                </a:cubicBezTo>
                <a:cubicBezTo>
                  <a:pt x="1719267" y="2881085"/>
                  <a:pt x="1366721" y="2859844"/>
                  <a:pt x="1222033" y="2882672"/>
                </a:cubicBezTo>
                <a:cubicBezTo>
                  <a:pt x="1077345" y="2905500"/>
                  <a:pt x="815067" y="2868679"/>
                  <a:pt x="480455" y="2882672"/>
                </a:cubicBezTo>
                <a:cubicBezTo>
                  <a:pt x="166180" y="2847268"/>
                  <a:pt x="-2581" y="2717427"/>
                  <a:pt x="0" y="2402217"/>
                </a:cubicBezTo>
                <a:cubicBezTo>
                  <a:pt x="6272" y="2142841"/>
                  <a:pt x="-6814" y="2012735"/>
                  <a:pt x="0" y="1819283"/>
                </a:cubicBezTo>
                <a:cubicBezTo>
                  <a:pt x="6814" y="1625831"/>
                  <a:pt x="-10815" y="1514417"/>
                  <a:pt x="0" y="1236348"/>
                </a:cubicBezTo>
                <a:cubicBezTo>
                  <a:pt x="10815" y="958279"/>
                  <a:pt x="-21066" y="836337"/>
                  <a:pt x="0" y="480455"/>
                </a:cubicBezTo>
                <a:close/>
              </a:path>
              <a:path w="9805416" h="2882672" stroke="0" extrusionOk="0">
                <a:moveTo>
                  <a:pt x="0" y="480455"/>
                </a:moveTo>
                <a:cubicBezTo>
                  <a:pt x="5750" y="199802"/>
                  <a:pt x="210787" y="4222"/>
                  <a:pt x="480455" y="0"/>
                </a:cubicBezTo>
                <a:cubicBezTo>
                  <a:pt x="813573" y="10520"/>
                  <a:pt x="1080088" y="21294"/>
                  <a:pt x="1337692" y="0"/>
                </a:cubicBezTo>
                <a:cubicBezTo>
                  <a:pt x="1595296" y="-21294"/>
                  <a:pt x="1822498" y="-8165"/>
                  <a:pt x="2194928" y="0"/>
                </a:cubicBezTo>
                <a:cubicBezTo>
                  <a:pt x="2567358" y="8165"/>
                  <a:pt x="2429967" y="-601"/>
                  <a:pt x="2609940" y="0"/>
                </a:cubicBezTo>
                <a:cubicBezTo>
                  <a:pt x="2789913" y="601"/>
                  <a:pt x="2915629" y="13165"/>
                  <a:pt x="3024951" y="0"/>
                </a:cubicBezTo>
                <a:cubicBezTo>
                  <a:pt x="3134273" y="-13165"/>
                  <a:pt x="3451533" y="-12921"/>
                  <a:pt x="3616853" y="0"/>
                </a:cubicBezTo>
                <a:cubicBezTo>
                  <a:pt x="3782173" y="12921"/>
                  <a:pt x="3837687" y="-5193"/>
                  <a:pt x="4031864" y="0"/>
                </a:cubicBezTo>
                <a:cubicBezTo>
                  <a:pt x="4226041" y="5193"/>
                  <a:pt x="4287827" y="14150"/>
                  <a:pt x="4535321" y="0"/>
                </a:cubicBezTo>
                <a:cubicBezTo>
                  <a:pt x="4782815" y="-14150"/>
                  <a:pt x="4991820" y="37714"/>
                  <a:pt x="5392558" y="0"/>
                </a:cubicBezTo>
                <a:cubicBezTo>
                  <a:pt x="5793296" y="-37714"/>
                  <a:pt x="5805577" y="2168"/>
                  <a:pt x="5984459" y="0"/>
                </a:cubicBezTo>
                <a:cubicBezTo>
                  <a:pt x="6163341" y="-2168"/>
                  <a:pt x="6358481" y="-15664"/>
                  <a:pt x="6576361" y="0"/>
                </a:cubicBezTo>
                <a:cubicBezTo>
                  <a:pt x="6794241" y="15664"/>
                  <a:pt x="6900553" y="-17999"/>
                  <a:pt x="7168262" y="0"/>
                </a:cubicBezTo>
                <a:cubicBezTo>
                  <a:pt x="7435971" y="17999"/>
                  <a:pt x="7608478" y="16064"/>
                  <a:pt x="7848609" y="0"/>
                </a:cubicBezTo>
                <a:cubicBezTo>
                  <a:pt x="8088740" y="-16064"/>
                  <a:pt x="8221674" y="-483"/>
                  <a:pt x="8352065" y="0"/>
                </a:cubicBezTo>
                <a:cubicBezTo>
                  <a:pt x="8482456" y="483"/>
                  <a:pt x="8976850" y="30345"/>
                  <a:pt x="9324961" y="0"/>
                </a:cubicBezTo>
                <a:cubicBezTo>
                  <a:pt x="9554598" y="30880"/>
                  <a:pt x="9781582" y="188513"/>
                  <a:pt x="9805416" y="480455"/>
                </a:cubicBezTo>
                <a:cubicBezTo>
                  <a:pt x="9791116" y="767585"/>
                  <a:pt x="9784431" y="866632"/>
                  <a:pt x="9805416" y="1159478"/>
                </a:cubicBezTo>
                <a:cubicBezTo>
                  <a:pt x="9826401" y="1452324"/>
                  <a:pt x="9793665" y="1609985"/>
                  <a:pt x="9805416" y="1800065"/>
                </a:cubicBezTo>
                <a:cubicBezTo>
                  <a:pt x="9817167" y="1990145"/>
                  <a:pt x="9832336" y="2243540"/>
                  <a:pt x="9805416" y="2402217"/>
                </a:cubicBezTo>
                <a:cubicBezTo>
                  <a:pt x="9804652" y="2685230"/>
                  <a:pt x="9577445" y="2890773"/>
                  <a:pt x="9324961" y="2882672"/>
                </a:cubicBezTo>
                <a:cubicBezTo>
                  <a:pt x="9122235" y="2906189"/>
                  <a:pt x="8849542" y="2907318"/>
                  <a:pt x="8644614" y="2882672"/>
                </a:cubicBezTo>
                <a:cubicBezTo>
                  <a:pt x="8439686" y="2858026"/>
                  <a:pt x="8170576" y="2862294"/>
                  <a:pt x="7875823" y="2882672"/>
                </a:cubicBezTo>
                <a:cubicBezTo>
                  <a:pt x="7581070" y="2903050"/>
                  <a:pt x="7317068" y="2878809"/>
                  <a:pt x="7018586" y="2882672"/>
                </a:cubicBezTo>
                <a:cubicBezTo>
                  <a:pt x="6720104" y="2886535"/>
                  <a:pt x="6733781" y="2879915"/>
                  <a:pt x="6515129" y="2882672"/>
                </a:cubicBezTo>
                <a:cubicBezTo>
                  <a:pt x="6296477" y="2885429"/>
                  <a:pt x="6090546" y="2884301"/>
                  <a:pt x="5746338" y="2882672"/>
                </a:cubicBezTo>
                <a:cubicBezTo>
                  <a:pt x="5402130" y="2881043"/>
                  <a:pt x="5253063" y="2894407"/>
                  <a:pt x="5065991" y="2882672"/>
                </a:cubicBezTo>
                <a:cubicBezTo>
                  <a:pt x="4878919" y="2870937"/>
                  <a:pt x="4520099" y="2915814"/>
                  <a:pt x="4208754" y="2882672"/>
                </a:cubicBezTo>
                <a:cubicBezTo>
                  <a:pt x="3897409" y="2849530"/>
                  <a:pt x="3756591" y="2895977"/>
                  <a:pt x="3528408" y="2882672"/>
                </a:cubicBezTo>
                <a:cubicBezTo>
                  <a:pt x="3300225" y="2869367"/>
                  <a:pt x="3117605" y="2880870"/>
                  <a:pt x="2936506" y="2882672"/>
                </a:cubicBezTo>
                <a:cubicBezTo>
                  <a:pt x="2755407" y="2884474"/>
                  <a:pt x="2320804" y="2896902"/>
                  <a:pt x="2079270" y="2882672"/>
                </a:cubicBezTo>
                <a:cubicBezTo>
                  <a:pt x="1837736" y="2868442"/>
                  <a:pt x="1620384" y="2847733"/>
                  <a:pt x="1222033" y="2882672"/>
                </a:cubicBezTo>
                <a:cubicBezTo>
                  <a:pt x="823682" y="2917611"/>
                  <a:pt x="640623" y="2859836"/>
                  <a:pt x="480455" y="2882672"/>
                </a:cubicBezTo>
                <a:cubicBezTo>
                  <a:pt x="255851" y="2918325"/>
                  <a:pt x="-53095" y="2706784"/>
                  <a:pt x="0" y="2402217"/>
                </a:cubicBezTo>
                <a:cubicBezTo>
                  <a:pt x="16858" y="2221326"/>
                  <a:pt x="30638" y="1999855"/>
                  <a:pt x="0" y="1723194"/>
                </a:cubicBezTo>
                <a:cubicBezTo>
                  <a:pt x="-30638" y="1446533"/>
                  <a:pt x="-7972" y="1252989"/>
                  <a:pt x="0" y="1063389"/>
                </a:cubicBezTo>
                <a:cubicBezTo>
                  <a:pt x="7972" y="873790"/>
                  <a:pt x="-2539" y="733515"/>
                  <a:pt x="0" y="480455"/>
                </a:cubicBezTo>
                <a:close/>
              </a:path>
            </a:pathLst>
          </a:custGeom>
          <a:solidFill>
            <a:srgbClr val="B39FCD"/>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4800" dirty="0"/>
          </a:p>
        </p:txBody>
      </p:sp>
      <p:sp>
        <p:nvSpPr>
          <p:cNvPr id="2" name="Rectangle: Rounded Corners 1">
            <a:extLst>
              <a:ext uri="{FF2B5EF4-FFF2-40B4-BE49-F238E27FC236}">
                <a16:creationId xmlns:a16="http://schemas.microsoft.com/office/drawing/2014/main" id="{4CA66B75-FA89-1016-1A3C-BC3D864C3ADE}"/>
              </a:ext>
            </a:extLst>
          </p:cNvPr>
          <p:cNvSpPr/>
          <p:nvPr/>
        </p:nvSpPr>
        <p:spPr>
          <a:xfrm>
            <a:off x="1351070" y="3596697"/>
            <a:ext cx="3275794" cy="664407"/>
          </a:xfrm>
          <a:prstGeom prst="roundRect">
            <a:avLst>
              <a:gd name="adj" fmla="val 5000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a:latin typeface="Calibri" panose="020F0502020204030204" pitchFamily="34" charset="0"/>
                <a:ea typeface="Calibri" panose="020F0502020204030204" pitchFamily="34" charset="0"/>
                <a:cs typeface="Calibri" panose="020F0502020204030204" pitchFamily="34" charset="0"/>
              </a:rPr>
              <a:t>Đồng, hào, xu</a:t>
            </a:r>
            <a:endParaRPr lang="vi-VN" sz="3600" b="1"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B809FF3-C3DB-71C7-B302-F67B1D10A381}"/>
              </a:ext>
            </a:extLst>
          </p:cNvPr>
          <p:cNvSpPr txBox="1"/>
          <p:nvPr/>
        </p:nvSpPr>
        <p:spPr>
          <a:xfrm>
            <a:off x="1419606" y="4421969"/>
            <a:ext cx="9077706" cy="707886"/>
          </a:xfrm>
          <a:prstGeom prst="rect">
            <a:avLst/>
          </a:prstGeom>
          <a:noFill/>
        </p:spPr>
        <p:txBody>
          <a:bodyPr wrap="square">
            <a:spAutoFit/>
          </a:bodyPr>
          <a:lstStyle/>
          <a:p>
            <a:r>
              <a:rPr lang="vi-VN" sz="4000" kern="0">
                <a:solidFill>
                  <a:schemeClr val="bg1"/>
                </a:solidFill>
                <a:effectLst/>
                <a:latin typeface="Calibri" panose="020F0502020204030204" pitchFamily="34" charset="0"/>
                <a:ea typeface="Calibri" panose="020F0502020204030204" pitchFamily="34" charset="0"/>
                <a:cs typeface="Calibri" panose="020F0502020204030204" pitchFamily="34" charset="0"/>
              </a:rPr>
              <a:t>ba đơn vị tiền tệ thời trước</a:t>
            </a:r>
            <a:endParaRPr lang="vi-VN"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148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2CD5-88BC-0228-6868-B3954ADC8BD1}"/>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BFD351E-C398-67EB-A0FA-A8129E28C616}"/>
              </a:ext>
            </a:extLst>
          </p:cNvPr>
          <p:cNvSpPr>
            <a:spLocks noGrp="1"/>
          </p:cNvSpPr>
          <p:nvPr>
            <p:ph idx="1"/>
          </p:nvPr>
        </p:nvSpPr>
        <p:spPr/>
        <p:txBody>
          <a:bodyPr/>
          <a:lstStyle/>
          <a:p>
            <a:endParaRPr lang="vi-VN"/>
          </a:p>
        </p:txBody>
      </p:sp>
      <p:grpSp>
        <p:nvGrpSpPr>
          <p:cNvPr id="5" name="Group 4">
            <a:extLst>
              <a:ext uri="{FF2B5EF4-FFF2-40B4-BE49-F238E27FC236}">
                <a16:creationId xmlns:a16="http://schemas.microsoft.com/office/drawing/2014/main" id="{12F7EC32-4F1E-1BF4-35CE-591DB701403C}"/>
              </a:ext>
            </a:extLst>
          </p:cNvPr>
          <p:cNvGrpSpPr/>
          <p:nvPr/>
        </p:nvGrpSpPr>
        <p:grpSpPr>
          <a:xfrm>
            <a:off x="6136626" y="3653086"/>
            <a:ext cx="5565555" cy="2709729"/>
            <a:chOff x="6096000" y="3244032"/>
            <a:chExt cx="5565555" cy="2709729"/>
          </a:xfrm>
        </p:grpSpPr>
        <p:sp>
          <p:nvSpPr>
            <p:cNvPr id="6" name="Rectangle: Rounded Corners 5">
              <a:extLst>
                <a:ext uri="{FF2B5EF4-FFF2-40B4-BE49-F238E27FC236}">
                  <a16:creationId xmlns:a16="http://schemas.microsoft.com/office/drawing/2014/main" id="{35B284EF-458E-B9B0-3277-D64CA756D023}"/>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45035D01-E266-EEF3-AC59-E7F9D885C753}"/>
                </a:ext>
              </a:extLst>
            </p:cNvPr>
            <p:cNvGrpSpPr/>
            <p:nvPr/>
          </p:nvGrpSpPr>
          <p:grpSpPr>
            <a:xfrm>
              <a:off x="8361444" y="4116552"/>
              <a:ext cx="1583311" cy="469963"/>
              <a:chOff x="3190408" y="4309039"/>
              <a:chExt cx="1583311" cy="469963"/>
            </a:xfrm>
          </p:grpSpPr>
          <p:pic>
            <p:nvPicPr>
              <p:cNvPr id="17" name="Picture 16">
                <a:extLst>
                  <a:ext uri="{FF2B5EF4-FFF2-40B4-BE49-F238E27FC236}">
                    <a16:creationId xmlns:a16="http://schemas.microsoft.com/office/drawing/2014/main" id="{538FD908-5E8F-262E-1B43-A2B0E6EACC54}"/>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0349F11E-0804-9456-911E-57C8B98CD129}"/>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7477D8A-C366-5531-5A24-F1B09AA6F65C}"/>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8" name="Group 7">
              <a:extLst>
                <a:ext uri="{FF2B5EF4-FFF2-40B4-BE49-F238E27FC236}">
                  <a16:creationId xmlns:a16="http://schemas.microsoft.com/office/drawing/2014/main" id="{A02D5A43-7383-8AA3-98B3-1649C08A0057}"/>
                </a:ext>
              </a:extLst>
            </p:cNvPr>
            <p:cNvGrpSpPr/>
            <p:nvPr/>
          </p:nvGrpSpPr>
          <p:grpSpPr>
            <a:xfrm>
              <a:off x="8468135" y="4692277"/>
              <a:ext cx="1583311" cy="469963"/>
              <a:chOff x="3190408" y="4309039"/>
              <a:chExt cx="1583311" cy="469963"/>
            </a:xfrm>
          </p:grpSpPr>
          <p:pic>
            <p:nvPicPr>
              <p:cNvPr id="14" name="Picture 13">
                <a:extLst>
                  <a:ext uri="{FF2B5EF4-FFF2-40B4-BE49-F238E27FC236}">
                    <a16:creationId xmlns:a16="http://schemas.microsoft.com/office/drawing/2014/main" id="{C0E32282-CE2B-B74A-3E81-C2703B3D34BB}"/>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5" name="Picture 14">
                <a:extLst>
                  <a:ext uri="{FF2B5EF4-FFF2-40B4-BE49-F238E27FC236}">
                    <a16:creationId xmlns:a16="http://schemas.microsoft.com/office/drawing/2014/main" id="{D85B0EEC-E87C-735C-BDC0-7E6CF0AECE46}"/>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6" name="Picture 15">
                <a:extLst>
                  <a:ext uri="{FF2B5EF4-FFF2-40B4-BE49-F238E27FC236}">
                    <a16:creationId xmlns:a16="http://schemas.microsoft.com/office/drawing/2014/main" id="{5021CD89-C5F5-7565-4C28-DF59D59873AE}"/>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9" name="Group 8">
              <a:extLst>
                <a:ext uri="{FF2B5EF4-FFF2-40B4-BE49-F238E27FC236}">
                  <a16:creationId xmlns:a16="http://schemas.microsoft.com/office/drawing/2014/main" id="{0B14FA04-8565-6BF0-7639-8C5AC918C157}"/>
                </a:ext>
              </a:extLst>
            </p:cNvPr>
            <p:cNvGrpSpPr/>
            <p:nvPr/>
          </p:nvGrpSpPr>
          <p:grpSpPr>
            <a:xfrm>
              <a:off x="10078244" y="5154337"/>
              <a:ext cx="1583311" cy="469963"/>
              <a:chOff x="3276133" y="4185214"/>
              <a:chExt cx="1583311" cy="469963"/>
            </a:xfrm>
          </p:grpSpPr>
          <p:pic>
            <p:nvPicPr>
              <p:cNvPr id="11" name="Picture 10">
                <a:extLst>
                  <a:ext uri="{FF2B5EF4-FFF2-40B4-BE49-F238E27FC236}">
                    <a16:creationId xmlns:a16="http://schemas.microsoft.com/office/drawing/2014/main" id="{9523BA15-BB69-A0F0-168A-078F3451D677}"/>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2" name="Picture 11">
                <a:extLst>
                  <a:ext uri="{FF2B5EF4-FFF2-40B4-BE49-F238E27FC236}">
                    <a16:creationId xmlns:a16="http://schemas.microsoft.com/office/drawing/2014/main" id="{DB6811FA-6899-18F4-B08F-9C9726B16749}"/>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3" name="Picture 12">
                <a:extLst>
                  <a:ext uri="{FF2B5EF4-FFF2-40B4-BE49-F238E27FC236}">
                    <a16:creationId xmlns:a16="http://schemas.microsoft.com/office/drawing/2014/main" id="{B4773465-DF0D-968B-4C4E-525A43262D3C}"/>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0" name="Rectangle: Rounded Corners 9">
              <a:extLst>
                <a:ext uri="{FF2B5EF4-FFF2-40B4-BE49-F238E27FC236}">
                  <a16:creationId xmlns:a16="http://schemas.microsoft.com/office/drawing/2014/main" id="{1585BCE4-F65B-44C1-56A3-44EBAA6928AC}"/>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5E3787BE-DF92-2014-8A5D-D05193216F46}"/>
              </a:ext>
            </a:extLst>
          </p:cNvPr>
          <p:cNvGrpSpPr/>
          <p:nvPr/>
        </p:nvGrpSpPr>
        <p:grpSpPr>
          <a:xfrm>
            <a:off x="308078" y="3578282"/>
            <a:ext cx="5561110" cy="2784533"/>
            <a:chOff x="226098" y="3169228"/>
            <a:chExt cx="5561110" cy="2784533"/>
          </a:xfrm>
        </p:grpSpPr>
        <p:sp>
          <p:nvSpPr>
            <p:cNvPr id="21" name="Rectangle: Rounded Corners 20">
              <a:extLst>
                <a:ext uri="{FF2B5EF4-FFF2-40B4-BE49-F238E27FC236}">
                  <a16:creationId xmlns:a16="http://schemas.microsoft.com/office/drawing/2014/main" id="{B5A237B3-425D-EB1B-EF0F-6523B3262637}"/>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2" name="Rectangle: Rounded Corners 21">
              <a:extLst>
                <a:ext uri="{FF2B5EF4-FFF2-40B4-BE49-F238E27FC236}">
                  <a16:creationId xmlns:a16="http://schemas.microsoft.com/office/drawing/2014/main" id="{ECD79574-6547-DCDE-69FB-8AD9FE28CE23}"/>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D1245368-0990-DC38-A8FF-E56A1815DD34}"/>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4" name="Picture 23">
              <a:extLst>
                <a:ext uri="{FF2B5EF4-FFF2-40B4-BE49-F238E27FC236}">
                  <a16:creationId xmlns:a16="http://schemas.microsoft.com/office/drawing/2014/main" id="{D9A52758-DA32-09A2-4A67-8D82B24DBDDC}"/>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5" name="Picture 24">
              <a:extLst>
                <a:ext uri="{FF2B5EF4-FFF2-40B4-BE49-F238E27FC236}">
                  <a16:creationId xmlns:a16="http://schemas.microsoft.com/office/drawing/2014/main" id="{295144C0-3D15-D15E-B2E0-6C722BE63A24}"/>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26" name="Picture 25">
            <a:extLst>
              <a:ext uri="{FF2B5EF4-FFF2-40B4-BE49-F238E27FC236}">
                <a16:creationId xmlns:a16="http://schemas.microsoft.com/office/drawing/2014/main" id="{DBDE77D4-4A25-3728-33D7-7490FE0E0335}"/>
              </a:ext>
            </a:extLst>
          </p:cNvPr>
          <p:cNvPicPr>
            <a:picLocks noChangeAspect="1"/>
          </p:cNvPicPr>
          <p:nvPr/>
        </p:nvPicPr>
        <p:blipFill>
          <a:blip r:embed="rId6"/>
          <a:stretch>
            <a:fillRect/>
          </a:stretch>
        </p:blipFill>
        <p:spPr>
          <a:xfrm>
            <a:off x="-48909" y="279508"/>
            <a:ext cx="12058933" cy="2353260"/>
          </a:xfrm>
          <a:prstGeom prst="rect">
            <a:avLst/>
          </a:prstGeom>
        </p:spPr>
      </p:pic>
      <p:pic>
        <p:nvPicPr>
          <p:cNvPr id="27" name="Picture 26">
            <a:extLst>
              <a:ext uri="{FF2B5EF4-FFF2-40B4-BE49-F238E27FC236}">
                <a16:creationId xmlns:a16="http://schemas.microsoft.com/office/drawing/2014/main" id="{BCAB22C4-7426-FAE5-EA88-F42FD34F6F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417415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92C3E18-44D8-4E6C-65E9-E6151B6DB548}"/>
              </a:ext>
            </a:extLst>
          </p:cNvPr>
          <p:cNvGrpSpPr/>
          <p:nvPr/>
        </p:nvGrpSpPr>
        <p:grpSpPr>
          <a:xfrm>
            <a:off x="3085007" y="795532"/>
            <a:ext cx="3251018" cy="1108820"/>
            <a:chOff x="4639487" y="939795"/>
            <a:chExt cx="3251018" cy="1108820"/>
          </a:xfrm>
        </p:grpSpPr>
        <p:sp>
          <p:nvSpPr>
            <p:cNvPr id="8" name="TextBox 7">
              <a:extLst>
                <a:ext uri="{FF2B5EF4-FFF2-40B4-BE49-F238E27FC236}">
                  <a16:creationId xmlns:a16="http://schemas.microsoft.com/office/drawing/2014/main" id="{6C278630-B286-37E0-1CBC-90D471A47CF8}"/>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B94BA06D-66A0-06AB-00A6-75AD5A5A76EB}"/>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6" name="Picture 5">
            <a:extLst>
              <a:ext uri="{FF2B5EF4-FFF2-40B4-BE49-F238E27FC236}">
                <a16:creationId xmlns:a16="http://schemas.microsoft.com/office/drawing/2014/main" id="{E1CF78BA-33EF-4573-AB8C-F30C4B412D7A}"/>
              </a:ext>
            </a:extLst>
          </p:cNvPr>
          <p:cNvPicPr>
            <a:picLocks noChangeAspect="1"/>
          </p:cNvPicPr>
          <p:nvPr/>
        </p:nvPicPr>
        <p:blipFill>
          <a:blip r:embed="rId3"/>
          <a:stretch>
            <a:fillRect/>
          </a:stretch>
        </p:blipFill>
        <p:spPr>
          <a:xfrm>
            <a:off x="2739870" y="2121318"/>
            <a:ext cx="6492803" cy="2066723"/>
          </a:xfrm>
          <a:prstGeom prst="rect">
            <a:avLst/>
          </a:prstGeom>
        </p:spPr>
      </p:pic>
    </p:spTree>
    <p:extLst>
      <p:ext uri="{BB962C8B-B14F-4D97-AF65-F5344CB8AC3E}">
        <p14:creationId xmlns:p14="http://schemas.microsoft.com/office/powerpoint/2010/main" val="1919378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5FE6D21-B872-FA3E-DD2C-CAE6DA0CB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432" y="1655064"/>
            <a:ext cx="7815893" cy="3204516"/>
          </a:xfrm>
          <a:prstGeom prst="rect">
            <a:avLst/>
          </a:prstGeom>
        </p:spPr>
      </p:pic>
      <p:sp>
        <p:nvSpPr>
          <p:cNvPr id="10" name="Rectangle: Rounded Corners 9">
            <a:extLst>
              <a:ext uri="{FF2B5EF4-FFF2-40B4-BE49-F238E27FC236}">
                <a16:creationId xmlns:a16="http://schemas.microsoft.com/office/drawing/2014/main" id="{F53C100B-2132-0F31-ACAB-5A24407B8370}"/>
              </a:ext>
            </a:extLst>
          </p:cNvPr>
          <p:cNvSpPr/>
          <p:nvPr/>
        </p:nvSpPr>
        <p:spPr>
          <a:xfrm>
            <a:off x="598170" y="4859580"/>
            <a:ext cx="10995660" cy="1503579"/>
          </a:xfrm>
          <a:prstGeom prst="roundRect">
            <a:avLst>
              <a:gd name="adj" fmla="val 28679"/>
            </a:avLst>
          </a:prstGeom>
          <a:solidFill>
            <a:srgbClr val="FFC000">
              <a:lumMod val="20000"/>
              <a:lumOff val="80000"/>
            </a:srgbClr>
          </a:solidFill>
          <a:ln w="38100" cap="flat" cmpd="sng" algn="ctr">
            <a:solidFill>
              <a:srgbClr val="F2AA4B"/>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902341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306091"/>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077218"/>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Những chi tiết về tuổi thơ và tuổi trẻ của Bạch Thái Bưởi cho thấy ông là người như thế nào?</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1754326"/>
          </a:xfrm>
          <a:prstGeom prst="rect">
            <a:avLst/>
          </a:prstGeom>
          <a:noFill/>
        </p:spPr>
        <p:txBody>
          <a:bodyPr wrap="square">
            <a:spAutoFit/>
          </a:bodyPr>
          <a:lstStyle/>
          <a:p>
            <a:r>
              <a:rPr lang="en-US" sz="3600" kern="0" dirty="0" err="1">
                <a:effectLst/>
                <a:latin typeface="Calibri" panose="020F0502020204030204" pitchFamily="34" charset="0"/>
                <a:ea typeface="Calibri" panose="020F0502020204030204" pitchFamily="34" charset="0"/>
                <a:cs typeface="Calibri" panose="020F0502020204030204" pitchFamily="34" charset="0"/>
              </a:rPr>
              <a:t>Bạch</a:t>
            </a:r>
            <a:r>
              <a:rPr lang="en-US" sz="3600" kern="0" spc="-75"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a:effectLst/>
                <a:latin typeface="Calibri" panose="020F0502020204030204" pitchFamily="34" charset="0"/>
                <a:ea typeface="Calibri" panose="020F0502020204030204" pitchFamily="34" charset="0"/>
                <a:cs typeface="Calibri" panose="020F0502020204030204" pitchFamily="34" charset="0"/>
              </a:rPr>
              <a:t>Thái</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Bưởi</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rất</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thông</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minh</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chịu</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khó</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theo</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mẹ</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đi</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gánh</a:t>
            </a:r>
            <a:r>
              <a:rPr lang="en-US" sz="3600" kern="0" spc="-7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hàng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rong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làm</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đủ</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nghề</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có</a:t>
            </a:r>
            <a:r>
              <a:rPr lang="en-US" sz="3600" kern="0" dirty="0">
                <a:effectLst/>
                <a:latin typeface="Calibri" panose="020F0502020204030204" pitchFamily="34" charset="0"/>
                <a:ea typeface="Calibri" panose="020F0502020204030204" pitchFamily="34" charset="0"/>
                <a:cs typeface="Calibri" panose="020F0502020204030204" pitchFamily="34" charset="0"/>
              </a:rPr>
              <a:t> ý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chí</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nghị</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lực</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có</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lúc</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trắng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tay</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ông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vẫn</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không</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nản</a:t>
            </a:r>
            <a:r>
              <a:rPr lang="en-US" sz="3600" kern="0" dirty="0">
                <a:effectLst/>
                <a:latin typeface="Calibri" panose="020F0502020204030204" pitchFamily="34" charset="0"/>
                <a:ea typeface="Calibri" panose="020F0502020204030204" pitchFamily="34" charset="0"/>
                <a:cs typeface="Calibri" panose="020F0502020204030204" pitchFamily="34" charset="0"/>
              </a:rPr>
              <a:t> </a:t>
            </a:r>
            <a:r>
              <a:rPr lang="en-US" sz="3600" kern="0" dirty="0" err="1">
                <a:effectLst/>
                <a:latin typeface="Calibri" panose="020F0502020204030204" pitchFamily="34" charset="0"/>
                <a:ea typeface="Calibri" panose="020F0502020204030204" pitchFamily="34" charset="0"/>
                <a:cs typeface="Calibri" panose="020F0502020204030204" pitchFamily="34" charset="0"/>
              </a:rPr>
              <a:t>chí</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7819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569660"/>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Lúc mới thành lập, công ti vận tải đường biển của Bạch Thái Bưởi gặp khó khăn gì? Ông đã làm cách nào để vượt qua khó khăn đó?</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3416320"/>
          </a:xfrm>
          <a:prstGeom prst="rect">
            <a:avLst/>
          </a:prstGeom>
          <a:noFill/>
        </p:spPr>
        <p:txBody>
          <a:bodyPr wrap="square">
            <a:spAutoFit/>
          </a:bodyPr>
          <a:lstStyle/>
          <a:p>
            <a:r>
              <a:rPr lang="vi-VN" sz="3600" kern="0" dirty="0">
                <a:effectLst/>
                <a:latin typeface="Calibri" panose="020F0502020204030204" pitchFamily="34" charset="0"/>
                <a:ea typeface="Calibri" panose="020F0502020204030204" pitchFamily="34" charset="0"/>
                <a:cs typeface="Calibri" panose="020F0502020204030204" pitchFamily="34" charset="0"/>
              </a:rPr>
              <a:t>Công ti vận tải đường </a:t>
            </a:r>
            <a:r>
              <a:rPr lang="vi-VN" sz="3600" kern="0" dirty="0" err="1">
                <a:effectLst/>
                <a:latin typeface="Calibri" panose="020F0502020204030204" pitchFamily="34" charset="0"/>
                <a:ea typeface="Calibri" panose="020F0502020204030204" pitchFamily="34" charset="0"/>
                <a:cs typeface="Calibri" panose="020F0502020204030204" pitchFamily="34" charset="0"/>
              </a:rPr>
              <a:t>thuỷ</a:t>
            </a:r>
            <a:r>
              <a:rPr lang="vi-VN" sz="3600" kern="0" dirty="0">
                <a:effectLst/>
                <a:latin typeface="Calibri" panose="020F0502020204030204" pitchFamily="34" charset="0"/>
                <a:ea typeface="Calibri" panose="020F0502020204030204" pitchFamily="34" charset="0"/>
                <a:cs typeface="Calibri" panose="020F0502020204030204" pitchFamily="34" charset="0"/>
              </a:rPr>
              <a:t> của Bạch Thái Bưởi được thành lập vào lúc những con tàu của người Hoa, người Pháp đã độc chiếm các đường sông miền Bắc (việc tìm khách hàng của công ti hết sức khó khăn vì khách hàng đã quen dùng tàu của người Hoa, người Pháp).</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10059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een grass field with a white background&#10;&#10;Description automatically generated">
            <a:extLst>
              <a:ext uri="{FF2B5EF4-FFF2-40B4-BE49-F238E27FC236}">
                <a16:creationId xmlns:a16="http://schemas.microsoft.com/office/drawing/2014/main" id="{397CEAA6-53B9-80BC-A483-46BD5FC41D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EA056E72-BF4C-E3C6-EC44-70F07A0C3982}"/>
              </a:ext>
            </a:extLst>
          </p:cNvPr>
          <p:cNvSpPr txBox="1"/>
          <p:nvPr/>
        </p:nvSpPr>
        <p:spPr>
          <a:xfrm>
            <a:off x="3458718" y="542282"/>
            <a:ext cx="6185916" cy="830997"/>
          </a:xfrm>
          <a:prstGeom prst="rect">
            <a:avLst/>
          </a:prstGeom>
          <a:noFill/>
        </p:spPr>
        <p:txBody>
          <a:bodyPr wrap="square">
            <a:spAutoFit/>
          </a:bodyPr>
          <a:lstStyle/>
          <a:p>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Bức</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 </a:t>
            </a:r>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tranh</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 </a:t>
            </a:r>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vẽ</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 </a:t>
            </a:r>
            <a:r>
              <a:rPr lang="en-US" sz="4800" kern="0" dirty="0" err="1">
                <a:solidFill>
                  <a:schemeClr val="accent2"/>
                </a:solidFill>
                <a:effectLst/>
                <a:latin typeface="Nunito ExtraBold" pitchFamily="2" charset="-93"/>
                <a:ea typeface="Calibri" panose="020F0502020204030204" pitchFamily="34" charset="0"/>
                <a:cs typeface="Times New Roman" panose="02020603050405020304" pitchFamily="18" charset="0"/>
              </a:rPr>
              <a:t>gì</a:t>
            </a:r>
            <a:r>
              <a:rPr lang="en-US" sz="4800" kern="0" dirty="0">
                <a:solidFill>
                  <a:schemeClr val="accent2"/>
                </a:solidFill>
                <a:effectLst/>
                <a:latin typeface="Nunito ExtraBold" pitchFamily="2" charset="-93"/>
                <a:ea typeface="Calibri" panose="020F0502020204030204" pitchFamily="34" charset="0"/>
                <a:cs typeface="Times New Roman" panose="02020603050405020304" pitchFamily="18" charset="0"/>
              </a:rPr>
              <a:t>?</a:t>
            </a:r>
            <a:endParaRPr lang="vi-VN" sz="4800" dirty="0">
              <a:solidFill>
                <a:schemeClr val="accent2"/>
              </a:solidFill>
              <a:latin typeface="Nunito ExtraBold" pitchFamily="2" charset="-93"/>
            </a:endParaRPr>
          </a:p>
        </p:txBody>
      </p:sp>
      <p:pic>
        <p:nvPicPr>
          <p:cNvPr id="9" name="Picture 8" descr="A page of a book&#10;&#10;Description automatically generated">
            <a:extLst>
              <a:ext uri="{FF2B5EF4-FFF2-40B4-BE49-F238E27FC236}">
                <a16:creationId xmlns:a16="http://schemas.microsoft.com/office/drawing/2014/main" id="{B1D27942-FB05-5E00-0F80-18186CA4094D}"/>
              </a:ext>
            </a:extLst>
          </p:cNvPr>
          <p:cNvPicPr>
            <a:picLocks noChangeAspect="1"/>
          </p:cNvPicPr>
          <p:nvPr/>
        </p:nvPicPr>
        <p:blipFill>
          <a:blip r:embed="rId3">
            <a:extLst>
              <a:ext uri="{28A0092B-C50C-407E-A947-70E740481C1C}">
                <a14:useLocalDpi xmlns:a14="http://schemas.microsoft.com/office/drawing/2010/main" val="0"/>
              </a:ext>
            </a:extLst>
          </a:blip>
          <a:srcRect l="34108" t="10370" r="16125" b="59111"/>
          <a:stretch/>
        </p:blipFill>
        <p:spPr>
          <a:xfrm>
            <a:off x="3180080" y="1373279"/>
            <a:ext cx="5588000" cy="4836672"/>
          </a:xfrm>
          <a:prstGeom prst="rect">
            <a:avLst/>
          </a:prstGeom>
        </p:spPr>
      </p:pic>
    </p:spTree>
    <p:extLst>
      <p:ext uri="{BB962C8B-B14F-4D97-AF65-F5344CB8AC3E}">
        <p14:creationId xmlns:p14="http://schemas.microsoft.com/office/powerpoint/2010/main" val="505604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569660"/>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Lúc mới thành lập, công ti vận tải đường biển của Bạch Thái Bưởi gặp khó khăn gì? Ông đã làm cách nào để vượt qua khó khăn đó?</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3046988"/>
          </a:xfrm>
          <a:prstGeom prst="rect">
            <a:avLst/>
          </a:prstGeom>
          <a:noFill/>
        </p:spPr>
        <p:txBody>
          <a:bodyPr wrap="square">
            <a:spAutoFit/>
          </a:bodyPr>
          <a:lstStyle/>
          <a:p>
            <a:r>
              <a:rPr lang="vi-VN" sz="3200" kern="0" dirty="0">
                <a:effectLst/>
                <a:latin typeface="Calibri" panose="020F0502020204030204" pitchFamily="34" charset="0"/>
                <a:ea typeface="Calibri" panose="020F0502020204030204" pitchFamily="34" charset="0"/>
                <a:cs typeface="Calibri" panose="020F0502020204030204" pitchFamily="34" charset="0"/>
              </a:rPr>
              <a:t>Để vượt qua khó khăn đó, Bạch Thái Bưởi cho người đến các bến tàu diễn thuyết; trên mỗi chiếc tàu, ông dán dòng chữ “Người ta thì đi tàu ta” và treo một cái ống để khách nào đồng tình với ông thì vui lòng bỏ ống tiếp sức cho chủ tàu. Sau này, ông mua lại tàu của chủ tàu người Hoa, người Pháp, thuê kĩ sư giỏi trông nom.</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0468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885960" y="896112"/>
            <a:ext cx="8986255" cy="1077218"/>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Lời kêu gọi “Người ta thì đi tàu ta” và tên các con tàu của Bạch Thái Bưởi nói lên điều gì về ông?</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1569660"/>
          </a:xfrm>
          <a:prstGeom prst="rect">
            <a:avLst/>
          </a:prstGeom>
          <a:noFill/>
        </p:spPr>
        <p:txBody>
          <a:bodyPr wrap="square">
            <a:spAutoFit/>
          </a:bodyPr>
          <a:lstStyle/>
          <a:p>
            <a:r>
              <a:rPr lang="vi-VN" sz="3200" kern="0" dirty="0">
                <a:effectLst/>
                <a:latin typeface="Calibri" panose="020F0502020204030204" pitchFamily="34" charset="0"/>
                <a:ea typeface="Calibri" panose="020F0502020204030204" pitchFamily="34" charset="0"/>
                <a:cs typeface="Calibri" panose="020F0502020204030204" pitchFamily="34" charset="0"/>
              </a:rPr>
              <a:t>Bạch Thái Bưởi rất hiểu tâm lí yêu nước của người Việt Nam. / Bạch Thái Bưởi rất yêu nước. / Bạch Thái Bưởi rất thông minh, có cách phát triển kinh tế đúng đắn. /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457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6">
            <a:extLst>
              <a:ext uri="{FF2B5EF4-FFF2-40B4-BE49-F238E27FC236}">
                <a16:creationId xmlns:a16="http://schemas.microsoft.com/office/drawing/2014/main" id="{E2D4B96A-D286-B7FD-5087-EC10EC3C2FBC}"/>
              </a:ext>
            </a:extLst>
          </p:cNvPr>
          <p:cNvGrpSpPr/>
          <p:nvPr/>
        </p:nvGrpSpPr>
        <p:grpSpPr>
          <a:xfrm>
            <a:off x="1167785" y="788769"/>
            <a:ext cx="9856429" cy="1652679"/>
            <a:chOff x="4476339" y="206725"/>
            <a:chExt cx="9814857" cy="1121762"/>
          </a:xfrm>
        </p:grpSpPr>
        <p:pic>
          <p:nvPicPr>
            <p:cNvPr id="5" name="Picture 13">
              <a:extLst>
                <a:ext uri="{FF2B5EF4-FFF2-40B4-BE49-F238E27FC236}">
                  <a16:creationId xmlns:a16="http://schemas.microsoft.com/office/drawing/2014/main" id="{9B3454CF-87FF-2A12-039B-137F536396E4}"/>
                </a:ext>
              </a:extLst>
            </p:cNvPr>
            <p:cNvPicPr>
              <a:picLocks noChangeAspect="1"/>
            </p:cNvPicPr>
            <p:nvPr/>
          </p:nvPicPr>
          <p:blipFill>
            <a:blip r:embed="rId2">
              <a:lum/>
            </a:blip>
            <a:stretch>
              <a:fillRect/>
            </a:stretch>
          </p:blipFill>
          <p:spPr>
            <a:xfrm>
              <a:off x="4476339" y="206725"/>
              <a:ext cx="9814857" cy="1121762"/>
            </a:xfrm>
            <a:prstGeom prst="rect">
              <a:avLst/>
            </a:prstGeom>
          </p:spPr>
        </p:pic>
        <p:pic>
          <p:nvPicPr>
            <p:cNvPr id="6" name="Picture 35">
              <a:extLst>
                <a:ext uri="{FF2B5EF4-FFF2-40B4-BE49-F238E27FC236}">
                  <a16:creationId xmlns:a16="http://schemas.microsoft.com/office/drawing/2014/main" id="{3814A6A6-64B7-FD8B-B413-4133BC062054}"/>
                </a:ext>
              </a:extLst>
            </p:cNvPr>
            <p:cNvPicPr>
              <a:picLocks noChangeAspect="1"/>
            </p:cNvPicPr>
            <p:nvPr/>
          </p:nvPicPr>
          <p:blipFill>
            <a:blip r:embed="rId3"/>
            <a:stretch>
              <a:fillRect/>
            </a:stretch>
          </p:blipFill>
          <p:spPr>
            <a:xfrm>
              <a:off x="4504717" y="206725"/>
              <a:ext cx="658391" cy="470077"/>
            </a:xfrm>
            <a:prstGeom prst="rect">
              <a:avLst/>
            </a:prstGeom>
          </p:spPr>
        </p:pic>
      </p:grpSp>
      <p:sp>
        <p:nvSpPr>
          <p:cNvPr id="8" name="TextBox 7">
            <a:extLst>
              <a:ext uri="{FF2B5EF4-FFF2-40B4-BE49-F238E27FC236}">
                <a16:creationId xmlns:a16="http://schemas.microsoft.com/office/drawing/2014/main" id="{9F00EF47-494C-EB7E-2EFF-BC1F9EFF7FE3}"/>
              </a:ext>
            </a:extLst>
          </p:cNvPr>
          <p:cNvSpPr txBox="1"/>
          <p:nvPr/>
        </p:nvSpPr>
        <p:spPr>
          <a:xfrm>
            <a:off x="1947711" y="1135048"/>
            <a:ext cx="8986255" cy="1077218"/>
          </a:xfrm>
          <a:prstGeom prst="rect">
            <a:avLst/>
          </a:prstGeom>
          <a:noFill/>
        </p:spPr>
        <p:txBody>
          <a:bodyPr wrap="square">
            <a:spAutoFit/>
          </a:bodyPr>
          <a:lstStyle/>
          <a:p>
            <a:r>
              <a:rPr lang="en-GB"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em, nhờ đâu mà Bạch Thái Bưởi thành công và trở thành “một bậc anh hùng kinh kế”?</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2152E24-3AAC-428C-64F8-1E212AC2391C}"/>
              </a:ext>
            </a:extLst>
          </p:cNvPr>
          <p:cNvSpPr txBox="1"/>
          <p:nvPr/>
        </p:nvSpPr>
        <p:spPr>
          <a:xfrm>
            <a:off x="1526873" y="2441448"/>
            <a:ext cx="9497341" cy="2062103"/>
          </a:xfrm>
          <a:prstGeom prst="rect">
            <a:avLst/>
          </a:prstGeom>
          <a:noFill/>
        </p:spPr>
        <p:txBody>
          <a:bodyPr wrap="square">
            <a:spAutoFit/>
          </a:bodyPr>
          <a:lstStyle/>
          <a:p>
            <a:r>
              <a:rPr lang="vi-VN" sz="3200" kern="0" dirty="0">
                <a:effectLst/>
                <a:latin typeface="Calibri" panose="020F0502020204030204" pitchFamily="34" charset="0"/>
                <a:ea typeface="Calibri" panose="020F0502020204030204" pitchFamily="34" charset="0"/>
                <a:cs typeface="Calibri" panose="020F0502020204030204" pitchFamily="34" charset="0"/>
              </a:rPr>
              <a:t>Nhờ ý chí, nghị lực và lòng quyết tâm. / Nhờ sự thông minh, dũng cảm. / Nhờ định hướng đúng đắn. / Nhờ sự ủng hộ của những người yêu nước muốn phát triển kinh tế của Việt Nam. /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419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00EF47-494C-EB7E-2EFF-BC1F9EFF7FE3}"/>
              </a:ext>
            </a:extLst>
          </p:cNvPr>
          <p:cNvSpPr txBox="1"/>
          <p:nvPr/>
        </p:nvSpPr>
        <p:spPr>
          <a:xfrm>
            <a:off x="1602872" y="586408"/>
            <a:ext cx="8986255" cy="769441"/>
          </a:xfrm>
          <a:prstGeom prst="rect">
            <a:avLst/>
          </a:prstGeom>
          <a:noFill/>
        </p:spPr>
        <p:txBody>
          <a:bodyPr wrap="square">
            <a:spAutoFit/>
          </a:bodyPr>
          <a:lstStyle/>
          <a:p>
            <a:pPr algn="ctr"/>
            <a:r>
              <a:rPr lang="en-GB"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Nội</a:t>
            </a:r>
            <a:r>
              <a:rPr lang="en-GB" sz="4400" b="1" dirty="0">
                <a:solidFill>
                  <a:schemeClr val="accent2"/>
                </a:solidFill>
                <a:latin typeface="Calibri" panose="020F0502020204030204" pitchFamily="34" charset="0"/>
                <a:ea typeface="Calibri" panose="020F0502020204030204" pitchFamily="34" charset="0"/>
                <a:cs typeface="Calibri" panose="020F0502020204030204" pitchFamily="34" charset="0"/>
              </a:rPr>
              <a:t> dung </a:t>
            </a:r>
            <a:r>
              <a:rPr lang="en-GB"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bài</a:t>
            </a:r>
            <a:r>
              <a:rPr lang="en-GB" sz="44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đọc</a:t>
            </a:r>
            <a:endParaRPr lang="vi-VN" sz="44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9EB77D-889B-7612-1DB8-46E150C2A0AA}"/>
              </a:ext>
            </a:extLst>
          </p:cNvPr>
          <p:cNvSpPr txBox="1"/>
          <p:nvPr/>
        </p:nvSpPr>
        <p:spPr>
          <a:xfrm>
            <a:off x="1703070" y="1572767"/>
            <a:ext cx="9324594" cy="1754326"/>
          </a:xfrm>
          <a:prstGeom prst="rect">
            <a:avLst/>
          </a:prstGeom>
          <a:noFill/>
        </p:spPr>
        <p:txBody>
          <a:bodyPr wrap="square">
            <a:spAutoFit/>
          </a:bodyPr>
          <a:lstStyle/>
          <a:p>
            <a:pPr algn="ctr"/>
            <a:r>
              <a:rPr lang="en-US" sz="3600" b="1" i="1" kern="0" dirty="0">
                <a:effectLst/>
                <a:latin typeface="Calibri" panose="020F0502020204030204" pitchFamily="34" charset="0"/>
                <a:ea typeface="Calibri" panose="020F0502020204030204" pitchFamily="34" charset="0"/>
                <a:cs typeface="Calibri" panose="020F0502020204030204" pitchFamily="34" charset="0"/>
              </a:rPr>
              <a:t>Ca</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ngợi</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Bạch</a:t>
            </a:r>
            <a:r>
              <a:rPr lang="en-US" sz="3600" b="1" i="1" kern="0" spc="-7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Thái</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Bưởi</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từ</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một</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cậu</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bé</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mồ</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côi</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cha,</a:t>
            </a:r>
            <a:r>
              <a:rPr lang="en-US" sz="3600" b="1" i="1" kern="0" spc="-65"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nhờ</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giàu</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nghị</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lực</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và</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ý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chí</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vươn</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lên</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đã</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trở</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thành</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một</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kinh</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doanh</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tên</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tuổi</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lừng</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 </a:t>
            </a:r>
            <a:r>
              <a:rPr lang="en-US" sz="3600" b="1" i="1" kern="0" dirty="0" err="1">
                <a:effectLst/>
                <a:latin typeface="Calibri" panose="020F0502020204030204" pitchFamily="34" charset="0"/>
                <a:ea typeface="Calibri" panose="020F0502020204030204" pitchFamily="34" charset="0"/>
                <a:cs typeface="Calibri" panose="020F0502020204030204" pitchFamily="34" charset="0"/>
              </a:rPr>
              <a:t>lẫy</a:t>
            </a:r>
            <a:r>
              <a:rPr lang="en-US" sz="3600" b="1" i="1" kern="0" dirty="0">
                <a:effectLst/>
                <a:latin typeface="Calibri" panose="020F0502020204030204" pitchFamily="34" charset="0"/>
                <a:ea typeface="Calibri" panose="020F0502020204030204" pitchFamily="34" charset="0"/>
                <a:cs typeface="Calibri" panose="020F0502020204030204" pitchFamily="34" charset="0"/>
              </a:rPr>
              <a:t>.</a:t>
            </a:r>
            <a:endParaRPr lang="vi-VN"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9687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292C3E18-44D8-4E6C-65E9-E6151B6DB548}"/>
              </a:ext>
            </a:extLst>
          </p:cNvPr>
          <p:cNvGrpSpPr/>
          <p:nvPr/>
        </p:nvGrpSpPr>
        <p:grpSpPr>
          <a:xfrm>
            <a:off x="3085007" y="795532"/>
            <a:ext cx="3251018" cy="1108820"/>
            <a:chOff x="4639487" y="939795"/>
            <a:chExt cx="3251018" cy="1108820"/>
          </a:xfrm>
        </p:grpSpPr>
        <p:sp>
          <p:nvSpPr>
            <p:cNvPr id="8" name="TextBox 7">
              <a:extLst>
                <a:ext uri="{FF2B5EF4-FFF2-40B4-BE49-F238E27FC236}">
                  <a16:creationId xmlns:a16="http://schemas.microsoft.com/office/drawing/2014/main" id="{6C278630-B286-37E0-1CBC-90D471A47CF8}"/>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B94BA06D-66A0-06AB-00A6-75AD5A5A76EB}"/>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861B303-59BB-9D07-2BD3-DF1853409CE1}"/>
              </a:ext>
            </a:extLst>
          </p:cNvPr>
          <p:cNvPicPr>
            <a:picLocks noChangeAspect="1"/>
          </p:cNvPicPr>
          <p:nvPr/>
        </p:nvPicPr>
        <p:blipFill>
          <a:blip r:embed="rId3"/>
          <a:stretch>
            <a:fillRect/>
          </a:stretch>
        </p:blipFill>
        <p:spPr>
          <a:xfrm>
            <a:off x="2504875" y="2470128"/>
            <a:ext cx="8618275" cy="2263820"/>
          </a:xfrm>
          <a:prstGeom prst="rect">
            <a:avLst/>
          </a:prstGeom>
        </p:spPr>
      </p:pic>
    </p:spTree>
    <p:extLst>
      <p:ext uri="{BB962C8B-B14F-4D97-AF65-F5344CB8AC3E}">
        <p14:creationId xmlns:p14="http://schemas.microsoft.com/office/powerpoint/2010/main" val="3148936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00EF47-494C-EB7E-2EFF-BC1F9EFF7FE3}"/>
              </a:ext>
            </a:extLst>
          </p:cNvPr>
          <p:cNvSpPr txBox="1"/>
          <p:nvPr/>
        </p:nvSpPr>
        <p:spPr>
          <a:xfrm>
            <a:off x="1895104" y="530352"/>
            <a:ext cx="8986255" cy="707886"/>
          </a:xfrm>
          <a:prstGeom prst="rect">
            <a:avLst/>
          </a:prstGeom>
          <a:noFill/>
        </p:spPr>
        <p:txBody>
          <a:bodyPr wrap="square">
            <a:spAutoFit/>
          </a:bodyPr>
          <a:lstStyle/>
          <a:p>
            <a:r>
              <a:rPr lang="en-GB" sz="4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Đọc</a:t>
            </a:r>
            <a:r>
              <a:rPr lang="en-GB" sz="4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diễn</a:t>
            </a:r>
            <a:r>
              <a:rPr lang="en-GB" sz="4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cảm</a:t>
            </a:r>
            <a:r>
              <a:rPr lang="en-GB" sz="40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endParaRPr lang="vi-VN" sz="40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B97A4B3-4D47-1F3A-D4B7-68B4552CF459}"/>
              </a:ext>
            </a:extLst>
          </p:cNvPr>
          <p:cNvSpPr txBox="1"/>
          <p:nvPr/>
        </p:nvSpPr>
        <p:spPr>
          <a:xfrm>
            <a:off x="1748790" y="1238238"/>
            <a:ext cx="8465058" cy="4257576"/>
          </a:xfrm>
          <a:prstGeom prst="rect">
            <a:avLst/>
          </a:prstGeom>
          <a:noFill/>
        </p:spPr>
        <p:txBody>
          <a:bodyPr wrap="square">
            <a:spAutoFit/>
          </a:bodyPr>
          <a:lstStyle/>
          <a:p>
            <a:pPr algn="just">
              <a:spcAft>
                <a:spcPts val="800"/>
              </a:spcAft>
            </a:pPr>
            <a:r>
              <a:rPr lang="en-GB" sz="2400" i="1"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Bạch Thái Bưởi mở công ti vận tải đường </a:t>
            </a:r>
            <a:r>
              <a:rPr lang="vi-VN" sz="2400" i="1" dirty="0" err="1">
                <a:effectLst/>
                <a:latin typeface="Calibri" panose="020F0502020204030204" pitchFamily="34" charset="0"/>
                <a:ea typeface="Calibri" panose="020F0502020204030204" pitchFamily="34" charset="0"/>
                <a:cs typeface="Calibri" panose="020F0502020204030204" pitchFamily="34" charset="0"/>
              </a:rPr>
              <a:t>thuỷ</a:t>
            </a:r>
            <a:r>
              <a:rPr lang="vi-VN" sz="2400" i="1" dirty="0">
                <a:effectLst/>
                <a:latin typeface="Calibri" panose="020F0502020204030204" pitchFamily="34" charset="0"/>
                <a:ea typeface="Calibri" panose="020F0502020204030204" pitchFamily="34" charset="0"/>
                <a:cs typeface="Calibri" panose="020F0502020204030204" pitchFamily="34" charset="0"/>
              </a:rPr>
              <a:t> / vào lúc những con tàu của </a:t>
            </a:r>
            <a:r>
              <a:rPr lang="vi-VN" sz="2400" i="1" spc="-10" dirty="0">
                <a:effectLst/>
                <a:latin typeface="Calibri" panose="020F0502020204030204" pitchFamily="34" charset="0"/>
                <a:ea typeface="Calibri" panose="020F0502020204030204" pitchFamily="34" charset="0"/>
                <a:cs typeface="Calibri" panose="020F0502020204030204" pitchFamily="34" charset="0"/>
              </a:rPr>
              <a:t>người</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Hoa,</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người</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Pháp</a:t>
            </a:r>
            <a:r>
              <a:rPr lang="vi-VN" sz="2400" i="1" spc="180"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đã</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độc</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chiếm</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các</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đường</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sông</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miền</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Bắc</a:t>
            </a:r>
            <a:r>
              <a:rPr lang="vi-VN" sz="2400" spc="-10" dirty="0">
                <a:effectLst/>
                <a:latin typeface="Calibri" panose="020F0502020204030204" pitchFamily="34" charset="0"/>
                <a:ea typeface="Calibri" panose="020F0502020204030204" pitchFamily="34" charset="0"/>
                <a:cs typeface="Calibri" panose="020F0502020204030204" pitchFamily="34" charset="0"/>
              </a:rPr>
              <a:t>.</a:t>
            </a:r>
            <a:r>
              <a:rPr lang="vi-VN" sz="2400"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Ông</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cho</a:t>
            </a:r>
            <a:r>
              <a:rPr lang="vi-VN" sz="2400" i="1" spc="-65" dirty="0">
                <a:effectLst/>
                <a:latin typeface="Calibri" panose="020F0502020204030204" pitchFamily="34" charset="0"/>
                <a:ea typeface="Calibri" panose="020F0502020204030204" pitchFamily="34" charset="0"/>
                <a:cs typeface="Calibri" panose="020F0502020204030204" pitchFamily="34" charset="0"/>
              </a:rPr>
              <a:t> </a:t>
            </a:r>
            <a:r>
              <a:rPr lang="vi-VN" sz="2400" i="1" spc="-10" dirty="0">
                <a:effectLst/>
                <a:latin typeface="Calibri" panose="020F0502020204030204" pitchFamily="34" charset="0"/>
                <a:ea typeface="Calibri" panose="020F0502020204030204" pitchFamily="34" charset="0"/>
                <a:cs typeface="Calibri" panose="020F0502020204030204" pitchFamily="34" charset="0"/>
              </a:rPr>
              <a:t>người </a:t>
            </a:r>
            <a:r>
              <a:rPr lang="vi-VN" sz="2400" i="1" dirty="0">
                <a:effectLst/>
                <a:latin typeface="Calibri" panose="020F0502020204030204" pitchFamily="34" charset="0"/>
                <a:ea typeface="Calibri" panose="020F0502020204030204" pitchFamily="34" charset="0"/>
                <a:cs typeface="Calibri" panose="020F0502020204030204" pitchFamily="34" charset="0"/>
              </a:rPr>
              <a:t>đến các bến tàu diễn thuyết</a:t>
            </a:r>
            <a:r>
              <a:rPr lang="vi-VN" sz="240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 Trên mỗi chiếc tàu</a:t>
            </a:r>
            <a:r>
              <a:rPr lang="vi-VN" sz="2400" dirty="0">
                <a:effectLst/>
                <a:latin typeface="Calibri" panose="020F0502020204030204" pitchFamily="34" charset="0"/>
                <a:ea typeface="Calibri" panose="020F0502020204030204" pitchFamily="34" charset="0"/>
                <a:cs typeface="Calibri" panose="020F0502020204030204" pitchFamily="34" charset="0"/>
              </a:rPr>
              <a:t>, / </a:t>
            </a:r>
            <a:r>
              <a:rPr lang="vi-VN" sz="2400" i="1" dirty="0">
                <a:effectLst/>
                <a:latin typeface="Calibri" panose="020F0502020204030204" pitchFamily="34" charset="0"/>
                <a:ea typeface="Calibri" panose="020F0502020204030204" pitchFamily="34" charset="0"/>
                <a:cs typeface="Calibri" panose="020F0502020204030204" pitchFamily="34" charset="0"/>
              </a:rPr>
              <a:t>ông dán dòng chữ “</a:t>
            </a: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thì</a:t>
            </a:r>
            <a:r>
              <a:rPr lang="vi-VN" sz="2400" b="1" i="1" spc="-25"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đi</a:t>
            </a:r>
            <a:r>
              <a:rPr lang="vi-VN" sz="2400" b="1" i="1" spc="-25"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tàu</a:t>
            </a:r>
            <a:r>
              <a:rPr lang="vi-VN" sz="2400" b="1" i="1" spc="-25"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ta</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và</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treo</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một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cái</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ống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để</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khách</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nào</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đồng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tình</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với</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ông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thì</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vui</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lòng</a:t>
            </a:r>
            <a:r>
              <a:rPr lang="vi-VN" sz="2400" i="1" spc="-25"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bỏ tiền vào ống tiếp sức cho chủ tàu. // Khi bổ ống, / tiền đồng </a:t>
            </a:r>
            <a:r>
              <a:rPr lang="vi-VN" sz="2400" b="1" i="1" dirty="0">
                <a:effectLst/>
                <a:latin typeface="Calibri" panose="020F0502020204030204" pitchFamily="34" charset="0"/>
                <a:ea typeface="Calibri" panose="020F0502020204030204" pitchFamily="34" charset="0"/>
                <a:cs typeface="Calibri" panose="020F0502020204030204" pitchFamily="34" charset="0"/>
              </a:rPr>
              <a:t>rất nhiều</a:t>
            </a:r>
            <a:r>
              <a:rPr lang="vi-VN" sz="2400" i="1" dirty="0">
                <a:effectLst/>
                <a:latin typeface="Calibri" panose="020F0502020204030204" pitchFamily="34" charset="0"/>
                <a:ea typeface="Calibri" panose="020F0502020204030204" pitchFamily="34" charset="0"/>
                <a:cs typeface="Calibri" panose="020F0502020204030204" pitchFamily="34" charset="0"/>
              </a:rPr>
              <a:t>, / tiền hào, / tiền xu thì </a:t>
            </a:r>
            <a:r>
              <a:rPr lang="vi-VN" sz="2400" b="1" i="1" dirty="0">
                <a:effectLst/>
                <a:latin typeface="Calibri" panose="020F0502020204030204" pitchFamily="34" charset="0"/>
                <a:ea typeface="Calibri" panose="020F0502020204030204" pitchFamily="34" charset="0"/>
                <a:cs typeface="Calibri" panose="020F0502020204030204" pitchFamily="34" charset="0"/>
              </a:rPr>
              <a:t>vô kể</a:t>
            </a:r>
            <a:r>
              <a:rPr lang="vi-VN" sz="2400" i="1" dirty="0">
                <a:effectLst/>
                <a:latin typeface="Calibri" panose="020F0502020204030204" pitchFamily="34" charset="0"/>
                <a:ea typeface="Calibri" panose="020F0502020204030204" pitchFamily="34" charset="0"/>
                <a:cs typeface="Calibri" panose="020F0502020204030204" pitchFamily="34" charset="0"/>
              </a:rPr>
              <a:t>. // Khách đi tàu của ông </a:t>
            </a:r>
            <a:r>
              <a:rPr lang="vi-VN" sz="2400" b="1" i="1" dirty="0">
                <a:effectLst/>
                <a:latin typeface="Calibri" panose="020F0502020204030204" pitchFamily="34" charset="0"/>
                <a:ea typeface="Calibri" panose="020F0502020204030204" pitchFamily="34" charset="0"/>
                <a:cs typeface="Calibri" panose="020F0502020204030204" pitchFamily="34" charset="0"/>
              </a:rPr>
              <a:t>ngày một đông</a:t>
            </a:r>
            <a:r>
              <a:rPr lang="vi-VN" sz="2400" i="1" dirty="0">
                <a:effectLst/>
                <a:latin typeface="Calibri" panose="020F0502020204030204" pitchFamily="34" charset="0"/>
                <a:ea typeface="Calibri" panose="020F0502020204030204" pitchFamily="34" charset="0"/>
                <a:cs typeface="Calibri" panose="020F0502020204030204" pitchFamily="34" charset="0"/>
              </a:rPr>
              <a:t>. // Nhiều </a:t>
            </a:r>
            <a:r>
              <a:rPr lang="vi-VN" sz="2400" b="1" i="1" dirty="0">
                <a:effectLst/>
                <a:latin typeface="Calibri" panose="020F0502020204030204" pitchFamily="34" charset="0"/>
                <a:ea typeface="Calibri" panose="020F0502020204030204" pitchFamily="34" charset="0"/>
                <a:cs typeface="Calibri" panose="020F0502020204030204" pitchFamily="34" charset="0"/>
              </a:rPr>
              <a:t>chủ tàu người Hoa</a:t>
            </a:r>
            <a:r>
              <a:rPr lang="vi-VN" sz="2400" i="1" dirty="0">
                <a:effectLst/>
                <a:latin typeface="Calibri" panose="020F0502020204030204" pitchFamily="34" charset="0"/>
                <a:ea typeface="Calibri" panose="020F0502020204030204" pitchFamily="34" charset="0"/>
                <a:cs typeface="Calibri" panose="020F0502020204030204" pitchFamily="34" charset="0"/>
              </a:rPr>
              <a:t>, / </a:t>
            </a:r>
            <a:r>
              <a:rPr lang="vi-VN" sz="2400" b="1" i="1" dirty="0">
                <a:effectLst/>
                <a:latin typeface="Calibri" panose="020F0502020204030204" pitchFamily="34" charset="0"/>
                <a:ea typeface="Calibri" panose="020F0502020204030204" pitchFamily="34" charset="0"/>
                <a:cs typeface="Calibri" panose="020F0502020204030204" pitchFamily="34" charset="0"/>
              </a:rPr>
              <a:t>người Pháp </a:t>
            </a:r>
            <a:r>
              <a:rPr lang="vi-VN" sz="2400" i="1" dirty="0">
                <a:effectLst/>
                <a:latin typeface="Calibri" panose="020F0502020204030204" pitchFamily="34" charset="0"/>
                <a:ea typeface="Calibri" panose="020F0502020204030204" pitchFamily="34" charset="0"/>
                <a:cs typeface="Calibri" panose="020F0502020204030204" pitchFamily="34" charset="0"/>
              </a:rPr>
              <a:t>phải </a:t>
            </a:r>
            <a:r>
              <a:rPr lang="vi-VN" sz="2400" b="1" i="1" dirty="0">
                <a:effectLst/>
                <a:latin typeface="Calibri" panose="020F0502020204030204" pitchFamily="34" charset="0"/>
                <a:ea typeface="Calibri" panose="020F0502020204030204" pitchFamily="34" charset="0"/>
                <a:cs typeface="Calibri" panose="020F0502020204030204" pitchFamily="34" charset="0"/>
              </a:rPr>
              <a:t>bán lại tàu </a:t>
            </a:r>
            <a:r>
              <a:rPr lang="vi-VN" sz="2400" i="1" dirty="0">
                <a:effectLst/>
                <a:latin typeface="Calibri" panose="020F0502020204030204" pitchFamily="34" charset="0"/>
                <a:ea typeface="Calibri" panose="020F0502020204030204" pitchFamily="34" charset="0"/>
                <a:cs typeface="Calibri" panose="020F0502020204030204" pitchFamily="34" charset="0"/>
              </a:rPr>
              <a:t>cho ông.</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a:p>
            <a:pPr algn="just">
              <a:spcAft>
                <a:spcPts val="800"/>
              </a:spcAft>
            </a:pPr>
            <a:r>
              <a:rPr lang="en-GB" sz="2400" b="1" i="1"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Chỉ</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trong</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mười</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năm</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Bạch</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Thái</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Bưởi</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đã</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trở</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thành</a:t>
            </a:r>
            <a:r>
              <a:rPr lang="vi-VN" sz="2400" i="1" spc="-50" dirty="0">
                <a:effectLst/>
                <a:latin typeface="Calibri" panose="020F0502020204030204" pitchFamily="34" charset="0"/>
                <a:ea typeface="Calibri" panose="020F0502020204030204" pitchFamily="34" charset="0"/>
                <a:cs typeface="Calibri" panose="020F0502020204030204" pitchFamily="34" charset="0"/>
              </a:rPr>
              <a:t> </a:t>
            </a:r>
            <a:r>
              <a:rPr lang="vi-VN" sz="2400" i="1" dirty="0">
                <a:effectLst/>
                <a:latin typeface="Calibri" panose="020F0502020204030204" pitchFamily="34" charset="0"/>
                <a:ea typeface="Calibri" panose="020F0502020204030204" pitchFamily="34" charset="0"/>
                <a:cs typeface="Calibri" panose="020F0502020204030204" pitchFamily="34" charset="0"/>
              </a:rPr>
              <a:t>“</a:t>
            </a:r>
            <a:r>
              <a:rPr lang="vi-VN" sz="2400" b="1" i="1" dirty="0">
                <a:effectLst/>
                <a:latin typeface="Calibri" panose="020F0502020204030204" pitchFamily="34" charset="0"/>
                <a:ea typeface="Calibri" panose="020F0502020204030204" pitchFamily="34" charset="0"/>
                <a:cs typeface="Calibri" panose="020F0502020204030204" pitchFamily="34" charset="0"/>
              </a:rPr>
              <a:t>một</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bậc</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anh</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hùng</a:t>
            </a:r>
            <a:r>
              <a:rPr lang="vi-VN" sz="2400" b="1" i="1" spc="-50" dirty="0">
                <a:effectLst/>
                <a:latin typeface="Calibri" panose="020F0502020204030204" pitchFamily="34" charset="0"/>
                <a:ea typeface="Calibri" panose="020F0502020204030204" pitchFamily="34" charset="0"/>
                <a:cs typeface="Calibri" panose="020F0502020204030204" pitchFamily="34" charset="0"/>
              </a:rPr>
              <a:t> </a:t>
            </a:r>
            <a:r>
              <a:rPr lang="vi-VN" sz="2400" b="1" i="1" dirty="0">
                <a:effectLst/>
                <a:latin typeface="Calibri" panose="020F0502020204030204" pitchFamily="34" charset="0"/>
                <a:ea typeface="Calibri" panose="020F0502020204030204" pitchFamily="34" charset="0"/>
                <a:cs typeface="Calibri" panose="020F0502020204030204" pitchFamily="34" charset="0"/>
              </a:rPr>
              <a:t>kinh tế</a:t>
            </a:r>
            <a:r>
              <a:rPr lang="vi-VN" sz="2400" i="1" dirty="0">
                <a:effectLst/>
                <a:latin typeface="Calibri" panose="020F0502020204030204" pitchFamily="34" charset="0"/>
                <a:ea typeface="Calibri" panose="020F0502020204030204" pitchFamily="34" charset="0"/>
                <a:cs typeface="Calibri" panose="020F0502020204030204" pitchFamily="34" charset="0"/>
              </a:rPr>
              <a:t>” / như đánh giá của người cùng thời.</a:t>
            </a:r>
            <a:endParaRPr lang="vi-VN"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911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20005F5-7C11-91E7-F70E-8E7D31408F30}"/>
              </a:ext>
            </a:extLst>
          </p:cNvPr>
          <p:cNvPicPr>
            <a:picLocks noChangeAspect="1"/>
          </p:cNvPicPr>
          <p:nvPr/>
        </p:nvPicPr>
        <p:blipFill>
          <a:blip r:embed="rId3"/>
          <a:stretch>
            <a:fillRect/>
          </a:stretch>
        </p:blipFill>
        <p:spPr>
          <a:xfrm>
            <a:off x="2630182" y="1377568"/>
            <a:ext cx="6765100" cy="3578480"/>
          </a:xfrm>
          <a:prstGeom prst="rect">
            <a:avLst/>
          </a:prstGeom>
        </p:spPr>
      </p:pic>
    </p:spTree>
    <p:extLst>
      <p:ext uri="{BB962C8B-B14F-4D97-AF65-F5344CB8AC3E}">
        <p14:creationId xmlns:p14="http://schemas.microsoft.com/office/powerpoint/2010/main" val="1654540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37AD-4260-111B-8404-1C13FC54EC97}"/>
              </a:ext>
            </a:extLst>
          </p:cNvPr>
          <p:cNvSpPr>
            <a:spLocks noGrp="1"/>
          </p:cNvSpPr>
          <p:nvPr>
            <p:ph type="title"/>
          </p:nvPr>
        </p:nvSpPr>
        <p:spPr/>
        <p:txBody>
          <a:bodyPr/>
          <a:lstStyle/>
          <a:p>
            <a:endParaRPr lang="vi-VN"/>
          </a:p>
        </p:txBody>
      </p:sp>
      <p:pic>
        <p:nvPicPr>
          <p:cNvPr id="5" name="Content Placeholder 4" descr="A page of a book&#10;&#10;Description automatically generated">
            <a:extLst>
              <a:ext uri="{FF2B5EF4-FFF2-40B4-BE49-F238E27FC236}">
                <a16:creationId xmlns:a16="http://schemas.microsoft.com/office/drawing/2014/main" id="{1041D083-CA51-0B8E-7D02-2951F9F404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771" t="9646" r="17702" b="59891"/>
          <a:stretch/>
        </p:blipFill>
        <p:spPr>
          <a:xfrm>
            <a:off x="0" y="0"/>
            <a:ext cx="12192000" cy="7433064"/>
          </a:xfrm>
        </p:spPr>
      </p:pic>
      <p:pic>
        <p:nvPicPr>
          <p:cNvPr id="6" name="Picture 5">
            <a:extLst>
              <a:ext uri="{FF2B5EF4-FFF2-40B4-BE49-F238E27FC236}">
                <a16:creationId xmlns:a16="http://schemas.microsoft.com/office/drawing/2014/main" id="{9BAC650D-F4D6-6667-D090-14313B877DE8}"/>
              </a:ext>
            </a:extLst>
          </p:cNvPr>
          <p:cNvPicPr>
            <a:picLocks noChangeAspect="1"/>
          </p:cNvPicPr>
          <p:nvPr/>
        </p:nvPicPr>
        <p:blipFill>
          <a:blip r:embed="rId3"/>
          <a:stretch>
            <a:fillRect/>
          </a:stretch>
        </p:blipFill>
        <p:spPr>
          <a:xfrm>
            <a:off x="3128928" y="264269"/>
            <a:ext cx="3810330" cy="1164437"/>
          </a:xfrm>
          <a:prstGeom prst="rect">
            <a:avLst/>
          </a:prstGeom>
        </p:spPr>
      </p:pic>
      <p:sp>
        <p:nvSpPr>
          <p:cNvPr id="7" name="Rectangle: Rounded Corners 6">
            <a:extLst>
              <a:ext uri="{FF2B5EF4-FFF2-40B4-BE49-F238E27FC236}">
                <a16:creationId xmlns:a16="http://schemas.microsoft.com/office/drawing/2014/main" id="{F782A58C-B597-88C5-6E33-5B7A80759A56}"/>
              </a:ext>
            </a:extLst>
          </p:cNvPr>
          <p:cNvSpPr/>
          <p:nvPr/>
        </p:nvSpPr>
        <p:spPr>
          <a:xfrm>
            <a:off x="3128928" y="1685481"/>
            <a:ext cx="1397352" cy="481647"/>
          </a:xfrm>
          <a:prstGeom prst="roundRect">
            <a:avLst>
              <a:gd name="adj" fmla="val 50000"/>
            </a:avLst>
          </a:prstGeom>
          <a:solidFill>
            <a:schemeClr val="bg1"/>
          </a:solidFill>
          <a:ln w="38100">
            <a:solidFill>
              <a:srgbClr val="FFBA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B39FCD"/>
                </a:solidFill>
                <a:latin typeface="Nunito ExtraBold" pitchFamily="2" charset="-93"/>
              </a:rPr>
              <a:t>Đọc</a:t>
            </a:r>
            <a:endParaRPr lang="vi-VN" sz="3200" dirty="0">
              <a:solidFill>
                <a:srgbClr val="B39FCD"/>
              </a:solidFill>
              <a:latin typeface="Nunito ExtraBold" pitchFamily="2" charset="-93"/>
            </a:endParaRPr>
          </a:p>
        </p:txBody>
      </p:sp>
      <p:grpSp>
        <p:nvGrpSpPr>
          <p:cNvPr id="10" name="Group 9">
            <a:extLst>
              <a:ext uri="{FF2B5EF4-FFF2-40B4-BE49-F238E27FC236}">
                <a16:creationId xmlns:a16="http://schemas.microsoft.com/office/drawing/2014/main" id="{55FE21C8-553C-18E7-5241-839673B7E072}"/>
              </a:ext>
            </a:extLst>
          </p:cNvPr>
          <p:cNvGrpSpPr/>
          <p:nvPr/>
        </p:nvGrpSpPr>
        <p:grpSpPr>
          <a:xfrm>
            <a:off x="3033027" y="2423903"/>
            <a:ext cx="7444473" cy="1938992"/>
            <a:chOff x="3033027" y="2423903"/>
            <a:chExt cx="7444473" cy="1938992"/>
          </a:xfrm>
        </p:grpSpPr>
        <p:sp>
          <p:nvSpPr>
            <p:cNvPr id="8" name="TextBox 7">
              <a:extLst>
                <a:ext uri="{FF2B5EF4-FFF2-40B4-BE49-F238E27FC236}">
                  <a16:creationId xmlns:a16="http://schemas.microsoft.com/office/drawing/2014/main" id="{8ABEBBFA-4AAD-975E-E770-AD1FA4A19970}"/>
                </a:ext>
              </a:extLst>
            </p:cNvPr>
            <p:cNvSpPr txBox="1"/>
            <p:nvPr/>
          </p:nvSpPr>
          <p:spPr>
            <a:xfrm>
              <a:off x="3033027" y="2423903"/>
              <a:ext cx="7444473" cy="1938992"/>
            </a:xfrm>
            <a:prstGeom prst="rect">
              <a:avLst/>
            </a:prstGeom>
            <a:noFill/>
          </p:spPr>
          <p:txBody>
            <a:bodyPr wrap="square" rtlCol="0">
              <a:spAutoFit/>
            </a:bodyPr>
            <a:lstStyle/>
            <a:p>
              <a:r>
                <a:rPr lang="en-GB" sz="6000" dirty="0">
                  <a:ln w="317500">
                    <a:solidFill>
                      <a:schemeClr val="bg1"/>
                    </a:solidFill>
                  </a:ln>
                  <a:effectLst>
                    <a:outerShdw dist="38100" dir="2700000" algn="tl" rotWithShape="0">
                      <a:prstClr val="black"/>
                    </a:outerShdw>
                  </a:effectLst>
                  <a:latin typeface="#9Slide07 SVNBango" panose="02000000000000000000" pitchFamily="2" charset="0"/>
                </a:rPr>
                <a:t>“VUA TÀU THỦY” BẠCH THÁI BƯỞI</a:t>
              </a:r>
              <a:endParaRPr lang="vi-VN" sz="6000" dirty="0">
                <a:ln w="317500">
                  <a:solidFill>
                    <a:schemeClr val="bg1"/>
                  </a:solidFill>
                </a:ln>
                <a:effectLst>
                  <a:outerShdw dist="38100" dir="2700000" algn="tl" rotWithShape="0">
                    <a:prstClr val="black"/>
                  </a:outerShdw>
                </a:effectLst>
              </a:endParaRPr>
            </a:p>
          </p:txBody>
        </p:sp>
        <p:sp>
          <p:nvSpPr>
            <p:cNvPr id="9" name="TextBox 8">
              <a:extLst>
                <a:ext uri="{FF2B5EF4-FFF2-40B4-BE49-F238E27FC236}">
                  <a16:creationId xmlns:a16="http://schemas.microsoft.com/office/drawing/2014/main" id="{0A14EEA8-6E10-D8C7-434E-3A75DBDE5042}"/>
                </a:ext>
              </a:extLst>
            </p:cNvPr>
            <p:cNvSpPr txBox="1"/>
            <p:nvPr/>
          </p:nvSpPr>
          <p:spPr>
            <a:xfrm>
              <a:off x="3033027" y="2423903"/>
              <a:ext cx="7444473" cy="1938992"/>
            </a:xfrm>
            <a:prstGeom prst="rect">
              <a:avLst/>
            </a:prstGeom>
            <a:noFill/>
          </p:spPr>
          <p:txBody>
            <a:bodyPr wrap="square" rtlCol="0">
              <a:spAutoFit/>
            </a:bodyPr>
            <a:lstStyle/>
            <a:p>
              <a:r>
                <a:rPr lang="en-GB" sz="6000" dirty="0">
                  <a:gradFill>
                    <a:gsLst>
                      <a:gs pos="59000">
                        <a:srgbClr val="F4033D"/>
                      </a:gs>
                      <a:gs pos="61000">
                        <a:srgbClr val="00B0F0"/>
                      </a:gs>
                    </a:gsLst>
                    <a:lin ang="5400000" scaled="1"/>
                  </a:gradFill>
                  <a:latin typeface="#9Slide07 SVNBango" panose="02000000000000000000" pitchFamily="2" charset="0"/>
                </a:rPr>
                <a:t>“VUA TÀU THỦY” BẠCH THÁI BƯỞI</a:t>
              </a:r>
              <a:endParaRPr lang="vi-VN" sz="6000" dirty="0">
                <a:gradFill>
                  <a:gsLst>
                    <a:gs pos="59000">
                      <a:srgbClr val="F4033D"/>
                    </a:gs>
                    <a:gs pos="61000">
                      <a:srgbClr val="00B0F0"/>
                    </a:gs>
                  </a:gsLst>
                  <a:lin ang="5400000" scaled="1"/>
                </a:gradFill>
              </a:endParaRPr>
            </a:p>
          </p:txBody>
        </p:sp>
      </p:grpSp>
    </p:spTree>
    <p:extLst>
      <p:ext uri="{BB962C8B-B14F-4D97-AF65-F5344CB8AC3E}">
        <p14:creationId xmlns:p14="http://schemas.microsoft.com/office/powerpoint/2010/main" val="861416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716B-B8F1-2547-3FF6-6EACB6A2DCE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94CEA941-C6B9-DF6A-8FB5-8BFD6A8B6965}"/>
              </a:ext>
            </a:extLst>
          </p:cNvPr>
          <p:cNvSpPr>
            <a:spLocks noGrp="1"/>
          </p:cNvSpPr>
          <p:nvPr>
            <p:ph type="subTitle" idx="1"/>
          </p:nvPr>
        </p:nvSpPr>
        <p:spPr/>
        <p:txBody>
          <a:bodyPr/>
          <a:lstStyle/>
          <a:p>
            <a:endParaRPr lang="vi-VN"/>
          </a:p>
        </p:txBody>
      </p:sp>
      <p:pic>
        <p:nvPicPr>
          <p:cNvPr id="5" name="Picture 4" descr="A cartoon of a field with flowers&#10;&#10;Description automatically generated with medium confidence">
            <a:extLst>
              <a:ext uri="{FF2B5EF4-FFF2-40B4-BE49-F238E27FC236}">
                <a16:creationId xmlns:a16="http://schemas.microsoft.com/office/drawing/2014/main" id="{4AB6D7F9-3DD3-8AC4-3CF1-E362D9D91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0060F55-CCA0-4AF5-E251-CC1AA3338802}"/>
              </a:ext>
            </a:extLst>
          </p:cNvPr>
          <p:cNvPicPr>
            <a:picLocks noChangeAspect="1"/>
          </p:cNvPicPr>
          <p:nvPr/>
        </p:nvPicPr>
        <p:blipFill>
          <a:blip r:embed="rId3"/>
          <a:stretch>
            <a:fillRect/>
          </a:stretch>
        </p:blipFill>
        <p:spPr>
          <a:xfrm>
            <a:off x="3006063" y="1903528"/>
            <a:ext cx="6468417" cy="3212870"/>
          </a:xfrm>
          <a:prstGeom prst="rect">
            <a:avLst/>
          </a:prstGeom>
        </p:spPr>
      </p:pic>
      <p:grpSp>
        <p:nvGrpSpPr>
          <p:cNvPr id="7" name="Group 6">
            <a:extLst>
              <a:ext uri="{FF2B5EF4-FFF2-40B4-BE49-F238E27FC236}">
                <a16:creationId xmlns:a16="http://schemas.microsoft.com/office/drawing/2014/main" id="{292C3E18-44D8-4E6C-65E9-E6151B6DB548}"/>
              </a:ext>
            </a:extLst>
          </p:cNvPr>
          <p:cNvGrpSpPr/>
          <p:nvPr/>
        </p:nvGrpSpPr>
        <p:grpSpPr>
          <a:xfrm>
            <a:off x="3085007" y="795532"/>
            <a:ext cx="3251018" cy="1108820"/>
            <a:chOff x="4639487" y="939795"/>
            <a:chExt cx="3251018" cy="1108820"/>
          </a:xfrm>
        </p:grpSpPr>
        <p:sp>
          <p:nvSpPr>
            <p:cNvPr id="8" name="TextBox 7">
              <a:extLst>
                <a:ext uri="{FF2B5EF4-FFF2-40B4-BE49-F238E27FC236}">
                  <a16:creationId xmlns:a16="http://schemas.microsoft.com/office/drawing/2014/main" id="{6C278630-B286-37E0-1CBC-90D471A47CF8}"/>
                </a:ext>
              </a:extLst>
            </p:cNvPr>
            <p:cNvSpPr txBox="1"/>
            <p:nvPr/>
          </p:nvSpPr>
          <p:spPr>
            <a:xfrm>
              <a:off x="4639487" y="939795"/>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endParaRPr>
            </a:p>
          </p:txBody>
        </p:sp>
        <p:sp>
          <p:nvSpPr>
            <p:cNvPr id="9" name="TextBox 8">
              <a:extLst>
                <a:ext uri="{FF2B5EF4-FFF2-40B4-BE49-F238E27FC236}">
                  <a16:creationId xmlns:a16="http://schemas.microsoft.com/office/drawing/2014/main" id="{B94BA06D-66A0-06AB-00A6-75AD5A5A76EB}"/>
                </a:ext>
              </a:extLst>
            </p:cNvPr>
            <p:cNvSpPr txBox="1"/>
            <p:nvPr/>
          </p:nvSpPr>
          <p:spPr>
            <a:xfrm>
              <a:off x="4639487" y="940619"/>
              <a:ext cx="3251018" cy="110799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rPr>
                <a:t>động</a:t>
              </a:r>
              <a:endParaRPr kumimoji="0" lang="vi-VN" sz="6600" b="0" i="0" u="none" strike="noStrike" kern="0" cap="none" spc="0" normalizeH="0" baseline="0" noProof="0" dirty="0">
                <a:ln>
                  <a:noFill/>
                </a:ln>
                <a:solidFill>
                  <a:srgbClr val="005CAD"/>
                </a:solidFill>
                <a:effectLst/>
                <a:uLnTx/>
                <a:uFillTx/>
              </a:endParaRPr>
            </a:p>
          </p:txBody>
        </p:sp>
      </p:grpSp>
    </p:spTree>
    <p:extLst>
      <p:ext uri="{BB962C8B-B14F-4D97-AF65-F5344CB8AC3E}">
        <p14:creationId xmlns:p14="http://schemas.microsoft.com/office/powerpoint/2010/main" val="202043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7C5587-88FE-5069-01C7-570EA4151F7F}"/>
              </a:ext>
            </a:extLst>
          </p:cNvPr>
          <p:cNvSpPr txBox="1"/>
          <p:nvPr/>
        </p:nvSpPr>
        <p:spPr>
          <a:xfrm>
            <a:off x="3048762" y="528566"/>
            <a:ext cx="6094476" cy="646331"/>
          </a:xfrm>
          <a:prstGeom prst="rect">
            <a:avLst/>
          </a:prstGeom>
          <a:noFill/>
        </p:spPr>
        <p:txBody>
          <a:bodyPr wrap="square">
            <a:spAutoFit/>
          </a:bodyPr>
          <a:lstStyle/>
          <a:p>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“Vua tàu </a:t>
            </a:r>
            <a:r>
              <a:rPr lang="vi-VN" sz="3600" b="1"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thuỷ</a:t>
            </a:r>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Bạch Thái Bưởi</a:t>
            </a:r>
            <a:endParaRPr lang="vi-VN" sz="3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DFB1CC-E6EC-0058-406F-5BC9D4B7E42C}"/>
              </a:ext>
            </a:extLst>
          </p:cNvPr>
          <p:cNvSpPr txBox="1"/>
          <p:nvPr/>
        </p:nvSpPr>
        <p:spPr>
          <a:xfrm>
            <a:off x="1501140" y="1563624"/>
            <a:ext cx="9189720" cy="3108543"/>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Cậu bé Bưởi mồ côi cha từ nhỏ, phải theo mẹ quẩy gánh hàng rong. Thấy em khôi ngô, nhà họ Bạch nhận làm con nuôi và cho ăn học.</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Năm 21 tuổi, Bạch Thái Bưởi làm thư kí cho một hãng buôn. Chẳng bao lâu, ông đứng ra kinh doanh độc lập, trải đủ mọi nghề: buôn gỗ, buôn ngô, mở hiệu cầm đồ, lập nhà in, khai thác mỏ,... Có lúc trắng tay, ông vẫn không nản chí.</a:t>
            </a:r>
          </a:p>
        </p:txBody>
      </p:sp>
    </p:spTree>
    <p:extLst>
      <p:ext uri="{BB962C8B-B14F-4D97-AF65-F5344CB8AC3E}">
        <p14:creationId xmlns:p14="http://schemas.microsoft.com/office/powerpoint/2010/main" val="1070988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7C5587-88FE-5069-01C7-570EA4151F7F}"/>
              </a:ext>
            </a:extLst>
          </p:cNvPr>
          <p:cNvSpPr txBox="1"/>
          <p:nvPr/>
        </p:nvSpPr>
        <p:spPr>
          <a:xfrm>
            <a:off x="3048762" y="528566"/>
            <a:ext cx="6094476" cy="646331"/>
          </a:xfrm>
          <a:prstGeom prst="rect">
            <a:avLst/>
          </a:prstGeom>
          <a:noFill/>
        </p:spPr>
        <p:txBody>
          <a:bodyPr wrap="square">
            <a:spAutoFit/>
          </a:bodyPr>
          <a:lstStyle/>
          <a:p>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“Vua tàu </a:t>
            </a:r>
            <a:r>
              <a:rPr lang="vi-VN" sz="3600" b="1"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thuỷ</a:t>
            </a:r>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Bạch Thái Bưởi</a:t>
            </a:r>
            <a:endParaRPr lang="vi-VN" sz="3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DFB1CC-E6EC-0058-406F-5BC9D4B7E42C}"/>
              </a:ext>
            </a:extLst>
          </p:cNvPr>
          <p:cNvSpPr txBox="1"/>
          <p:nvPr/>
        </p:nvSpPr>
        <p:spPr>
          <a:xfrm>
            <a:off x="1501140" y="1563624"/>
            <a:ext cx="9189720" cy="4154984"/>
          </a:xfrm>
          <a:prstGeom prst="rect">
            <a:avLst/>
          </a:prstGeom>
          <a:noFill/>
        </p:spPr>
        <p:txBody>
          <a:bodyPr wrap="square">
            <a:spAutoFit/>
          </a:bodyPr>
          <a:lstStyle/>
          <a:p>
            <a:pPr algn="just"/>
            <a:r>
              <a:rPr lang="en-GB"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Bạch Thái Buổi mở công ti vận tải đường </a:t>
            </a:r>
            <a:r>
              <a:rPr lang="vi-VN" sz="2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thuỷ</a:t>
            </a:r>
            <a:r>
              <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vào lúc những con tàu của người Hoa, người Pháp đã độc chiếm các đường sông miền Bắc. Ông cho người đến các bến tàu diễn thuyết. Trên mỗi chiếc tàu, ông dán dòng chữ "Người ta thì đi tàu ta" và treo một cái ống để khách nào đồng tình với ông thì vui lòng bỏ tiền vào ống tiếp sức cho chủ tàu. Khi bổ ống, tiền đồng rất nhiều, tiền hào, tiền xu thì vô kể. Khách đi tàu của ông ngày một đông. Nhiều chủ tàu người Hoa, người Pháp phải bán lại tàu cho ông. Rồi ông mua xưởng sửa chữa tàu, thuê kĩ sư giỏi trông nom. Lúc thịnh vượng nhất, công ti của Bạch Thái Bưởi có tới ba mươi chiếc tàu lớn nhỏ mang những cái tên lịch sử: Hồng Bàng, Lạc Long, Trung Trắc, Trưng Nhị,…</a:t>
            </a:r>
          </a:p>
        </p:txBody>
      </p:sp>
    </p:spTree>
    <p:extLst>
      <p:ext uri="{BB962C8B-B14F-4D97-AF65-F5344CB8AC3E}">
        <p14:creationId xmlns:p14="http://schemas.microsoft.com/office/powerpoint/2010/main" val="10410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7C5587-88FE-5069-01C7-570EA4151F7F}"/>
              </a:ext>
            </a:extLst>
          </p:cNvPr>
          <p:cNvSpPr txBox="1"/>
          <p:nvPr/>
        </p:nvSpPr>
        <p:spPr>
          <a:xfrm>
            <a:off x="3048762" y="528566"/>
            <a:ext cx="6094476" cy="646331"/>
          </a:xfrm>
          <a:prstGeom prst="rect">
            <a:avLst/>
          </a:prstGeom>
          <a:noFill/>
        </p:spPr>
        <p:txBody>
          <a:bodyPr wrap="square">
            <a:spAutoFit/>
          </a:bodyPr>
          <a:lstStyle/>
          <a:p>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“Vua tàu </a:t>
            </a:r>
            <a:r>
              <a:rPr lang="vi-VN" sz="3600" b="1"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thuỷ</a:t>
            </a:r>
            <a:r>
              <a:rPr lang="vi-VN" sz="3600" b="1"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Bạch Thái Bưởi</a:t>
            </a:r>
            <a:endParaRPr lang="vi-VN" sz="3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8DFB1CC-E6EC-0058-406F-5BC9D4B7E42C}"/>
              </a:ext>
            </a:extLst>
          </p:cNvPr>
          <p:cNvSpPr txBox="1"/>
          <p:nvPr/>
        </p:nvSpPr>
        <p:spPr>
          <a:xfrm>
            <a:off x="1501140" y="1563624"/>
            <a:ext cx="9189720" cy="1631216"/>
          </a:xfrm>
          <a:prstGeom prst="rect">
            <a:avLst/>
          </a:prstGeom>
          <a:noFill/>
        </p:spPr>
        <p:txBody>
          <a:bodyPr wrap="square">
            <a:spAutoFit/>
          </a:bodyPr>
          <a:lstStyle/>
          <a:p>
            <a:pPr algn="just"/>
            <a:r>
              <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Chỉ trong mười năm, Bạch Thái Buổi đã trở thành “một bậc anh hùng kinh tế" như đánh giá của người cùng thời.</a:t>
            </a:r>
          </a:p>
          <a:p>
            <a:pPr algn="just"/>
            <a:endParaRPr lang="vi-VN" sz="2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r"/>
            <a:r>
              <a:rPr lang="vi-VN" sz="2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Theo Từ điển nhân vật lịch sử Việt Nam</a:t>
            </a:r>
          </a:p>
        </p:txBody>
      </p:sp>
    </p:spTree>
    <p:extLst>
      <p:ext uri="{BB962C8B-B14F-4D97-AF65-F5344CB8AC3E}">
        <p14:creationId xmlns:p14="http://schemas.microsoft.com/office/powerpoint/2010/main" val="43415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BD381CDC-99FE-78EC-194F-F63698F05417}"/>
              </a:ext>
            </a:extLst>
          </p:cNvPr>
          <p:cNvSpPr/>
          <p:nvPr/>
        </p:nvSpPr>
        <p:spPr>
          <a:xfrm>
            <a:off x="861727" y="2304288"/>
            <a:ext cx="2832449" cy="4090452"/>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a16="http://schemas.microsoft.com/office/drawing/2014/main" id="{A51BB955-D7D0-5B6A-F5C3-C67F99DECD02}"/>
              </a:ext>
            </a:extLst>
          </p:cNvPr>
          <p:cNvGrpSpPr/>
          <p:nvPr/>
        </p:nvGrpSpPr>
        <p:grpSpPr>
          <a:xfrm>
            <a:off x="3023238" y="219457"/>
            <a:ext cx="6642256" cy="2293626"/>
            <a:chOff x="3023238" y="219456"/>
            <a:chExt cx="6605394" cy="2613817"/>
          </a:xfrm>
        </p:grpSpPr>
        <p:sp>
          <p:nvSpPr>
            <p:cNvPr id="4" name="Freeform 16">
              <a:extLst>
                <a:ext uri="{FF2B5EF4-FFF2-40B4-BE49-F238E27FC236}">
                  <a16:creationId xmlns:a16="http://schemas.microsoft.com/office/drawing/2014/main" id="{0EF65DEC-8BB7-B2E0-E639-C1C224104CD8}"/>
                </a:ext>
              </a:extLst>
            </p:cNvPr>
            <p:cNvSpPr/>
            <p:nvPr/>
          </p:nvSpPr>
          <p:spPr>
            <a:xfrm>
              <a:off x="3023238" y="219456"/>
              <a:ext cx="6605394" cy="2613817"/>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1" i="0" u="none" strike="noStrike" kern="0" cap="none" spc="0" normalizeH="0" baseline="0" noProof="0">
                <a:ln>
                  <a:noFill/>
                </a:ln>
                <a:solidFill>
                  <a:prstClr val="black"/>
                </a:solidFill>
                <a:effectLst/>
                <a:uLnTx/>
                <a:uFillTx/>
              </a:endParaRPr>
            </a:p>
          </p:txBody>
        </p:sp>
        <p:sp>
          <p:nvSpPr>
            <p:cNvPr id="5" name="TextBox 4">
              <a:extLst>
                <a:ext uri="{FF2B5EF4-FFF2-40B4-BE49-F238E27FC236}">
                  <a16:creationId xmlns:a16="http://schemas.microsoft.com/office/drawing/2014/main" id="{FF4E51F9-988F-B8F8-851C-DF3D6BA19E1F}"/>
                </a:ext>
              </a:extLst>
            </p:cNvPr>
            <p:cNvSpPr txBox="1"/>
            <p:nvPr/>
          </p:nvSpPr>
          <p:spPr>
            <a:xfrm>
              <a:off x="3296884" y="582887"/>
              <a:ext cx="6094476" cy="1569660"/>
            </a:xfrm>
            <a:prstGeom prst="rect">
              <a:avLst/>
            </a:prstGeom>
            <a:noFill/>
          </p:spPr>
          <p:txBody>
            <a:bodyPr wrap="square">
              <a:spAutoFit/>
            </a:bodyPr>
            <a:lstStyle/>
            <a:p>
              <a:pPr algn="ctr"/>
              <a:r>
                <a:rPr lang="en-US" sz="4800" b="1" dirty="0" err="1">
                  <a:solidFill>
                    <a:srgbClr val="000000"/>
                  </a:solidFill>
                  <a:effectLst/>
                  <a:latin typeface="Cambria" panose="02040503050406030204" pitchFamily="18" charset="0"/>
                  <a:ea typeface="Cambria" panose="02040503050406030204" pitchFamily="18" charset="0"/>
                </a:rPr>
                <a:t>Bài</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đọc</a:t>
              </a:r>
              <a:r>
                <a:rPr lang="en-US" sz="4800" b="1" dirty="0">
                  <a:solidFill>
                    <a:srgbClr val="000000"/>
                  </a:solidFill>
                  <a:effectLst/>
                  <a:latin typeface="Cambria" panose="02040503050406030204" pitchFamily="18" charset="0"/>
                  <a:ea typeface="Cambria" panose="02040503050406030204" pitchFamily="18" charset="0"/>
                </a:rPr>
                <a:t> chia </a:t>
              </a:r>
              <a:r>
                <a:rPr lang="en-US" sz="4800" b="1" dirty="0" err="1">
                  <a:solidFill>
                    <a:srgbClr val="000000"/>
                  </a:solidFill>
                  <a:effectLst/>
                  <a:latin typeface="Cambria" panose="02040503050406030204" pitchFamily="18" charset="0"/>
                  <a:ea typeface="Cambria" panose="02040503050406030204" pitchFamily="18" charset="0"/>
                </a:rPr>
                <a:t>thành</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mấy</a:t>
              </a:r>
              <a:r>
                <a:rPr lang="en-US" sz="4800" b="1" dirty="0">
                  <a:solidFill>
                    <a:srgbClr val="000000"/>
                  </a:solidFill>
                  <a:effectLst/>
                  <a:latin typeface="Cambria" panose="02040503050406030204" pitchFamily="18" charset="0"/>
                  <a:ea typeface="Cambria" panose="02040503050406030204" pitchFamily="18" charset="0"/>
                </a:rPr>
                <a:t> </a:t>
              </a:r>
              <a:r>
                <a:rPr lang="en-US" sz="4800" b="1" dirty="0" err="1">
                  <a:solidFill>
                    <a:srgbClr val="000000"/>
                  </a:solidFill>
                  <a:effectLst/>
                  <a:latin typeface="Cambria" panose="02040503050406030204" pitchFamily="18" charset="0"/>
                  <a:ea typeface="Cambria" panose="02040503050406030204" pitchFamily="18" charset="0"/>
                </a:rPr>
                <a:t>đoạn</a:t>
              </a:r>
              <a:r>
                <a:rPr lang="en-US" sz="4800" b="1" dirty="0">
                  <a:solidFill>
                    <a:srgbClr val="000000"/>
                  </a:solidFill>
                  <a:effectLst/>
                  <a:latin typeface="Cambria" panose="02040503050406030204" pitchFamily="18" charset="0"/>
                  <a:ea typeface="Cambria" panose="02040503050406030204" pitchFamily="18" charset="0"/>
                </a:rPr>
                <a:t>?</a:t>
              </a:r>
              <a:endParaRPr lang="vi-VN" sz="48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5F20E22-A4BC-7401-BB29-68CB45B430D0}"/>
              </a:ext>
            </a:extLst>
          </p:cNvPr>
          <p:cNvGrpSpPr/>
          <p:nvPr/>
        </p:nvGrpSpPr>
        <p:grpSpPr>
          <a:xfrm>
            <a:off x="3959353" y="2496312"/>
            <a:ext cx="7589519" cy="3869389"/>
            <a:chOff x="3959353" y="3036666"/>
            <a:chExt cx="7111287" cy="3329035"/>
          </a:xfrm>
        </p:grpSpPr>
        <p:grpSp>
          <p:nvGrpSpPr>
            <p:cNvPr id="9" name="Group 8">
              <a:extLst>
                <a:ext uri="{FF2B5EF4-FFF2-40B4-BE49-F238E27FC236}">
                  <a16:creationId xmlns:a16="http://schemas.microsoft.com/office/drawing/2014/main" id="{EACF209D-BCCC-0864-304F-B858DAB5A8FC}"/>
                </a:ext>
              </a:extLst>
            </p:cNvPr>
            <p:cNvGrpSpPr/>
            <p:nvPr/>
          </p:nvGrpSpPr>
          <p:grpSpPr>
            <a:xfrm>
              <a:off x="3959353" y="3036666"/>
              <a:ext cx="7111287" cy="3329035"/>
              <a:chOff x="3959353" y="3036666"/>
              <a:chExt cx="7111287" cy="3329035"/>
            </a:xfrm>
          </p:grpSpPr>
          <p:sp>
            <p:nvSpPr>
              <p:cNvPr id="11" name="Rectangle: Rounded Corners 10">
                <a:extLst>
                  <a:ext uri="{FF2B5EF4-FFF2-40B4-BE49-F238E27FC236}">
                    <a16:creationId xmlns:a16="http://schemas.microsoft.com/office/drawing/2014/main" id="{3CB3E219-8AC2-DD7A-A9D7-68A025E80DE1}"/>
                  </a:ext>
                </a:extLst>
              </p:cNvPr>
              <p:cNvSpPr/>
              <p:nvPr/>
            </p:nvSpPr>
            <p:spPr>
              <a:xfrm>
                <a:off x="3959353" y="3036666"/>
                <a:ext cx="6922007" cy="3154680"/>
              </a:xfrm>
              <a:prstGeom prst="roundRect">
                <a:avLst/>
              </a:prstGeom>
              <a:solidFill>
                <a:srgbClr val="999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21429770-675A-BD00-0A45-070F5FBA33A2}"/>
                  </a:ext>
                </a:extLst>
              </p:cNvPr>
              <p:cNvSpPr/>
              <p:nvPr/>
            </p:nvSpPr>
            <p:spPr>
              <a:xfrm rot="175296">
                <a:off x="4148633" y="3211021"/>
                <a:ext cx="6922007" cy="31546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a:extLst>
                <a:ext uri="{FF2B5EF4-FFF2-40B4-BE49-F238E27FC236}">
                  <a16:creationId xmlns:a16="http://schemas.microsoft.com/office/drawing/2014/main" id="{312DEC49-AD13-E035-D5BA-F049C71BD516}"/>
                </a:ext>
              </a:extLst>
            </p:cNvPr>
            <p:cNvSpPr txBox="1"/>
            <p:nvPr/>
          </p:nvSpPr>
          <p:spPr>
            <a:xfrm rot="178633">
              <a:off x="4401819" y="3437457"/>
              <a:ext cx="6157025" cy="2420788"/>
            </a:xfrm>
            <a:prstGeom prst="rect">
              <a:avLst/>
            </a:prstGeom>
            <a:noFill/>
          </p:spPr>
          <p:txBody>
            <a:bodyPr wrap="square">
              <a:spAutoFit/>
            </a:bodyPr>
            <a:lstStyle/>
            <a:p>
              <a:pPr algn="just">
                <a:lnSpc>
                  <a:spcPct val="150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Đoạn</a:t>
              </a:r>
              <a:r>
                <a:rPr lang="en-US" sz="2800" b="1" dirty="0">
                  <a:effectLst/>
                  <a:latin typeface="Calibri" panose="020F0502020204030204" pitchFamily="34" charset="0"/>
                  <a:ea typeface="Calibri" panose="020F0502020204030204" pitchFamily="34" charset="0"/>
                  <a:cs typeface="Calibri" panose="020F0502020204030204" pitchFamily="34" charset="0"/>
                </a:rPr>
                <a:t> 1: </a:t>
              </a:r>
              <a:r>
                <a:rPr lang="en-US" sz="2800" dirty="0" err="1">
                  <a:effectLst/>
                  <a:latin typeface="Calibri" panose="020F0502020204030204" pitchFamily="34" charset="0"/>
                  <a:ea typeface="Calibri" panose="020F0502020204030204" pitchFamily="34" charset="0"/>
                  <a:cs typeface="Calibri" panose="020F0502020204030204" pitchFamily="34" charset="0"/>
                </a:rPr>
                <a:t>từ</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đầu</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đến</a:t>
              </a:r>
              <a:r>
                <a:rPr lang="en-US" sz="2800"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không</a:t>
              </a: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nản</a:t>
              </a:r>
              <a:r>
                <a:rPr lang="en-US" sz="2800" i="1" dirty="0">
                  <a:effectLst/>
                  <a:latin typeface="Calibri" panose="020F0502020204030204" pitchFamily="34" charset="0"/>
                  <a:ea typeface="Calibri" panose="020F0502020204030204" pitchFamily="34" charset="0"/>
                  <a:cs typeface="Calibri" panose="020F0502020204030204" pitchFamily="34" charset="0"/>
                </a:rPr>
                <a:t> </a:t>
              </a:r>
              <a:r>
                <a:rPr lang="en-US" sz="2800" i="1" spc="-20" dirty="0" err="1">
                  <a:effectLst/>
                  <a:latin typeface="Calibri" panose="020F0502020204030204" pitchFamily="34" charset="0"/>
                  <a:ea typeface="Calibri" panose="020F0502020204030204" pitchFamily="34" charset="0"/>
                  <a:cs typeface="Calibri" panose="020F0502020204030204" pitchFamily="34" charset="0"/>
                </a:rPr>
                <a:t>chí</a:t>
              </a:r>
              <a:r>
                <a:rPr lang="en-US" sz="2800" i="1" spc="-20" dirty="0">
                  <a:effectLst/>
                  <a:latin typeface="Calibri" panose="020F0502020204030204" pitchFamily="34" charset="0"/>
                  <a:ea typeface="Calibri" panose="020F0502020204030204" pitchFamily="34" charset="0"/>
                  <a:cs typeface="Calibri" panose="020F0502020204030204" pitchFamily="34" charset="0"/>
                </a:rPr>
                <a:t>. ; </a:t>
              </a:r>
            </a:p>
            <a:p>
              <a:pPr algn="just">
                <a:lnSpc>
                  <a:spcPct val="150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a:t>
              </a:r>
              <a:r>
                <a:rPr lang="en-US" sz="2800" b="1" spc="-10"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Đoạn</a:t>
              </a:r>
              <a:r>
                <a:rPr lang="en-US" sz="2800" b="1" spc="-5"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a:effectLst/>
                  <a:latin typeface="Calibri" panose="020F0502020204030204" pitchFamily="34" charset="0"/>
                  <a:ea typeface="Calibri" panose="020F0502020204030204" pitchFamily="34" charset="0"/>
                  <a:cs typeface="Calibri" panose="020F0502020204030204" pitchFamily="34" charset="0"/>
                </a:rPr>
                <a:t>2:</a:t>
              </a:r>
              <a:r>
                <a:rPr lang="en-US" sz="2800" b="1" spc="-5"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từ</a:t>
              </a:r>
              <a:r>
                <a:rPr lang="en-US" sz="2800" spc="-10"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Bạch</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Thái</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Bưởi</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mở</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công</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ti</a:t>
              </a:r>
              <a:r>
                <a:rPr lang="en-US" sz="2800" i="1" dirty="0">
                  <a:effectLst/>
                  <a:latin typeface="Calibri" panose="020F0502020204030204" pitchFamily="34" charset="0"/>
                  <a:ea typeface="Calibri" panose="020F0502020204030204" pitchFamily="34" charset="0"/>
                  <a:cs typeface="Calibri" panose="020F0502020204030204" pitchFamily="34" charset="0"/>
                </a:rPr>
                <a:t>...</a:t>
              </a:r>
              <a:r>
                <a:rPr lang="en-US" sz="2800" i="1" spc="-1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đến</a:t>
              </a:r>
              <a:r>
                <a:rPr lang="en-US" sz="2800"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a:effectLst/>
                  <a:latin typeface="Calibri" panose="020F0502020204030204" pitchFamily="34" charset="0"/>
                  <a:ea typeface="Calibri" panose="020F0502020204030204" pitchFamily="34" charset="0"/>
                  <a:cs typeface="Calibri" panose="020F0502020204030204" pitchFamily="34" charset="0"/>
                </a:rPr>
                <a:t>...</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dirty="0" err="1">
                  <a:effectLst/>
                  <a:latin typeface="Calibri" panose="020F0502020204030204" pitchFamily="34" charset="0"/>
                  <a:ea typeface="Calibri" panose="020F0502020204030204" pitchFamily="34" charset="0"/>
                  <a:cs typeface="Calibri" panose="020F0502020204030204" pitchFamily="34" charset="0"/>
                </a:rPr>
                <a:t>Trưng</a:t>
              </a:r>
              <a:r>
                <a:rPr lang="en-US" sz="2800" i="1" spc="-5" dirty="0">
                  <a:effectLst/>
                  <a:latin typeface="Calibri" panose="020F0502020204030204" pitchFamily="34" charset="0"/>
                  <a:ea typeface="Calibri" panose="020F0502020204030204" pitchFamily="34" charset="0"/>
                  <a:cs typeface="Calibri" panose="020F0502020204030204" pitchFamily="34" charset="0"/>
                </a:rPr>
                <a:t> </a:t>
              </a:r>
              <a:r>
                <a:rPr lang="en-US" sz="2800" i="1" spc="-10" dirty="0" err="1">
                  <a:effectLst/>
                  <a:latin typeface="Calibri" panose="020F0502020204030204" pitchFamily="34" charset="0"/>
                  <a:ea typeface="Calibri" panose="020F0502020204030204" pitchFamily="34" charset="0"/>
                  <a:cs typeface="Calibri" panose="020F0502020204030204" pitchFamily="34" charset="0"/>
                </a:rPr>
                <a:t>Nhị</a:t>
              </a:r>
              <a:r>
                <a:rPr lang="en-US" sz="2800" i="1" spc="-10" dirty="0">
                  <a:effectLst/>
                  <a:latin typeface="Calibri" panose="020F0502020204030204" pitchFamily="34" charset="0"/>
                  <a:ea typeface="Calibri" panose="020F0502020204030204" pitchFamily="34" charset="0"/>
                  <a:cs typeface="Calibri" panose="020F0502020204030204" pitchFamily="34" charset="0"/>
                </a:rPr>
                <a:t>,...  ;  </a:t>
              </a:r>
            </a:p>
            <a:p>
              <a:pPr algn="just">
                <a:lnSpc>
                  <a:spcPct val="150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 </a:t>
              </a:r>
              <a:r>
                <a:rPr lang="en-US" sz="2800" b="1" dirty="0" err="1">
                  <a:effectLst/>
                  <a:latin typeface="Calibri" panose="020F0502020204030204" pitchFamily="34" charset="0"/>
                  <a:ea typeface="Calibri" panose="020F0502020204030204" pitchFamily="34" charset="0"/>
                  <a:cs typeface="Calibri" panose="020F0502020204030204" pitchFamily="34" charset="0"/>
                </a:rPr>
                <a:t>Đoạn</a:t>
              </a:r>
              <a:r>
                <a:rPr lang="en-US" sz="2800" b="1" dirty="0">
                  <a:effectLst/>
                  <a:latin typeface="Calibri" panose="020F0502020204030204" pitchFamily="34" charset="0"/>
                  <a:ea typeface="Calibri" panose="020F0502020204030204" pitchFamily="34" charset="0"/>
                  <a:cs typeface="Calibri" panose="020F0502020204030204" pitchFamily="34" charset="0"/>
                </a:rPr>
                <a:t> 3: </a:t>
              </a:r>
              <a:r>
                <a:rPr lang="en-US" sz="2800" dirty="0" err="1">
                  <a:effectLst/>
                  <a:latin typeface="Calibri" panose="020F0502020204030204" pitchFamily="34" charset="0"/>
                  <a:ea typeface="Calibri" panose="020F0502020204030204" pitchFamily="34" charset="0"/>
                  <a:cs typeface="Calibri" panose="020F0502020204030204" pitchFamily="34" charset="0"/>
                </a:rPr>
                <a:t>phần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dirty="0" err="1">
                  <a:effectLst/>
                  <a:latin typeface="Calibri" panose="020F0502020204030204" pitchFamily="34" charset="0"/>
                  <a:ea typeface="Calibri" panose="020F0502020204030204" pitchFamily="34" charset="0"/>
                  <a:cs typeface="Calibri" panose="020F0502020204030204" pitchFamily="34" charset="0"/>
                </a:rPr>
                <a:t>còn</a:t>
              </a:r>
              <a:r>
                <a:rPr lang="en-US" sz="2800" dirty="0">
                  <a:effectLst/>
                  <a:latin typeface="Calibri" panose="020F0502020204030204" pitchFamily="34" charset="0"/>
                  <a:ea typeface="Calibri" panose="020F0502020204030204" pitchFamily="34" charset="0"/>
                  <a:cs typeface="Calibri" panose="020F0502020204030204" pitchFamily="34" charset="0"/>
                </a:rPr>
                <a:t> </a:t>
              </a:r>
              <a:r>
                <a:rPr lang="en-US" sz="2800" spc="-20" dirty="0" err="1">
                  <a:effectLst/>
                  <a:latin typeface="Calibri" panose="020F0502020204030204" pitchFamily="34" charset="0"/>
                  <a:ea typeface="Calibri" panose="020F0502020204030204" pitchFamily="34" charset="0"/>
                  <a:cs typeface="Calibri" panose="020F0502020204030204" pitchFamily="34" charset="0"/>
                </a:rPr>
                <a:t>lại</a:t>
              </a:r>
              <a:r>
                <a:rPr lang="en-US" sz="2800" spc="-20" dirty="0">
                  <a:effectLst/>
                  <a:latin typeface="Calibri" panose="020F0502020204030204" pitchFamily="34" charset="0"/>
                  <a:ea typeface="Calibri" panose="020F0502020204030204" pitchFamily="34" charset="0"/>
                  <a:cs typeface="Calibri" panose="020F0502020204030204" pitchFamily="34" charset="0"/>
                </a:rPr>
                <a:t>.</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47962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D1C4E2E-EBB5-A87B-2038-42840B83D09F}"/>
              </a:ext>
            </a:extLst>
          </p:cNvPr>
          <p:cNvGrpSpPr/>
          <p:nvPr/>
        </p:nvGrpSpPr>
        <p:grpSpPr>
          <a:xfrm>
            <a:off x="0" y="167368"/>
            <a:ext cx="5998465" cy="3033032"/>
            <a:chOff x="0" y="167368"/>
            <a:chExt cx="5998465" cy="3033032"/>
          </a:xfrm>
        </p:grpSpPr>
        <p:sp>
          <p:nvSpPr>
            <p:cNvPr id="8" name="Freeform 19">
              <a:extLst>
                <a:ext uri="{FF2B5EF4-FFF2-40B4-BE49-F238E27FC236}">
                  <a16:creationId xmlns:a16="http://schemas.microsoft.com/office/drawing/2014/main" id="{FAB41C31-F05E-E130-AA6A-72165A58C3A5}"/>
                </a:ext>
              </a:extLst>
            </p:cNvPr>
            <p:cNvSpPr/>
            <p:nvPr/>
          </p:nvSpPr>
          <p:spPr>
            <a:xfrm>
              <a:off x="1351070" y="167368"/>
              <a:ext cx="4345642" cy="3033032"/>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070E2488-51DC-8D44-7D7F-2BC7E48AD121}"/>
                </a:ext>
              </a:extLst>
            </p:cNvPr>
            <p:cNvPicPr>
              <a:picLocks noChangeAspect="1"/>
            </p:cNvPicPr>
            <p:nvPr/>
          </p:nvPicPr>
          <p:blipFill>
            <a:blip r:embed="rId3"/>
            <a:stretch>
              <a:fillRect/>
            </a:stretch>
          </p:blipFill>
          <p:spPr>
            <a:xfrm>
              <a:off x="0" y="719113"/>
              <a:ext cx="1993565" cy="2481287"/>
            </a:xfrm>
            <a:prstGeom prst="rect">
              <a:avLst/>
            </a:prstGeom>
          </p:spPr>
        </p:pic>
        <p:sp>
          <p:nvSpPr>
            <p:cNvPr id="14" name="TextBox 13">
              <a:extLst>
                <a:ext uri="{FF2B5EF4-FFF2-40B4-BE49-F238E27FC236}">
                  <a16:creationId xmlns:a16="http://schemas.microsoft.com/office/drawing/2014/main" id="{174CEE97-B739-3F2B-8E1F-D0532AABAE96}"/>
                </a:ext>
              </a:extLst>
            </p:cNvPr>
            <p:cNvSpPr txBox="1"/>
            <p:nvPr/>
          </p:nvSpPr>
          <p:spPr>
            <a:xfrm>
              <a:off x="1929385" y="832104"/>
              <a:ext cx="4069080" cy="1938992"/>
            </a:xfrm>
            <a:prstGeom prst="rect">
              <a:avLst/>
            </a:prstGeom>
            <a:noFill/>
          </p:spPr>
          <p:txBody>
            <a:bodyPr wrap="square" rtlCol="0">
              <a:spAutoFit/>
            </a:bodyPr>
            <a:lstStyle/>
            <a:p>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Luyện</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đọc</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từ</a:t>
              </a:r>
              <a:r>
                <a:rPr lang="en-GB" sz="6000" dirty="0">
                  <a:solidFill>
                    <a:schemeClr val="bg1"/>
                  </a:solidFill>
                  <a:effectLst>
                    <a:outerShdw blurRad="38100" dist="38100" dir="2700000" algn="tl">
                      <a:srgbClr val="000000">
                        <a:alpha val="43137"/>
                      </a:srgbClr>
                    </a:outerShdw>
                  </a:effectLst>
                  <a:latin typeface="#9Slide03 AmpleSoft Bold" panose="02000000000000000000" pitchFamily="2" charset="-93"/>
                </a:rPr>
                <a:t> </a:t>
              </a:r>
              <a:r>
                <a:rPr lang="en-GB" sz="6000" dirty="0" err="1">
                  <a:solidFill>
                    <a:schemeClr val="bg1"/>
                  </a:solidFill>
                  <a:effectLst>
                    <a:outerShdw blurRad="38100" dist="38100" dir="2700000" algn="tl">
                      <a:srgbClr val="000000">
                        <a:alpha val="43137"/>
                      </a:srgbClr>
                    </a:outerShdw>
                  </a:effectLst>
                  <a:latin typeface="#9Slide03 AmpleSoft Bold" panose="02000000000000000000" pitchFamily="2" charset="-93"/>
                </a:rPr>
                <a:t>khó</a:t>
              </a:r>
              <a:endParaRPr lang="vi-VN" sz="6000" dirty="0">
                <a:solidFill>
                  <a:schemeClr val="bg1"/>
                </a:solidFill>
                <a:effectLst>
                  <a:outerShdw blurRad="38100" dist="38100" dir="2700000" algn="tl">
                    <a:srgbClr val="000000">
                      <a:alpha val="43137"/>
                    </a:srgbClr>
                  </a:outerShdw>
                </a:effectLst>
                <a:latin typeface="#9Slide03 AmpleSoft Bold" panose="02000000000000000000" pitchFamily="2" charset="-93"/>
              </a:endParaRPr>
            </a:p>
          </p:txBody>
        </p:sp>
      </p:grpSp>
      <p:sp>
        <p:nvSpPr>
          <p:cNvPr id="15" name="Rectangle: Rounded Corners 14">
            <a:extLst>
              <a:ext uri="{FF2B5EF4-FFF2-40B4-BE49-F238E27FC236}">
                <a16:creationId xmlns:a16="http://schemas.microsoft.com/office/drawing/2014/main" id="{F9F8CCC5-0795-4F75-F8C5-0660ACD47730}"/>
              </a:ext>
            </a:extLst>
          </p:cNvPr>
          <p:cNvSpPr/>
          <p:nvPr/>
        </p:nvSpPr>
        <p:spPr>
          <a:xfrm>
            <a:off x="6096000" y="719113"/>
            <a:ext cx="4345642" cy="1334792"/>
          </a:xfrm>
          <a:custGeom>
            <a:avLst/>
            <a:gdLst>
              <a:gd name="connsiteX0" fmla="*/ 0 w 4345642"/>
              <a:gd name="connsiteY0" fmla="*/ 222470 h 1334792"/>
              <a:gd name="connsiteX1" fmla="*/ 222470 w 4345642"/>
              <a:gd name="connsiteY1" fmla="*/ 0 h 1334792"/>
              <a:gd name="connsiteX2" fmla="*/ 755566 w 4345642"/>
              <a:gd name="connsiteY2" fmla="*/ 0 h 1334792"/>
              <a:gd name="connsiteX3" fmla="*/ 1444690 w 4345642"/>
              <a:gd name="connsiteY3" fmla="*/ 0 h 1334792"/>
              <a:gd name="connsiteX4" fmla="*/ 2094807 w 4345642"/>
              <a:gd name="connsiteY4" fmla="*/ 0 h 1334792"/>
              <a:gd name="connsiteX5" fmla="*/ 2822938 w 4345642"/>
              <a:gd name="connsiteY5" fmla="*/ 0 h 1334792"/>
              <a:gd name="connsiteX6" fmla="*/ 3473055 w 4345642"/>
              <a:gd name="connsiteY6" fmla="*/ 0 h 1334792"/>
              <a:gd name="connsiteX7" fmla="*/ 4123172 w 4345642"/>
              <a:gd name="connsiteY7" fmla="*/ 0 h 1334792"/>
              <a:gd name="connsiteX8" fmla="*/ 4345642 w 4345642"/>
              <a:gd name="connsiteY8" fmla="*/ 222470 h 1334792"/>
              <a:gd name="connsiteX9" fmla="*/ 4345642 w 4345642"/>
              <a:gd name="connsiteY9" fmla="*/ 658497 h 1334792"/>
              <a:gd name="connsiteX10" fmla="*/ 4345642 w 4345642"/>
              <a:gd name="connsiteY10" fmla="*/ 1112322 h 1334792"/>
              <a:gd name="connsiteX11" fmla="*/ 4123172 w 4345642"/>
              <a:gd name="connsiteY11" fmla="*/ 1334792 h 1334792"/>
              <a:gd name="connsiteX12" fmla="*/ 3590076 w 4345642"/>
              <a:gd name="connsiteY12" fmla="*/ 1334792 h 1334792"/>
              <a:gd name="connsiteX13" fmla="*/ 3056980 w 4345642"/>
              <a:gd name="connsiteY13" fmla="*/ 1334792 h 1334792"/>
              <a:gd name="connsiteX14" fmla="*/ 2328849 w 4345642"/>
              <a:gd name="connsiteY14" fmla="*/ 1334792 h 1334792"/>
              <a:gd name="connsiteX15" fmla="*/ 1795753 w 4345642"/>
              <a:gd name="connsiteY15" fmla="*/ 1334792 h 1334792"/>
              <a:gd name="connsiteX16" fmla="*/ 1262657 w 4345642"/>
              <a:gd name="connsiteY16" fmla="*/ 1334792 h 1334792"/>
              <a:gd name="connsiteX17" fmla="*/ 222470 w 4345642"/>
              <a:gd name="connsiteY17" fmla="*/ 1334792 h 1334792"/>
              <a:gd name="connsiteX18" fmla="*/ 0 w 4345642"/>
              <a:gd name="connsiteY18" fmla="*/ 1112322 h 1334792"/>
              <a:gd name="connsiteX19" fmla="*/ 0 w 4345642"/>
              <a:gd name="connsiteY19" fmla="*/ 676295 h 1334792"/>
              <a:gd name="connsiteX20" fmla="*/ 0 w 4345642"/>
              <a:gd name="connsiteY20" fmla="*/ 222470 h 13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5642" h="1334792" fill="none" extrusionOk="0">
                <a:moveTo>
                  <a:pt x="0" y="222470"/>
                </a:moveTo>
                <a:cubicBezTo>
                  <a:pt x="-10091" y="119412"/>
                  <a:pt x="105238" y="-501"/>
                  <a:pt x="222470" y="0"/>
                </a:cubicBezTo>
                <a:cubicBezTo>
                  <a:pt x="488171" y="18952"/>
                  <a:pt x="508444" y="14720"/>
                  <a:pt x="755566" y="0"/>
                </a:cubicBezTo>
                <a:cubicBezTo>
                  <a:pt x="1002688" y="-14720"/>
                  <a:pt x="1271016" y="-18569"/>
                  <a:pt x="1444690" y="0"/>
                </a:cubicBezTo>
                <a:cubicBezTo>
                  <a:pt x="1618364" y="18569"/>
                  <a:pt x="1884641" y="-2948"/>
                  <a:pt x="2094807" y="0"/>
                </a:cubicBezTo>
                <a:cubicBezTo>
                  <a:pt x="2304973" y="2948"/>
                  <a:pt x="2493425" y="-17228"/>
                  <a:pt x="2822938" y="0"/>
                </a:cubicBezTo>
                <a:cubicBezTo>
                  <a:pt x="3152451" y="17228"/>
                  <a:pt x="3299965" y="-17796"/>
                  <a:pt x="3473055" y="0"/>
                </a:cubicBezTo>
                <a:cubicBezTo>
                  <a:pt x="3646145" y="17796"/>
                  <a:pt x="3842380" y="29548"/>
                  <a:pt x="4123172" y="0"/>
                </a:cubicBezTo>
                <a:cubicBezTo>
                  <a:pt x="4262209" y="-17005"/>
                  <a:pt x="4331666" y="110696"/>
                  <a:pt x="4345642" y="222470"/>
                </a:cubicBezTo>
                <a:cubicBezTo>
                  <a:pt x="4354038" y="313833"/>
                  <a:pt x="4354405" y="528151"/>
                  <a:pt x="4345642" y="658497"/>
                </a:cubicBezTo>
                <a:cubicBezTo>
                  <a:pt x="4336879" y="788843"/>
                  <a:pt x="4352106" y="957960"/>
                  <a:pt x="4345642" y="1112322"/>
                </a:cubicBezTo>
                <a:cubicBezTo>
                  <a:pt x="4334127" y="1233955"/>
                  <a:pt x="4247905" y="1341469"/>
                  <a:pt x="4123172" y="1334792"/>
                </a:cubicBezTo>
                <a:cubicBezTo>
                  <a:pt x="3997564" y="1337133"/>
                  <a:pt x="3827609" y="1333541"/>
                  <a:pt x="3590076" y="1334792"/>
                </a:cubicBezTo>
                <a:cubicBezTo>
                  <a:pt x="3352543" y="1336043"/>
                  <a:pt x="3200774" y="1359179"/>
                  <a:pt x="3056980" y="1334792"/>
                </a:cubicBezTo>
                <a:cubicBezTo>
                  <a:pt x="2913186" y="1310405"/>
                  <a:pt x="2545327" y="1315406"/>
                  <a:pt x="2328849" y="1334792"/>
                </a:cubicBezTo>
                <a:cubicBezTo>
                  <a:pt x="2112371" y="1354178"/>
                  <a:pt x="2018792" y="1353605"/>
                  <a:pt x="1795753" y="1334792"/>
                </a:cubicBezTo>
                <a:cubicBezTo>
                  <a:pt x="1572714" y="1315979"/>
                  <a:pt x="1406514" y="1350590"/>
                  <a:pt x="1262657" y="1334792"/>
                </a:cubicBezTo>
                <a:cubicBezTo>
                  <a:pt x="1118800" y="1318994"/>
                  <a:pt x="512139" y="1334806"/>
                  <a:pt x="222470" y="1334792"/>
                </a:cubicBezTo>
                <a:cubicBezTo>
                  <a:pt x="100375" y="1331684"/>
                  <a:pt x="-8169" y="1218622"/>
                  <a:pt x="0" y="1112322"/>
                </a:cubicBezTo>
                <a:cubicBezTo>
                  <a:pt x="-11517" y="964284"/>
                  <a:pt x="5440" y="843166"/>
                  <a:pt x="0" y="676295"/>
                </a:cubicBezTo>
                <a:cubicBezTo>
                  <a:pt x="-5440" y="509424"/>
                  <a:pt x="18187" y="367944"/>
                  <a:pt x="0" y="222470"/>
                </a:cubicBezTo>
                <a:close/>
              </a:path>
              <a:path w="4345642" h="1334792" stroke="0" extrusionOk="0">
                <a:moveTo>
                  <a:pt x="0" y="222470"/>
                </a:moveTo>
                <a:cubicBezTo>
                  <a:pt x="10195" y="72464"/>
                  <a:pt x="87826" y="11509"/>
                  <a:pt x="222470" y="0"/>
                </a:cubicBezTo>
                <a:cubicBezTo>
                  <a:pt x="372218" y="12356"/>
                  <a:pt x="682540" y="-14345"/>
                  <a:pt x="950601" y="0"/>
                </a:cubicBezTo>
                <a:cubicBezTo>
                  <a:pt x="1218662" y="14345"/>
                  <a:pt x="1318548" y="28431"/>
                  <a:pt x="1678732" y="0"/>
                </a:cubicBezTo>
                <a:cubicBezTo>
                  <a:pt x="2038916" y="-28431"/>
                  <a:pt x="2097722" y="-4556"/>
                  <a:pt x="2211828" y="0"/>
                </a:cubicBezTo>
                <a:cubicBezTo>
                  <a:pt x="2325934" y="4556"/>
                  <a:pt x="2619324" y="-17221"/>
                  <a:pt x="2744924" y="0"/>
                </a:cubicBezTo>
                <a:cubicBezTo>
                  <a:pt x="2870524" y="17221"/>
                  <a:pt x="3152714" y="-19374"/>
                  <a:pt x="3356034" y="0"/>
                </a:cubicBezTo>
                <a:cubicBezTo>
                  <a:pt x="3559354" y="19374"/>
                  <a:pt x="3807120" y="6073"/>
                  <a:pt x="4123172" y="0"/>
                </a:cubicBezTo>
                <a:cubicBezTo>
                  <a:pt x="4239978" y="-16937"/>
                  <a:pt x="4376232" y="101586"/>
                  <a:pt x="4345642" y="222470"/>
                </a:cubicBezTo>
                <a:cubicBezTo>
                  <a:pt x="4328315" y="354351"/>
                  <a:pt x="4340878" y="502050"/>
                  <a:pt x="4345642" y="658497"/>
                </a:cubicBezTo>
                <a:cubicBezTo>
                  <a:pt x="4350406" y="814944"/>
                  <a:pt x="4334096" y="887523"/>
                  <a:pt x="4345642" y="1112322"/>
                </a:cubicBezTo>
                <a:cubicBezTo>
                  <a:pt x="4365730" y="1249579"/>
                  <a:pt x="4255848" y="1326554"/>
                  <a:pt x="4123172" y="1334792"/>
                </a:cubicBezTo>
                <a:cubicBezTo>
                  <a:pt x="3974082" y="1336099"/>
                  <a:pt x="3700394" y="1320517"/>
                  <a:pt x="3590076" y="1334792"/>
                </a:cubicBezTo>
                <a:cubicBezTo>
                  <a:pt x="3479758" y="1349067"/>
                  <a:pt x="3302361" y="1360965"/>
                  <a:pt x="3056980" y="1334792"/>
                </a:cubicBezTo>
                <a:cubicBezTo>
                  <a:pt x="2811599" y="1308619"/>
                  <a:pt x="2694621" y="1337135"/>
                  <a:pt x="2445870" y="1334792"/>
                </a:cubicBezTo>
                <a:cubicBezTo>
                  <a:pt x="2197119" y="1332450"/>
                  <a:pt x="2031632" y="1311029"/>
                  <a:pt x="1717739" y="1334792"/>
                </a:cubicBezTo>
                <a:cubicBezTo>
                  <a:pt x="1403846" y="1358555"/>
                  <a:pt x="1263120" y="1334880"/>
                  <a:pt x="1028615" y="1334792"/>
                </a:cubicBezTo>
                <a:cubicBezTo>
                  <a:pt x="794110" y="1334704"/>
                  <a:pt x="521322" y="1302536"/>
                  <a:pt x="222470" y="1334792"/>
                </a:cubicBezTo>
                <a:cubicBezTo>
                  <a:pt x="80989" y="1332108"/>
                  <a:pt x="2772" y="1235768"/>
                  <a:pt x="0" y="1112322"/>
                </a:cubicBezTo>
                <a:cubicBezTo>
                  <a:pt x="4370" y="929849"/>
                  <a:pt x="2796" y="899312"/>
                  <a:pt x="0" y="694092"/>
                </a:cubicBezTo>
                <a:cubicBezTo>
                  <a:pt x="-2796" y="488872"/>
                  <a:pt x="-12255" y="342465"/>
                  <a:pt x="0" y="222470"/>
                </a:cubicBezTo>
                <a:close/>
              </a:path>
            </a:pathLst>
          </a:custGeom>
          <a:solidFill>
            <a:srgbClr val="FF9900"/>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t>hiệu cầm đồ</a:t>
            </a:r>
            <a:endParaRPr lang="vi-VN" sz="4800" dirty="0"/>
          </a:p>
        </p:txBody>
      </p:sp>
      <p:sp>
        <p:nvSpPr>
          <p:cNvPr id="16" name="Rectangle: Rounded Corners 15">
            <a:extLst>
              <a:ext uri="{FF2B5EF4-FFF2-40B4-BE49-F238E27FC236}">
                <a16:creationId xmlns:a16="http://schemas.microsoft.com/office/drawing/2014/main" id="{B814E42C-DF16-0660-0E92-DD649F80CA88}"/>
              </a:ext>
            </a:extLst>
          </p:cNvPr>
          <p:cNvSpPr/>
          <p:nvPr/>
        </p:nvSpPr>
        <p:spPr>
          <a:xfrm>
            <a:off x="6096000" y="2258916"/>
            <a:ext cx="4345642" cy="1334792"/>
          </a:xfrm>
          <a:custGeom>
            <a:avLst/>
            <a:gdLst>
              <a:gd name="connsiteX0" fmla="*/ 0 w 4345642"/>
              <a:gd name="connsiteY0" fmla="*/ 222470 h 1334792"/>
              <a:gd name="connsiteX1" fmla="*/ 222470 w 4345642"/>
              <a:gd name="connsiteY1" fmla="*/ 0 h 1334792"/>
              <a:gd name="connsiteX2" fmla="*/ 755566 w 4345642"/>
              <a:gd name="connsiteY2" fmla="*/ 0 h 1334792"/>
              <a:gd name="connsiteX3" fmla="*/ 1444690 w 4345642"/>
              <a:gd name="connsiteY3" fmla="*/ 0 h 1334792"/>
              <a:gd name="connsiteX4" fmla="*/ 2094807 w 4345642"/>
              <a:gd name="connsiteY4" fmla="*/ 0 h 1334792"/>
              <a:gd name="connsiteX5" fmla="*/ 2822938 w 4345642"/>
              <a:gd name="connsiteY5" fmla="*/ 0 h 1334792"/>
              <a:gd name="connsiteX6" fmla="*/ 3473055 w 4345642"/>
              <a:gd name="connsiteY6" fmla="*/ 0 h 1334792"/>
              <a:gd name="connsiteX7" fmla="*/ 4123172 w 4345642"/>
              <a:gd name="connsiteY7" fmla="*/ 0 h 1334792"/>
              <a:gd name="connsiteX8" fmla="*/ 4345642 w 4345642"/>
              <a:gd name="connsiteY8" fmla="*/ 222470 h 1334792"/>
              <a:gd name="connsiteX9" fmla="*/ 4345642 w 4345642"/>
              <a:gd name="connsiteY9" fmla="*/ 658497 h 1334792"/>
              <a:gd name="connsiteX10" fmla="*/ 4345642 w 4345642"/>
              <a:gd name="connsiteY10" fmla="*/ 1112322 h 1334792"/>
              <a:gd name="connsiteX11" fmla="*/ 4123172 w 4345642"/>
              <a:gd name="connsiteY11" fmla="*/ 1334792 h 1334792"/>
              <a:gd name="connsiteX12" fmla="*/ 3590076 w 4345642"/>
              <a:gd name="connsiteY12" fmla="*/ 1334792 h 1334792"/>
              <a:gd name="connsiteX13" fmla="*/ 3056980 w 4345642"/>
              <a:gd name="connsiteY13" fmla="*/ 1334792 h 1334792"/>
              <a:gd name="connsiteX14" fmla="*/ 2328849 w 4345642"/>
              <a:gd name="connsiteY14" fmla="*/ 1334792 h 1334792"/>
              <a:gd name="connsiteX15" fmla="*/ 1795753 w 4345642"/>
              <a:gd name="connsiteY15" fmla="*/ 1334792 h 1334792"/>
              <a:gd name="connsiteX16" fmla="*/ 1262657 w 4345642"/>
              <a:gd name="connsiteY16" fmla="*/ 1334792 h 1334792"/>
              <a:gd name="connsiteX17" fmla="*/ 222470 w 4345642"/>
              <a:gd name="connsiteY17" fmla="*/ 1334792 h 1334792"/>
              <a:gd name="connsiteX18" fmla="*/ 0 w 4345642"/>
              <a:gd name="connsiteY18" fmla="*/ 1112322 h 1334792"/>
              <a:gd name="connsiteX19" fmla="*/ 0 w 4345642"/>
              <a:gd name="connsiteY19" fmla="*/ 676295 h 1334792"/>
              <a:gd name="connsiteX20" fmla="*/ 0 w 4345642"/>
              <a:gd name="connsiteY20" fmla="*/ 222470 h 13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5642" h="1334792" fill="none" extrusionOk="0">
                <a:moveTo>
                  <a:pt x="0" y="222470"/>
                </a:moveTo>
                <a:cubicBezTo>
                  <a:pt x="-10091" y="119412"/>
                  <a:pt x="105238" y="-501"/>
                  <a:pt x="222470" y="0"/>
                </a:cubicBezTo>
                <a:cubicBezTo>
                  <a:pt x="488171" y="18952"/>
                  <a:pt x="508444" y="14720"/>
                  <a:pt x="755566" y="0"/>
                </a:cubicBezTo>
                <a:cubicBezTo>
                  <a:pt x="1002688" y="-14720"/>
                  <a:pt x="1271016" y="-18569"/>
                  <a:pt x="1444690" y="0"/>
                </a:cubicBezTo>
                <a:cubicBezTo>
                  <a:pt x="1618364" y="18569"/>
                  <a:pt x="1884641" y="-2948"/>
                  <a:pt x="2094807" y="0"/>
                </a:cubicBezTo>
                <a:cubicBezTo>
                  <a:pt x="2304973" y="2948"/>
                  <a:pt x="2493425" y="-17228"/>
                  <a:pt x="2822938" y="0"/>
                </a:cubicBezTo>
                <a:cubicBezTo>
                  <a:pt x="3152451" y="17228"/>
                  <a:pt x="3299965" y="-17796"/>
                  <a:pt x="3473055" y="0"/>
                </a:cubicBezTo>
                <a:cubicBezTo>
                  <a:pt x="3646145" y="17796"/>
                  <a:pt x="3842380" y="29548"/>
                  <a:pt x="4123172" y="0"/>
                </a:cubicBezTo>
                <a:cubicBezTo>
                  <a:pt x="4262209" y="-17005"/>
                  <a:pt x="4331666" y="110696"/>
                  <a:pt x="4345642" y="222470"/>
                </a:cubicBezTo>
                <a:cubicBezTo>
                  <a:pt x="4354038" y="313833"/>
                  <a:pt x="4354405" y="528151"/>
                  <a:pt x="4345642" y="658497"/>
                </a:cubicBezTo>
                <a:cubicBezTo>
                  <a:pt x="4336879" y="788843"/>
                  <a:pt x="4352106" y="957960"/>
                  <a:pt x="4345642" y="1112322"/>
                </a:cubicBezTo>
                <a:cubicBezTo>
                  <a:pt x="4334127" y="1233955"/>
                  <a:pt x="4247905" y="1341469"/>
                  <a:pt x="4123172" y="1334792"/>
                </a:cubicBezTo>
                <a:cubicBezTo>
                  <a:pt x="3997564" y="1337133"/>
                  <a:pt x="3827609" y="1333541"/>
                  <a:pt x="3590076" y="1334792"/>
                </a:cubicBezTo>
                <a:cubicBezTo>
                  <a:pt x="3352543" y="1336043"/>
                  <a:pt x="3200774" y="1359179"/>
                  <a:pt x="3056980" y="1334792"/>
                </a:cubicBezTo>
                <a:cubicBezTo>
                  <a:pt x="2913186" y="1310405"/>
                  <a:pt x="2545327" y="1315406"/>
                  <a:pt x="2328849" y="1334792"/>
                </a:cubicBezTo>
                <a:cubicBezTo>
                  <a:pt x="2112371" y="1354178"/>
                  <a:pt x="2018792" y="1353605"/>
                  <a:pt x="1795753" y="1334792"/>
                </a:cubicBezTo>
                <a:cubicBezTo>
                  <a:pt x="1572714" y="1315979"/>
                  <a:pt x="1406514" y="1350590"/>
                  <a:pt x="1262657" y="1334792"/>
                </a:cubicBezTo>
                <a:cubicBezTo>
                  <a:pt x="1118800" y="1318994"/>
                  <a:pt x="512139" y="1334806"/>
                  <a:pt x="222470" y="1334792"/>
                </a:cubicBezTo>
                <a:cubicBezTo>
                  <a:pt x="100375" y="1331684"/>
                  <a:pt x="-8169" y="1218622"/>
                  <a:pt x="0" y="1112322"/>
                </a:cubicBezTo>
                <a:cubicBezTo>
                  <a:pt x="-11517" y="964284"/>
                  <a:pt x="5440" y="843166"/>
                  <a:pt x="0" y="676295"/>
                </a:cubicBezTo>
                <a:cubicBezTo>
                  <a:pt x="-5440" y="509424"/>
                  <a:pt x="18187" y="367944"/>
                  <a:pt x="0" y="222470"/>
                </a:cubicBezTo>
                <a:close/>
              </a:path>
              <a:path w="4345642" h="1334792" stroke="0" extrusionOk="0">
                <a:moveTo>
                  <a:pt x="0" y="222470"/>
                </a:moveTo>
                <a:cubicBezTo>
                  <a:pt x="10195" y="72464"/>
                  <a:pt x="87826" y="11509"/>
                  <a:pt x="222470" y="0"/>
                </a:cubicBezTo>
                <a:cubicBezTo>
                  <a:pt x="372218" y="12356"/>
                  <a:pt x="682540" y="-14345"/>
                  <a:pt x="950601" y="0"/>
                </a:cubicBezTo>
                <a:cubicBezTo>
                  <a:pt x="1218662" y="14345"/>
                  <a:pt x="1318548" y="28431"/>
                  <a:pt x="1678732" y="0"/>
                </a:cubicBezTo>
                <a:cubicBezTo>
                  <a:pt x="2038916" y="-28431"/>
                  <a:pt x="2097722" y="-4556"/>
                  <a:pt x="2211828" y="0"/>
                </a:cubicBezTo>
                <a:cubicBezTo>
                  <a:pt x="2325934" y="4556"/>
                  <a:pt x="2619324" y="-17221"/>
                  <a:pt x="2744924" y="0"/>
                </a:cubicBezTo>
                <a:cubicBezTo>
                  <a:pt x="2870524" y="17221"/>
                  <a:pt x="3152714" y="-19374"/>
                  <a:pt x="3356034" y="0"/>
                </a:cubicBezTo>
                <a:cubicBezTo>
                  <a:pt x="3559354" y="19374"/>
                  <a:pt x="3807120" y="6073"/>
                  <a:pt x="4123172" y="0"/>
                </a:cubicBezTo>
                <a:cubicBezTo>
                  <a:pt x="4239978" y="-16937"/>
                  <a:pt x="4376232" y="101586"/>
                  <a:pt x="4345642" y="222470"/>
                </a:cubicBezTo>
                <a:cubicBezTo>
                  <a:pt x="4328315" y="354351"/>
                  <a:pt x="4340878" y="502050"/>
                  <a:pt x="4345642" y="658497"/>
                </a:cubicBezTo>
                <a:cubicBezTo>
                  <a:pt x="4350406" y="814944"/>
                  <a:pt x="4334096" y="887523"/>
                  <a:pt x="4345642" y="1112322"/>
                </a:cubicBezTo>
                <a:cubicBezTo>
                  <a:pt x="4365730" y="1249579"/>
                  <a:pt x="4255848" y="1326554"/>
                  <a:pt x="4123172" y="1334792"/>
                </a:cubicBezTo>
                <a:cubicBezTo>
                  <a:pt x="3974082" y="1336099"/>
                  <a:pt x="3700394" y="1320517"/>
                  <a:pt x="3590076" y="1334792"/>
                </a:cubicBezTo>
                <a:cubicBezTo>
                  <a:pt x="3479758" y="1349067"/>
                  <a:pt x="3302361" y="1360965"/>
                  <a:pt x="3056980" y="1334792"/>
                </a:cubicBezTo>
                <a:cubicBezTo>
                  <a:pt x="2811599" y="1308619"/>
                  <a:pt x="2694621" y="1337135"/>
                  <a:pt x="2445870" y="1334792"/>
                </a:cubicBezTo>
                <a:cubicBezTo>
                  <a:pt x="2197119" y="1332450"/>
                  <a:pt x="2031632" y="1311029"/>
                  <a:pt x="1717739" y="1334792"/>
                </a:cubicBezTo>
                <a:cubicBezTo>
                  <a:pt x="1403846" y="1358555"/>
                  <a:pt x="1263120" y="1334880"/>
                  <a:pt x="1028615" y="1334792"/>
                </a:cubicBezTo>
                <a:cubicBezTo>
                  <a:pt x="794110" y="1334704"/>
                  <a:pt x="521322" y="1302536"/>
                  <a:pt x="222470" y="1334792"/>
                </a:cubicBezTo>
                <a:cubicBezTo>
                  <a:pt x="80989" y="1332108"/>
                  <a:pt x="2772" y="1235768"/>
                  <a:pt x="0" y="1112322"/>
                </a:cubicBezTo>
                <a:cubicBezTo>
                  <a:pt x="4370" y="929849"/>
                  <a:pt x="2796" y="899312"/>
                  <a:pt x="0" y="694092"/>
                </a:cubicBezTo>
                <a:cubicBezTo>
                  <a:pt x="-2796" y="488872"/>
                  <a:pt x="-12255" y="342465"/>
                  <a:pt x="0" y="222470"/>
                </a:cubicBezTo>
                <a:close/>
              </a:path>
            </a:pathLst>
          </a:custGeom>
          <a:solidFill>
            <a:srgbClr val="FF9900"/>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t>trắng tay</a:t>
            </a:r>
            <a:endParaRPr lang="vi-VN" sz="4800" dirty="0"/>
          </a:p>
        </p:txBody>
      </p:sp>
      <p:sp>
        <p:nvSpPr>
          <p:cNvPr id="17" name="Rectangle: Rounded Corners 16">
            <a:extLst>
              <a:ext uri="{FF2B5EF4-FFF2-40B4-BE49-F238E27FC236}">
                <a16:creationId xmlns:a16="http://schemas.microsoft.com/office/drawing/2014/main" id="{D5D3F96C-FC81-3246-7DC7-21C0273104AD}"/>
              </a:ext>
            </a:extLst>
          </p:cNvPr>
          <p:cNvSpPr/>
          <p:nvPr/>
        </p:nvSpPr>
        <p:spPr>
          <a:xfrm>
            <a:off x="1351070" y="3593708"/>
            <a:ext cx="4345642" cy="1334792"/>
          </a:xfrm>
          <a:custGeom>
            <a:avLst/>
            <a:gdLst>
              <a:gd name="connsiteX0" fmla="*/ 0 w 4345642"/>
              <a:gd name="connsiteY0" fmla="*/ 222470 h 1334792"/>
              <a:gd name="connsiteX1" fmla="*/ 222470 w 4345642"/>
              <a:gd name="connsiteY1" fmla="*/ 0 h 1334792"/>
              <a:gd name="connsiteX2" fmla="*/ 755566 w 4345642"/>
              <a:gd name="connsiteY2" fmla="*/ 0 h 1334792"/>
              <a:gd name="connsiteX3" fmla="*/ 1444690 w 4345642"/>
              <a:gd name="connsiteY3" fmla="*/ 0 h 1334792"/>
              <a:gd name="connsiteX4" fmla="*/ 2094807 w 4345642"/>
              <a:gd name="connsiteY4" fmla="*/ 0 h 1334792"/>
              <a:gd name="connsiteX5" fmla="*/ 2822938 w 4345642"/>
              <a:gd name="connsiteY5" fmla="*/ 0 h 1334792"/>
              <a:gd name="connsiteX6" fmla="*/ 3473055 w 4345642"/>
              <a:gd name="connsiteY6" fmla="*/ 0 h 1334792"/>
              <a:gd name="connsiteX7" fmla="*/ 4123172 w 4345642"/>
              <a:gd name="connsiteY7" fmla="*/ 0 h 1334792"/>
              <a:gd name="connsiteX8" fmla="*/ 4345642 w 4345642"/>
              <a:gd name="connsiteY8" fmla="*/ 222470 h 1334792"/>
              <a:gd name="connsiteX9" fmla="*/ 4345642 w 4345642"/>
              <a:gd name="connsiteY9" fmla="*/ 658497 h 1334792"/>
              <a:gd name="connsiteX10" fmla="*/ 4345642 w 4345642"/>
              <a:gd name="connsiteY10" fmla="*/ 1112322 h 1334792"/>
              <a:gd name="connsiteX11" fmla="*/ 4123172 w 4345642"/>
              <a:gd name="connsiteY11" fmla="*/ 1334792 h 1334792"/>
              <a:gd name="connsiteX12" fmla="*/ 3590076 w 4345642"/>
              <a:gd name="connsiteY12" fmla="*/ 1334792 h 1334792"/>
              <a:gd name="connsiteX13" fmla="*/ 3056980 w 4345642"/>
              <a:gd name="connsiteY13" fmla="*/ 1334792 h 1334792"/>
              <a:gd name="connsiteX14" fmla="*/ 2328849 w 4345642"/>
              <a:gd name="connsiteY14" fmla="*/ 1334792 h 1334792"/>
              <a:gd name="connsiteX15" fmla="*/ 1795753 w 4345642"/>
              <a:gd name="connsiteY15" fmla="*/ 1334792 h 1334792"/>
              <a:gd name="connsiteX16" fmla="*/ 1262657 w 4345642"/>
              <a:gd name="connsiteY16" fmla="*/ 1334792 h 1334792"/>
              <a:gd name="connsiteX17" fmla="*/ 222470 w 4345642"/>
              <a:gd name="connsiteY17" fmla="*/ 1334792 h 1334792"/>
              <a:gd name="connsiteX18" fmla="*/ 0 w 4345642"/>
              <a:gd name="connsiteY18" fmla="*/ 1112322 h 1334792"/>
              <a:gd name="connsiteX19" fmla="*/ 0 w 4345642"/>
              <a:gd name="connsiteY19" fmla="*/ 676295 h 1334792"/>
              <a:gd name="connsiteX20" fmla="*/ 0 w 4345642"/>
              <a:gd name="connsiteY20" fmla="*/ 222470 h 13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5642" h="1334792" fill="none" extrusionOk="0">
                <a:moveTo>
                  <a:pt x="0" y="222470"/>
                </a:moveTo>
                <a:cubicBezTo>
                  <a:pt x="-10091" y="119412"/>
                  <a:pt x="105238" y="-501"/>
                  <a:pt x="222470" y="0"/>
                </a:cubicBezTo>
                <a:cubicBezTo>
                  <a:pt x="488171" y="18952"/>
                  <a:pt x="508444" y="14720"/>
                  <a:pt x="755566" y="0"/>
                </a:cubicBezTo>
                <a:cubicBezTo>
                  <a:pt x="1002688" y="-14720"/>
                  <a:pt x="1271016" y="-18569"/>
                  <a:pt x="1444690" y="0"/>
                </a:cubicBezTo>
                <a:cubicBezTo>
                  <a:pt x="1618364" y="18569"/>
                  <a:pt x="1884641" y="-2948"/>
                  <a:pt x="2094807" y="0"/>
                </a:cubicBezTo>
                <a:cubicBezTo>
                  <a:pt x="2304973" y="2948"/>
                  <a:pt x="2493425" y="-17228"/>
                  <a:pt x="2822938" y="0"/>
                </a:cubicBezTo>
                <a:cubicBezTo>
                  <a:pt x="3152451" y="17228"/>
                  <a:pt x="3299965" y="-17796"/>
                  <a:pt x="3473055" y="0"/>
                </a:cubicBezTo>
                <a:cubicBezTo>
                  <a:pt x="3646145" y="17796"/>
                  <a:pt x="3842380" y="29548"/>
                  <a:pt x="4123172" y="0"/>
                </a:cubicBezTo>
                <a:cubicBezTo>
                  <a:pt x="4262209" y="-17005"/>
                  <a:pt x="4331666" y="110696"/>
                  <a:pt x="4345642" y="222470"/>
                </a:cubicBezTo>
                <a:cubicBezTo>
                  <a:pt x="4354038" y="313833"/>
                  <a:pt x="4354405" y="528151"/>
                  <a:pt x="4345642" y="658497"/>
                </a:cubicBezTo>
                <a:cubicBezTo>
                  <a:pt x="4336879" y="788843"/>
                  <a:pt x="4352106" y="957960"/>
                  <a:pt x="4345642" y="1112322"/>
                </a:cubicBezTo>
                <a:cubicBezTo>
                  <a:pt x="4334127" y="1233955"/>
                  <a:pt x="4247905" y="1341469"/>
                  <a:pt x="4123172" y="1334792"/>
                </a:cubicBezTo>
                <a:cubicBezTo>
                  <a:pt x="3997564" y="1337133"/>
                  <a:pt x="3827609" y="1333541"/>
                  <a:pt x="3590076" y="1334792"/>
                </a:cubicBezTo>
                <a:cubicBezTo>
                  <a:pt x="3352543" y="1336043"/>
                  <a:pt x="3200774" y="1359179"/>
                  <a:pt x="3056980" y="1334792"/>
                </a:cubicBezTo>
                <a:cubicBezTo>
                  <a:pt x="2913186" y="1310405"/>
                  <a:pt x="2545327" y="1315406"/>
                  <a:pt x="2328849" y="1334792"/>
                </a:cubicBezTo>
                <a:cubicBezTo>
                  <a:pt x="2112371" y="1354178"/>
                  <a:pt x="2018792" y="1353605"/>
                  <a:pt x="1795753" y="1334792"/>
                </a:cubicBezTo>
                <a:cubicBezTo>
                  <a:pt x="1572714" y="1315979"/>
                  <a:pt x="1406514" y="1350590"/>
                  <a:pt x="1262657" y="1334792"/>
                </a:cubicBezTo>
                <a:cubicBezTo>
                  <a:pt x="1118800" y="1318994"/>
                  <a:pt x="512139" y="1334806"/>
                  <a:pt x="222470" y="1334792"/>
                </a:cubicBezTo>
                <a:cubicBezTo>
                  <a:pt x="100375" y="1331684"/>
                  <a:pt x="-8169" y="1218622"/>
                  <a:pt x="0" y="1112322"/>
                </a:cubicBezTo>
                <a:cubicBezTo>
                  <a:pt x="-11517" y="964284"/>
                  <a:pt x="5440" y="843166"/>
                  <a:pt x="0" y="676295"/>
                </a:cubicBezTo>
                <a:cubicBezTo>
                  <a:pt x="-5440" y="509424"/>
                  <a:pt x="18187" y="367944"/>
                  <a:pt x="0" y="222470"/>
                </a:cubicBezTo>
                <a:close/>
              </a:path>
              <a:path w="4345642" h="1334792" stroke="0" extrusionOk="0">
                <a:moveTo>
                  <a:pt x="0" y="222470"/>
                </a:moveTo>
                <a:cubicBezTo>
                  <a:pt x="10195" y="72464"/>
                  <a:pt x="87826" y="11509"/>
                  <a:pt x="222470" y="0"/>
                </a:cubicBezTo>
                <a:cubicBezTo>
                  <a:pt x="372218" y="12356"/>
                  <a:pt x="682540" y="-14345"/>
                  <a:pt x="950601" y="0"/>
                </a:cubicBezTo>
                <a:cubicBezTo>
                  <a:pt x="1218662" y="14345"/>
                  <a:pt x="1318548" y="28431"/>
                  <a:pt x="1678732" y="0"/>
                </a:cubicBezTo>
                <a:cubicBezTo>
                  <a:pt x="2038916" y="-28431"/>
                  <a:pt x="2097722" y="-4556"/>
                  <a:pt x="2211828" y="0"/>
                </a:cubicBezTo>
                <a:cubicBezTo>
                  <a:pt x="2325934" y="4556"/>
                  <a:pt x="2619324" y="-17221"/>
                  <a:pt x="2744924" y="0"/>
                </a:cubicBezTo>
                <a:cubicBezTo>
                  <a:pt x="2870524" y="17221"/>
                  <a:pt x="3152714" y="-19374"/>
                  <a:pt x="3356034" y="0"/>
                </a:cubicBezTo>
                <a:cubicBezTo>
                  <a:pt x="3559354" y="19374"/>
                  <a:pt x="3807120" y="6073"/>
                  <a:pt x="4123172" y="0"/>
                </a:cubicBezTo>
                <a:cubicBezTo>
                  <a:pt x="4239978" y="-16937"/>
                  <a:pt x="4376232" y="101586"/>
                  <a:pt x="4345642" y="222470"/>
                </a:cubicBezTo>
                <a:cubicBezTo>
                  <a:pt x="4328315" y="354351"/>
                  <a:pt x="4340878" y="502050"/>
                  <a:pt x="4345642" y="658497"/>
                </a:cubicBezTo>
                <a:cubicBezTo>
                  <a:pt x="4350406" y="814944"/>
                  <a:pt x="4334096" y="887523"/>
                  <a:pt x="4345642" y="1112322"/>
                </a:cubicBezTo>
                <a:cubicBezTo>
                  <a:pt x="4365730" y="1249579"/>
                  <a:pt x="4255848" y="1326554"/>
                  <a:pt x="4123172" y="1334792"/>
                </a:cubicBezTo>
                <a:cubicBezTo>
                  <a:pt x="3974082" y="1336099"/>
                  <a:pt x="3700394" y="1320517"/>
                  <a:pt x="3590076" y="1334792"/>
                </a:cubicBezTo>
                <a:cubicBezTo>
                  <a:pt x="3479758" y="1349067"/>
                  <a:pt x="3302361" y="1360965"/>
                  <a:pt x="3056980" y="1334792"/>
                </a:cubicBezTo>
                <a:cubicBezTo>
                  <a:pt x="2811599" y="1308619"/>
                  <a:pt x="2694621" y="1337135"/>
                  <a:pt x="2445870" y="1334792"/>
                </a:cubicBezTo>
                <a:cubicBezTo>
                  <a:pt x="2197119" y="1332450"/>
                  <a:pt x="2031632" y="1311029"/>
                  <a:pt x="1717739" y="1334792"/>
                </a:cubicBezTo>
                <a:cubicBezTo>
                  <a:pt x="1403846" y="1358555"/>
                  <a:pt x="1263120" y="1334880"/>
                  <a:pt x="1028615" y="1334792"/>
                </a:cubicBezTo>
                <a:cubicBezTo>
                  <a:pt x="794110" y="1334704"/>
                  <a:pt x="521322" y="1302536"/>
                  <a:pt x="222470" y="1334792"/>
                </a:cubicBezTo>
                <a:cubicBezTo>
                  <a:pt x="80989" y="1332108"/>
                  <a:pt x="2772" y="1235768"/>
                  <a:pt x="0" y="1112322"/>
                </a:cubicBezTo>
                <a:cubicBezTo>
                  <a:pt x="4370" y="929849"/>
                  <a:pt x="2796" y="899312"/>
                  <a:pt x="0" y="694092"/>
                </a:cubicBezTo>
                <a:cubicBezTo>
                  <a:pt x="-2796" y="488872"/>
                  <a:pt x="-12255" y="342465"/>
                  <a:pt x="0" y="222470"/>
                </a:cubicBezTo>
                <a:close/>
              </a:path>
            </a:pathLst>
          </a:custGeom>
          <a:solidFill>
            <a:srgbClr val="FF9900"/>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t>độc chiếm</a:t>
            </a:r>
            <a:endParaRPr lang="vi-VN" sz="4800" dirty="0"/>
          </a:p>
        </p:txBody>
      </p:sp>
      <p:sp>
        <p:nvSpPr>
          <p:cNvPr id="18" name="Rectangle: Rounded Corners 17">
            <a:extLst>
              <a:ext uri="{FF2B5EF4-FFF2-40B4-BE49-F238E27FC236}">
                <a16:creationId xmlns:a16="http://schemas.microsoft.com/office/drawing/2014/main" id="{787F2F32-40DD-B84B-C709-1F5990EFA852}"/>
              </a:ext>
            </a:extLst>
          </p:cNvPr>
          <p:cNvSpPr/>
          <p:nvPr/>
        </p:nvSpPr>
        <p:spPr>
          <a:xfrm>
            <a:off x="6096000" y="3798719"/>
            <a:ext cx="4345642" cy="1334792"/>
          </a:xfrm>
          <a:custGeom>
            <a:avLst/>
            <a:gdLst>
              <a:gd name="connsiteX0" fmla="*/ 0 w 4345642"/>
              <a:gd name="connsiteY0" fmla="*/ 222470 h 1334792"/>
              <a:gd name="connsiteX1" fmla="*/ 222470 w 4345642"/>
              <a:gd name="connsiteY1" fmla="*/ 0 h 1334792"/>
              <a:gd name="connsiteX2" fmla="*/ 755566 w 4345642"/>
              <a:gd name="connsiteY2" fmla="*/ 0 h 1334792"/>
              <a:gd name="connsiteX3" fmla="*/ 1444690 w 4345642"/>
              <a:gd name="connsiteY3" fmla="*/ 0 h 1334792"/>
              <a:gd name="connsiteX4" fmla="*/ 2094807 w 4345642"/>
              <a:gd name="connsiteY4" fmla="*/ 0 h 1334792"/>
              <a:gd name="connsiteX5" fmla="*/ 2822938 w 4345642"/>
              <a:gd name="connsiteY5" fmla="*/ 0 h 1334792"/>
              <a:gd name="connsiteX6" fmla="*/ 3473055 w 4345642"/>
              <a:gd name="connsiteY6" fmla="*/ 0 h 1334792"/>
              <a:gd name="connsiteX7" fmla="*/ 4123172 w 4345642"/>
              <a:gd name="connsiteY7" fmla="*/ 0 h 1334792"/>
              <a:gd name="connsiteX8" fmla="*/ 4345642 w 4345642"/>
              <a:gd name="connsiteY8" fmla="*/ 222470 h 1334792"/>
              <a:gd name="connsiteX9" fmla="*/ 4345642 w 4345642"/>
              <a:gd name="connsiteY9" fmla="*/ 658497 h 1334792"/>
              <a:gd name="connsiteX10" fmla="*/ 4345642 w 4345642"/>
              <a:gd name="connsiteY10" fmla="*/ 1112322 h 1334792"/>
              <a:gd name="connsiteX11" fmla="*/ 4123172 w 4345642"/>
              <a:gd name="connsiteY11" fmla="*/ 1334792 h 1334792"/>
              <a:gd name="connsiteX12" fmla="*/ 3590076 w 4345642"/>
              <a:gd name="connsiteY12" fmla="*/ 1334792 h 1334792"/>
              <a:gd name="connsiteX13" fmla="*/ 3056980 w 4345642"/>
              <a:gd name="connsiteY13" fmla="*/ 1334792 h 1334792"/>
              <a:gd name="connsiteX14" fmla="*/ 2328849 w 4345642"/>
              <a:gd name="connsiteY14" fmla="*/ 1334792 h 1334792"/>
              <a:gd name="connsiteX15" fmla="*/ 1795753 w 4345642"/>
              <a:gd name="connsiteY15" fmla="*/ 1334792 h 1334792"/>
              <a:gd name="connsiteX16" fmla="*/ 1262657 w 4345642"/>
              <a:gd name="connsiteY16" fmla="*/ 1334792 h 1334792"/>
              <a:gd name="connsiteX17" fmla="*/ 222470 w 4345642"/>
              <a:gd name="connsiteY17" fmla="*/ 1334792 h 1334792"/>
              <a:gd name="connsiteX18" fmla="*/ 0 w 4345642"/>
              <a:gd name="connsiteY18" fmla="*/ 1112322 h 1334792"/>
              <a:gd name="connsiteX19" fmla="*/ 0 w 4345642"/>
              <a:gd name="connsiteY19" fmla="*/ 676295 h 1334792"/>
              <a:gd name="connsiteX20" fmla="*/ 0 w 4345642"/>
              <a:gd name="connsiteY20" fmla="*/ 222470 h 13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5642" h="1334792" fill="none" extrusionOk="0">
                <a:moveTo>
                  <a:pt x="0" y="222470"/>
                </a:moveTo>
                <a:cubicBezTo>
                  <a:pt x="-10091" y="119412"/>
                  <a:pt x="105238" y="-501"/>
                  <a:pt x="222470" y="0"/>
                </a:cubicBezTo>
                <a:cubicBezTo>
                  <a:pt x="488171" y="18952"/>
                  <a:pt x="508444" y="14720"/>
                  <a:pt x="755566" y="0"/>
                </a:cubicBezTo>
                <a:cubicBezTo>
                  <a:pt x="1002688" y="-14720"/>
                  <a:pt x="1271016" y="-18569"/>
                  <a:pt x="1444690" y="0"/>
                </a:cubicBezTo>
                <a:cubicBezTo>
                  <a:pt x="1618364" y="18569"/>
                  <a:pt x="1884641" y="-2948"/>
                  <a:pt x="2094807" y="0"/>
                </a:cubicBezTo>
                <a:cubicBezTo>
                  <a:pt x="2304973" y="2948"/>
                  <a:pt x="2493425" y="-17228"/>
                  <a:pt x="2822938" y="0"/>
                </a:cubicBezTo>
                <a:cubicBezTo>
                  <a:pt x="3152451" y="17228"/>
                  <a:pt x="3299965" y="-17796"/>
                  <a:pt x="3473055" y="0"/>
                </a:cubicBezTo>
                <a:cubicBezTo>
                  <a:pt x="3646145" y="17796"/>
                  <a:pt x="3842380" y="29548"/>
                  <a:pt x="4123172" y="0"/>
                </a:cubicBezTo>
                <a:cubicBezTo>
                  <a:pt x="4262209" y="-17005"/>
                  <a:pt x="4331666" y="110696"/>
                  <a:pt x="4345642" y="222470"/>
                </a:cubicBezTo>
                <a:cubicBezTo>
                  <a:pt x="4354038" y="313833"/>
                  <a:pt x="4354405" y="528151"/>
                  <a:pt x="4345642" y="658497"/>
                </a:cubicBezTo>
                <a:cubicBezTo>
                  <a:pt x="4336879" y="788843"/>
                  <a:pt x="4352106" y="957960"/>
                  <a:pt x="4345642" y="1112322"/>
                </a:cubicBezTo>
                <a:cubicBezTo>
                  <a:pt x="4334127" y="1233955"/>
                  <a:pt x="4247905" y="1341469"/>
                  <a:pt x="4123172" y="1334792"/>
                </a:cubicBezTo>
                <a:cubicBezTo>
                  <a:pt x="3997564" y="1337133"/>
                  <a:pt x="3827609" y="1333541"/>
                  <a:pt x="3590076" y="1334792"/>
                </a:cubicBezTo>
                <a:cubicBezTo>
                  <a:pt x="3352543" y="1336043"/>
                  <a:pt x="3200774" y="1359179"/>
                  <a:pt x="3056980" y="1334792"/>
                </a:cubicBezTo>
                <a:cubicBezTo>
                  <a:pt x="2913186" y="1310405"/>
                  <a:pt x="2545327" y="1315406"/>
                  <a:pt x="2328849" y="1334792"/>
                </a:cubicBezTo>
                <a:cubicBezTo>
                  <a:pt x="2112371" y="1354178"/>
                  <a:pt x="2018792" y="1353605"/>
                  <a:pt x="1795753" y="1334792"/>
                </a:cubicBezTo>
                <a:cubicBezTo>
                  <a:pt x="1572714" y="1315979"/>
                  <a:pt x="1406514" y="1350590"/>
                  <a:pt x="1262657" y="1334792"/>
                </a:cubicBezTo>
                <a:cubicBezTo>
                  <a:pt x="1118800" y="1318994"/>
                  <a:pt x="512139" y="1334806"/>
                  <a:pt x="222470" y="1334792"/>
                </a:cubicBezTo>
                <a:cubicBezTo>
                  <a:pt x="100375" y="1331684"/>
                  <a:pt x="-8169" y="1218622"/>
                  <a:pt x="0" y="1112322"/>
                </a:cubicBezTo>
                <a:cubicBezTo>
                  <a:pt x="-11517" y="964284"/>
                  <a:pt x="5440" y="843166"/>
                  <a:pt x="0" y="676295"/>
                </a:cubicBezTo>
                <a:cubicBezTo>
                  <a:pt x="-5440" y="509424"/>
                  <a:pt x="18187" y="367944"/>
                  <a:pt x="0" y="222470"/>
                </a:cubicBezTo>
                <a:close/>
              </a:path>
              <a:path w="4345642" h="1334792" stroke="0" extrusionOk="0">
                <a:moveTo>
                  <a:pt x="0" y="222470"/>
                </a:moveTo>
                <a:cubicBezTo>
                  <a:pt x="10195" y="72464"/>
                  <a:pt x="87826" y="11509"/>
                  <a:pt x="222470" y="0"/>
                </a:cubicBezTo>
                <a:cubicBezTo>
                  <a:pt x="372218" y="12356"/>
                  <a:pt x="682540" y="-14345"/>
                  <a:pt x="950601" y="0"/>
                </a:cubicBezTo>
                <a:cubicBezTo>
                  <a:pt x="1218662" y="14345"/>
                  <a:pt x="1318548" y="28431"/>
                  <a:pt x="1678732" y="0"/>
                </a:cubicBezTo>
                <a:cubicBezTo>
                  <a:pt x="2038916" y="-28431"/>
                  <a:pt x="2097722" y="-4556"/>
                  <a:pt x="2211828" y="0"/>
                </a:cubicBezTo>
                <a:cubicBezTo>
                  <a:pt x="2325934" y="4556"/>
                  <a:pt x="2619324" y="-17221"/>
                  <a:pt x="2744924" y="0"/>
                </a:cubicBezTo>
                <a:cubicBezTo>
                  <a:pt x="2870524" y="17221"/>
                  <a:pt x="3152714" y="-19374"/>
                  <a:pt x="3356034" y="0"/>
                </a:cubicBezTo>
                <a:cubicBezTo>
                  <a:pt x="3559354" y="19374"/>
                  <a:pt x="3807120" y="6073"/>
                  <a:pt x="4123172" y="0"/>
                </a:cubicBezTo>
                <a:cubicBezTo>
                  <a:pt x="4239978" y="-16937"/>
                  <a:pt x="4376232" y="101586"/>
                  <a:pt x="4345642" y="222470"/>
                </a:cubicBezTo>
                <a:cubicBezTo>
                  <a:pt x="4328315" y="354351"/>
                  <a:pt x="4340878" y="502050"/>
                  <a:pt x="4345642" y="658497"/>
                </a:cubicBezTo>
                <a:cubicBezTo>
                  <a:pt x="4350406" y="814944"/>
                  <a:pt x="4334096" y="887523"/>
                  <a:pt x="4345642" y="1112322"/>
                </a:cubicBezTo>
                <a:cubicBezTo>
                  <a:pt x="4365730" y="1249579"/>
                  <a:pt x="4255848" y="1326554"/>
                  <a:pt x="4123172" y="1334792"/>
                </a:cubicBezTo>
                <a:cubicBezTo>
                  <a:pt x="3974082" y="1336099"/>
                  <a:pt x="3700394" y="1320517"/>
                  <a:pt x="3590076" y="1334792"/>
                </a:cubicBezTo>
                <a:cubicBezTo>
                  <a:pt x="3479758" y="1349067"/>
                  <a:pt x="3302361" y="1360965"/>
                  <a:pt x="3056980" y="1334792"/>
                </a:cubicBezTo>
                <a:cubicBezTo>
                  <a:pt x="2811599" y="1308619"/>
                  <a:pt x="2694621" y="1337135"/>
                  <a:pt x="2445870" y="1334792"/>
                </a:cubicBezTo>
                <a:cubicBezTo>
                  <a:pt x="2197119" y="1332450"/>
                  <a:pt x="2031632" y="1311029"/>
                  <a:pt x="1717739" y="1334792"/>
                </a:cubicBezTo>
                <a:cubicBezTo>
                  <a:pt x="1403846" y="1358555"/>
                  <a:pt x="1263120" y="1334880"/>
                  <a:pt x="1028615" y="1334792"/>
                </a:cubicBezTo>
                <a:cubicBezTo>
                  <a:pt x="794110" y="1334704"/>
                  <a:pt x="521322" y="1302536"/>
                  <a:pt x="222470" y="1334792"/>
                </a:cubicBezTo>
                <a:cubicBezTo>
                  <a:pt x="80989" y="1332108"/>
                  <a:pt x="2772" y="1235768"/>
                  <a:pt x="0" y="1112322"/>
                </a:cubicBezTo>
                <a:cubicBezTo>
                  <a:pt x="4370" y="929849"/>
                  <a:pt x="2796" y="899312"/>
                  <a:pt x="0" y="694092"/>
                </a:cubicBezTo>
                <a:cubicBezTo>
                  <a:pt x="-2796" y="488872"/>
                  <a:pt x="-12255" y="342465"/>
                  <a:pt x="0" y="222470"/>
                </a:cubicBezTo>
                <a:close/>
              </a:path>
            </a:pathLst>
          </a:custGeom>
          <a:solidFill>
            <a:srgbClr val="FF9900"/>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t>diễn thuyết</a:t>
            </a:r>
            <a:endParaRPr lang="vi-VN" sz="4800" dirty="0"/>
          </a:p>
        </p:txBody>
      </p:sp>
      <p:sp>
        <p:nvSpPr>
          <p:cNvPr id="19" name="Rectangle: Rounded Corners 18">
            <a:extLst>
              <a:ext uri="{FF2B5EF4-FFF2-40B4-BE49-F238E27FC236}">
                <a16:creationId xmlns:a16="http://schemas.microsoft.com/office/drawing/2014/main" id="{759F2D1C-7254-AB3B-EE5D-9CC1E1031B74}"/>
              </a:ext>
            </a:extLst>
          </p:cNvPr>
          <p:cNvSpPr/>
          <p:nvPr/>
        </p:nvSpPr>
        <p:spPr>
          <a:xfrm>
            <a:off x="1351070" y="5133511"/>
            <a:ext cx="4345642" cy="1334792"/>
          </a:xfrm>
          <a:custGeom>
            <a:avLst/>
            <a:gdLst>
              <a:gd name="connsiteX0" fmla="*/ 0 w 4345642"/>
              <a:gd name="connsiteY0" fmla="*/ 222470 h 1334792"/>
              <a:gd name="connsiteX1" fmla="*/ 222470 w 4345642"/>
              <a:gd name="connsiteY1" fmla="*/ 0 h 1334792"/>
              <a:gd name="connsiteX2" fmla="*/ 755566 w 4345642"/>
              <a:gd name="connsiteY2" fmla="*/ 0 h 1334792"/>
              <a:gd name="connsiteX3" fmla="*/ 1444690 w 4345642"/>
              <a:gd name="connsiteY3" fmla="*/ 0 h 1334792"/>
              <a:gd name="connsiteX4" fmla="*/ 2094807 w 4345642"/>
              <a:gd name="connsiteY4" fmla="*/ 0 h 1334792"/>
              <a:gd name="connsiteX5" fmla="*/ 2822938 w 4345642"/>
              <a:gd name="connsiteY5" fmla="*/ 0 h 1334792"/>
              <a:gd name="connsiteX6" fmla="*/ 3473055 w 4345642"/>
              <a:gd name="connsiteY6" fmla="*/ 0 h 1334792"/>
              <a:gd name="connsiteX7" fmla="*/ 4123172 w 4345642"/>
              <a:gd name="connsiteY7" fmla="*/ 0 h 1334792"/>
              <a:gd name="connsiteX8" fmla="*/ 4345642 w 4345642"/>
              <a:gd name="connsiteY8" fmla="*/ 222470 h 1334792"/>
              <a:gd name="connsiteX9" fmla="*/ 4345642 w 4345642"/>
              <a:gd name="connsiteY9" fmla="*/ 658497 h 1334792"/>
              <a:gd name="connsiteX10" fmla="*/ 4345642 w 4345642"/>
              <a:gd name="connsiteY10" fmla="*/ 1112322 h 1334792"/>
              <a:gd name="connsiteX11" fmla="*/ 4123172 w 4345642"/>
              <a:gd name="connsiteY11" fmla="*/ 1334792 h 1334792"/>
              <a:gd name="connsiteX12" fmla="*/ 3590076 w 4345642"/>
              <a:gd name="connsiteY12" fmla="*/ 1334792 h 1334792"/>
              <a:gd name="connsiteX13" fmla="*/ 3056980 w 4345642"/>
              <a:gd name="connsiteY13" fmla="*/ 1334792 h 1334792"/>
              <a:gd name="connsiteX14" fmla="*/ 2328849 w 4345642"/>
              <a:gd name="connsiteY14" fmla="*/ 1334792 h 1334792"/>
              <a:gd name="connsiteX15" fmla="*/ 1795753 w 4345642"/>
              <a:gd name="connsiteY15" fmla="*/ 1334792 h 1334792"/>
              <a:gd name="connsiteX16" fmla="*/ 1262657 w 4345642"/>
              <a:gd name="connsiteY16" fmla="*/ 1334792 h 1334792"/>
              <a:gd name="connsiteX17" fmla="*/ 222470 w 4345642"/>
              <a:gd name="connsiteY17" fmla="*/ 1334792 h 1334792"/>
              <a:gd name="connsiteX18" fmla="*/ 0 w 4345642"/>
              <a:gd name="connsiteY18" fmla="*/ 1112322 h 1334792"/>
              <a:gd name="connsiteX19" fmla="*/ 0 w 4345642"/>
              <a:gd name="connsiteY19" fmla="*/ 676295 h 1334792"/>
              <a:gd name="connsiteX20" fmla="*/ 0 w 4345642"/>
              <a:gd name="connsiteY20" fmla="*/ 222470 h 133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45642" h="1334792" fill="none" extrusionOk="0">
                <a:moveTo>
                  <a:pt x="0" y="222470"/>
                </a:moveTo>
                <a:cubicBezTo>
                  <a:pt x="-10091" y="119412"/>
                  <a:pt x="105238" y="-501"/>
                  <a:pt x="222470" y="0"/>
                </a:cubicBezTo>
                <a:cubicBezTo>
                  <a:pt x="488171" y="18952"/>
                  <a:pt x="508444" y="14720"/>
                  <a:pt x="755566" y="0"/>
                </a:cubicBezTo>
                <a:cubicBezTo>
                  <a:pt x="1002688" y="-14720"/>
                  <a:pt x="1271016" y="-18569"/>
                  <a:pt x="1444690" y="0"/>
                </a:cubicBezTo>
                <a:cubicBezTo>
                  <a:pt x="1618364" y="18569"/>
                  <a:pt x="1884641" y="-2948"/>
                  <a:pt x="2094807" y="0"/>
                </a:cubicBezTo>
                <a:cubicBezTo>
                  <a:pt x="2304973" y="2948"/>
                  <a:pt x="2493425" y="-17228"/>
                  <a:pt x="2822938" y="0"/>
                </a:cubicBezTo>
                <a:cubicBezTo>
                  <a:pt x="3152451" y="17228"/>
                  <a:pt x="3299965" y="-17796"/>
                  <a:pt x="3473055" y="0"/>
                </a:cubicBezTo>
                <a:cubicBezTo>
                  <a:pt x="3646145" y="17796"/>
                  <a:pt x="3842380" y="29548"/>
                  <a:pt x="4123172" y="0"/>
                </a:cubicBezTo>
                <a:cubicBezTo>
                  <a:pt x="4262209" y="-17005"/>
                  <a:pt x="4331666" y="110696"/>
                  <a:pt x="4345642" y="222470"/>
                </a:cubicBezTo>
                <a:cubicBezTo>
                  <a:pt x="4354038" y="313833"/>
                  <a:pt x="4354405" y="528151"/>
                  <a:pt x="4345642" y="658497"/>
                </a:cubicBezTo>
                <a:cubicBezTo>
                  <a:pt x="4336879" y="788843"/>
                  <a:pt x="4352106" y="957960"/>
                  <a:pt x="4345642" y="1112322"/>
                </a:cubicBezTo>
                <a:cubicBezTo>
                  <a:pt x="4334127" y="1233955"/>
                  <a:pt x="4247905" y="1341469"/>
                  <a:pt x="4123172" y="1334792"/>
                </a:cubicBezTo>
                <a:cubicBezTo>
                  <a:pt x="3997564" y="1337133"/>
                  <a:pt x="3827609" y="1333541"/>
                  <a:pt x="3590076" y="1334792"/>
                </a:cubicBezTo>
                <a:cubicBezTo>
                  <a:pt x="3352543" y="1336043"/>
                  <a:pt x="3200774" y="1359179"/>
                  <a:pt x="3056980" y="1334792"/>
                </a:cubicBezTo>
                <a:cubicBezTo>
                  <a:pt x="2913186" y="1310405"/>
                  <a:pt x="2545327" y="1315406"/>
                  <a:pt x="2328849" y="1334792"/>
                </a:cubicBezTo>
                <a:cubicBezTo>
                  <a:pt x="2112371" y="1354178"/>
                  <a:pt x="2018792" y="1353605"/>
                  <a:pt x="1795753" y="1334792"/>
                </a:cubicBezTo>
                <a:cubicBezTo>
                  <a:pt x="1572714" y="1315979"/>
                  <a:pt x="1406514" y="1350590"/>
                  <a:pt x="1262657" y="1334792"/>
                </a:cubicBezTo>
                <a:cubicBezTo>
                  <a:pt x="1118800" y="1318994"/>
                  <a:pt x="512139" y="1334806"/>
                  <a:pt x="222470" y="1334792"/>
                </a:cubicBezTo>
                <a:cubicBezTo>
                  <a:pt x="100375" y="1331684"/>
                  <a:pt x="-8169" y="1218622"/>
                  <a:pt x="0" y="1112322"/>
                </a:cubicBezTo>
                <a:cubicBezTo>
                  <a:pt x="-11517" y="964284"/>
                  <a:pt x="5440" y="843166"/>
                  <a:pt x="0" y="676295"/>
                </a:cubicBezTo>
                <a:cubicBezTo>
                  <a:pt x="-5440" y="509424"/>
                  <a:pt x="18187" y="367944"/>
                  <a:pt x="0" y="222470"/>
                </a:cubicBezTo>
                <a:close/>
              </a:path>
              <a:path w="4345642" h="1334792" stroke="0" extrusionOk="0">
                <a:moveTo>
                  <a:pt x="0" y="222470"/>
                </a:moveTo>
                <a:cubicBezTo>
                  <a:pt x="10195" y="72464"/>
                  <a:pt x="87826" y="11509"/>
                  <a:pt x="222470" y="0"/>
                </a:cubicBezTo>
                <a:cubicBezTo>
                  <a:pt x="372218" y="12356"/>
                  <a:pt x="682540" y="-14345"/>
                  <a:pt x="950601" y="0"/>
                </a:cubicBezTo>
                <a:cubicBezTo>
                  <a:pt x="1218662" y="14345"/>
                  <a:pt x="1318548" y="28431"/>
                  <a:pt x="1678732" y="0"/>
                </a:cubicBezTo>
                <a:cubicBezTo>
                  <a:pt x="2038916" y="-28431"/>
                  <a:pt x="2097722" y="-4556"/>
                  <a:pt x="2211828" y="0"/>
                </a:cubicBezTo>
                <a:cubicBezTo>
                  <a:pt x="2325934" y="4556"/>
                  <a:pt x="2619324" y="-17221"/>
                  <a:pt x="2744924" y="0"/>
                </a:cubicBezTo>
                <a:cubicBezTo>
                  <a:pt x="2870524" y="17221"/>
                  <a:pt x="3152714" y="-19374"/>
                  <a:pt x="3356034" y="0"/>
                </a:cubicBezTo>
                <a:cubicBezTo>
                  <a:pt x="3559354" y="19374"/>
                  <a:pt x="3807120" y="6073"/>
                  <a:pt x="4123172" y="0"/>
                </a:cubicBezTo>
                <a:cubicBezTo>
                  <a:pt x="4239978" y="-16937"/>
                  <a:pt x="4376232" y="101586"/>
                  <a:pt x="4345642" y="222470"/>
                </a:cubicBezTo>
                <a:cubicBezTo>
                  <a:pt x="4328315" y="354351"/>
                  <a:pt x="4340878" y="502050"/>
                  <a:pt x="4345642" y="658497"/>
                </a:cubicBezTo>
                <a:cubicBezTo>
                  <a:pt x="4350406" y="814944"/>
                  <a:pt x="4334096" y="887523"/>
                  <a:pt x="4345642" y="1112322"/>
                </a:cubicBezTo>
                <a:cubicBezTo>
                  <a:pt x="4365730" y="1249579"/>
                  <a:pt x="4255848" y="1326554"/>
                  <a:pt x="4123172" y="1334792"/>
                </a:cubicBezTo>
                <a:cubicBezTo>
                  <a:pt x="3974082" y="1336099"/>
                  <a:pt x="3700394" y="1320517"/>
                  <a:pt x="3590076" y="1334792"/>
                </a:cubicBezTo>
                <a:cubicBezTo>
                  <a:pt x="3479758" y="1349067"/>
                  <a:pt x="3302361" y="1360965"/>
                  <a:pt x="3056980" y="1334792"/>
                </a:cubicBezTo>
                <a:cubicBezTo>
                  <a:pt x="2811599" y="1308619"/>
                  <a:pt x="2694621" y="1337135"/>
                  <a:pt x="2445870" y="1334792"/>
                </a:cubicBezTo>
                <a:cubicBezTo>
                  <a:pt x="2197119" y="1332450"/>
                  <a:pt x="2031632" y="1311029"/>
                  <a:pt x="1717739" y="1334792"/>
                </a:cubicBezTo>
                <a:cubicBezTo>
                  <a:pt x="1403846" y="1358555"/>
                  <a:pt x="1263120" y="1334880"/>
                  <a:pt x="1028615" y="1334792"/>
                </a:cubicBezTo>
                <a:cubicBezTo>
                  <a:pt x="794110" y="1334704"/>
                  <a:pt x="521322" y="1302536"/>
                  <a:pt x="222470" y="1334792"/>
                </a:cubicBezTo>
                <a:cubicBezTo>
                  <a:pt x="80989" y="1332108"/>
                  <a:pt x="2772" y="1235768"/>
                  <a:pt x="0" y="1112322"/>
                </a:cubicBezTo>
                <a:cubicBezTo>
                  <a:pt x="4370" y="929849"/>
                  <a:pt x="2796" y="899312"/>
                  <a:pt x="0" y="694092"/>
                </a:cubicBezTo>
                <a:cubicBezTo>
                  <a:pt x="-2796" y="488872"/>
                  <a:pt x="-12255" y="342465"/>
                  <a:pt x="0" y="222470"/>
                </a:cubicBezTo>
                <a:close/>
              </a:path>
            </a:pathLst>
          </a:custGeom>
          <a:solidFill>
            <a:srgbClr val="FF9900"/>
          </a:solidFill>
          <a:ln w="38100">
            <a:solidFill>
              <a:schemeClr val="bg1"/>
            </a:solidFill>
            <a:extLst>
              <a:ext uri="{C807C97D-BFC1-408E-A445-0C87EB9F89A2}">
                <ask:lineSketchStyleProps xmlns:ask="http://schemas.microsoft.com/office/drawing/2018/sketchyshapes" sd="1309791750">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a:t>thịnh vượng</a:t>
            </a:r>
            <a:endParaRPr lang="vi-VN" sz="4800" dirty="0"/>
          </a:p>
        </p:txBody>
      </p:sp>
    </p:spTree>
    <p:extLst>
      <p:ext uri="{BB962C8B-B14F-4D97-AF65-F5344CB8AC3E}">
        <p14:creationId xmlns:p14="http://schemas.microsoft.com/office/powerpoint/2010/main" val="1806193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TotalTime>
  <Words>1201</Words>
  <Application>Microsoft Office PowerPoint</Application>
  <PresentationFormat>Widescreen</PresentationFormat>
  <Paragraphs>68</Paragraphs>
  <Slides>26</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Calibri</vt:lpstr>
      <vt:lpstr>Aptos</vt:lpstr>
      <vt:lpstr>#9Slide07 SVNBango</vt:lpstr>
      <vt:lpstr>Times New Roman</vt:lpstr>
      <vt:lpstr>#9Slide03 AmpleSoft Bold</vt:lpstr>
      <vt:lpstr>Nunito ExtraBold</vt:lpstr>
      <vt:lpstr>Cambria</vt:lpstr>
      <vt:lpstr>SVN-DK Clochard</vt:lpstr>
      <vt:lpstr>Aptos Display</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2024-09-17T15:30:40Z</dcterms:created>
  <dcterms:modified xsi:type="dcterms:W3CDTF">2024-09-17T17:41:51Z</dcterms:modified>
</cp:coreProperties>
</file>