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446" r:id="rId4"/>
    <p:sldId id="256" r:id="rId5"/>
    <p:sldId id="257" r:id="rId6"/>
    <p:sldId id="637" r:id="rId7"/>
    <p:sldId id="638" r:id="rId8"/>
    <p:sldId id="444" r:id="rId9"/>
    <p:sldId id="496" r:id="rId10"/>
    <p:sldId id="262" r:id="rId11"/>
    <p:sldId id="266" r:id="rId12"/>
    <p:sldId id="620" r:id="rId13"/>
    <p:sldId id="621" r:id="rId14"/>
    <p:sldId id="641" r:id="rId15"/>
    <p:sldId id="639" r:id="rId16"/>
    <p:sldId id="642" r:id="rId17"/>
    <p:sldId id="640" r:id="rId18"/>
    <p:sldId id="265" r:id="rId19"/>
    <p:sldId id="643" r:id="rId20"/>
    <p:sldId id="644" r:id="rId21"/>
    <p:sldId id="645" r:id="rId22"/>
    <p:sldId id="646" r:id="rId23"/>
    <p:sldId id="633" r:id="rId24"/>
    <p:sldId id="626" r:id="rId25"/>
    <p:sldId id="627" r:id="rId26"/>
    <p:sldId id="629" r:id="rId27"/>
    <p:sldId id="625" r:id="rId28"/>
    <p:sldId id="488" r:id="rId29"/>
    <p:sldId id="634" r:id="rId30"/>
    <p:sldId id="635" r:id="rId31"/>
    <p:sldId id="636" r:id="rId32"/>
    <p:sldId id="494" r:id="rId33"/>
    <p:sldId id="4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Mỗi chúng ta đều có sự khác biệt với mọi người xung quanh, chúng ta cần biết cách chấp nhận sự khác biệt của nhau để hợp tác, giảm sự bất hòa trong giao tiếp. Đồng thời, khi hiểu rõ sự khác biệt và chấp nhận sự khác biệt của người khác, chúng ta biết yêu thương, tôn trọng lẫn nhau, nuôi dưỡng những mối quan hệ đẹp ở lớp, trường, gia đình, hàng xóm láng giềng,...Chúng ta cùng vào bài học </a:t>
            </a:r>
            <a:r>
              <a:rPr lang="vi-VN" b="1" i="1" dirty="0">
                <a:solidFill>
                  <a:srgbClr val="000000"/>
                </a:solidFill>
                <a:effectLst/>
                <a:latin typeface="Open Sans" panose="020B0606030504020204" pitchFamily="34" charset="0"/>
              </a:rPr>
              <a:t>“Em tôn trọng sự khác biệt của người khác”</a:t>
            </a:r>
            <a:r>
              <a:rPr lang="vi-VN" b="0" i="1" dirty="0">
                <a:solidFill>
                  <a:srgbClr val="000000"/>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6</a:t>
            </a:fld>
            <a:endParaRPr lang="en-US"/>
          </a:p>
        </p:txBody>
      </p:sp>
    </p:spTree>
    <p:extLst>
      <p:ext uri="{BB962C8B-B14F-4D97-AF65-F5344CB8AC3E}">
        <p14:creationId xmlns:p14="http://schemas.microsoft.com/office/powerpoint/2010/main" val="382826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000000"/>
                </a:solidFill>
                <a:effectLst/>
                <a:latin typeface="Open Sans" panose="020B0606030504020204" pitchFamily="34" charset="0"/>
              </a:rPr>
              <a:t>Bài hát truyền động lực về một tinh thần sống lạc quan, chân thành và yêu đời đồng thời thể hiện sự tôn trọng những điều khác biệt của bản thân qua câu hát “Vì bạn là một người khác biệt, bạn là duy nhất”.</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29</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xmlns=""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9/29/2024</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9/29/2024</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D571D3BB-11AB-F523-7F07-C7806D6432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0"/>
            <a:ext cx="1708404" cy="1708404"/>
          </a:xfrm>
          <a:prstGeom prst="rect">
            <a:avLst/>
          </a:prstGeom>
        </p:spPr>
      </p:pic>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xmlns="" id="{7220146E-E877-1BE0-C477-59BFEFF5D4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9/29/2024</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xmlns="" id="{3F306660-C2B1-B9E4-94BB-C783324DED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A27E4381-229F-EA55-A836-126448D3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algn="just">
                <a:spcBef>
                  <a:spcPts val="0"/>
                </a:spcBef>
                <a:spcAft>
                  <a:spcPts val="0"/>
                </a:spcAft>
              </a:pP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tôn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trọng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sự</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khác</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biệt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k</a:t>
              </a:r>
              <a:r>
                <a:rPr lang="vi-VN" sz="4000" b="1" i="0" dirty="0">
                  <a:solidFill>
                    <a:srgbClr val="FF0000"/>
                  </a:solidFill>
                  <a:effectLst/>
                  <a:latin typeface="Cambria" panose="02040503050406030204" pitchFamily="18" charset="0"/>
                  <a:ea typeface="Cambria" panose="02040503050406030204" pitchFamily="18" charset="0"/>
                </a:rPr>
                <a:t>hen chiếc váy của bạn người dân tộc. </a:t>
              </a:r>
              <a:endParaRPr lang="vi-VN" sz="40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9" name="Picture 8">
            <a:extLst>
              <a:ext uri="{FF2B5EF4-FFF2-40B4-BE49-F238E27FC236}">
                <a16:creationId xmlns:a16="http://schemas.microsoft.com/office/drawing/2014/main" xmlns="" id="{E2EB5F61-441A-0C75-FB4D-3D7F7516C134}"/>
              </a:ext>
            </a:extLst>
          </p:cNvPr>
          <p:cNvPicPr>
            <a:picLocks noChangeAspect="1"/>
          </p:cNvPicPr>
          <p:nvPr/>
        </p:nvPicPr>
        <p:blipFill>
          <a:blip r:embed="rId5"/>
          <a:stretch>
            <a:fillRect/>
          </a:stretch>
        </p:blipFill>
        <p:spPr>
          <a:xfrm>
            <a:off x="614362" y="2265680"/>
            <a:ext cx="4892712" cy="3474720"/>
          </a:xfrm>
          <a:prstGeom prst="rect">
            <a:avLst/>
          </a:prstGeom>
        </p:spPr>
      </p:pic>
    </p:spTree>
    <p:extLst>
      <p:ext uri="{BB962C8B-B14F-4D97-AF65-F5344CB8AC3E}">
        <p14:creationId xmlns:p14="http://schemas.microsoft.com/office/powerpoint/2010/main" val="3284649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Bạn</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nữ</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biết</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tôn</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trọng</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sự</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khác</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biệt</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vì</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u="none" strike="noStrike" kern="1200" cap="none" spc="0" normalizeH="0" baseline="0" noProof="0" dirty="0" err="1">
                  <a:ln>
                    <a:noFill/>
                  </a:ln>
                  <a:solidFill>
                    <a:srgbClr val="FF0000"/>
                  </a:solidFill>
                  <a:uLnTx/>
                  <a:uFillTx/>
                  <a:ea typeface="+mn-ea"/>
                  <a:cs typeface="Calibri" panose="020F0502020204030204" pitchFamily="34" charset="0"/>
                </a:rPr>
                <a:t>biết</a:t>
              </a:r>
              <a:r>
                <a:rPr kumimoji="0" lang="en-US" sz="4000" b="1" u="none" strike="noStrike" kern="1200" cap="none" spc="0" normalizeH="0" baseline="0" noProof="0" dirty="0">
                  <a:ln>
                    <a:noFill/>
                  </a:ln>
                  <a:solidFill>
                    <a:srgbClr val="FF0000"/>
                  </a:solidFill>
                  <a:uLnTx/>
                  <a:uFillTx/>
                  <a:ea typeface="+mn-ea"/>
                  <a:cs typeface="Calibri" panose="020F0502020204030204" pitchFamily="34" charset="0"/>
                </a:rPr>
                <a:t> </a:t>
              </a:r>
              <a:r>
                <a:rPr lang="en-US" sz="4000" b="1" dirty="0" err="1">
                  <a:solidFill>
                    <a:srgbClr val="FF0000"/>
                  </a:solidFill>
                  <a:cs typeface="Calibri" panose="020F0502020204030204" pitchFamily="34" charset="0"/>
                </a:rPr>
                <a:t>đ</a:t>
              </a:r>
              <a:r>
                <a:rPr lang="en-US" sz="4000" b="1" i="0" dirty="0" err="1">
                  <a:solidFill>
                    <a:srgbClr val="FF0000"/>
                  </a:solidFill>
                  <a:effectLst/>
                </a:rPr>
                <a:t>ề</a:t>
              </a:r>
              <a:r>
                <a:rPr lang="en-US" sz="4000" b="1" i="0" dirty="0">
                  <a:solidFill>
                    <a:srgbClr val="FF0000"/>
                  </a:solidFill>
                  <a:effectLst/>
                </a:rPr>
                <a:t> </a:t>
              </a:r>
              <a:r>
                <a:rPr lang="en-US" sz="4000" b="1" i="0" dirty="0" err="1">
                  <a:solidFill>
                    <a:srgbClr val="FF0000"/>
                  </a:solidFill>
                  <a:effectLst/>
                </a:rPr>
                <a:t>cao</a:t>
              </a:r>
              <a:r>
                <a:rPr lang="en-US" sz="4000" b="1" i="0" dirty="0">
                  <a:solidFill>
                    <a:srgbClr val="FF0000"/>
                  </a:solidFill>
                  <a:effectLst/>
                </a:rPr>
                <a:t> </a:t>
              </a:r>
              <a:r>
                <a:rPr lang="en-US" sz="4000" b="1" i="0" dirty="0" err="1">
                  <a:solidFill>
                    <a:srgbClr val="FF0000"/>
                  </a:solidFill>
                  <a:effectLst/>
                </a:rPr>
                <a:t>sở</a:t>
              </a:r>
              <a:r>
                <a:rPr lang="en-US" sz="4000" b="1" i="0" dirty="0">
                  <a:solidFill>
                    <a:srgbClr val="FF0000"/>
                  </a:solidFill>
                  <a:effectLst/>
                </a:rPr>
                <a:t> </a:t>
              </a:r>
              <a:r>
                <a:rPr lang="en-US" sz="4000" b="1" i="0" dirty="0" err="1">
                  <a:solidFill>
                    <a:srgbClr val="FF0000"/>
                  </a:solidFill>
                  <a:effectLst/>
                </a:rPr>
                <a:t>thích</a:t>
              </a:r>
              <a:r>
                <a:rPr lang="en-US" sz="4000" b="1" i="0" dirty="0">
                  <a:solidFill>
                    <a:srgbClr val="FF0000"/>
                  </a:solidFill>
                  <a:effectLst/>
                </a:rPr>
                <a:t> </a:t>
              </a:r>
              <a:r>
                <a:rPr lang="en-US" sz="4000" b="1" i="0" dirty="0" err="1">
                  <a:solidFill>
                    <a:srgbClr val="FF0000"/>
                  </a:solidFill>
                  <a:effectLst/>
                </a:rPr>
                <a:t>tốt</a:t>
              </a:r>
              <a:r>
                <a:rPr lang="en-US" sz="4000" b="1" i="0" dirty="0">
                  <a:solidFill>
                    <a:srgbClr val="FF0000"/>
                  </a:solidFill>
                  <a:effectLst/>
                </a:rPr>
                <a:t> </a:t>
              </a:r>
              <a:r>
                <a:rPr lang="en-US" sz="4000" b="1" i="0" dirty="0" err="1">
                  <a:solidFill>
                    <a:srgbClr val="FF0000"/>
                  </a:solidFill>
                  <a:effectLst/>
                </a:rPr>
                <a:t>của</a:t>
              </a:r>
              <a:r>
                <a:rPr lang="en-US" sz="4000" b="1" i="0" dirty="0">
                  <a:solidFill>
                    <a:srgbClr val="FF0000"/>
                  </a:solidFill>
                  <a:effectLst/>
                </a:rPr>
                <a:t> </a:t>
              </a:r>
              <a:r>
                <a:rPr lang="en-US" sz="4000" b="1" i="0" dirty="0" err="1">
                  <a:solidFill>
                    <a:srgbClr val="FF0000"/>
                  </a:solidFill>
                  <a:effectLst/>
                </a:rPr>
                <a:t>bạn</a:t>
              </a:r>
              <a:r>
                <a:rPr lang="en-US" sz="4000" b="1" i="0" dirty="0">
                  <a:solidFill>
                    <a:srgbClr val="FF0000"/>
                  </a:solidFill>
                  <a:effectLst/>
                </a:rPr>
                <a:t> – </a:t>
              </a:r>
              <a:r>
                <a:rPr lang="en-US" sz="4000" b="1" i="0" dirty="0" err="1">
                  <a:solidFill>
                    <a:srgbClr val="FF0000"/>
                  </a:solidFill>
                  <a:effectLst/>
                </a:rPr>
                <a:t>đọc</a:t>
              </a:r>
              <a:r>
                <a:rPr lang="en-US" sz="4000" b="1" i="0" dirty="0">
                  <a:solidFill>
                    <a:srgbClr val="FF0000"/>
                  </a:solidFill>
                  <a:effectLst/>
                </a:rPr>
                <a:t> </a:t>
              </a:r>
              <a:r>
                <a:rPr lang="en-US" sz="4000" b="1" i="0" dirty="0" err="1">
                  <a:solidFill>
                    <a:srgbClr val="FF0000"/>
                  </a:solidFill>
                  <a:effectLst/>
                </a:rPr>
                <a:t>sách</a:t>
              </a:r>
              <a:r>
                <a:rPr lang="en-US" sz="4000" b="1" i="0" dirty="0">
                  <a:solidFill>
                    <a:srgbClr val="FF0000"/>
                  </a:solidFill>
                  <a:effectLst/>
                </a:rPr>
                <a:t>.</a:t>
              </a:r>
              <a:endParaRPr kumimoji="0" lang="vi-VN" sz="4000" b="1"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DB154525-3CB6-E631-BE1F-1C46A9B01447}"/>
              </a:ext>
            </a:extLst>
          </p:cNvPr>
          <p:cNvPicPr>
            <a:picLocks noChangeAspect="1"/>
          </p:cNvPicPr>
          <p:nvPr/>
        </p:nvPicPr>
        <p:blipFill>
          <a:blip r:embed="rId5"/>
          <a:stretch>
            <a:fillRect/>
          </a:stretch>
        </p:blipFill>
        <p:spPr>
          <a:xfrm>
            <a:off x="688657" y="2204720"/>
            <a:ext cx="4706024" cy="3281045"/>
          </a:xfrm>
          <a:prstGeom prst="rect">
            <a:avLst/>
          </a:prstGeom>
        </p:spPr>
      </p:pic>
    </p:spTree>
    <p:extLst>
      <p:ext uri="{BB962C8B-B14F-4D97-AF65-F5344CB8AC3E}">
        <p14:creationId xmlns:p14="http://schemas.microsoft.com/office/powerpoint/2010/main" val="3787161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biệt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vì</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k</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huyên bạn nam không được trêu bạn vì bạn nói lắp. </a:t>
              </a:r>
            </a:p>
          </p:txBody>
        </p:sp>
      </p:grpSp>
      <p:pic>
        <p:nvPicPr>
          <p:cNvPr id="4" name="Picture 3">
            <a:extLst>
              <a:ext uri="{FF2B5EF4-FFF2-40B4-BE49-F238E27FC236}">
                <a16:creationId xmlns:a16="http://schemas.microsoft.com/office/drawing/2014/main" xmlns="" id="{448F7A59-0F36-CFB5-4771-228A2F9C54EA}"/>
              </a:ext>
            </a:extLst>
          </p:cNvPr>
          <p:cNvPicPr>
            <a:picLocks noChangeAspect="1"/>
          </p:cNvPicPr>
          <p:nvPr/>
        </p:nvPicPr>
        <p:blipFill>
          <a:blip r:embed="rId5"/>
          <a:stretch>
            <a:fillRect/>
          </a:stretch>
        </p:blipFill>
        <p:spPr>
          <a:xfrm>
            <a:off x="813752" y="1554480"/>
            <a:ext cx="4610407" cy="3291205"/>
          </a:xfrm>
          <a:prstGeom prst="rect">
            <a:avLst/>
          </a:prstGeom>
        </p:spPr>
      </p:pic>
    </p:spTree>
    <p:extLst>
      <p:ext uri="{BB962C8B-B14F-4D97-AF65-F5344CB8AC3E}">
        <p14:creationId xmlns:p14="http://schemas.microsoft.com/office/powerpoint/2010/main" val="393176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2" y="733426"/>
            <a:ext cx="5612127" cy="5905500"/>
            <a:chOff x="442193" y="1257300"/>
            <a:chExt cx="4520349"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66742" y="3813023"/>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nữ</a:t>
              </a:r>
              <a:r>
                <a:rPr lang="en-US" sz="3600" b="1" i="0" dirty="0">
                  <a:solidFill>
                    <a:srgbClr val="FF0000"/>
                  </a:solidFill>
                  <a:effectLst/>
                </a:rPr>
                <a:t> </a:t>
              </a:r>
              <a:r>
                <a:rPr lang="en-US" sz="3600" b="1" i="0" dirty="0" err="1">
                  <a:solidFill>
                    <a:srgbClr val="FF0000"/>
                  </a:solidFill>
                  <a:effectLst/>
                </a:rPr>
                <a:t>đeo</a:t>
              </a:r>
              <a:r>
                <a:rPr lang="en-US" sz="3600" b="1" i="0" dirty="0">
                  <a:solidFill>
                    <a:srgbClr val="FF0000"/>
                  </a:solidFill>
                  <a:effectLst/>
                </a:rPr>
                <a:t> </a:t>
              </a:r>
              <a:r>
                <a:rPr lang="en-US" sz="3600" b="1" i="0" dirty="0" err="1">
                  <a:solidFill>
                    <a:srgbClr val="FF0000"/>
                  </a:solidFill>
                  <a:effectLst/>
                </a:rPr>
                <a:t>cặp</a:t>
              </a:r>
              <a:r>
                <a:rPr lang="en-US" sz="3600" b="1" i="0" dirty="0">
                  <a:solidFill>
                    <a:srgbClr val="FF0000"/>
                  </a:solidFill>
                  <a:effectLst/>
                </a:rPr>
                <a:t> </a:t>
              </a:r>
              <a:r>
                <a:rPr lang="en-US" sz="3600" b="1" i="0" dirty="0" err="1">
                  <a:solidFill>
                    <a:srgbClr val="FF0000"/>
                  </a:solidFill>
                  <a:effectLst/>
                </a:rPr>
                <a:t>sách</a:t>
              </a:r>
              <a:r>
                <a:rPr lang="en-US" sz="3600" b="1" i="0" dirty="0">
                  <a:solidFill>
                    <a:srgbClr val="FF0000"/>
                  </a:solidFill>
                  <a:effectLst/>
                </a:rPr>
                <a:t> </a:t>
              </a:r>
              <a:r>
                <a:rPr lang="en-US" sz="3600" b="1" i="0" dirty="0" err="1">
                  <a:solidFill>
                    <a:srgbClr val="FF0000"/>
                  </a:solidFill>
                  <a:effectLst/>
                </a:rPr>
                <a:t>màu</a:t>
              </a:r>
              <a:r>
                <a:rPr lang="en-US" sz="3600" b="1" i="0" dirty="0">
                  <a:solidFill>
                    <a:srgbClr val="FF0000"/>
                  </a:solidFill>
                  <a:effectLst/>
                </a:rPr>
                <a:t> </a:t>
              </a:r>
              <a:r>
                <a:rPr lang="en-US" sz="3600" b="1" i="0" dirty="0" err="1">
                  <a:solidFill>
                    <a:srgbClr val="FF0000"/>
                  </a:solidFill>
                  <a:effectLst/>
                </a:rPr>
                <a:t>xanh</a:t>
              </a:r>
              <a:r>
                <a:rPr lang="en-US" sz="3600" b="1" i="0" dirty="0">
                  <a:solidFill>
                    <a:srgbClr val="FF0000"/>
                  </a:solidFill>
                  <a:effectLst/>
                </a:rPr>
                <a:t> </a:t>
              </a:r>
              <a:r>
                <a:rPr lang="en-US" sz="3600" b="1" i="0" dirty="0" err="1">
                  <a:solidFill>
                    <a:srgbClr val="FF0000"/>
                  </a:solidFill>
                  <a:effectLst/>
                </a:rPr>
                <a:t>đ</a:t>
              </a:r>
              <a:r>
                <a:rPr lang="en-US" sz="3600" b="1" dirty="0" err="1">
                  <a:solidFill>
                    <a:srgbClr val="FF0000"/>
                  </a:solidFill>
                </a:rPr>
                <a:t>ã</a:t>
              </a:r>
              <a:r>
                <a:rPr lang="en-US" sz="3600" b="1" dirty="0">
                  <a:solidFill>
                    <a:srgbClr val="FF0000"/>
                  </a:solidFill>
                </a:rPr>
                <a:t> </a:t>
              </a:r>
              <a:r>
                <a:rPr lang="en-US" sz="3600" b="1" dirty="0" err="1">
                  <a:solidFill>
                    <a:srgbClr val="FF0000"/>
                  </a:solidFill>
                </a:rPr>
                <a:t>g</a:t>
              </a:r>
              <a:r>
                <a:rPr lang="en-US" sz="3600" b="1" i="0" dirty="0" err="1">
                  <a:solidFill>
                    <a:srgbClr val="FF0000"/>
                  </a:solidFill>
                  <a:effectLst/>
                </a:rPr>
                <a:t>iải</a:t>
              </a:r>
              <a:r>
                <a:rPr lang="en-US" sz="3600" b="1" i="0" dirty="0">
                  <a:solidFill>
                    <a:srgbClr val="FF0000"/>
                  </a:solidFill>
                  <a:effectLst/>
                </a:rPr>
                <a:t> </a:t>
              </a:r>
              <a:r>
                <a:rPr lang="en-US" sz="3600" b="1" i="0" dirty="0" err="1">
                  <a:solidFill>
                    <a:srgbClr val="FF0000"/>
                  </a:solidFill>
                  <a:effectLst/>
                </a:rPr>
                <a:t>thích</a:t>
              </a:r>
              <a:r>
                <a:rPr lang="en-US" sz="3600" b="1" i="0" dirty="0">
                  <a:solidFill>
                    <a:srgbClr val="FF0000"/>
                  </a:solidFill>
                  <a:effectLst/>
                </a:rPr>
                <a:t> </a:t>
              </a:r>
              <a:r>
                <a:rPr lang="en-US" sz="3600" b="1" i="0" dirty="0" err="1">
                  <a:solidFill>
                    <a:srgbClr val="FF0000"/>
                  </a:solidFill>
                  <a:effectLst/>
                </a:rPr>
                <a:t>lí</a:t>
              </a:r>
              <a:r>
                <a:rPr lang="en-US" sz="3600" b="1" i="0" dirty="0">
                  <a:solidFill>
                    <a:srgbClr val="FF0000"/>
                  </a:solidFill>
                  <a:effectLst/>
                </a:rPr>
                <a:t> do </a:t>
              </a: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về</a:t>
              </a:r>
              <a:r>
                <a:rPr lang="en-US" sz="3600" b="1" i="0" dirty="0">
                  <a:solidFill>
                    <a:srgbClr val="FF0000"/>
                  </a:solidFill>
                  <a:effectLst/>
                </a:rPr>
                <a:t> </a:t>
              </a:r>
              <a:r>
                <a:rPr lang="en-US" sz="3600" b="1" i="0" dirty="0" err="1">
                  <a:solidFill>
                    <a:srgbClr val="FF0000"/>
                  </a:solidFill>
                  <a:effectLst/>
                </a:rPr>
                <a:t>sớm</a:t>
              </a:r>
              <a:r>
                <a:rPr lang="en-US" sz="3600" b="1" i="0" dirty="0">
                  <a:solidFill>
                    <a:srgbClr val="FF0000"/>
                  </a:solidFill>
                  <a:effectLst/>
                </a:rPr>
                <a:t> </a:t>
              </a:r>
              <a:r>
                <a:rPr lang="en-US" sz="3600" b="1" i="0" dirty="0" err="1">
                  <a:solidFill>
                    <a:srgbClr val="FF0000"/>
                  </a:solidFill>
                  <a:effectLst/>
                </a:rPr>
                <a:t>để</a:t>
              </a:r>
              <a:r>
                <a:rPr lang="en-US" sz="3600" b="1" i="0" dirty="0">
                  <a:solidFill>
                    <a:srgbClr val="FF0000"/>
                  </a:solidFill>
                  <a:effectLst/>
                </a:rPr>
                <a:t> </a:t>
              </a:r>
              <a:r>
                <a:rPr lang="en-US" sz="3600" b="1" i="0" dirty="0" err="1">
                  <a:solidFill>
                    <a:srgbClr val="FF0000"/>
                  </a:solidFill>
                  <a:effectLst/>
                </a:rPr>
                <a:t>các</a:t>
              </a:r>
              <a:r>
                <a:rPr lang="en-US" sz="3600" b="1" i="0" dirty="0">
                  <a:solidFill>
                    <a:srgbClr val="FF0000"/>
                  </a:solidFill>
                  <a:effectLst/>
                </a:rPr>
                <a:t> </a:t>
              </a: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khác</a:t>
              </a:r>
              <a:r>
                <a:rPr lang="en-US" sz="3600" b="1" i="0" dirty="0">
                  <a:solidFill>
                    <a:srgbClr val="FF0000"/>
                  </a:solidFill>
                  <a:effectLst/>
                </a:rPr>
                <a:t> </a:t>
              </a:r>
              <a:r>
                <a:rPr lang="en-US" sz="3600" b="1" i="0" dirty="0" err="1">
                  <a:solidFill>
                    <a:srgbClr val="FF0000"/>
                  </a:solidFill>
                  <a:effectLst/>
                </a:rPr>
                <a:t>hiểu</a:t>
              </a:r>
              <a:r>
                <a:rPr lang="en-US" sz="3600" b="1" i="0" dirty="0">
                  <a:solidFill>
                    <a:srgbClr val="FF0000"/>
                  </a:solidFill>
                  <a:effectLst/>
                </a:rPr>
                <a:t>, </a:t>
              </a:r>
              <a:r>
                <a:rPr lang="en-US" sz="3600" b="1" i="0" dirty="0" err="1">
                  <a:solidFill>
                    <a:srgbClr val="FF0000"/>
                  </a:solidFill>
                  <a:effectLst/>
                </a:rPr>
                <a:t>tôn</a:t>
              </a:r>
              <a:r>
                <a:rPr lang="en-US" sz="3600" b="1" i="0" dirty="0">
                  <a:solidFill>
                    <a:srgbClr val="FF0000"/>
                  </a:solidFill>
                  <a:effectLst/>
                </a:rPr>
                <a:t> </a:t>
              </a:r>
              <a:r>
                <a:rPr lang="en-US" sz="3600" b="1" i="0" dirty="0" err="1">
                  <a:solidFill>
                    <a:srgbClr val="FF0000"/>
                  </a:solidFill>
                  <a:effectLst/>
                </a:rPr>
                <a:t>trọng</a:t>
              </a:r>
              <a:r>
                <a:rPr lang="en-US" sz="3600" b="1" i="0" dirty="0">
                  <a:solidFill>
                    <a:srgbClr val="FF0000"/>
                  </a:solidFill>
                  <a:effectLst/>
                </a:rPr>
                <a:t> </a:t>
              </a:r>
              <a:r>
                <a:rPr lang="en-US" sz="3600" b="1" i="0" dirty="0" err="1">
                  <a:solidFill>
                    <a:srgbClr val="FF0000"/>
                  </a:solidFill>
                  <a:effectLst/>
                </a:rPr>
                <a:t>quyết</a:t>
              </a:r>
              <a:r>
                <a:rPr lang="en-US" sz="3600" b="1" i="0" dirty="0">
                  <a:solidFill>
                    <a:srgbClr val="FF0000"/>
                  </a:solidFill>
                  <a:effectLst/>
                </a:rPr>
                <a:t> </a:t>
              </a:r>
              <a:r>
                <a:rPr lang="en-US" sz="3600" b="1" i="0" dirty="0" err="1">
                  <a:solidFill>
                    <a:srgbClr val="FF0000"/>
                  </a:solidFill>
                  <a:effectLst/>
                </a:rPr>
                <a:t>định</a:t>
              </a:r>
              <a:r>
                <a:rPr lang="en-US" sz="3600" b="1" i="0" dirty="0">
                  <a:solidFill>
                    <a:srgbClr val="FF0000"/>
                  </a:solidFill>
                  <a:effectLst/>
                </a:rPr>
                <a:t> </a:t>
              </a:r>
              <a:r>
                <a:rPr lang="en-US" sz="3600" b="1" i="0" dirty="0" err="1">
                  <a:solidFill>
                    <a:srgbClr val="FF0000"/>
                  </a:solidFill>
                  <a:effectLst/>
                </a:rPr>
                <a:t>của</a:t>
              </a:r>
              <a:r>
                <a:rPr lang="en-US" sz="3600" b="1" i="0" dirty="0">
                  <a:solidFill>
                    <a:srgbClr val="FF0000"/>
                  </a:solidFill>
                  <a:effectLst/>
                </a:rPr>
                <a:t> </a:t>
              </a:r>
              <a:r>
                <a:rPr lang="en-US" sz="3600" b="1" i="0" dirty="0" err="1">
                  <a:solidFill>
                    <a:srgbClr val="FF0000"/>
                  </a:solidFill>
                  <a:effectLst/>
                </a:rPr>
                <a:t>bạn</a:t>
              </a:r>
              <a:r>
                <a:rPr lang="en-US" sz="3600" b="1" i="0" dirty="0">
                  <a:solidFill>
                    <a:srgbClr val="FF0000"/>
                  </a:solidFill>
                  <a:effectLst/>
                </a:rPr>
                <a:t>. </a:t>
              </a:r>
              <a:endParaRPr kumimoji="0" lang="vi-VN" sz="3600" b="1"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C6A8EC48-7590-6A84-7164-781A3A60FE60}"/>
              </a:ext>
            </a:extLst>
          </p:cNvPr>
          <p:cNvPicPr>
            <a:picLocks noChangeAspect="1"/>
          </p:cNvPicPr>
          <p:nvPr/>
        </p:nvPicPr>
        <p:blipFill>
          <a:blip r:embed="rId5"/>
          <a:stretch>
            <a:fillRect/>
          </a:stretch>
        </p:blipFill>
        <p:spPr>
          <a:xfrm>
            <a:off x="598804" y="1910080"/>
            <a:ext cx="5195587" cy="4025900"/>
          </a:xfrm>
          <a:prstGeom prst="rect">
            <a:avLst/>
          </a:prstGeom>
        </p:spPr>
      </p:pic>
    </p:spTree>
    <p:extLst>
      <p:ext uri="{BB962C8B-B14F-4D97-AF65-F5344CB8AC3E}">
        <p14:creationId xmlns:p14="http://schemas.microsoft.com/office/powerpoint/2010/main" val="1314530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547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i="0" dirty="0" err="1">
                  <a:solidFill>
                    <a:srgbClr val="FF0000"/>
                  </a:solidFill>
                  <a:effectLst/>
                  <a:ea typeface="Open Sans" panose="020B0606030504020204" pitchFamily="34" charset="0"/>
                  <a:cs typeface="Open Sans" panose="020B0606030504020204" pitchFamily="34" charset="0"/>
                </a:rPr>
                <a:t>Bạn</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nữ</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buộc</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tóc</a:t>
              </a:r>
              <a:r>
                <a:rPr lang="en-US" sz="4400" b="1" i="0" dirty="0">
                  <a:solidFill>
                    <a:srgbClr val="FF0000"/>
                  </a:solidFill>
                  <a:effectLst/>
                  <a:ea typeface="Open Sans" panose="020B0606030504020204" pitchFamily="34" charset="0"/>
                  <a:cs typeface="Open Sans" panose="020B0606030504020204" pitchFamily="34" charset="0"/>
                </a:rPr>
                <a:t> cam </a:t>
              </a:r>
              <a:r>
                <a:rPr lang="en-US" sz="4400" b="1" i="0" dirty="0" err="1">
                  <a:solidFill>
                    <a:srgbClr val="FF0000"/>
                  </a:solidFill>
                  <a:effectLst/>
                  <a:ea typeface="Open Sans" panose="020B0606030504020204" pitchFamily="34" charset="0"/>
                  <a:cs typeface="Open Sans" panose="020B0606030504020204" pitchFamily="34" charset="0"/>
                </a:rPr>
                <a:t>đã</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chủ</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động</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hỗ</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trợ</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và</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hòa</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đồng</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với</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bạn</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mới</a:t>
              </a:r>
              <a:r>
                <a:rPr lang="en-US" sz="4400" b="1" i="0" dirty="0">
                  <a:solidFill>
                    <a:srgbClr val="FF0000"/>
                  </a:solidFill>
                  <a:effectLst/>
                  <a:ea typeface="Open Sans" panose="020B0606030504020204" pitchFamily="34" charset="0"/>
                  <a:cs typeface="Open Sans" panose="020B0606030504020204" pitchFamily="34" charset="0"/>
                </a:rPr>
                <a:t>. </a:t>
              </a:r>
              <a:endParaRPr kumimoji="0" lang="vi-VN" sz="4400" b="1" i="0" u="none" strike="noStrike" kern="1200" cap="none" spc="0" normalizeH="0" baseline="0" noProof="0" dirty="0">
                <a:ln>
                  <a:noFill/>
                </a:ln>
                <a:solidFill>
                  <a:srgbClr val="FF0000"/>
                </a:solidFill>
                <a:effectLst/>
                <a:uLnTx/>
                <a:uFillTx/>
                <a:ea typeface="Open Sans" panose="020B0606030504020204" pitchFamily="34" charset="0"/>
                <a:cs typeface="Open Sans" panose="020B0606030504020204" pitchFamily="34" charset="0"/>
              </a:endParaRPr>
            </a:p>
          </p:txBody>
        </p:sp>
      </p:grpSp>
      <p:pic>
        <p:nvPicPr>
          <p:cNvPr id="5" name="Picture 4">
            <a:extLst>
              <a:ext uri="{FF2B5EF4-FFF2-40B4-BE49-F238E27FC236}">
                <a16:creationId xmlns:a16="http://schemas.microsoft.com/office/drawing/2014/main" xmlns="" id="{6FE05E08-393B-8B4D-8A26-994F858C1CC4}"/>
              </a:ext>
            </a:extLst>
          </p:cNvPr>
          <p:cNvPicPr>
            <a:picLocks noChangeAspect="1"/>
          </p:cNvPicPr>
          <p:nvPr/>
        </p:nvPicPr>
        <p:blipFill>
          <a:blip r:embed="rId5"/>
          <a:stretch>
            <a:fillRect/>
          </a:stretch>
        </p:blipFill>
        <p:spPr>
          <a:xfrm>
            <a:off x="891539" y="1828801"/>
            <a:ext cx="4009479" cy="3167062"/>
          </a:xfrm>
          <a:prstGeom prst="rect">
            <a:avLst/>
          </a:prstGeom>
        </p:spPr>
      </p:pic>
    </p:spTree>
    <p:extLst>
      <p:ext uri="{BB962C8B-B14F-4D97-AF65-F5344CB8AC3E}">
        <p14:creationId xmlns:p14="http://schemas.microsoft.com/office/powerpoint/2010/main" val="2797504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xmlns="" id="{E1586207-5202-C438-D53E-3A22A1DBB5B1}"/>
              </a:ext>
            </a:extLst>
          </p:cNvPr>
          <p:cNvSpPr/>
          <p:nvPr/>
        </p:nvSpPr>
        <p:spPr>
          <a:xfrm>
            <a:off x="3006408" y="19239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56698DC-7DAD-79A9-C56B-11DB75372621}"/>
              </a:ext>
            </a:extLst>
          </p:cNvPr>
          <p:cNvSpPr/>
          <p:nvPr/>
        </p:nvSpPr>
        <p:spPr>
          <a:xfrm>
            <a:off x="3800476" y="2153920"/>
            <a:ext cx="8178164" cy="4572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Hòa đồng, thân thiện với mọi người xung quanh.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Lắng nghe, thấu hiểu về mặt cảm xúc của người xung quanh.,</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Thể hiện sự nhiệt tình và hỗ trợ mọi người khi cần.</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mời mọi người tham gia các hoạt động có tính gắn kết, chia sẻ.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thái độ miệt thị, cô lập, đánh giá chủ quan về những điểm khác biệt của mọi người.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lời nói xúc phạm, thiếu tôn trọng về điểm khác biệt của mọi người....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sự khác biệt về ngoại hình, đặc điểm</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Tớ Tôn Trọng Sự Khác Biệt">
            <a:extLst>
              <a:ext uri="{FF2B5EF4-FFF2-40B4-BE49-F238E27FC236}">
                <a16:creationId xmlns:a16="http://schemas.microsoft.com/office/drawing/2014/main" xmlns="" id="{C761DBE5-4ECA-1973-EC01-5E46FAC5A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580" y="1361440"/>
            <a:ext cx="5715000" cy="480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cô lập, miệt thị đặc điểm riêng</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Nghị luận về Tôn trọng sự khác biệt hay nhất">
            <a:extLst>
              <a:ext uri="{FF2B5EF4-FFF2-40B4-BE49-F238E27FC236}">
                <a16:creationId xmlns:a16="http://schemas.microsoft.com/office/drawing/2014/main" xmlns="" id="{FB68849E-C51B-D109-DAAB-62922FD5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10" y="1467803"/>
            <a:ext cx="8495030" cy="445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15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2600960" y="308757"/>
            <a:ext cx="7703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về các đặc điểm về giới tính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Hành động vì sự khác biệt. Thực hiện các sản phẩm để thể hiện thông điệp đề  cao sự tôn trọng lẫn nhau">
            <a:extLst>
              <a:ext uri="{FF2B5EF4-FFF2-40B4-BE49-F238E27FC236}">
                <a16:creationId xmlns:a16="http://schemas.microsoft.com/office/drawing/2014/main" xmlns="" id="{8639C2D7-9083-BF23-86AF-8EEB811E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20" y="1404938"/>
            <a:ext cx="8275320" cy="467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50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sp>
      <p:pic>
        <p:nvPicPr>
          <p:cNvPr id="14" name="Picture 13">
            <a:extLst>
              <a:ext uri="{FF2B5EF4-FFF2-40B4-BE49-F238E27FC236}">
                <a16:creationId xmlns:a16="http://schemas.microsoft.com/office/drawing/2014/main" xmlns=""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xmlns=""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xmlns="" id="{F81ACCA7-8890-529B-F0AC-692FAB5CFD76}"/>
              </a:ext>
            </a:extLst>
          </p:cNvPr>
          <p:cNvPicPr>
            <a:picLocks noChangeAspect="1"/>
          </p:cNvPicPr>
          <p:nvPr/>
        </p:nvPicPr>
        <p:blipFill>
          <a:blip r:embed="rId9"/>
          <a:stretch>
            <a:fillRect/>
          </a:stretch>
        </p:blipFill>
        <p:spPr>
          <a:xfrm>
            <a:off x="2728672" y="2445428"/>
            <a:ext cx="6998815"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2600960" y="308756"/>
            <a:ext cx="7703820" cy="100188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và giúp đỡ những người có hoàn cảnh sống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xmlns="" id="{710C24FA-7776-B6DF-9D9E-2D921FC23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708" y="1875154"/>
            <a:ext cx="5789612" cy="41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xmlns=""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err="1">
                  <a:solidFill>
                    <a:srgbClr val="000000"/>
                  </a:solidFill>
                  <a:effectLst/>
                  <a:ea typeface="Open Sans" panose="020B0606030504020204" pitchFamily="34" charset="0"/>
                  <a:cs typeface="Open Sans" panose="020B0606030504020204" pitchFamily="34" charset="0"/>
                </a:rPr>
                <a:t>Các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màu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sắc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tranh</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luận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với</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nhau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vấn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đề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gì</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xmlns="" id="{D8DF78F7-16CB-A1E8-55AD-8EB1057495B3}"/>
              </a:ext>
            </a:extLst>
          </p:cNvPr>
          <p:cNvGrpSpPr/>
          <p:nvPr/>
        </p:nvGrpSpPr>
        <p:grpSpPr>
          <a:xfrm>
            <a:off x="5996792" y="3294380"/>
            <a:ext cx="5816113" cy="1447800"/>
            <a:chOff x="1594337" y="1602154"/>
            <a:chExt cx="9003323" cy="3477846"/>
          </a:xfrm>
        </p:grpSpPr>
        <p:sp>
          <p:nvSpPr>
            <p:cNvPr id="15" name="Rounded Rectangle 8">
              <a:extLst>
                <a:ext uri="{FF2B5EF4-FFF2-40B4-BE49-F238E27FC236}">
                  <a16:creationId xmlns:a16="http://schemas.microsoft.com/office/drawing/2014/main" xmlns=""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xmlns=""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a:solidFill>
                    <a:srgbClr val="000000"/>
                  </a:solidFill>
                  <a:effectLst/>
                </a:rPr>
                <a:t>Theo </a:t>
              </a:r>
              <a:r>
                <a:rPr lang="en-US" sz="3200" b="0" i="1" dirty="0" err="1">
                  <a:solidFill>
                    <a:srgbClr val="000000"/>
                  </a:solidFill>
                  <a:effectLst/>
                </a:rPr>
                <a:t>em</a:t>
              </a:r>
              <a:r>
                <a:rPr lang="en-US" sz="3200" b="0" i="1" dirty="0">
                  <a:solidFill>
                    <a:srgbClr val="000000"/>
                  </a:solidFill>
                  <a:effectLst/>
                </a:rPr>
                <a:t>, </a:t>
              </a:r>
              <a:r>
                <a:rPr lang="en-US" sz="3200" b="0" i="1" dirty="0" err="1">
                  <a:solidFill>
                    <a:srgbClr val="000000"/>
                  </a:solidFill>
                  <a:effectLst/>
                </a:rPr>
                <a:t>vì</a:t>
              </a:r>
              <a:r>
                <a:rPr lang="en-US" sz="3200" b="0" i="1" dirty="0">
                  <a:solidFill>
                    <a:srgbClr val="000000"/>
                  </a:solidFill>
                  <a:effectLst/>
                </a:rPr>
                <a:t> </a:t>
              </a:r>
              <a:r>
                <a:rPr lang="en-US" sz="3200" b="0" i="1" dirty="0" err="1">
                  <a:solidFill>
                    <a:srgbClr val="000000"/>
                  </a:solidFill>
                  <a:effectLst/>
                </a:rPr>
                <a:t>sao</a:t>
              </a:r>
              <a:r>
                <a:rPr lang="en-US" sz="3200" b="0" i="1" dirty="0">
                  <a:solidFill>
                    <a:srgbClr val="000000"/>
                  </a:solidFill>
                  <a:effectLst/>
                </a:rPr>
                <a:t> </a:t>
              </a:r>
              <a:r>
                <a:rPr lang="en-US" sz="3200" b="0" i="1" dirty="0" err="1">
                  <a:solidFill>
                    <a:srgbClr val="000000"/>
                  </a:solidFill>
                  <a:effectLst/>
                </a:rPr>
                <a:t>phải</a:t>
              </a:r>
              <a:r>
                <a:rPr lang="en-US" sz="3200" b="0" i="1" dirty="0">
                  <a:solidFill>
                    <a:srgbClr val="000000"/>
                  </a:solidFill>
                  <a:effectLst/>
                </a:rPr>
                <a:t> </a:t>
              </a:r>
              <a:r>
                <a:rPr lang="en-US" sz="3200" b="0" i="1" dirty="0" err="1">
                  <a:solidFill>
                    <a:srgbClr val="000000"/>
                  </a:solidFill>
                  <a:effectLst/>
                </a:rPr>
                <a:t>tôn</a:t>
              </a:r>
              <a:r>
                <a:rPr lang="en-US" sz="3200" b="0" i="1" dirty="0">
                  <a:solidFill>
                    <a:srgbClr val="000000"/>
                  </a:solidFill>
                  <a:effectLst/>
                </a:rPr>
                <a:t> </a:t>
              </a:r>
              <a:r>
                <a:rPr lang="en-US" sz="3200" b="0" i="1" dirty="0" err="1">
                  <a:solidFill>
                    <a:srgbClr val="000000"/>
                  </a:solidFill>
                  <a:effectLst/>
                </a:rPr>
                <a:t>trọng</a:t>
              </a:r>
              <a:r>
                <a:rPr lang="en-US" sz="3200" b="0" i="1" dirty="0">
                  <a:solidFill>
                    <a:srgbClr val="000000"/>
                  </a:solidFill>
                  <a:effectLst/>
                </a:rPr>
                <a:t> </a:t>
              </a:r>
              <a:r>
                <a:rPr lang="en-US" sz="3200" b="0" i="1" dirty="0" err="1">
                  <a:solidFill>
                    <a:srgbClr val="000000"/>
                  </a:solidFill>
                  <a:effectLst/>
                </a:rPr>
                <a:t>sự</a:t>
              </a:r>
              <a:r>
                <a:rPr lang="en-US" sz="3200" b="0" i="1" dirty="0">
                  <a:solidFill>
                    <a:srgbClr val="000000"/>
                  </a:solidFill>
                  <a:effectLst/>
                </a:rPr>
                <a:t> </a:t>
              </a:r>
              <a:r>
                <a:rPr lang="en-US" sz="3200" b="0" i="1" dirty="0" err="1">
                  <a:solidFill>
                    <a:srgbClr val="000000"/>
                  </a:solidFill>
                  <a:effectLst/>
                </a:rPr>
                <a:t>khác</a:t>
              </a:r>
              <a:r>
                <a:rPr lang="en-US" sz="3200" b="0" i="1" dirty="0">
                  <a:solidFill>
                    <a:srgbClr val="000000"/>
                  </a:solidFill>
                  <a:effectLst/>
                </a:rPr>
                <a:t> </a:t>
              </a:r>
              <a:r>
                <a:rPr lang="en-US" sz="3200" b="0" i="1" dirty="0" err="1">
                  <a:solidFill>
                    <a:srgbClr val="000000"/>
                  </a:solidFill>
                  <a:effectLst/>
                </a:rPr>
                <a:t>biệt</a:t>
              </a:r>
              <a:r>
                <a:rPr lang="en-US" sz="3200" b="0" i="1" dirty="0">
                  <a:solidFill>
                    <a:srgbClr val="000000"/>
                  </a:solidFill>
                  <a:effectLst/>
                </a:rPr>
                <a:t>? </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xmlns="" id="{CB0A663D-AE5B-BBF1-A8C6-5A07C0C1ACE7}"/>
              </a:ext>
            </a:extLst>
          </p:cNvPr>
          <p:cNvPicPr>
            <a:picLocks noChangeAspect="1"/>
          </p:cNvPicPr>
          <p:nvPr/>
        </p:nvPicPr>
        <p:blipFill>
          <a:blip r:embed="rId3"/>
          <a:stretch>
            <a:fillRect/>
          </a:stretch>
        </p:blipFill>
        <p:spPr>
          <a:xfrm>
            <a:off x="1039810" y="995680"/>
            <a:ext cx="4552000" cy="5781040"/>
          </a:xfrm>
          <a:prstGeom prst="rect">
            <a:avLst/>
          </a:prstGeom>
        </p:spPr>
      </p:pic>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err="1">
                  <a:solidFill>
                    <a:srgbClr val="000000"/>
                  </a:solidFill>
                  <a:effectLst/>
                  <a:ea typeface="Open Sans" panose="020B0606030504020204" pitchFamily="34" charset="0"/>
                  <a:cs typeface="Open Sans" panose="020B0606030504020204" pitchFamily="34" charset="0"/>
                </a:rPr>
                <a:t>Các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màu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sắc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tranh</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luận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với</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nhau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vấn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đề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gì</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sz="3200"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xmlns=""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850DD61F-FC20-D611-F433-B1B8EA285F9D}"/>
              </a:ext>
            </a:extLst>
          </p:cNvPr>
          <p:cNvSpPr/>
          <p:nvPr/>
        </p:nvSpPr>
        <p:spPr>
          <a:xfrm>
            <a:off x="5962650" y="3001156"/>
            <a:ext cx="5581650" cy="271892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Các màu sắc tranh cãi nhau về vấn đề màu sắc nào là quan trọng nhất và mỗi màu sắc lại đưa ra một lí do để thuyết phục cho quan điểm của mình.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41B797E-4CCD-462B-8BC8-F44564C896DE}"/>
              </a:ext>
            </a:extLst>
          </p:cNvPr>
          <p:cNvPicPr>
            <a:picLocks noChangeAspect="1"/>
          </p:cNvPicPr>
          <p:nvPr/>
        </p:nvPicPr>
        <p:blipFill>
          <a:blip r:embed="rId3"/>
          <a:stretch>
            <a:fillRect/>
          </a:stretch>
        </p:blipFill>
        <p:spPr>
          <a:xfrm>
            <a:off x="877250" y="741680"/>
            <a:ext cx="4552000" cy="5781040"/>
          </a:xfrm>
          <a:prstGeom prst="rect">
            <a:avLst/>
          </a:prstGeom>
        </p:spPr>
      </p:pic>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xmlns="" id="{A49EA83E-4DD8-1EA0-8984-EC2E1F43567D}"/>
              </a:ext>
            </a:extLst>
          </p:cNvPr>
          <p:cNvSpPr/>
          <p:nvPr/>
        </p:nvSpPr>
        <p:spPr>
          <a:xfrm>
            <a:off x="2746117" y="437493"/>
            <a:ext cx="8584692" cy="151743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a:ln>
                  <a:solidFill>
                    <a:prstClr val="black"/>
                  </a:solidFill>
                </a:ln>
                <a:solidFill>
                  <a:srgbClr val="002060"/>
                </a:solidFill>
              </a:rPr>
              <a:t>Theo </a:t>
            </a:r>
            <a:r>
              <a:rPr lang="en-US" sz="4400" b="1" dirty="0" err="1">
                <a:ln>
                  <a:solidFill>
                    <a:prstClr val="black"/>
                  </a:solidFill>
                </a:ln>
                <a:solidFill>
                  <a:srgbClr val="002060"/>
                </a:solidFill>
              </a:rPr>
              <a:t>em</a:t>
            </a:r>
            <a:r>
              <a:rPr lang="en-US" sz="4400" b="1" dirty="0">
                <a:ln>
                  <a:solidFill>
                    <a:prstClr val="black"/>
                  </a:solidFill>
                </a:ln>
                <a:solidFill>
                  <a:srgbClr val="002060"/>
                </a:solidFill>
              </a:rPr>
              <a:t>, </a:t>
            </a:r>
            <a:r>
              <a:rPr lang="en-US" sz="4400" b="1" dirty="0" err="1">
                <a:ln>
                  <a:solidFill>
                    <a:prstClr val="black"/>
                  </a:solidFill>
                </a:ln>
                <a:solidFill>
                  <a:srgbClr val="002060"/>
                </a:solidFill>
              </a:rPr>
              <a:t>vì</a:t>
            </a:r>
            <a:r>
              <a:rPr lang="en-US" sz="4400" b="1" dirty="0">
                <a:ln>
                  <a:solidFill>
                    <a:prstClr val="black"/>
                  </a:solidFill>
                </a:ln>
                <a:solidFill>
                  <a:srgbClr val="002060"/>
                </a:solidFill>
              </a:rPr>
              <a:t> </a:t>
            </a:r>
            <a:r>
              <a:rPr lang="en-US" sz="4400" b="1" dirty="0" err="1">
                <a:ln>
                  <a:solidFill>
                    <a:prstClr val="black"/>
                  </a:solidFill>
                </a:ln>
                <a:solidFill>
                  <a:srgbClr val="002060"/>
                </a:solidFill>
              </a:rPr>
              <a:t>sao</a:t>
            </a:r>
            <a:r>
              <a:rPr lang="en-US" sz="4400" b="1" dirty="0">
                <a:ln>
                  <a:solidFill>
                    <a:prstClr val="black"/>
                  </a:solidFill>
                </a:ln>
                <a:solidFill>
                  <a:srgbClr val="002060"/>
                </a:solidFill>
              </a:rPr>
              <a:t> </a:t>
            </a:r>
            <a:r>
              <a:rPr lang="en-US" sz="4400" b="1" dirty="0" err="1">
                <a:ln>
                  <a:solidFill>
                    <a:prstClr val="black"/>
                  </a:solidFill>
                </a:ln>
                <a:solidFill>
                  <a:srgbClr val="002060"/>
                </a:solidFill>
              </a:rPr>
              <a:t>phải</a:t>
            </a:r>
            <a:r>
              <a:rPr lang="en-US" sz="4400" b="1" dirty="0">
                <a:ln>
                  <a:solidFill>
                    <a:prstClr val="black"/>
                  </a:solidFill>
                </a:ln>
                <a:solidFill>
                  <a:srgbClr val="002060"/>
                </a:solidFill>
              </a:rPr>
              <a:t> </a:t>
            </a:r>
            <a:r>
              <a:rPr lang="en-US" sz="4400" b="1" dirty="0" err="1">
                <a:ln>
                  <a:solidFill>
                    <a:prstClr val="black"/>
                  </a:solidFill>
                </a:ln>
                <a:solidFill>
                  <a:srgbClr val="002060"/>
                </a:solidFill>
              </a:rPr>
              <a:t>tôn</a:t>
            </a:r>
            <a:r>
              <a:rPr lang="en-US" sz="4400" b="1" dirty="0">
                <a:ln>
                  <a:solidFill>
                    <a:prstClr val="black"/>
                  </a:solidFill>
                </a:ln>
                <a:solidFill>
                  <a:srgbClr val="002060"/>
                </a:solidFill>
              </a:rPr>
              <a:t> </a:t>
            </a:r>
            <a:r>
              <a:rPr lang="en-US" sz="4400" b="1" dirty="0" err="1">
                <a:ln>
                  <a:solidFill>
                    <a:prstClr val="black"/>
                  </a:solidFill>
                </a:ln>
                <a:solidFill>
                  <a:srgbClr val="002060"/>
                </a:solidFill>
              </a:rPr>
              <a:t>trọng</a:t>
            </a:r>
            <a:r>
              <a:rPr lang="en-US" sz="4400" b="1" dirty="0">
                <a:ln>
                  <a:solidFill>
                    <a:prstClr val="black"/>
                  </a:solidFill>
                </a:ln>
                <a:solidFill>
                  <a:srgbClr val="002060"/>
                </a:solidFill>
              </a:rPr>
              <a:t> </a:t>
            </a:r>
            <a:r>
              <a:rPr lang="en-US" sz="4400" b="1" dirty="0" err="1">
                <a:ln>
                  <a:solidFill>
                    <a:prstClr val="black"/>
                  </a:solidFill>
                </a:ln>
                <a:solidFill>
                  <a:srgbClr val="002060"/>
                </a:solidFill>
              </a:rPr>
              <a:t>sự</a:t>
            </a:r>
            <a:r>
              <a:rPr lang="en-US" sz="4400" b="1" dirty="0">
                <a:ln>
                  <a:solidFill>
                    <a:prstClr val="black"/>
                  </a:solidFill>
                </a:ln>
                <a:solidFill>
                  <a:srgbClr val="002060"/>
                </a:solidFill>
              </a:rPr>
              <a:t> </a:t>
            </a:r>
            <a:r>
              <a:rPr lang="en-US" sz="4400" b="1" dirty="0" err="1">
                <a:ln>
                  <a:solidFill>
                    <a:prstClr val="black"/>
                  </a:solidFill>
                </a:ln>
                <a:solidFill>
                  <a:srgbClr val="002060"/>
                </a:solidFill>
              </a:rPr>
              <a:t>khác</a:t>
            </a:r>
            <a:r>
              <a:rPr lang="en-US" sz="4400" b="1" dirty="0">
                <a:ln>
                  <a:solidFill>
                    <a:prstClr val="black"/>
                  </a:solidFill>
                </a:ln>
                <a:solidFill>
                  <a:srgbClr val="002060"/>
                </a:solidFill>
              </a:rPr>
              <a:t> </a:t>
            </a:r>
            <a:r>
              <a:rPr lang="en-US" sz="4400" b="1" dirty="0" err="1">
                <a:ln>
                  <a:solidFill>
                    <a:prstClr val="black"/>
                  </a:solidFill>
                </a:ln>
                <a:solidFill>
                  <a:srgbClr val="002060"/>
                </a:solidFill>
              </a:rPr>
              <a:t>biệt</a:t>
            </a:r>
            <a:r>
              <a:rPr lang="en-US" sz="4400" b="1" dirty="0">
                <a:ln>
                  <a:solidFill>
                    <a:prstClr val="black"/>
                  </a:solidFill>
                </a:ln>
                <a:solidFill>
                  <a:srgbClr val="002060"/>
                </a:solidFill>
              </a:rPr>
              <a:t>? </a:t>
            </a:r>
          </a:p>
        </p:txBody>
      </p:sp>
      <p:pic>
        <p:nvPicPr>
          <p:cNvPr id="4" name="Picture 3" descr="A cartoon of a child holding a book&#10;&#10;Description automatically generated">
            <a:extLst>
              <a:ext uri="{FF2B5EF4-FFF2-40B4-BE49-F238E27FC236}">
                <a16:creationId xmlns:a16="http://schemas.microsoft.com/office/drawing/2014/main" xmlns=""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Arrow: Curved Right 1">
            <a:extLst>
              <a:ext uri="{FF2B5EF4-FFF2-40B4-BE49-F238E27FC236}">
                <a16:creationId xmlns:a16="http://schemas.microsoft.com/office/drawing/2014/main" xmlns="" id="{108BA46F-B9E0-4136-0B4F-8B3EA7266B37}"/>
              </a:ext>
            </a:extLst>
          </p:cNvPr>
          <p:cNvSpPr/>
          <p:nvPr/>
        </p:nvSpPr>
        <p:spPr>
          <a:xfrm>
            <a:off x="3075590" y="1991054"/>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B0DF7A6D-5772-0DF5-5ED0-EB22B6FE494F}"/>
              </a:ext>
            </a:extLst>
          </p:cNvPr>
          <p:cNvSpPr/>
          <p:nvPr/>
        </p:nvSpPr>
        <p:spPr>
          <a:xfrm>
            <a:off x="3457905" y="2522483"/>
            <a:ext cx="8019392" cy="33738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Chúng</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ta c</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ần phải tôn trọng sự khác biết vì trong cuộc sống có rất nhiều điều đặc biệt khác nhau, mỗi người chúng ta cũng sẽ có những đặc điểm những thói quen khác nhau, điều đó sẽ làm đa sạng và sinh động hơn cuộc sống của chúng ta</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xmlns=""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xmlns=""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xmlns=""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xmlns=""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xmlns=""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Điều Tuyệt Vời  Mỹ Tâm Lyric_v720P">
            <a:hlinkClick r:id="" action="ppaction://media"/>
            <a:extLst>
              <a:ext uri="{FF2B5EF4-FFF2-40B4-BE49-F238E27FC236}">
                <a16:creationId xmlns:a16="http://schemas.microsoft.com/office/drawing/2014/main" xmlns="" id="{3E9C62D7-4C77-62C9-00B1-59B8F9947C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sp>
      <p:sp>
        <p:nvSpPr>
          <p:cNvPr id="5" name="TextBox 5"/>
          <p:cNvSpPr txBox="1"/>
          <p:nvPr/>
        </p:nvSpPr>
        <p:spPr>
          <a:xfrm>
            <a:off x="558651" y="2861628"/>
            <a:ext cx="10861824" cy="3077766"/>
          </a:xfrm>
          <a:prstGeom prst="rect">
            <a:avLst/>
          </a:prstGeom>
        </p:spPr>
        <p:txBody>
          <a:bodyPr wrap="square" lIns="0" tIns="0" rIns="0" bIns="0" rtlCol="0" anchor="t">
            <a:spAutoFit/>
          </a:bodyPr>
          <a:lstStyle/>
          <a:p>
            <a:pPr marL="460610" lvl="1" indent="-230305" algn="just" defTabSz="609630">
              <a:buFont typeface="Arial"/>
              <a:buChar char="•"/>
            </a:pP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Các</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em</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EFAD3"/>
                </a:solidFill>
                <a:latin typeface="Cambria" panose="02040503050406030204" pitchFamily="18" charset="0"/>
                <a:ea typeface="Cambria" panose="02040503050406030204" pitchFamily="18" charset="0"/>
                <a:cs typeface="Glacial Indifference"/>
                <a:sym typeface="Glacial Indifference"/>
              </a:rPr>
              <a:t>xem hình ảnh của một số bạn trong lớp (được che bằng bông hoa) và các điểm đặc biệt về tính cách, ngoại hình, sở thích,... Học sinh lần lượt đoán nhân vật bí ẩn sau bông hoa.</a:t>
            </a:r>
          </a:p>
        </p:txBody>
      </p:sp>
      <p:pic>
        <p:nvPicPr>
          <p:cNvPr id="10" name="Picture 9">
            <a:extLst>
              <a:ext uri="{FF2B5EF4-FFF2-40B4-BE49-F238E27FC236}">
                <a16:creationId xmlns:a16="http://schemas.microsoft.com/office/drawing/2014/main" xmlns=""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xmlns="" id="{52C985D3-149A-D408-B37C-F84B8C94C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xmlns=""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6" name="Picture 5">
            <a:extLst>
              <a:ext uri="{FF2B5EF4-FFF2-40B4-BE49-F238E27FC236}">
                <a16:creationId xmlns:a16="http://schemas.microsoft.com/office/drawing/2014/main" xmlns="" id="{D651AA15-5488-2F62-D45F-726537A07CA2}"/>
              </a:ext>
            </a:extLst>
          </p:cNvPr>
          <p:cNvPicPr>
            <a:picLocks noChangeAspect="1"/>
          </p:cNvPicPr>
          <p:nvPr/>
        </p:nvPicPr>
        <p:blipFill>
          <a:blip r:embed="rId3"/>
          <a:stretch>
            <a:fillRect/>
          </a:stretch>
        </p:blipFill>
        <p:spPr>
          <a:xfrm>
            <a:off x="1257617" y="1744027"/>
            <a:ext cx="10182543" cy="4694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D0FF766C-2D92-8597-31B8-BE93E10C30C9}"/>
              </a:ext>
            </a:extLst>
          </p:cNvPr>
          <p:cNvSpPr/>
          <p:nvPr/>
        </p:nvSpPr>
        <p:spPr>
          <a:xfrm>
            <a:off x="762000" y="294640"/>
            <a:ext cx="1696720" cy="6807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9726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xmlns="" id="{FA9E9D79-87CB-44E3-E273-DC19266AB662}"/>
              </a:ext>
            </a:extLst>
          </p:cNvPr>
          <p:cNvSpPr/>
          <p:nvPr/>
        </p:nvSpPr>
        <p:spPr>
          <a:xfrm>
            <a:off x="2519680" y="690880"/>
            <a:ext cx="8676640" cy="185927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Căn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cứ</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đâu</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bí</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ẩn</a:t>
            </a:r>
            <a:r>
              <a:rPr lang="en-US" sz="4800" dirty="0">
                <a:solidFill>
                  <a:srgbClr val="C71A29"/>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spTree>
    <p:extLst>
      <p:ext uri="{BB962C8B-B14F-4D97-AF65-F5344CB8AC3E}">
        <p14:creationId xmlns:p14="http://schemas.microsoft.com/office/powerpoint/2010/main" val="42921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xmlns=""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xmlns="" id="{01B9E52C-9CDA-123A-7A68-397182AE11C1}"/>
              </a:ext>
            </a:extLst>
          </p:cNvPr>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a:extLst>
              <a:ext uri="{FF2B5EF4-FFF2-40B4-BE49-F238E27FC236}">
                <a16:creationId xmlns:a16="http://schemas.microsoft.com/office/drawing/2014/main" xmlns="" id="{06E8E3C4-4531-E9CB-02D5-74AE36096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xmlns="" id="{7518CD7F-3F5A-7325-5B69-130D8B8C6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xmlns="" id="{3795414F-6855-DE26-BBCD-3DA2C82DFF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xmlns="" id="{132339CB-17DB-A02C-14AC-4FCDBBA1B3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xmlns="" id="{DAFF6C30-DC9F-B14A-D412-C11455869D4E}"/>
              </a:ext>
            </a:extLst>
          </p:cNvPr>
          <p:cNvPicPr>
            <a:picLocks noChangeAspect="1"/>
          </p:cNvPicPr>
          <p:nvPr/>
        </p:nvPicPr>
        <p:blipFill>
          <a:blip r:embed="rId9"/>
          <a:stretch>
            <a:fillRect/>
          </a:stretch>
        </p:blipFill>
        <p:spPr>
          <a:xfrm>
            <a:off x="4550134" y="2050219"/>
            <a:ext cx="3664014" cy="1012024"/>
          </a:xfrm>
          <a:prstGeom prst="rect">
            <a:avLst/>
          </a:prstGeom>
        </p:spPr>
      </p:pic>
      <p:pic>
        <p:nvPicPr>
          <p:cNvPr id="11" name="Picture 10">
            <a:extLst>
              <a:ext uri="{FF2B5EF4-FFF2-40B4-BE49-F238E27FC236}">
                <a16:creationId xmlns:a16="http://schemas.microsoft.com/office/drawing/2014/main" xmlns=""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pic>
        <p:nvPicPr>
          <p:cNvPr id="3" name="Picture 2">
            <a:extLst>
              <a:ext uri="{FF2B5EF4-FFF2-40B4-BE49-F238E27FC236}">
                <a16:creationId xmlns:a16="http://schemas.microsoft.com/office/drawing/2014/main" xmlns="" id="{9D0C5B3A-E50C-954E-3186-8E854E7874DF}"/>
              </a:ext>
            </a:extLst>
          </p:cNvPr>
          <p:cNvPicPr>
            <a:picLocks noChangeAspect="1"/>
          </p:cNvPicPr>
          <p:nvPr/>
        </p:nvPicPr>
        <p:blipFill>
          <a:blip r:embed="rId11"/>
          <a:stretch>
            <a:fillRect/>
          </a:stretch>
        </p:blipFill>
        <p:spPr>
          <a:xfrm>
            <a:off x="2313099" y="3005243"/>
            <a:ext cx="7687722" cy="1944793"/>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1. Quan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tranh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thực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yêu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cầu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D555F6FD-5B56-CFF8-8961-6D1CB34A68A4}"/>
              </a:ext>
            </a:extLst>
          </p:cNvPr>
          <p:cNvPicPr>
            <a:picLocks noChangeAspect="1"/>
          </p:cNvPicPr>
          <p:nvPr/>
        </p:nvPicPr>
        <p:blipFill>
          <a:blip r:embed="rId3"/>
          <a:stretch>
            <a:fillRect/>
          </a:stretch>
        </p:blipFill>
        <p:spPr>
          <a:xfrm>
            <a:off x="1605280" y="1494155"/>
            <a:ext cx="6106160" cy="2226204"/>
          </a:xfrm>
          <a:prstGeom prst="rect">
            <a:avLst/>
          </a:prstGeom>
        </p:spPr>
      </p:pic>
      <p:pic>
        <p:nvPicPr>
          <p:cNvPr id="10" name="Picture 9">
            <a:extLst>
              <a:ext uri="{FF2B5EF4-FFF2-40B4-BE49-F238E27FC236}">
                <a16:creationId xmlns:a16="http://schemas.microsoft.com/office/drawing/2014/main" xmlns="" id="{F8C6CD3C-6B37-FA67-E3D3-1C1DEEBF248D}"/>
              </a:ext>
            </a:extLst>
          </p:cNvPr>
          <p:cNvPicPr>
            <a:picLocks noChangeAspect="1"/>
          </p:cNvPicPr>
          <p:nvPr/>
        </p:nvPicPr>
        <p:blipFill>
          <a:blip r:embed="rId4"/>
          <a:stretch>
            <a:fillRect/>
          </a:stretch>
        </p:blipFill>
        <p:spPr>
          <a:xfrm>
            <a:off x="7905432" y="1423035"/>
            <a:ext cx="3228975" cy="2305050"/>
          </a:xfrm>
          <a:prstGeom prst="rect">
            <a:avLst/>
          </a:prstGeom>
        </p:spPr>
      </p:pic>
      <p:pic>
        <p:nvPicPr>
          <p:cNvPr id="12" name="Picture 11">
            <a:extLst>
              <a:ext uri="{FF2B5EF4-FFF2-40B4-BE49-F238E27FC236}">
                <a16:creationId xmlns:a16="http://schemas.microsoft.com/office/drawing/2014/main" xmlns="" id="{51EC1A93-6A63-355C-8DDF-0DF6BF5A5A2B}"/>
              </a:ext>
            </a:extLst>
          </p:cNvPr>
          <p:cNvPicPr>
            <a:picLocks noChangeAspect="1"/>
          </p:cNvPicPr>
          <p:nvPr/>
        </p:nvPicPr>
        <p:blipFill>
          <a:blip r:embed="rId5"/>
          <a:stretch>
            <a:fillRect/>
          </a:stretch>
        </p:blipFill>
        <p:spPr>
          <a:xfrm>
            <a:off x="1464945" y="3992562"/>
            <a:ext cx="3105150" cy="2428875"/>
          </a:xfrm>
          <a:prstGeom prst="rect">
            <a:avLst/>
          </a:prstGeom>
        </p:spPr>
      </p:pic>
      <p:pic>
        <p:nvPicPr>
          <p:cNvPr id="14" name="Picture 13">
            <a:extLst>
              <a:ext uri="{FF2B5EF4-FFF2-40B4-BE49-F238E27FC236}">
                <a16:creationId xmlns:a16="http://schemas.microsoft.com/office/drawing/2014/main" xmlns="" id="{47FE51B5-F707-142D-74F1-F4F35D466F76}"/>
              </a:ext>
            </a:extLst>
          </p:cNvPr>
          <p:cNvPicPr>
            <a:picLocks noChangeAspect="1"/>
          </p:cNvPicPr>
          <p:nvPr/>
        </p:nvPicPr>
        <p:blipFill>
          <a:blip r:embed="rId6"/>
          <a:stretch>
            <a:fillRect/>
          </a:stretch>
        </p:blipFill>
        <p:spPr>
          <a:xfrm>
            <a:off x="4757737" y="3858260"/>
            <a:ext cx="6334125" cy="2514600"/>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8609D6E-0759-7702-EBFA-A82D91863F9D}"/>
              </a:ext>
            </a:extLst>
          </p:cNvPr>
          <p:cNvGrpSpPr/>
          <p:nvPr/>
        </p:nvGrpSpPr>
        <p:grpSpPr>
          <a:xfrm>
            <a:off x="375920" y="4450715"/>
            <a:ext cx="3981450" cy="2085340"/>
            <a:chOff x="892354" y="3758439"/>
            <a:chExt cx="4278451" cy="2175001"/>
          </a:xfrm>
        </p:grpSpPr>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163703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dirty="0">
                  <a:solidFill>
                    <a:srgbClr val="000000"/>
                  </a:solidFill>
                  <a:effectLst/>
                  <a:latin typeface="Cambria" panose="02040503050406030204" pitchFamily="18" charset="0"/>
                  <a:ea typeface="Cambria" panose="02040503050406030204" pitchFamily="18" charset="0"/>
                </a:rPr>
                <a:t>B</a:t>
              </a:r>
              <a:r>
                <a:rPr lang="vi-VN" sz="4800" b="0" i="0" dirty="0">
                  <a:solidFill>
                    <a:srgbClr val="000000"/>
                  </a:solidFill>
                  <a:effectLst/>
                  <a:latin typeface="Cambria" panose="02040503050406030204" pitchFamily="18" charset="0"/>
                  <a:ea typeface="Cambria" panose="02040503050406030204" pitchFamily="18" charset="0"/>
                </a:rPr>
                <a:t>ạn nào trong tranh thể hiện tôn trọng sự khác biệt?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xmlns="" id="{BA7E7D83-9C52-9558-4E98-72C953FFC990}"/>
              </a:ext>
            </a:extLst>
          </p:cNvPr>
          <p:cNvGrpSpPr/>
          <p:nvPr/>
        </p:nvGrpSpPr>
        <p:grpSpPr>
          <a:xfrm>
            <a:off x="3392657" y="2955290"/>
            <a:ext cx="8799343" cy="1637030"/>
            <a:chOff x="1594337" y="1602154"/>
            <a:chExt cx="9003323" cy="3477846"/>
          </a:xfrm>
        </p:grpSpPr>
        <p:sp>
          <p:nvSpPr>
            <p:cNvPr id="11" name="Rounded Rectangle 8">
              <a:extLst>
                <a:ext uri="{FF2B5EF4-FFF2-40B4-BE49-F238E27FC236}">
                  <a16:creationId xmlns:a16="http://schemas.microsoft.com/office/drawing/2014/main" xmlns="" id="{11ED2C9A-D8D6-E2BD-BB1F-F92244F2D84A}"/>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ounded Rectangle 9">
              <a:extLst>
                <a:ext uri="{FF2B5EF4-FFF2-40B4-BE49-F238E27FC236}">
                  <a16:creationId xmlns:a16="http://schemas.microsoft.com/office/drawing/2014/main" xmlns="" id="{0F962B2F-999F-A8D8-75E3-AC6D53BBF8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Em </a:t>
              </a:r>
              <a:r>
                <a:rPr lang="en-US" sz="4000" b="0" i="0" dirty="0" err="1">
                  <a:solidFill>
                    <a:srgbClr val="000000"/>
                  </a:solidFill>
                  <a:effectLst/>
                  <a:latin typeface="Cambria" panose="02040503050406030204" pitchFamily="18" charset="0"/>
                  <a:ea typeface="Cambria" panose="02040503050406030204" pitchFamily="18" charset="0"/>
                </a:rPr>
                <a:t>hãy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nêu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biểu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hiện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tôn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trọng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khác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biệt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trong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tranh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trên</a:t>
              </a:r>
              <a:r>
                <a:rPr lang="en-US" sz="4000" b="0" i="0" dirty="0">
                  <a:solidFill>
                    <a:srgbClr val="000000"/>
                  </a:solidFill>
                  <a:effectLst/>
                  <a:latin typeface="Cambria" panose="02040503050406030204" pitchFamily="18" charset="0"/>
                  <a:ea typeface="Cambria" panose="02040503050406030204" pitchFamily="18" charset="0"/>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781</Words>
  <Application>Microsoft Office PowerPoint</Application>
  <PresentationFormat>Custom</PresentationFormat>
  <Paragraphs>49</Paragraphs>
  <Slides>31</Slides>
  <Notes>4</Notes>
  <HiddenSlides>0</HiddenSlides>
  <MMClips>3</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2024-07-09T12:35:21Z</dcterms:created>
  <dcterms:modified xsi:type="dcterms:W3CDTF">2024-09-29T15:46:43Z</dcterms:modified>
</cp:coreProperties>
</file>