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1"/>
  </p:notesMasterIdLst>
  <p:sldIdLst>
    <p:sldId id="258" r:id="rId2"/>
    <p:sldId id="444" r:id="rId3"/>
    <p:sldId id="445" r:id="rId4"/>
    <p:sldId id="446" r:id="rId5"/>
    <p:sldId id="447" r:id="rId6"/>
    <p:sldId id="451" r:id="rId7"/>
    <p:sldId id="452" r:id="rId8"/>
    <p:sldId id="448" r:id="rId9"/>
    <p:sldId id="449" r:id="rId10"/>
    <p:sldId id="450" r:id="rId11"/>
    <p:sldId id="453" r:id="rId12"/>
    <p:sldId id="454" r:id="rId13"/>
    <p:sldId id="455" r:id="rId14"/>
    <p:sldId id="260" r:id="rId15"/>
    <p:sldId id="456" r:id="rId16"/>
    <p:sldId id="457" r:id="rId17"/>
    <p:sldId id="458" r:id="rId18"/>
    <p:sldId id="459" r:id="rId19"/>
    <p:sldId id="263" r:id="rId20"/>
  </p:sldIdLst>
  <p:sldSz cx="9144000" cy="5143500" type="screen16x9"/>
  <p:notesSz cx="6858000" cy="9144000"/>
  <p:embeddedFontLst>
    <p:embeddedFont>
      <p:font typeface="Comfortaa" charset="0"/>
      <p:regular r:id="rId22"/>
      <p:bold r:id="rId23"/>
    </p:embeddedFont>
    <p:embeddedFont>
      <p:font typeface="Chewy" charset="0"/>
      <p:regular r:id="rId24"/>
    </p:embeddedFont>
    <p:embeddedFont>
      <p:font typeface="Delius Unicase" charset="0"/>
      <p:regular r:id="rId25"/>
      <p:bold r:id="rId26"/>
    </p:embeddedFont>
    <p:embeddedFont>
      <p:font typeface="Calibri"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CDC"/>
    <a:srgbClr val="55C2B1"/>
    <a:srgbClr val="FF8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B50BAA2-1EE2-4885-A272-38DEB251B335}">
  <a:tblStyle styleId="{7B50BAA2-1EE2-4885-A272-38DEB251B3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6102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54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54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66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404273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134"/>
        <p:cNvGrpSpPr/>
        <p:nvPr/>
      </p:nvGrpSpPr>
      <p:grpSpPr>
        <a:xfrm>
          <a:off x="0" y="0"/>
          <a:ext cx="0" cy="0"/>
          <a:chOff x="0" y="0"/>
          <a:chExt cx="0" cy="0"/>
        </a:xfrm>
      </p:grpSpPr>
      <p:sp>
        <p:nvSpPr>
          <p:cNvPr id="137" name="Google Shape;137;p8"/>
          <p:cNvSpPr/>
          <p:nvPr/>
        </p:nvSpPr>
        <p:spPr>
          <a:xfrm rot="4704296">
            <a:off x="7524638" y="3711711"/>
            <a:ext cx="690141" cy="181068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3890713" y="2339412"/>
            <a:ext cx="850653" cy="4772930"/>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3008428" y="3165953"/>
            <a:ext cx="757219" cy="319787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780399" y="3253495"/>
            <a:ext cx="1109657" cy="2670404"/>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5285779" y="965799"/>
            <a:ext cx="205846" cy="176343"/>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5735050" y="507109"/>
            <a:ext cx="354930" cy="323408"/>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3055073" y="208889"/>
            <a:ext cx="205846" cy="17645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4153123" y="-867067"/>
            <a:ext cx="970111" cy="2704263"/>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4017668" y="215284"/>
            <a:ext cx="126088" cy="10701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5178687" y="3241495"/>
            <a:ext cx="1099732" cy="270429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5238546" y="4607915"/>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4971662" y="4662473"/>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5750800" y="4043768"/>
            <a:ext cx="3393156" cy="1099743"/>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6116310" y="45605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6491472" y="4943867"/>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5908915" y="46756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8431462" y="377149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8557830" y="3886599"/>
            <a:ext cx="145742" cy="148810"/>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409371" y="4106940"/>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79183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3972186" y="3976239"/>
            <a:ext cx="281251" cy="25482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2774904" y="4200502"/>
            <a:ext cx="64715"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3291391" y="4344992"/>
            <a:ext cx="64647"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004385" y="4731846"/>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419922" y="4584042"/>
            <a:ext cx="64646" cy="660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1887196" y="4669578"/>
            <a:ext cx="210388" cy="1906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8705785" y="43067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4820910" y="4796571"/>
            <a:ext cx="64714" cy="66076"/>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2367537" y="4049285"/>
            <a:ext cx="105871" cy="10872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userDrawn="1">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1679412" y="3700359"/>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7946734" y="3645493"/>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862113"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7594169" y="-12986"/>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0427" y="-12948"/>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441351" y="185794"/>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475550" y="4091754"/>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1131552" y="4580700"/>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9006586" y="4842752"/>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664746"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8661731" y="5059462"/>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5" userDrawn="1">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29" y="4259281"/>
            <a:ext cx="3008397"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4"/>
          <p:cNvSpPr/>
          <p:nvPr/>
        </p:nvSpPr>
        <p:spPr>
          <a:xfrm rot="5400000" flipH="1">
            <a:off x="1431991" y="-1340710"/>
            <a:ext cx="577796" cy="325922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33" y="-6933"/>
            <a:ext cx="558355"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011828" y="31447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586693" y="6"/>
            <a:ext cx="143385"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3141029" y="4895591"/>
            <a:ext cx="108924"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253233" y="3891028"/>
            <a:ext cx="110549" cy="11054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576943" y="2416284"/>
            <a:ext cx="1630954" cy="47703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253197" y="2661675"/>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80991" y="2333917"/>
            <a:ext cx="116687" cy="117237"/>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503696" y="-581442"/>
            <a:ext cx="1003800" cy="1162200"/>
          </a:xfrm>
          <a:prstGeom prst="pie">
            <a:avLst>
              <a:gd name="adj1" fmla="val 0"/>
              <a:gd name="adj2" fmla="val 539893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794336" y="3321630"/>
            <a:ext cx="2616219" cy="10275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91284" y="4207276"/>
            <a:ext cx="96126" cy="96126"/>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39016" y="715323"/>
            <a:ext cx="63935"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1986747" y="320450"/>
            <a:ext cx="52030" cy="5197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7" name="Google Shape;497;p28"/>
          <p:cNvSpPr txBox="1">
            <a:spLocks noGrp="1"/>
          </p:cNvSpPr>
          <p:nvPr>
            <p:ph type="subTitle" idx="2"/>
          </p:nvPr>
        </p:nvSpPr>
        <p:spPr>
          <a:xfrm>
            <a:off x="7741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98" name="Google Shape;498;p28"/>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99" name="Google Shape;499;p28"/>
          <p:cNvSpPr txBox="1">
            <a:spLocks noGrp="1"/>
          </p:cNvSpPr>
          <p:nvPr>
            <p:ph type="subTitle" idx="4"/>
          </p:nvPr>
        </p:nvSpPr>
        <p:spPr>
          <a:xfrm>
            <a:off x="362595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2" name="Google Shape;502;p28"/>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3" name="Google Shape;503;p28"/>
          <p:cNvSpPr txBox="1">
            <a:spLocks noGrp="1"/>
          </p:cNvSpPr>
          <p:nvPr>
            <p:ph type="subTitle" idx="8"/>
          </p:nvPr>
        </p:nvSpPr>
        <p:spPr>
          <a:xfrm>
            <a:off x="7741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4" name="Google Shape;504;p28"/>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400" b="0">
                <a:latin typeface="Comfortaa"/>
                <a:ea typeface="Comfortaa"/>
                <a:cs typeface="Comfortaa"/>
                <a:sym typeface="Comfortaa"/>
              </a:defRPr>
            </a:lvl1pPr>
            <a:lvl2pPr lvl="1" rtl="0">
              <a:spcBef>
                <a:spcPts val="0"/>
              </a:spcBef>
              <a:spcAft>
                <a:spcPts val="0"/>
              </a:spcAft>
              <a:buSzPts val="1400"/>
              <a:buFont typeface="Comfortaa"/>
              <a:buNone/>
              <a:defRPr sz="1400">
                <a:latin typeface="Comfortaa"/>
                <a:ea typeface="Comfortaa"/>
                <a:cs typeface="Comfortaa"/>
                <a:sym typeface="Comfortaa"/>
              </a:defRPr>
            </a:lvl2pPr>
            <a:lvl3pPr lvl="2" rtl="0">
              <a:spcBef>
                <a:spcPts val="1600"/>
              </a:spcBef>
              <a:spcAft>
                <a:spcPts val="0"/>
              </a:spcAft>
              <a:buSzPts val="1400"/>
              <a:buFont typeface="Comfortaa"/>
              <a:buNone/>
              <a:defRPr sz="1400">
                <a:latin typeface="Comfortaa"/>
                <a:ea typeface="Comfortaa"/>
                <a:cs typeface="Comfortaa"/>
                <a:sym typeface="Comfortaa"/>
              </a:defRPr>
            </a:lvl3pPr>
            <a:lvl4pPr lvl="3" rtl="0">
              <a:spcBef>
                <a:spcPts val="1600"/>
              </a:spcBef>
              <a:spcAft>
                <a:spcPts val="0"/>
              </a:spcAft>
              <a:buSzPts val="1400"/>
              <a:buFont typeface="Comfortaa"/>
              <a:buNone/>
              <a:defRPr sz="1400">
                <a:latin typeface="Comfortaa"/>
                <a:ea typeface="Comfortaa"/>
                <a:cs typeface="Comfortaa"/>
                <a:sym typeface="Comfortaa"/>
              </a:defRPr>
            </a:lvl4pPr>
            <a:lvl5pPr lvl="4" rtl="0">
              <a:spcBef>
                <a:spcPts val="1600"/>
              </a:spcBef>
              <a:spcAft>
                <a:spcPts val="0"/>
              </a:spcAft>
              <a:buSzPts val="1400"/>
              <a:buFont typeface="Comfortaa"/>
              <a:buNone/>
              <a:defRPr sz="1400">
                <a:latin typeface="Comfortaa"/>
                <a:ea typeface="Comfortaa"/>
                <a:cs typeface="Comfortaa"/>
                <a:sym typeface="Comfortaa"/>
              </a:defRPr>
            </a:lvl5pPr>
            <a:lvl6pPr lvl="5" rtl="0">
              <a:spcBef>
                <a:spcPts val="1600"/>
              </a:spcBef>
              <a:spcAft>
                <a:spcPts val="0"/>
              </a:spcAft>
              <a:buSzPts val="1400"/>
              <a:buFont typeface="Comfortaa"/>
              <a:buNone/>
              <a:defRPr sz="1400">
                <a:latin typeface="Comfortaa"/>
                <a:ea typeface="Comfortaa"/>
                <a:cs typeface="Comfortaa"/>
                <a:sym typeface="Comfortaa"/>
              </a:defRPr>
            </a:lvl6pPr>
            <a:lvl7pPr lvl="6" rtl="0">
              <a:spcBef>
                <a:spcPts val="1600"/>
              </a:spcBef>
              <a:spcAft>
                <a:spcPts val="0"/>
              </a:spcAft>
              <a:buSzPts val="1400"/>
              <a:buFont typeface="Comfortaa"/>
              <a:buNone/>
              <a:defRPr sz="1400">
                <a:latin typeface="Comfortaa"/>
                <a:ea typeface="Comfortaa"/>
                <a:cs typeface="Comfortaa"/>
                <a:sym typeface="Comfortaa"/>
              </a:defRPr>
            </a:lvl7pPr>
            <a:lvl8pPr lvl="7" rtl="0">
              <a:spcBef>
                <a:spcPts val="1600"/>
              </a:spcBef>
              <a:spcAft>
                <a:spcPts val="0"/>
              </a:spcAft>
              <a:buSzPts val="1400"/>
              <a:buFont typeface="Comfortaa"/>
              <a:buNone/>
              <a:defRPr sz="1400">
                <a:latin typeface="Comfortaa"/>
                <a:ea typeface="Comfortaa"/>
                <a:cs typeface="Comfortaa"/>
                <a:sym typeface="Comfortaa"/>
              </a:defRPr>
            </a:lvl8pPr>
            <a:lvl9pPr lvl="8" rtl="0">
              <a:spcBef>
                <a:spcPts val="1600"/>
              </a:spcBef>
              <a:spcAft>
                <a:spcPts val="1600"/>
              </a:spcAft>
              <a:buSzPts val="1400"/>
              <a:buFont typeface="Comfortaa"/>
              <a:buNone/>
              <a:defRPr sz="14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Delius Unicase"/>
                <a:ea typeface="Delius Unicase"/>
                <a:cs typeface="Delius Unicase"/>
                <a:sym typeface="Delius Unicas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08" name="Google Shape;508;p28"/>
          <p:cNvSpPr/>
          <p:nvPr/>
        </p:nvSpPr>
        <p:spPr>
          <a:xfrm flipH="1">
            <a:off x="-35" y="690574"/>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8764600" y="177231"/>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702197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273725" y="1273650"/>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8990537" y="2050052"/>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8898099" y="14454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370837" y="1508027"/>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554624" y="690573"/>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grpSp>
        <p:nvGrpSpPr>
          <p:cNvPr id="5" name="Group 4">
            <a:extLst>
              <a:ext uri="{FF2B5EF4-FFF2-40B4-BE49-F238E27FC236}">
                <a16:creationId xmlns:a16="http://schemas.microsoft.com/office/drawing/2014/main" xmlns="" id="{6D5CD48B-0E37-4265-9B66-7C618FE630A4}"/>
              </a:ext>
            </a:extLst>
          </p:cNvPr>
          <p:cNvGrpSpPr/>
          <p:nvPr userDrawn="1"/>
        </p:nvGrpSpPr>
        <p:grpSpPr>
          <a:xfrm>
            <a:off x="-4152899" y="-1004803"/>
            <a:ext cx="19907250" cy="9677400"/>
            <a:chOff x="-4152899" y="-1004803"/>
            <a:chExt cx="19907250" cy="9677400"/>
          </a:xfrm>
        </p:grpSpPr>
        <p:sp>
          <p:nvSpPr>
            <p:cNvPr id="8" name="Oval 7">
              <a:extLst>
                <a:ext uri="{FF2B5EF4-FFF2-40B4-BE49-F238E27FC236}">
                  <a16:creationId xmlns:a16="http://schemas.microsoft.com/office/drawing/2014/main" xmlns="" id="{6D38896E-2149-4D48-A6ED-2EDD721199CA}"/>
                </a:ext>
              </a:extLst>
            </p:cNvPr>
            <p:cNvSpPr>
              <a:spLocks noChangeAspect="1"/>
            </p:cNvSpPr>
            <p:nvPr userDrawn="1">
              <p:custDataLst>
                <p:tags r:id="rId6"/>
              </p:custDataLst>
            </p:nvPr>
          </p:nvSpPr>
          <p:spPr>
            <a:xfrm>
              <a:off x="-4152899" y="7643897"/>
              <a:ext cx="1028700" cy="1028700"/>
            </a:xfrm>
            <a:prstGeom prst="ellipse">
              <a:avLst/>
            </a:prstGeom>
            <a:blipFill dpi="0" rotWithShape="0">
              <a:blip r:embed="rId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Oval 8">
              <a:extLst>
                <a:ext uri="{FF2B5EF4-FFF2-40B4-BE49-F238E27FC236}">
                  <a16:creationId xmlns:a16="http://schemas.microsoft.com/office/drawing/2014/main" xmlns="" id="{B663BBC3-F48C-4017-ACCF-0776D5CCF6AB}"/>
                </a:ext>
              </a:extLst>
            </p:cNvPr>
            <p:cNvSpPr>
              <a:spLocks noChangeAspect="1"/>
            </p:cNvSpPr>
            <p:nvPr userDrawn="1">
              <p:custDataLst>
                <p:tags r:id="rId7"/>
              </p:custDataLst>
            </p:nvPr>
          </p:nvSpPr>
          <p:spPr>
            <a:xfrm>
              <a:off x="14725651" y="-1004803"/>
              <a:ext cx="1028700" cy="1028700"/>
            </a:xfrm>
            <a:prstGeom prst="ellipse">
              <a:avLst/>
            </a:prstGeom>
            <a:blipFill dpi="0" rotWithShape="0">
              <a:blip r:embed="rId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cSld>
  <p:clrMap bg1="lt1" tx1="dk1" bg2="dk2" tx2="lt2" accent1="accent1" accent2="accent2" accent3="accent3" accent4="accent4" accent5="accent5" accent6="accent6" hlink="hlink" folHlink="folHlink"/>
  <p:sldLayoutIdLst>
    <p:sldLayoutId id="2147483654" r:id="rId1"/>
    <p:sldLayoutId id="2147483659" r:id="rId2"/>
    <p:sldLayoutId id="2147483670" r:id="rId3"/>
    <p:sldLayoutId id="214748367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xmlns="" id="{71345EE4-7B32-4D39-9A39-399757E222C8}"/>
              </a:ext>
            </a:extLst>
          </p:cNvPr>
          <p:cNvPicPr>
            <a:picLocks noChangeAspect="1"/>
          </p:cNvPicPr>
          <p:nvPr/>
        </p:nvPicPr>
        <p:blipFill>
          <a:blip r:embed="rId3"/>
          <a:stretch>
            <a:fillRect/>
          </a:stretch>
        </p:blipFill>
        <p:spPr>
          <a:xfrm>
            <a:off x="858097" y="214127"/>
            <a:ext cx="7888908" cy="1518036"/>
          </a:xfrm>
          <a:prstGeom prst="rect">
            <a:avLst/>
          </a:prstGeom>
        </p:spPr>
      </p:pic>
      <p:sp>
        <p:nvSpPr>
          <p:cNvPr id="36" name="Text Box 4">
            <a:extLst>
              <a:ext uri="{FF2B5EF4-FFF2-40B4-BE49-F238E27FC236}">
                <a16:creationId xmlns:a16="http://schemas.microsoft.com/office/drawing/2014/main" xmlns="" id="{181ED4C8-F50E-4C0C-81F6-EB615AA4B43B}"/>
              </a:ext>
            </a:extLst>
          </p:cNvPr>
          <p:cNvSpPr txBox="1">
            <a:spLocks noChangeArrowheads="1"/>
          </p:cNvSpPr>
          <p:nvPr/>
        </p:nvSpPr>
        <p:spPr bwMode="auto">
          <a:xfrm>
            <a:off x="1520189" y="2120634"/>
            <a:ext cx="6103621" cy="1015663"/>
          </a:xfrm>
          <a:custGeom>
            <a:avLst/>
            <a:gdLst>
              <a:gd name="connsiteX0" fmla="*/ 0 w 6103621"/>
              <a:gd name="connsiteY0" fmla="*/ 0 h 1015663"/>
              <a:gd name="connsiteX1" fmla="*/ 676947 w 6103621"/>
              <a:gd name="connsiteY1" fmla="*/ 0 h 1015663"/>
              <a:gd name="connsiteX2" fmla="*/ 1109749 w 6103621"/>
              <a:gd name="connsiteY2" fmla="*/ 0 h 1015663"/>
              <a:gd name="connsiteX3" fmla="*/ 1725660 w 6103621"/>
              <a:gd name="connsiteY3" fmla="*/ 0 h 1015663"/>
              <a:gd name="connsiteX4" fmla="*/ 2158462 w 6103621"/>
              <a:gd name="connsiteY4" fmla="*/ 0 h 1015663"/>
              <a:gd name="connsiteX5" fmla="*/ 2774373 w 6103621"/>
              <a:gd name="connsiteY5" fmla="*/ 0 h 1015663"/>
              <a:gd name="connsiteX6" fmla="*/ 3207175 w 6103621"/>
              <a:gd name="connsiteY6" fmla="*/ 0 h 1015663"/>
              <a:gd name="connsiteX7" fmla="*/ 3762050 w 6103621"/>
              <a:gd name="connsiteY7" fmla="*/ 0 h 1015663"/>
              <a:gd name="connsiteX8" fmla="*/ 4438997 w 6103621"/>
              <a:gd name="connsiteY8" fmla="*/ 0 h 1015663"/>
              <a:gd name="connsiteX9" fmla="*/ 4871799 w 6103621"/>
              <a:gd name="connsiteY9" fmla="*/ 0 h 1015663"/>
              <a:gd name="connsiteX10" fmla="*/ 5304602 w 6103621"/>
              <a:gd name="connsiteY10" fmla="*/ 0 h 1015663"/>
              <a:gd name="connsiteX11" fmla="*/ 6103621 w 6103621"/>
              <a:gd name="connsiteY11" fmla="*/ 0 h 1015663"/>
              <a:gd name="connsiteX12" fmla="*/ 6103621 w 6103621"/>
              <a:gd name="connsiteY12" fmla="*/ 528145 h 1015663"/>
              <a:gd name="connsiteX13" fmla="*/ 6103621 w 6103621"/>
              <a:gd name="connsiteY13" fmla="*/ 1015663 h 1015663"/>
              <a:gd name="connsiteX14" fmla="*/ 5609783 w 6103621"/>
              <a:gd name="connsiteY14" fmla="*/ 1015663 h 1015663"/>
              <a:gd name="connsiteX15" fmla="*/ 5176980 w 6103621"/>
              <a:gd name="connsiteY15" fmla="*/ 1015663 h 1015663"/>
              <a:gd name="connsiteX16" fmla="*/ 4561070 w 6103621"/>
              <a:gd name="connsiteY16" fmla="*/ 1015663 h 1015663"/>
              <a:gd name="connsiteX17" fmla="*/ 3945159 w 6103621"/>
              <a:gd name="connsiteY17" fmla="*/ 1015663 h 1015663"/>
              <a:gd name="connsiteX18" fmla="*/ 3268212 w 6103621"/>
              <a:gd name="connsiteY18" fmla="*/ 1015663 h 1015663"/>
              <a:gd name="connsiteX19" fmla="*/ 2713337 w 6103621"/>
              <a:gd name="connsiteY19" fmla="*/ 1015663 h 1015663"/>
              <a:gd name="connsiteX20" fmla="*/ 2341571 w 6103621"/>
              <a:gd name="connsiteY20" fmla="*/ 1015663 h 1015663"/>
              <a:gd name="connsiteX21" fmla="*/ 1969805 w 6103621"/>
              <a:gd name="connsiteY21" fmla="*/ 1015663 h 1015663"/>
              <a:gd name="connsiteX22" fmla="*/ 1292858 w 6103621"/>
              <a:gd name="connsiteY22" fmla="*/ 1015663 h 1015663"/>
              <a:gd name="connsiteX23" fmla="*/ 676947 w 6103621"/>
              <a:gd name="connsiteY23" fmla="*/ 1015663 h 1015663"/>
              <a:gd name="connsiteX24" fmla="*/ 0 w 6103621"/>
              <a:gd name="connsiteY24" fmla="*/ 1015663 h 1015663"/>
              <a:gd name="connsiteX25" fmla="*/ 0 w 6103621"/>
              <a:gd name="connsiteY25" fmla="*/ 528145 h 1015663"/>
              <a:gd name="connsiteX26" fmla="*/ 0 w 6103621"/>
              <a:gd name="connsiteY26"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03621" h="1015663" fill="none" extrusionOk="0">
                <a:moveTo>
                  <a:pt x="0" y="0"/>
                </a:moveTo>
                <a:cubicBezTo>
                  <a:pt x="240082" y="-31667"/>
                  <a:pt x="393149" y="38366"/>
                  <a:pt x="676947" y="0"/>
                </a:cubicBezTo>
                <a:cubicBezTo>
                  <a:pt x="960745" y="-38366"/>
                  <a:pt x="1005944" y="450"/>
                  <a:pt x="1109749" y="0"/>
                </a:cubicBezTo>
                <a:cubicBezTo>
                  <a:pt x="1213554" y="-450"/>
                  <a:pt x="1450168" y="57501"/>
                  <a:pt x="1725660" y="0"/>
                </a:cubicBezTo>
                <a:cubicBezTo>
                  <a:pt x="2001152" y="-57501"/>
                  <a:pt x="1993220" y="39215"/>
                  <a:pt x="2158462" y="0"/>
                </a:cubicBezTo>
                <a:cubicBezTo>
                  <a:pt x="2323704" y="-39215"/>
                  <a:pt x="2503759" y="67503"/>
                  <a:pt x="2774373" y="0"/>
                </a:cubicBezTo>
                <a:cubicBezTo>
                  <a:pt x="3044987" y="-67503"/>
                  <a:pt x="3111857" y="44005"/>
                  <a:pt x="3207175" y="0"/>
                </a:cubicBezTo>
                <a:cubicBezTo>
                  <a:pt x="3302493" y="-44005"/>
                  <a:pt x="3505381" y="31028"/>
                  <a:pt x="3762050" y="0"/>
                </a:cubicBezTo>
                <a:cubicBezTo>
                  <a:pt x="4018720" y="-31028"/>
                  <a:pt x="4171297" y="58244"/>
                  <a:pt x="4438997" y="0"/>
                </a:cubicBezTo>
                <a:cubicBezTo>
                  <a:pt x="4706697" y="-58244"/>
                  <a:pt x="4660224" y="18333"/>
                  <a:pt x="4871799" y="0"/>
                </a:cubicBezTo>
                <a:cubicBezTo>
                  <a:pt x="5083374" y="-18333"/>
                  <a:pt x="5205180" y="10470"/>
                  <a:pt x="5304602" y="0"/>
                </a:cubicBezTo>
                <a:cubicBezTo>
                  <a:pt x="5404024" y="-10470"/>
                  <a:pt x="5776378" y="61867"/>
                  <a:pt x="6103621" y="0"/>
                </a:cubicBezTo>
                <a:cubicBezTo>
                  <a:pt x="6119680" y="142985"/>
                  <a:pt x="6042744" y="317199"/>
                  <a:pt x="6103621" y="528145"/>
                </a:cubicBezTo>
                <a:cubicBezTo>
                  <a:pt x="6164498" y="739091"/>
                  <a:pt x="6049492" y="786221"/>
                  <a:pt x="6103621" y="1015663"/>
                </a:cubicBezTo>
                <a:cubicBezTo>
                  <a:pt x="5909604" y="1068707"/>
                  <a:pt x="5753123" y="991155"/>
                  <a:pt x="5609783" y="1015663"/>
                </a:cubicBezTo>
                <a:cubicBezTo>
                  <a:pt x="5466443" y="1040171"/>
                  <a:pt x="5363629" y="1001776"/>
                  <a:pt x="5176980" y="1015663"/>
                </a:cubicBezTo>
                <a:cubicBezTo>
                  <a:pt x="4990331" y="1029550"/>
                  <a:pt x="4794257" y="948182"/>
                  <a:pt x="4561070" y="1015663"/>
                </a:cubicBezTo>
                <a:cubicBezTo>
                  <a:pt x="4327883" y="1083144"/>
                  <a:pt x="4218246" y="999574"/>
                  <a:pt x="3945159" y="1015663"/>
                </a:cubicBezTo>
                <a:cubicBezTo>
                  <a:pt x="3672072" y="1031752"/>
                  <a:pt x="3495496" y="942265"/>
                  <a:pt x="3268212" y="1015663"/>
                </a:cubicBezTo>
                <a:cubicBezTo>
                  <a:pt x="3040928" y="1089061"/>
                  <a:pt x="2965456" y="965881"/>
                  <a:pt x="2713337" y="1015663"/>
                </a:cubicBezTo>
                <a:cubicBezTo>
                  <a:pt x="2461218" y="1065445"/>
                  <a:pt x="2447391" y="996133"/>
                  <a:pt x="2341571" y="1015663"/>
                </a:cubicBezTo>
                <a:cubicBezTo>
                  <a:pt x="2235751" y="1035193"/>
                  <a:pt x="2071660" y="1010317"/>
                  <a:pt x="1969805" y="1015663"/>
                </a:cubicBezTo>
                <a:cubicBezTo>
                  <a:pt x="1867950" y="1021009"/>
                  <a:pt x="1547783" y="1002047"/>
                  <a:pt x="1292858" y="1015663"/>
                </a:cubicBezTo>
                <a:cubicBezTo>
                  <a:pt x="1037933" y="1029279"/>
                  <a:pt x="972098" y="985008"/>
                  <a:pt x="676947" y="1015663"/>
                </a:cubicBezTo>
                <a:cubicBezTo>
                  <a:pt x="381796" y="1046318"/>
                  <a:pt x="261435" y="950178"/>
                  <a:pt x="0" y="1015663"/>
                </a:cubicBezTo>
                <a:cubicBezTo>
                  <a:pt x="-18616" y="824392"/>
                  <a:pt x="58001" y="741239"/>
                  <a:pt x="0" y="528145"/>
                </a:cubicBezTo>
                <a:cubicBezTo>
                  <a:pt x="-58001" y="315051"/>
                  <a:pt x="28741" y="223391"/>
                  <a:pt x="0" y="0"/>
                </a:cubicBezTo>
                <a:close/>
              </a:path>
              <a:path w="6103621" h="1015663" stroke="0" extrusionOk="0">
                <a:moveTo>
                  <a:pt x="0" y="0"/>
                </a:moveTo>
                <a:cubicBezTo>
                  <a:pt x="159536" y="-57330"/>
                  <a:pt x="434296" y="3466"/>
                  <a:pt x="554875" y="0"/>
                </a:cubicBezTo>
                <a:cubicBezTo>
                  <a:pt x="675455" y="-3466"/>
                  <a:pt x="808667" y="9856"/>
                  <a:pt x="987677" y="0"/>
                </a:cubicBezTo>
                <a:cubicBezTo>
                  <a:pt x="1166687" y="-9856"/>
                  <a:pt x="1391151" y="27044"/>
                  <a:pt x="1542551" y="0"/>
                </a:cubicBezTo>
                <a:cubicBezTo>
                  <a:pt x="1693951" y="-27044"/>
                  <a:pt x="1860273" y="21316"/>
                  <a:pt x="1975354" y="0"/>
                </a:cubicBezTo>
                <a:cubicBezTo>
                  <a:pt x="2090435" y="-21316"/>
                  <a:pt x="2422730" y="31874"/>
                  <a:pt x="2652301" y="0"/>
                </a:cubicBezTo>
                <a:cubicBezTo>
                  <a:pt x="2881872" y="-31874"/>
                  <a:pt x="3090316" y="73874"/>
                  <a:pt x="3268212" y="0"/>
                </a:cubicBezTo>
                <a:cubicBezTo>
                  <a:pt x="3446108" y="-73874"/>
                  <a:pt x="3745341" y="36109"/>
                  <a:pt x="3884122" y="0"/>
                </a:cubicBezTo>
                <a:cubicBezTo>
                  <a:pt x="4022903" y="-36109"/>
                  <a:pt x="4080220" y="15786"/>
                  <a:pt x="4255888" y="0"/>
                </a:cubicBezTo>
                <a:cubicBezTo>
                  <a:pt x="4431556" y="-15786"/>
                  <a:pt x="4514566" y="41977"/>
                  <a:pt x="4627654" y="0"/>
                </a:cubicBezTo>
                <a:cubicBezTo>
                  <a:pt x="4740742" y="-41977"/>
                  <a:pt x="4929218" y="54885"/>
                  <a:pt x="5182529" y="0"/>
                </a:cubicBezTo>
                <a:cubicBezTo>
                  <a:pt x="5435840" y="-54885"/>
                  <a:pt x="5884571" y="28741"/>
                  <a:pt x="6103621" y="0"/>
                </a:cubicBezTo>
                <a:cubicBezTo>
                  <a:pt x="6149752" y="158203"/>
                  <a:pt x="6079314" y="244465"/>
                  <a:pt x="6103621" y="477362"/>
                </a:cubicBezTo>
                <a:cubicBezTo>
                  <a:pt x="6127928" y="710259"/>
                  <a:pt x="6091205" y="794783"/>
                  <a:pt x="6103621" y="1015663"/>
                </a:cubicBezTo>
                <a:cubicBezTo>
                  <a:pt x="5910125" y="1048066"/>
                  <a:pt x="5887158" y="1012398"/>
                  <a:pt x="5670819" y="1015663"/>
                </a:cubicBezTo>
                <a:cubicBezTo>
                  <a:pt x="5454480" y="1018928"/>
                  <a:pt x="5385880" y="975113"/>
                  <a:pt x="5299053" y="1015663"/>
                </a:cubicBezTo>
                <a:cubicBezTo>
                  <a:pt x="5212226" y="1056213"/>
                  <a:pt x="4934945" y="988108"/>
                  <a:pt x="4805214" y="1015663"/>
                </a:cubicBezTo>
                <a:cubicBezTo>
                  <a:pt x="4675483" y="1043218"/>
                  <a:pt x="4411140" y="964270"/>
                  <a:pt x="4189304" y="1015663"/>
                </a:cubicBezTo>
                <a:cubicBezTo>
                  <a:pt x="3967468" y="1067056"/>
                  <a:pt x="3826368" y="960088"/>
                  <a:pt x="3573393" y="1015663"/>
                </a:cubicBezTo>
                <a:cubicBezTo>
                  <a:pt x="3320418" y="1071238"/>
                  <a:pt x="3114076" y="992795"/>
                  <a:pt x="2957482" y="1015663"/>
                </a:cubicBezTo>
                <a:cubicBezTo>
                  <a:pt x="2800888" y="1038531"/>
                  <a:pt x="2659490" y="975187"/>
                  <a:pt x="2524680" y="1015663"/>
                </a:cubicBezTo>
                <a:cubicBezTo>
                  <a:pt x="2389870" y="1056139"/>
                  <a:pt x="2263931" y="992190"/>
                  <a:pt x="2091877" y="1015663"/>
                </a:cubicBezTo>
                <a:cubicBezTo>
                  <a:pt x="1919823" y="1039136"/>
                  <a:pt x="1708489" y="998034"/>
                  <a:pt x="1537003" y="1015663"/>
                </a:cubicBezTo>
                <a:cubicBezTo>
                  <a:pt x="1365517" y="1033292"/>
                  <a:pt x="1206786" y="1013762"/>
                  <a:pt x="1043164" y="1015663"/>
                </a:cubicBezTo>
                <a:cubicBezTo>
                  <a:pt x="879542" y="1017564"/>
                  <a:pt x="762395" y="995892"/>
                  <a:pt x="488290" y="1015663"/>
                </a:cubicBezTo>
                <a:cubicBezTo>
                  <a:pt x="214185" y="1035434"/>
                  <a:pt x="228936" y="967904"/>
                  <a:pt x="0" y="1015663"/>
                </a:cubicBezTo>
                <a:cubicBezTo>
                  <a:pt x="-25671" y="865211"/>
                  <a:pt x="36846" y="757247"/>
                  <a:pt x="0" y="507832"/>
                </a:cubicBezTo>
                <a:cubicBezTo>
                  <a:pt x="-36846" y="258417"/>
                  <a:pt x="10843" y="18936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xmln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eaLnBrk="1" hangingPunct="1"/>
            <a:r>
              <a:rPr lang="vi-VN" altLang="en-US" sz="3000" b="1" dirty="0">
                <a:latin typeface="+mj-lt"/>
                <a:cs typeface="Arial" panose="020B0604020202020204" pitchFamily="34" charset="0"/>
              </a:rPr>
              <a:t>Nắm được cấu tạo của bài văn tả người.</a:t>
            </a:r>
            <a:endParaRPr lang="en-US" altLang="en-US" sz="3000" b="1" dirty="0">
              <a:latin typeface="+mj-lt"/>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0B6BD5A2-31EC-C93B-F246-D4498F3459CB}"/>
              </a:ext>
            </a:extLst>
          </p:cNvPr>
          <p:cNvSpPr txBox="1"/>
          <p:nvPr/>
        </p:nvSpPr>
        <p:spPr>
          <a:xfrm>
            <a:off x="2593008" y="132183"/>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pic>
        <p:nvPicPr>
          <p:cNvPr id="5" name="Đồ họa 4" descr="Line arrow: Counter-clockwise curve with solid fill">
            <a:extLst>
              <a:ext uri="{FF2B5EF4-FFF2-40B4-BE49-F238E27FC236}">
                <a16:creationId xmlns:a16="http://schemas.microsoft.com/office/drawing/2014/main" xmlns="" id="{122EAA3F-DC91-2B25-E665-DA6C3979B23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7908575">
            <a:off x="2103317" y="1136091"/>
            <a:ext cx="914400" cy="914400"/>
          </a:xfrm>
          <a:prstGeom prst="rect">
            <a:avLst/>
          </a:prstGeom>
        </p:spPr>
      </p:pic>
      <p:sp>
        <p:nvSpPr>
          <p:cNvPr id="6" name="Hộp Văn bản 5">
            <a:extLst>
              <a:ext uri="{FF2B5EF4-FFF2-40B4-BE49-F238E27FC236}">
                <a16:creationId xmlns:a16="http://schemas.microsoft.com/office/drawing/2014/main" xmlns="" id="{EC227880-7142-628B-3753-4CA0403F0BF6}"/>
              </a:ext>
            </a:extLst>
          </p:cNvPr>
          <p:cNvSpPr txBox="1"/>
          <p:nvPr/>
        </p:nvSpPr>
        <p:spPr>
          <a:xfrm>
            <a:off x="2996948" y="1476257"/>
            <a:ext cx="5304012"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hoạt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động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đeo</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cày</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dắt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trâu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ra</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ruộng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pic>
        <p:nvPicPr>
          <p:cNvPr id="10" name="Đồ họa 9" descr="Line arrow: Counter-clockwise curve with solid fill">
            <a:extLst>
              <a:ext uri="{FF2B5EF4-FFF2-40B4-BE49-F238E27FC236}">
                <a16:creationId xmlns:a16="http://schemas.microsoft.com/office/drawing/2014/main" xmlns="" id="{A7AFD6BF-D8A5-8618-BEB3-2E1B8D10AB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7908575">
            <a:off x="2060927" y="2564857"/>
            <a:ext cx="914400" cy="914400"/>
          </a:xfrm>
          <a:prstGeom prst="rect">
            <a:avLst/>
          </a:prstGeom>
        </p:spPr>
      </p:pic>
      <p:sp>
        <p:nvSpPr>
          <p:cNvPr id="11" name="Hộp Văn bản 10">
            <a:extLst>
              <a:ext uri="{FF2B5EF4-FFF2-40B4-BE49-F238E27FC236}">
                <a16:creationId xmlns:a16="http://schemas.microsoft.com/office/drawing/2014/main" xmlns="" id="{7A38D93B-7863-68C3-F66F-4435694E3EF8}"/>
              </a:ext>
            </a:extLst>
          </p:cNvPr>
          <p:cNvSpPr txBox="1"/>
          <p:nvPr/>
        </p:nvSpPr>
        <p:spPr>
          <a:xfrm>
            <a:off x="3093493" y="2890092"/>
            <a:ext cx="4970499"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Tiếp</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tục</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hoạt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động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cày</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ruộng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2" name="Hình chữ nhật: Góc Tròn 1">
            <a:extLst>
              <a:ext uri="{FF2B5EF4-FFF2-40B4-BE49-F238E27FC236}">
                <a16:creationId xmlns:a16="http://schemas.microsoft.com/office/drawing/2014/main" xmlns="" id="{56C234D3-9A9F-0FA4-21DF-61AA4C58C652}"/>
              </a:ext>
            </a:extLst>
          </p:cNvPr>
          <p:cNvSpPr/>
          <p:nvPr/>
        </p:nvSpPr>
        <p:spPr>
          <a:xfrm>
            <a:off x="609600" y="825422"/>
            <a:ext cx="807001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xmlns="" id="{08914ED1-AE3C-8550-3878-3972C116B515}"/>
              </a:ext>
            </a:extLst>
          </p:cNvPr>
          <p:cNvSpPr txBox="1"/>
          <p:nvPr/>
        </p:nvSpPr>
        <p:spPr>
          <a:xfrm>
            <a:off x="373268" y="913720"/>
            <a:ext cx="1391479" cy="400110"/>
          </a:xfrm>
          <a:prstGeom prst="rect">
            <a:avLst/>
          </a:prstGeom>
          <a:noFill/>
        </p:spPr>
        <p:txBody>
          <a:bodyPr wrap="square" rtlCol="0">
            <a:spAutoFit/>
          </a:bodyPr>
          <a:lstStyle/>
          <a:p>
            <a:pPr algn="ctr"/>
            <a:r>
              <a:rPr lang="vi-VN" sz="2000" dirty="0">
                <a:latin typeface="+mj-lt"/>
              </a:rPr>
              <a:t>Đoạn 3: </a:t>
            </a:r>
          </a:p>
        </p:txBody>
      </p:sp>
      <p:sp>
        <p:nvSpPr>
          <p:cNvPr id="4" name="Hộp Văn bản 3">
            <a:extLst>
              <a:ext uri="{FF2B5EF4-FFF2-40B4-BE49-F238E27FC236}">
                <a16:creationId xmlns:a16="http://schemas.microsoft.com/office/drawing/2014/main" xmlns="" id="{32AB2BE6-73B3-3779-4751-9FB7837C80E9}"/>
              </a:ext>
            </a:extLst>
          </p:cNvPr>
          <p:cNvSpPr txBox="1"/>
          <p:nvPr/>
        </p:nvSpPr>
        <p:spPr>
          <a:xfrm>
            <a:off x="1764747" y="809205"/>
            <a:ext cx="6914872"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ra</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trận</a:t>
            </a:r>
            <a:endParaRPr lang="vi-VN" sz="1800" dirty="0">
              <a:latin typeface="+mj-lt"/>
            </a:endParaRPr>
          </a:p>
        </p:txBody>
      </p:sp>
      <p:sp>
        <p:nvSpPr>
          <p:cNvPr id="12" name="Hình chữ nhật: Góc Tròn 11">
            <a:extLst>
              <a:ext uri="{FF2B5EF4-FFF2-40B4-BE49-F238E27FC236}">
                <a16:creationId xmlns:a16="http://schemas.microsoft.com/office/drawing/2014/main" xmlns="" id="{ACE8E244-34C8-248E-231C-F334CE0F9558}"/>
              </a:ext>
            </a:extLst>
          </p:cNvPr>
          <p:cNvSpPr/>
          <p:nvPr/>
        </p:nvSpPr>
        <p:spPr>
          <a:xfrm>
            <a:off x="417018" y="2241186"/>
            <a:ext cx="516172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ộp Văn bản 12">
            <a:extLst>
              <a:ext uri="{FF2B5EF4-FFF2-40B4-BE49-F238E27FC236}">
                <a16:creationId xmlns:a16="http://schemas.microsoft.com/office/drawing/2014/main" xmlns="" id="{14E4A06E-11CE-0FF4-36D9-2C020FC497B0}"/>
              </a:ext>
            </a:extLst>
          </p:cNvPr>
          <p:cNvSpPr txBox="1"/>
          <p:nvPr/>
        </p:nvSpPr>
        <p:spPr>
          <a:xfrm>
            <a:off x="262411" y="2338072"/>
            <a:ext cx="1391479" cy="400110"/>
          </a:xfrm>
          <a:prstGeom prst="rect">
            <a:avLst/>
          </a:prstGeom>
          <a:noFill/>
        </p:spPr>
        <p:txBody>
          <a:bodyPr wrap="square" rtlCol="0">
            <a:spAutoFit/>
          </a:bodyPr>
          <a:lstStyle/>
          <a:p>
            <a:pPr algn="ctr"/>
            <a:r>
              <a:rPr lang="vi-VN" sz="2000" dirty="0">
                <a:latin typeface="+mj-lt"/>
              </a:rPr>
              <a:t>Đoạn 4: </a:t>
            </a:r>
          </a:p>
        </p:txBody>
      </p:sp>
      <p:sp>
        <p:nvSpPr>
          <p:cNvPr id="14" name="Hộp Văn bản 13">
            <a:extLst>
              <a:ext uri="{FF2B5EF4-FFF2-40B4-BE49-F238E27FC236}">
                <a16:creationId xmlns:a16="http://schemas.microsoft.com/office/drawing/2014/main" xmlns="" id="{1637EC2B-5C77-71BB-0C9E-8144EC671C95}"/>
              </a:ext>
            </a:extLst>
          </p:cNvPr>
          <p:cNvSpPr txBox="1"/>
          <p:nvPr/>
        </p:nvSpPr>
        <p:spPr>
          <a:xfrm>
            <a:off x="1768742" y="2239519"/>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rPr>
              <a:t>T</a:t>
            </a:r>
            <a:r>
              <a:rPr lang="en-US" sz="2000" kern="0" dirty="0" err="1">
                <a:effectLst/>
                <a:latin typeface="Times New Roman" panose="02020603050405020304" pitchFamily="18" charset="0"/>
                <a:ea typeface="Times New Roman" panose="02020603050405020304" pitchFamily="18" charset="0"/>
              </a:rPr>
              <a:t>ừ</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Tới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nương</a:t>
            </a:r>
            <a:r>
              <a:rPr lang="en-US" sz="2000" kern="0" dirty="0">
                <a:effectLst/>
                <a:latin typeface="Times New Roman" panose="02020603050405020304" pitchFamily="18" charset="0"/>
                <a:ea typeface="Times New Roman" panose="02020603050405020304" pitchFamily="18" charset="0"/>
              </a:rPr>
              <a:t>…</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16" name="Hình chữ nhật: Góc Tròn 15">
            <a:extLst>
              <a:ext uri="{FF2B5EF4-FFF2-40B4-BE49-F238E27FC236}">
                <a16:creationId xmlns:a16="http://schemas.microsoft.com/office/drawing/2014/main" xmlns="" id="{6A27042B-9841-B19A-B92E-1E764C746144}"/>
              </a:ext>
            </a:extLst>
          </p:cNvPr>
          <p:cNvSpPr/>
          <p:nvPr/>
        </p:nvSpPr>
        <p:spPr>
          <a:xfrm>
            <a:off x="335293" y="3671126"/>
            <a:ext cx="3392563"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ộp Văn bản 16">
            <a:extLst>
              <a:ext uri="{FF2B5EF4-FFF2-40B4-BE49-F238E27FC236}">
                <a16:creationId xmlns:a16="http://schemas.microsoft.com/office/drawing/2014/main" xmlns="" id="{6DA97843-5080-C67C-2F52-EAB57A72C682}"/>
              </a:ext>
            </a:extLst>
          </p:cNvPr>
          <p:cNvSpPr txBox="1"/>
          <p:nvPr/>
        </p:nvSpPr>
        <p:spPr>
          <a:xfrm>
            <a:off x="262411" y="3775583"/>
            <a:ext cx="1391479" cy="400110"/>
          </a:xfrm>
          <a:prstGeom prst="rect">
            <a:avLst/>
          </a:prstGeom>
          <a:noFill/>
        </p:spPr>
        <p:txBody>
          <a:bodyPr wrap="square" rtlCol="0">
            <a:spAutoFit/>
          </a:bodyPr>
          <a:lstStyle/>
          <a:p>
            <a:pPr algn="ctr"/>
            <a:r>
              <a:rPr lang="vi-VN" sz="2000" dirty="0">
                <a:latin typeface="+mj-lt"/>
              </a:rPr>
              <a:t>Đoạn 5: </a:t>
            </a:r>
          </a:p>
        </p:txBody>
      </p:sp>
      <p:sp>
        <p:nvSpPr>
          <p:cNvPr id="18" name="Hộp Văn bản 17">
            <a:extLst>
              <a:ext uri="{FF2B5EF4-FFF2-40B4-BE49-F238E27FC236}">
                <a16:creationId xmlns:a16="http://schemas.microsoft.com/office/drawing/2014/main" xmlns="" id="{9AD4EEAB-8062-9212-E19A-A35121E61ED9}"/>
              </a:ext>
            </a:extLst>
          </p:cNvPr>
          <p:cNvSpPr txBox="1"/>
          <p:nvPr/>
        </p:nvSpPr>
        <p:spPr>
          <a:xfrm>
            <a:off x="1768742" y="3677030"/>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vi-VN" sz="2000" dirty="0">
                <a:latin typeface="Times New Roman" panose="02020603050405020304" pitchFamily="18" charset="0"/>
              </a:rPr>
              <a:t>Phần còn lại.</a:t>
            </a:r>
            <a:endParaRPr lang="vi-VN" sz="2000" dirty="0">
              <a:latin typeface="+mj-lt"/>
            </a:endParaRPr>
          </a:p>
        </p:txBody>
      </p:sp>
      <p:pic>
        <p:nvPicPr>
          <p:cNvPr id="19" name="Đồ họa 18" descr="Line arrow: Counter-clockwise curve with solid fill">
            <a:extLst>
              <a:ext uri="{FF2B5EF4-FFF2-40B4-BE49-F238E27FC236}">
                <a16:creationId xmlns:a16="http://schemas.microsoft.com/office/drawing/2014/main" xmlns="" id="{B96FD1B4-36D8-227C-B078-0E0437AB7DA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7908575">
            <a:off x="1946075" y="3990496"/>
            <a:ext cx="914400" cy="914400"/>
          </a:xfrm>
          <a:prstGeom prst="rect">
            <a:avLst/>
          </a:prstGeom>
        </p:spPr>
      </p:pic>
      <p:sp>
        <p:nvSpPr>
          <p:cNvPr id="20" name="Hộp Văn bản 19">
            <a:extLst>
              <a:ext uri="{FF2B5EF4-FFF2-40B4-BE49-F238E27FC236}">
                <a16:creationId xmlns:a16="http://schemas.microsoft.com/office/drawing/2014/main" xmlns="" id="{276596D6-D206-2490-B27E-C967200E3E35}"/>
              </a:ext>
            </a:extLst>
          </p:cNvPr>
          <p:cNvSpPr txBox="1"/>
          <p:nvPr/>
        </p:nvSpPr>
        <p:spPr>
          <a:xfrm>
            <a:off x="2966024" y="4140708"/>
            <a:ext cx="5334936" cy="960328"/>
          </a:xfrm>
          <a:prstGeom prst="rect">
            <a:avLst/>
          </a:prstGeom>
          <a:noFill/>
        </p:spPr>
        <p:txBody>
          <a:bodyPr wrap="square" rtlCol="0">
            <a:spAutoFit/>
          </a:bodyPr>
          <a:lstStyle/>
          <a:p>
            <a:pPr marL="0" marR="0" algn="just">
              <a:lnSpc>
                <a:spcPct val="150000"/>
              </a:lnSpc>
              <a:spcBef>
                <a:spcPts val="0"/>
              </a:spcBef>
              <a:spcAft>
                <a:spcPts val="800"/>
              </a:spcAft>
            </a:pPr>
            <a:r>
              <a:rPr lang="vi-VN" sz="2000" b="1" u="sng" dirty="0">
                <a:latin typeface="+mj-lt"/>
              </a:rPr>
              <a:t>Nội dung:</a:t>
            </a:r>
            <a:r>
              <a:rPr lang="vi-VN" sz="2000" b="1" dirty="0">
                <a:latin typeface="+mj-lt"/>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rPr>
              <a:t>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 – </a:t>
            </a:r>
            <a:r>
              <a:rPr lang="en-US" sz="2000" kern="0" dirty="0" err="1">
                <a:effectLst/>
                <a:latin typeface="Times New Roman" panose="02020603050405020304" pitchFamily="18" charset="0"/>
                <a:ea typeface="Times New Roman" panose="02020603050405020304" pitchFamily="18" charset="0"/>
              </a:rPr>
              <a:t>niềm</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tự</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hào</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dòng</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họ</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Tree>
    <p:extLst>
      <p:ext uri="{BB962C8B-B14F-4D97-AF65-F5344CB8AC3E}">
        <p14:creationId xmlns:p14="http://schemas.microsoft.com/office/powerpoint/2010/main" val="21588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animBg="1"/>
      <p:bldP spid="3" grpId="0"/>
      <p:bldP spid="4" grpId="0"/>
      <p:bldP spid="12" grpId="0" animBg="1"/>
      <p:bldP spid="13" grpId="0"/>
      <p:bldP spid="16" grpId="0" animBg="1"/>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ình chữ nhật: Góc Tròn 27">
            <a:extLst>
              <a:ext uri="{FF2B5EF4-FFF2-40B4-BE49-F238E27FC236}">
                <a16:creationId xmlns:a16="http://schemas.microsoft.com/office/drawing/2014/main" xmlns="" id="{1AE96181-A3E7-4CB6-F14E-D6F796AF38C3}"/>
              </a:ext>
            </a:extLst>
          </p:cNvPr>
          <p:cNvSpPr/>
          <p:nvPr/>
        </p:nvSpPr>
        <p:spPr>
          <a:xfrm>
            <a:off x="3118678" y="1524000"/>
            <a:ext cx="4943061" cy="127220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ình chữ nhật: Góc Tròn 17">
            <a:extLst>
              <a:ext uri="{FF2B5EF4-FFF2-40B4-BE49-F238E27FC236}">
                <a16:creationId xmlns:a16="http://schemas.microsoft.com/office/drawing/2014/main" xmlns="" id="{FFB6AFED-D266-4B17-EB1D-7D55632C5F3A}"/>
              </a:ext>
            </a:extLst>
          </p:cNvPr>
          <p:cNvSpPr/>
          <p:nvPr/>
        </p:nvSpPr>
        <p:spPr>
          <a:xfrm>
            <a:off x="1170609" y="1819966"/>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xmlns=""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xmlns="" id="{58102B59-51FE-3816-DFAA-2DA14009E90F}"/>
              </a:ext>
            </a:extLst>
          </p:cNvPr>
          <p:cNvSpPr txBox="1"/>
          <p:nvPr/>
        </p:nvSpPr>
        <p:spPr>
          <a:xfrm>
            <a:off x="1281045" y="1917148"/>
            <a:ext cx="1183860" cy="477054"/>
          </a:xfrm>
          <a:prstGeom prst="rect">
            <a:avLst/>
          </a:prstGeom>
          <a:noFill/>
        </p:spPr>
        <p:txBody>
          <a:bodyPr wrap="square" rtlCol="0">
            <a:spAutoFit/>
          </a:bodyPr>
          <a:lstStyle/>
          <a:p>
            <a:r>
              <a:rPr lang="vi-VN" sz="2500" dirty="0">
                <a:latin typeface="+mj-lt"/>
              </a:rPr>
              <a:t>Mở bài</a:t>
            </a:r>
          </a:p>
        </p:txBody>
      </p:sp>
      <p:cxnSp>
        <p:nvCxnSpPr>
          <p:cNvPr id="23" name="Đường nối Thẳng 22">
            <a:extLst>
              <a:ext uri="{FF2B5EF4-FFF2-40B4-BE49-F238E27FC236}">
                <a16:creationId xmlns:a16="http://schemas.microsoft.com/office/drawing/2014/main" xmlns="" id="{00AEDAB9-B397-96FB-266F-C3BC760721A5}"/>
              </a:ext>
            </a:extLst>
          </p:cNvPr>
          <p:cNvCxnSpPr>
            <a:cxnSpLocks/>
          </p:cNvCxnSpPr>
          <p:nvPr/>
        </p:nvCxnSpPr>
        <p:spPr>
          <a:xfrm>
            <a:off x="2526748" y="2168927"/>
            <a:ext cx="59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xmlns="" id="{E4DD687C-82F0-82DB-DBE1-7901E927FDC2}"/>
              </a:ext>
            </a:extLst>
          </p:cNvPr>
          <p:cNvSpPr txBox="1"/>
          <p:nvPr/>
        </p:nvSpPr>
        <p:spPr>
          <a:xfrm>
            <a:off x="3118678" y="1833218"/>
            <a:ext cx="1435653" cy="477054"/>
          </a:xfrm>
          <a:prstGeom prst="rect">
            <a:avLst/>
          </a:prstGeom>
          <a:noFill/>
        </p:spPr>
        <p:txBody>
          <a:bodyPr wrap="square" rtlCol="0">
            <a:spAutoFit/>
          </a:bodyPr>
          <a:lstStyle/>
          <a:p>
            <a:r>
              <a:rPr lang="vi-VN" sz="2500" b="1" dirty="0">
                <a:latin typeface="+mj-lt"/>
              </a:rPr>
              <a:t>Đoạn 1</a:t>
            </a:r>
          </a:p>
        </p:txBody>
      </p:sp>
      <p:sp>
        <p:nvSpPr>
          <p:cNvPr id="29" name="Hộp Văn bản 28">
            <a:extLst>
              <a:ext uri="{FF2B5EF4-FFF2-40B4-BE49-F238E27FC236}">
                <a16:creationId xmlns:a16="http://schemas.microsoft.com/office/drawing/2014/main" xmlns="" id="{167DC150-672C-2C23-5D35-8E356249BB10}"/>
              </a:ext>
            </a:extLst>
          </p:cNvPr>
          <p:cNvSpPr txBox="1"/>
          <p:nvPr/>
        </p:nvSpPr>
        <p:spPr>
          <a:xfrm>
            <a:off x="4023135" y="1819966"/>
            <a:ext cx="3928168" cy="86177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được</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tả</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Tree>
    <p:extLst>
      <p:ext uri="{BB962C8B-B14F-4D97-AF65-F5344CB8AC3E}">
        <p14:creationId xmlns:p14="http://schemas.microsoft.com/office/powerpoint/2010/main" val="13304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5" grpId="0"/>
      <p:bldP spid="17"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ình chữ nhật: Góc Tròn 27">
            <a:extLst>
              <a:ext uri="{FF2B5EF4-FFF2-40B4-BE49-F238E27FC236}">
                <a16:creationId xmlns:a16="http://schemas.microsoft.com/office/drawing/2014/main" xmlns="" id="{1AE96181-A3E7-4CB6-F14E-D6F796AF38C3}"/>
              </a:ext>
            </a:extLst>
          </p:cNvPr>
          <p:cNvSpPr/>
          <p:nvPr/>
        </p:nvSpPr>
        <p:spPr>
          <a:xfrm>
            <a:off x="3273288" y="1356137"/>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ình chữ nhật: Góc Tròn 17">
            <a:extLst>
              <a:ext uri="{FF2B5EF4-FFF2-40B4-BE49-F238E27FC236}">
                <a16:creationId xmlns:a16="http://schemas.microsoft.com/office/drawing/2014/main" xmlns="" id="{FFB6AFED-D266-4B17-EB1D-7D55632C5F3A}"/>
              </a:ext>
            </a:extLst>
          </p:cNvPr>
          <p:cNvSpPr/>
          <p:nvPr/>
        </p:nvSpPr>
        <p:spPr>
          <a:xfrm>
            <a:off x="856974" y="2379138"/>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xmlns=""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xmlns="" id="{58102B59-51FE-3816-DFAA-2DA14009E90F}"/>
              </a:ext>
            </a:extLst>
          </p:cNvPr>
          <p:cNvSpPr txBox="1"/>
          <p:nvPr/>
        </p:nvSpPr>
        <p:spPr>
          <a:xfrm>
            <a:off x="856973" y="2496211"/>
            <a:ext cx="1356139" cy="477054"/>
          </a:xfrm>
          <a:prstGeom prst="rect">
            <a:avLst/>
          </a:prstGeom>
          <a:noFill/>
        </p:spPr>
        <p:txBody>
          <a:bodyPr wrap="square" rtlCol="0">
            <a:spAutoFit/>
          </a:bodyPr>
          <a:lstStyle/>
          <a:p>
            <a:r>
              <a:rPr lang="vi-VN" sz="2500">
                <a:latin typeface="+mj-lt"/>
              </a:rPr>
              <a:t>Thân </a:t>
            </a:r>
            <a:r>
              <a:rPr lang="vi-VN" sz="2500" dirty="0">
                <a:latin typeface="+mj-lt"/>
              </a:rPr>
              <a:t>bài</a:t>
            </a:r>
          </a:p>
        </p:txBody>
      </p:sp>
      <p:cxnSp>
        <p:nvCxnSpPr>
          <p:cNvPr id="23" name="Đường nối Thẳng 22">
            <a:extLst>
              <a:ext uri="{FF2B5EF4-FFF2-40B4-BE49-F238E27FC236}">
                <a16:creationId xmlns:a16="http://schemas.microsoft.com/office/drawing/2014/main" xmlns="" id="{00AEDAB9-B397-96FB-266F-C3BC760721A5}"/>
              </a:ext>
            </a:extLst>
          </p:cNvPr>
          <p:cNvCxnSpPr>
            <a:cxnSpLocks/>
            <a:endCxn id="26" idx="1"/>
          </p:cNvCxnSpPr>
          <p:nvPr/>
        </p:nvCxnSpPr>
        <p:spPr>
          <a:xfrm flipV="1">
            <a:off x="2213113" y="1718353"/>
            <a:ext cx="1060174" cy="1009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Hộp Văn bản 25">
            <a:extLst>
              <a:ext uri="{FF2B5EF4-FFF2-40B4-BE49-F238E27FC236}">
                <a16:creationId xmlns:a16="http://schemas.microsoft.com/office/drawing/2014/main" xmlns="" id="{E4DD687C-82F0-82DB-DBE1-7901E927FDC2}"/>
              </a:ext>
            </a:extLst>
          </p:cNvPr>
          <p:cNvSpPr txBox="1"/>
          <p:nvPr/>
        </p:nvSpPr>
        <p:spPr>
          <a:xfrm>
            <a:off x="3273287" y="1479826"/>
            <a:ext cx="1435653" cy="477054"/>
          </a:xfrm>
          <a:prstGeom prst="rect">
            <a:avLst/>
          </a:prstGeom>
          <a:noFill/>
        </p:spPr>
        <p:txBody>
          <a:bodyPr wrap="square" rtlCol="0">
            <a:spAutoFit/>
          </a:bodyPr>
          <a:lstStyle/>
          <a:p>
            <a:r>
              <a:rPr lang="vi-VN" sz="2500" b="1" dirty="0">
                <a:latin typeface="+mj-lt"/>
              </a:rPr>
              <a:t>Đoạn 2</a:t>
            </a:r>
          </a:p>
        </p:txBody>
      </p:sp>
      <p:sp>
        <p:nvSpPr>
          <p:cNvPr id="29" name="Hộp Văn bản 28">
            <a:extLst>
              <a:ext uri="{FF2B5EF4-FFF2-40B4-BE49-F238E27FC236}">
                <a16:creationId xmlns:a16="http://schemas.microsoft.com/office/drawing/2014/main" xmlns="" id="{167DC150-672C-2C23-5D35-8E356249BB10}"/>
              </a:ext>
            </a:extLst>
          </p:cNvPr>
          <p:cNvSpPr txBox="1"/>
          <p:nvPr/>
        </p:nvSpPr>
        <p:spPr>
          <a:xfrm>
            <a:off x="4177744" y="1466574"/>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ngoại hình</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
        <p:nvSpPr>
          <p:cNvPr id="2" name="Hình chữ nhật: Góc Tròn 1">
            <a:extLst>
              <a:ext uri="{FF2B5EF4-FFF2-40B4-BE49-F238E27FC236}">
                <a16:creationId xmlns:a16="http://schemas.microsoft.com/office/drawing/2014/main" xmlns="" id="{F0E11D69-CCBE-A8FA-57AB-D745BDAB24A0}"/>
              </a:ext>
            </a:extLst>
          </p:cNvPr>
          <p:cNvSpPr/>
          <p:nvPr/>
        </p:nvSpPr>
        <p:spPr>
          <a:xfrm>
            <a:off x="3273288" y="2414093"/>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xmlns="" id="{91CD3CDD-5B77-013E-02D4-2C2F320AED8B}"/>
              </a:ext>
            </a:extLst>
          </p:cNvPr>
          <p:cNvSpPr txBox="1"/>
          <p:nvPr/>
        </p:nvSpPr>
        <p:spPr>
          <a:xfrm>
            <a:off x="3273287" y="2537782"/>
            <a:ext cx="1435653" cy="477054"/>
          </a:xfrm>
          <a:prstGeom prst="rect">
            <a:avLst/>
          </a:prstGeom>
          <a:noFill/>
        </p:spPr>
        <p:txBody>
          <a:bodyPr wrap="square" rtlCol="0">
            <a:spAutoFit/>
          </a:bodyPr>
          <a:lstStyle/>
          <a:p>
            <a:r>
              <a:rPr lang="vi-VN" sz="2500" b="1" dirty="0">
                <a:latin typeface="+mj-lt"/>
              </a:rPr>
              <a:t>Đoạn 3</a:t>
            </a:r>
          </a:p>
        </p:txBody>
      </p:sp>
      <p:sp>
        <p:nvSpPr>
          <p:cNvPr id="4" name="Hộp Văn bản 3">
            <a:extLst>
              <a:ext uri="{FF2B5EF4-FFF2-40B4-BE49-F238E27FC236}">
                <a16:creationId xmlns:a16="http://schemas.microsoft.com/office/drawing/2014/main" xmlns="" id="{457B1F93-DB37-03C0-32C8-CD3E3F6F36BF}"/>
              </a:ext>
            </a:extLst>
          </p:cNvPr>
          <p:cNvSpPr txBox="1"/>
          <p:nvPr/>
        </p:nvSpPr>
        <p:spPr>
          <a:xfrm>
            <a:off x="4177744" y="2524530"/>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hoạt động</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sp>
        <p:nvSpPr>
          <p:cNvPr id="5" name="Hình chữ nhật: Góc Tròn 4">
            <a:extLst>
              <a:ext uri="{FF2B5EF4-FFF2-40B4-BE49-F238E27FC236}">
                <a16:creationId xmlns:a16="http://schemas.microsoft.com/office/drawing/2014/main" xmlns="" id="{68F8ACB7-5146-E5F0-A9A5-1AFDD03EC560}"/>
              </a:ext>
            </a:extLst>
          </p:cNvPr>
          <p:cNvSpPr/>
          <p:nvPr/>
        </p:nvSpPr>
        <p:spPr>
          <a:xfrm>
            <a:off x="3273288" y="3472049"/>
            <a:ext cx="3586922" cy="676245"/>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Hộp Văn bản 5">
            <a:extLst>
              <a:ext uri="{FF2B5EF4-FFF2-40B4-BE49-F238E27FC236}">
                <a16:creationId xmlns:a16="http://schemas.microsoft.com/office/drawing/2014/main" xmlns="" id="{EB0CD0DF-561B-FDA0-A14C-FA9A49136BBC}"/>
              </a:ext>
            </a:extLst>
          </p:cNvPr>
          <p:cNvSpPr txBox="1"/>
          <p:nvPr/>
        </p:nvSpPr>
        <p:spPr>
          <a:xfrm>
            <a:off x="3273287" y="3595738"/>
            <a:ext cx="1435653" cy="477054"/>
          </a:xfrm>
          <a:prstGeom prst="rect">
            <a:avLst/>
          </a:prstGeom>
          <a:noFill/>
        </p:spPr>
        <p:txBody>
          <a:bodyPr wrap="square" rtlCol="0">
            <a:spAutoFit/>
          </a:bodyPr>
          <a:lstStyle/>
          <a:p>
            <a:r>
              <a:rPr lang="vi-VN" sz="2500" b="1" dirty="0">
                <a:latin typeface="+mj-lt"/>
              </a:rPr>
              <a:t>Đoạn 4</a:t>
            </a:r>
          </a:p>
        </p:txBody>
      </p:sp>
      <p:sp>
        <p:nvSpPr>
          <p:cNvPr id="7" name="Hộp Văn bản 6">
            <a:extLst>
              <a:ext uri="{FF2B5EF4-FFF2-40B4-BE49-F238E27FC236}">
                <a16:creationId xmlns:a16="http://schemas.microsoft.com/office/drawing/2014/main" xmlns="" id="{805C0D2D-8BD0-C62A-D1C1-64AA922BFDF7}"/>
              </a:ext>
            </a:extLst>
          </p:cNvPr>
          <p:cNvSpPr txBox="1"/>
          <p:nvPr/>
        </p:nvSpPr>
        <p:spPr>
          <a:xfrm>
            <a:off x="4177744" y="3582486"/>
            <a:ext cx="2682465" cy="477054"/>
          </a:xfrm>
          <a:prstGeom prst="rect">
            <a:avLst/>
          </a:prstGeom>
          <a:noFill/>
        </p:spPr>
        <p:txBody>
          <a:bodyPr wrap="square" rtlCol="0">
            <a:spAutoFit/>
          </a:bodyPr>
          <a:lstStyle/>
          <a:p>
            <a:pPr marL="0" marR="0" algn="ctr">
              <a:spcBef>
                <a:spcPts val="0"/>
              </a:spcBef>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500" dirty="0">
                <a:effectLst/>
                <a:latin typeface="Times New Roman" panose="02020603050405020304" pitchFamily="18" charset="0"/>
                <a:ea typeface="Times New Roman" panose="02020603050405020304" pitchFamily="18" charset="0"/>
                <a:cs typeface="Times New Roman" panose="02020603050405020304" pitchFamily="18" charset="0"/>
              </a:rPr>
              <a:t>Tả hoạt động</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cxnSp>
        <p:nvCxnSpPr>
          <p:cNvPr id="10" name="Đường nối Thẳng 9">
            <a:extLst>
              <a:ext uri="{FF2B5EF4-FFF2-40B4-BE49-F238E27FC236}">
                <a16:creationId xmlns:a16="http://schemas.microsoft.com/office/drawing/2014/main" xmlns="" id="{02CA2CD4-C785-20B2-CE70-1843138FF766}"/>
              </a:ext>
            </a:extLst>
          </p:cNvPr>
          <p:cNvCxnSpPr>
            <a:stCxn id="17" idx="3"/>
            <a:endCxn id="3" idx="1"/>
          </p:cNvCxnSpPr>
          <p:nvPr/>
        </p:nvCxnSpPr>
        <p:spPr>
          <a:xfrm>
            <a:off x="2213112" y="2734738"/>
            <a:ext cx="1060175" cy="41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CDAE6CE6-4712-F17B-5D8D-7AAEEEC41EAD}"/>
              </a:ext>
            </a:extLst>
          </p:cNvPr>
          <p:cNvCxnSpPr>
            <a:stCxn id="17" idx="3"/>
            <a:endCxn id="6" idx="1"/>
          </p:cNvCxnSpPr>
          <p:nvPr/>
        </p:nvCxnSpPr>
        <p:spPr>
          <a:xfrm>
            <a:off x="2213112" y="2734738"/>
            <a:ext cx="1060175" cy="1099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70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7" grpId="0"/>
      <p:bldP spid="26" grpId="0"/>
      <p:bldP spid="29" grpId="0"/>
      <p:bldP spid="2" grpId="0" animBg="1"/>
      <p:bldP spid="3" grpId="0"/>
      <p:bldP spid="4" grpId="0"/>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ình chữ nhật: Góc Tròn 17">
            <a:extLst>
              <a:ext uri="{FF2B5EF4-FFF2-40B4-BE49-F238E27FC236}">
                <a16:creationId xmlns:a16="http://schemas.microsoft.com/office/drawing/2014/main" xmlns="" id="{FFB6AFED-D266-4B17-EB1D-7D55632C5F3A}"/>
              </a:ext>
            </a:extLst>
          </p:cNvPr>
          <p:cNvSpPr/>
          <p:nvPr/>
        </p:nvSpPr>
        <p:spPr>
          <a:xfrm>
            <a:off x="967409" y="1928180"/>
            <a:ext cx="1356139" cy="711200"/>
          </a:xfrm>
          <a:prstGeom prst="roundRect">
            <a:avLst/>
          </a:prstGeom>
          <a:solidFill>
            <a:srgbClr val="ACD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xmlns="" id="{00890844-6A0F-463B-B657-55F38903879F}"/>
              </a:ext>
            </a:extLst>
          </p:cNvPr>
          <p:cNvSpPr txBox="1"/>
          <p:nvPr/>
        </p:nvSpPr>
        <p:spPr>
          <a:xfrm>
            <a:off x="856974" y="70678"/>
            <a:ext cx="7430052" cy="861774"/>
          </a:xfrm>
          <a:prstGeom prst="rect">
            <a:avLst/>
          </a:prstGeom>
          <a:noFill/>
        </p:spPr>
        <p:txBody>
          <a:bodyPr wrap="square" rtlCol="0">
            <a:spAutoFit/>
          </a:bodyPr>
          <a:lstStyle/>
          <a:p>
            <a:r>
              <a:rPr lang="vi-VN" sz="2500" dirty="0">
                <a:latin typeface="+mj-lt"/>
              </a:rPr>
              <a:t>2. Xếp các đoạn văn trên vào mỗi phần phù hợp: mở bài, thân bài, kết bài.</a:t>
            </a:r>
          </a:p>
        </p:txBody>
      </p:sp>
      <p:sp>
        <p:nvSpPr>
          <p:cNvPr id="17" name="Hộp Văn bản 16">
            <a:extLst>
              <a:ext uri="{FF2B5EF4-FFF2-40B4-BE49-F238E27FC236}">
                <a16:creationId xmlns:a16="http://schemas.microsoft.com/office/drawing/2014/main" xmlns="" id="{58102B59-51FE-3816-DFAA-2DA14009E90F}"/>
              </a:ext>
            </a:extLst>
          </p:cNvPr>
          <p:cNvSpPr txBox="1"/>
          <p:nvPr/>
        </p:nvSpPr>
        <p:spPr>
          <a:xfrm>
            <a:off x="1062381" y="2045253"/>
            <a:ext cx="1245706" cy="477054"/>
          </a:xfrm>
          <a:prstGeom prst="rect">
            <a:avLst/>
          </a:prstGeom>
          <a:noFill/>
        </p:spPr>
        <p:txBody>
          <a:bodyPr wrap="square" rtlCol="0">
            <a:spAutoFit/>
          </a:bodyPr>
          <a:lstStyle/>
          <a:p>
            <a:r>
              <a:rPr lang="vi-VN" sz="2500" dirty="0">
                <a:latin typeface="+mj-lt"/>
              </a:rPr>
              <a:t>Kết bài</a:t>
            </a:r>
          </a:p>
        </p:txBody>
      </p:sp>
      <p:sp>
        <p:nvSpPr>
          <p:cNvPr id="2" name="Hình chữ nhật: Góc Tròn 1">
            <a:extLst>
              <a:ext uri="{FF2B5EF4-FFF2-40B4-BE49-F238E27FC236}">
                <a16:creationId xmlns:a16="http://schemas.microsoft.com/office/drawing/2014/main" xmlns="" id="{F0E11D69-CCBE-A8FA-57AB-D745BDAB24A0}"/>
              </a:ext>
            </a:extLst>
          </p:cNvPr>
          <p:cNvSpPr/>
          <p:nvPr/>
        </p:nvSpPr>
        <p:spPr>
          <a:xfrm>
            <a:off x="2884559" y="1698476"/>
            <a:ext cx="5512902" cy="1247924"/>
          </a:xfrm>
          <a:prstGeom prst="round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xmlns="" id="{91CD3CDD-5B77-013E-02D4-2C2F320AED8B}"/>
              </a:ext>
            </a:extLst>
          </p:cNvPr>
          <p:cNvSpPr txBox="1"/>
          <p:nvPr/>
        </p:nvSpPr>
        <p:spPr>
          <a:xfrm>
            <a:off x="2884558" y="1822165"/>
            <a:ext cx="1435653" cy="477054"/>
          </a:xfrm>
          <a:prstGeom prst="rect">
            <a:avLst/>
          </a:prstGeom>
          <a:noFill/>
        </p:spPr>
        <p:txBody>
          <a:bodyPr wrap="square" rtlCol="0">
            <a:spAutoFit/>
          </a:bodyPr>
          <a:lstStyle/>
          <a:p>
            <a:r>
              <a:rPr lang="vi-VN" sz="2500" b="1" dirty="0">
                <a:latin typeface="+mj-lt"/>
              </a:rPr>
              <a:t>Đoạn 5</a:t>
            </a:r>
          </a:p>
        </p:txBody>
      </p:sp>
      <p:sp>
        <p:nvSpPr>
          <p:cNvPr id="4" name="Hộp Văn bản 3">
            <a:extLst>
              <a:ext uri="{FF2B5EF4-FFF2-40B4-BE49-F238E27FC236}">
                <a16:creationId xmlns:a16="http://schemas.microsoft.com/office/drawing/2014/main" xmlns="" id="{457B1F93-DB37-03C0-32C8-CD3E3F6F36BF}"/>
              </a:ext>
            </a:extLst>
          </p:cNvPr>
          <p:cNvSpPr txBox="1"/>
          <p:nvPr/>
        </p:nvSpPr>
        <p:spPr>
          <a:xfrm>
            <a:off x="3872945" y="1698476"/>
            <a:ext cx="4458255" cy="1177374"/>
          </a:xfrm>
          <a:prstGeom prst="rect">
            <a:avLst/>
          </a:prstGeom>
          <a:noFill/>
        </p:spPr>
        <p:txBody>
          <a:bodyPr wrap="square" rtlCol="0">
            <a:spAutoFit/>
          </a:bodyPr>
          <a:lstStyle/>
          <a:p>
            <a:pPr marL="0" marR="0" algn="ctr">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người</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được</a:t>
            </a:r>
            <a:r>
              <a:rPr lang="en-US" sz="2500" kern="0" dirty="0">
                <a:effectLst/>
                <a:latin typeface="Times New Roman" panose="02020603050405020304" pitchFamily="18" charset="0"/>
                <a:ea typeface="Times New Roman" panose="02020603050405020304" pitchFamily="18" charset="0"/>
              </a:rPr>
              <a:t> </a:t>
            </a:r>
            <a:r>
              <a:rPr lang="en-US" sz="2500" kern="0" dirty="0" err="1">
                <a:effectLst/>
                <a:latin typeface="Times New Roman" panose="02020603050405020304" pitchFamily="18" charset="0"/>
                <a:ea typeface="Times New Roman" panose="02020603050405020304" pitchFamily="18" charset="0"/>
              </a:rPr>
              <a:t>tả</a:t>
            </a:r>
            <a:r>
              <a:rPr lang="en-US" sz="2500" kern="0" dirty="0">
                <a:effectLst/>
                <a:latin typeface="Times New Roman" panose="02020603050405020304" pitchFamily="18" charset="0"/>
                <a:ea typeface="Times New Roman" panose="02020603050405020304" pitchFamily="18" charset="0"/>
              </a:rPr>
              <a:t>).</a:t>
            </a:r>
            <a:endParaRPr lang="vi-VN" sz="2500" dirty="0">
              <a:latin typeface="+mj-lt"/>
            </a:endParaRPr>
          </a:p>
        </p:txBody>
      </p:sp>
      <p:cxnSp>
        <p:nvCxnSpPr>
          <p:cNvPr id="10" name="Đường nối Thẳng 9">
            <a:extLst>
              <a:ext uri="{FF2B5EF4-FFF2-40B4-BE49-F238E27FC236}">
                <a16:creationId xmlns:a16="http://schemas.microsoft.com/office/drawing/2014/main" xmlns="" id="{02CA2CD4-C785-20B2-CE70-1843138FF766}"/>
              </a:ext>
            </a:extLst>
          </p:cNvPr>
          <p:cNvCxnSpPr>
            <a:cxnSpLocks/>
          </p:cNvCxnSpPr>
          <p:nvPr/>
        </p:nvCxnSpPr>
        <p:spPr>
          <a:xfrm>
            <a:off x="2354471" y="228378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xmlns="" id="{EF8524BC-8016-9500-4478-8EBED364230F}"/>
              </a:ext>
            </a:extLst>
          </p:cNvPr>
          <p:cNvCxnSpPr>
            <a:stCxn id="17" idx="3"/>
          </p:cNvCxnSpPr>
          <p:nvPr/>
        </p:nvCxnSpPr>
        <p:spPr>
          <a:xfrm>
            <a:off x="2308087" y="2283780"/>
            <a:ext cx="576471" cy="15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7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56" name="Picture 18">
            <a:extLst>
              <a:ext uri="{FF2B5EF4-FFF2-40B4-BE49-F238E27FC236}">
                <a16:creationId xmlns:a16="http://schemas.microsoft.com/office/drawing/2014/main" xmlns="" id="{3AD6FE9C-20E4-42A3-971F-4F244C19D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1886" y="2420726"/>
            <a:ext cx="2574027" cy="1384767"/>
          </a:xfrm>
          <a:prstGeom prst="rect">
            <a:avLst/>
          </a:prstGeom>
        </p:spPr>
      </p:pic>
      <p:sp>
        <p:nvSpPr>
          <p:cNvPr id="48" name="Rectangle 2">
            <a:extLst>
              <a:ext uri="{FF2B5EF4-FFF2-40B4-BE49-F238E27FC236}">
                <a16:creationId xmlns:a16="http://schemas.microsoft.com/office/drawing/2014/main" xmlns="" id="{30C9AFC5-E470-4B3E-8F23-2EDCC9B11E8C}"/>
              </a:ext>
            </a:extLst>
          </p:cNvPr>
          <p:cNvSpPr txBox="1">
            <a:spLocks noChangeArrowheads="1"/>
          </p:cNvSpPr>
          <p:nvPr/>
        </p:nvSpPr>
        <p:spPr bwMode="auto">
          <a:xfrm>
            <a:off x="1665089" y="282015"/>
            <a:ext cx="6035279" cy="400050"/>
          </a:xfrm>
          <a:prstGeom prst="rect">
            <a:avLst/>
          </a:prstGeom>
          <a:solidFill>
            <a:schemeClr val="accent2">
              <a:lumMod val="20000"/>
              <a:lumOff val="80000"/>
            </a:schemeClr>
          </a:solidFill>
          <a:ln w="19050">
            <a:solidFill>
              <a:schemeClr val="accent1">
                <a:lumMod val="75000"/>
              </a:schemeClr>
            </a:solidFill>
            <a:prstDash val="dash"/>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vi-VN" altLang="vi-VN" sz="1800" b="1" dirty="0">
                <a:solidFill>
                  <a:srgbClr val="000000"/>
                </a:solidFill>
                <a:latin typeface="Arial" panose="020B0604020202020204" pitchFamily="34" charset="0"/>
                <a:cs typeface="Arial" panose="020B0604020202020204" pitchFamily="34" charset="0"/>
              </a:rPr>
              <a:t>Cấu tạo của bài văn tả người.</a:t>
            </a:r>
          </a:p>
        </p:txBody>
      </p:sp>
      <p:sp>
        <p:nvSpPr>
          <p:cNvPr id="49" name="Rectangle 8">
            <a:extLst>
              <a:ext uri="{FF2B5EF4-FFF2-40B4-BE49-F238E27FC236}">
                <a16:creationId xmlns:a16="http://schemas.microsoft.com/office/drawing/2014/main" xmlns="" id="{ED09F5C5-C8BC-4001-B8B4-164C0CD99D4B}"/>
              </a:ext>
            </a:extLst>
          </p:cNvPr>
          <p:cNvSpPr>
            <a:spLocks noChangeArrowheads="1"/>
          </p:cNvSpPr>
          <p:nvPr/>
        </p:nvSpPr>
        <p:spPr bwMode="auto">
          <a:xfrm>
            <a:off x="808879" y="2477353"/>
            <a:ext cx="1977566" cy="1250156"/>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algn="ctr">
              <a:defRPr/>
            </a:pPr>
            <a:r>
              <a:rPr lang="vi-VN" sz="2800" b="1" dirty="0">
                <a:solidFill>
                  <a:schemeClr val="bg2"/>
                </a:solidFill>
                <a:latin typeface="+mj-lt"/>
              </a:rPr>
              <a:t>Tả người</a:t>
            </a:r>
            <a:endParaRPr lang="en-US" sz="2800" b="1" dirty="0">
              <a:solidFill>
                <a:schemeClr val="bg2"/>
              </a:solidFill>
              <a:latin typeface="+mj-lt"/>
            </a:endParaRPr>
          </a:p>
        </p:txBody>
      </p:sp>
      <p:sp>
        <p:nvSpPr>
          <p:cNvPr id="50" name="Rectangle 9">
            <a:extLst>
              <a:ext uri="{FF2B5EF4-FFF2-40B4-BE49-F238E27FC236}">
                <a16:creationId xmlns:a16="http://schemas.microsoft.com/office/drawing/2014/main" xmlns="" id="{B9651441-72BE-4E0A-9E01-A85C8D2021C8}"/>
              </a:ext>
            </a:extLst>
          </p:cNvPr>
          <p:cNvSpPr>
            <a:spLocks noChangeArrowheads="1"/>
          </p:cNvSpPr>
          <p:nvPr/>
        </p:nvSpPr>
        <p:spPr bwMode="auto">
          <a:xfrm>
            <a:off x="5351515" y="1636570"/>
            <a:ext cx="3090120"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Giới thiệu người được tả.</a:t>
            </a:r>
            <a:endParaRPr lang="en-US" sz="2200" dirty="0">
              <a:solidFill>
                <a:schemeClr val="bg2"/>
              </a:solidFill>
              <a:latin typeface="+mj-lt"/>
            </a:endParaRPr>
          </a:p>
        </p:txBody>
      </p:sp>
      <p:sp>
        <p:nvSpPr>
          <p:cNvPr id="51" name="Rectangle 10">
            <a:extLst>
              <a:ext uri="{FF2B5EF4-FFF2-40B4-BE49-F238E27FC236}">
                <a16:creationId xmlns:a16="http://schemas.microsoft.com/office/drawing/2014/main" xmlns="" id="{65FE6CAA-C8E5-4154-91C7-029E3D0FA7F3}"/>
              </a:ext>
            </a:extLst>
          </p:cNvPr>
          <p:cNvSpPr>
            <a:spLocks noChangeArrowheads="1"/>
          </p:cNvSpPr>
          <p:nvPr/>
        </p:nvSpPr>
        <p:spPr bwMode="auto">
          <a:xfrm>
            <a:off x="5691654" y="2442882"/>
            <a:ext cx="2060868"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Tả ngoại hình.</a:t>
            </a:r>
            <a:endParaRPr lang="en-US" sz="2200" dirty="0">
              <a:solidFill>
                <a:schemeClr val="bg2"/>
              </a:solidFill>
              <a:latin typeface="+mj-lt"/>
            </a:endParaRPr>
          </a:p>
        </p:txBody>
      </p:sp>
      <p:sp>
        <p:nvSpPr>
          <p:cNvPr id="52" name="Rectangle 11">
            <a:extLst>
              <a:ext uri="{FF2B5EF4-FFF2-40B4-BE49-F238E27FC236}">
                <a16:creationId xmlns:a16="http://schemas.microsoft.com/office/drawing/2014/main" xmlns="" id="{2771C36B-663F-4FBB-AF35-66A245AE1BFD}"/>
              </a:ext>
            </a:extLst>
          </p:cNvPr>
          <p:cNvSpPr>
            <a:spLocks noChangeArrowheads="1"/>
          </p:cNvSpPr>
          <p:nvPr/>
        </p:nvSpPr>
        <p:spPr bwMode="auto">
          <a:xfrm>
            <a:off x="5267582" y="3740288"/>
            <a:ext cx="3814574" cy="62865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Nêu cảm nghĩ về người được tả.</a:t>
            </a:r>
            <a:endParaRPr lang="en-US" sz="2200" dirty="0">
              <a:solidFill>
                <a:schemeClr val="bg2"/>
              </a:solidFill>
              <a:latin typeface="+mj-lt"/>
            </a:endParaRPr>
          </a:p>
        </p:txBody>
      </p:sp>
      <p:sp>
        <p:nvSpPr>
          <p:cNvPr id="2" name="Hình Bầu dục 1">
            <a:extLst>
              <a:ext uri="{FF2B5EF4-FFF2-40B4-BE49-F238E27FC236}">
                <a16:creationId xmlns:a16="http://schemas.microsoft.com/office/drawing/2014/main" xmlns="" id="{7EFBF701-9DE6-2A95-A616-E26E6E572C3E}"/>
              </a:ext>
            </a:extLst>
          </p:cNvPr>
          <p:cNvSpPr/>
          <p:nvPr/>
        </p:nvSpPr>
        <p:spPr>
          <a:xfrm>
            <a:off x="3410225" y="1440070"/>
            <a:ext cx="1559339"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Mở bài</a:t>
            </a:r>
          </a:p>
        </p:txBody>
      </p:sp>
      <p:sp>
        <p:nvSpPr>
          <p:cNvPr id="3" name="Hình Bầu dục 2">
            <a:extLst>
              <a:ext uri="{FF2B5EF4-FFF2-40B4-BE49-F238E27FC236}">
                <a16:creationId xmlns:a16="http://schemas.microsoft.com/office/drawing/2014/main" xmlns="" id="{06412F31-3C2F-694A-4E36-C76959BEDEA9}"/>
              </a:ext>
            </a:extLst>
          </p:cNvPr>
          <p:cNvSpPr/>
          <p:nvPr/>
        </p:nvSpPr>
        <p:spPr>
          <a:xfrm>
            <a:off x="3410225" y="2560707"/>
            <a:ext cx="1784627"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Thân bài</a:t>
            </a:r>
          </a:p>
        </p:txBody>
      </p:sp>
      <p:sp>
        <p:nvSpPr>
          <p:cNvPr id="4" name="Hình Bầu dục 3">
            <a:extLst>
              <a:ext uri="{FF2B5EF4-FFF2-40B4-BE49-F238E27FC236}">
                <a16:creationId xmlns:a16="http://schemas.microsoft.com/office/drawing/2014/main" xmlns="" id="{AD8EF6DA-73F8-7109-CAEC-83E2C3A94B7B}"/>
              </a:ext>
            </a:extLst>
          </p:cNvPr>
          <p:cNvSpPr/>
          <p:nvPr/>
        </p:nvSpPr>
        <p:spPr>
          <a:xfrm>
            <a:off x="3414642" y="3681344"/>
            <a:ext cx="1559339" cy="746539"/>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mj-lt"/>
              </a:rPr>
              <a:t>Kết bài</a:t>
            </a:r>
          </a:p>
        </p:txBody>
      </p:sp>
      <p:sp>
        <p:nvSpPr>
          <p:cNvPr id="5" name="Rectangle 10">
            <a:extLst>
              <a:ext uri="{FF2B5EF4-FFF2-40B4-BE49-F238E27FC236}">
                <a16:creationId xmlns:a16="http://schemas.microsoft.com/office/drawing/2014/main" xmlns="" id="{1DB2A9FA-CD71-6D12-AFEF-563C4FCF4E11}"/>
              </a:ext>
            </a:extLst>
          </p:cNvPr>
          <p:cNvSpPr>
            <a:spLocks noChangeArrowheads="1"/>
          </p:cNvSpPr>
          <p:nvPr/>
        </p:nvSpPr>
        <p:spPr bwMode="auto">
          <a:xfrm>
            <a:off x="5691655" y="3203437"/>
            <a:ext cx="3032694" cy="342900"/>
          </a:xfrm>
          <a:prstGeom prst="rect">
            <a:avLst/>
          </a:prstGeom>
          <a:noFill/>
          <a:ln w="9525">
            <a:solidFill>
              <a:schemeClr val="tx1"/>
            </a:solidFill>
            <a:headEnd/>
            <a:tailEnd/>
          </a:ln>
        </p:spPr>
        <p:style>
          <a:lnRef idx="2">
            <a:schemeClr val="accent3"/>
          </a:lnRef>
          <a:fillRef idx="1">
            <a:schemeClr val="lt1"/>
          </a:fillRef>
          <a:effectRef idx="0">
            <a:schemeClr val="accent3"/>
          </a:effectRef>
          <a:fontRef idx="minor">
            <a:schemeClr val="dk1"/>
          </a:fontRef>
        </p:style>
        <p:txBody>
          <a:bodyPr anchor="ctr"/>
          <a:lstStyle/>
          <a:p>
            <a:pPr algn="l">
              <a:defRPr/>
            </a:pPr>
            <a:r>
              <a:rPr lang="vi-VN" sz="2200" dirty="0">
                <a:solidFill>
                  <a:schemeClr val="bg2"/>
                </a:solidFill>
                <a:latin typeface="+mj-lt"/>
              </a:rPr>
              <a:t>Tả hoạt động, tính cách.</a:t>
            </a:r>
            <a:endParaRPr lang="en-US" sz="2200" dirty="0">
              <a:solidFill>
                <a:schemeClr val="bg2"/>
              </a:solidFill>
              <a:latin typeface="+mj-lt"/>
            </a:endParaRPr>
          </a:p>
        </p:txBody>
      </p:sp>
      <p:cxnSp>
        <p:nvCxnSpPr>
          <p:cNvPr id="7" name="Đường nối Thẳng 6">
            <a:extLst>
              <a:ext uri="{FF2B5EF4-FFF2-40B4-BE49-F238E27FC236}">
                <a16:creationId xmlns:a16="http://schemas.microsoft.com/office/drawing/2014/main" xmlns="" id="{BE4AA6A9-E519-0336-8C3B-4F597392F0BF}"/>
              </a:ext>
            </a:extLst>
          </p:cNvPr>
          <p:cNvCxnSpPr>
            <a:cxnSpLocks/>
          </p:cNvCxnSpPr>
          <p:nvPr/>
        </p:nvCxnSpPr>
        <p:spPr>
          <a:xfrm flipV="1">
            <a:off x="2884557" y="2071757"/>
            <a:ext cx="638158" cy="101158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787C5EFF-B94A-A435-2DDE-8F6D9E9E8874}"/>
              </a:ext>
            </a:extLst>
          </p:cNvPr>
          <p:cNvCxnSpPr>
            <a:endCxn id="3" idx="2"/>
          </p:cNvCxnSpPr>
          <p:nvPr/>
        </p:nvCxnSpPr>
        <p:spPr>
          <a:xfrm flipV="1">
            <a:off x="2913422" y="2933977"/>
            <a:ext cx="496803" cy="15378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xmlns="" id="{6BA45830-CFD0-695D-8339-3BDDDC4F7D5B}"/>
              </a:ext>
            </a:extLst>
          </p:cNvPr>
          <p:cNvCxnSpPr/>
          <p:nvPr/>
        </p:nvCxnSpPr>
        <p:spPr>
          <a:xfrm>
            <a:off x="2884557" y="3083339"/>
            <a:ext cx="525668" cy="86222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988DB777-16F1-6F38-6DC3-41F07D333AEC}"/>
              </a:ext>
            </a:extLst>
          </p:cNvPr>
          <p:cNvCxnSpPr>
            <a:stCxn id="2" idx="6"/>
            <a:endCxn id="50" idx="1"/>
          </p:cNvCxnSpPr>
          <p:nvPr/>
        </p:nvCxnSpPr>
        <p:spPr>
          <a:xfrm flipV="1">
            <a:off x="4969564" y="1808020"/>
            <a:ext cx="381951" cy="5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xmlns="" id="{E01FF277-C1E7-14DD-F866-83328312E0DE}"/>
              </a:ext>
            </a:extLst>
          </p:cNvPr>
          <p:cNvCxnSpPr>
            <a:cxnSpLocks/>
            <a:stCxn id="3" idx="6"/>
            <a:endCxn id="51" idx="1"/>
          </p:cNvCxnSpPr>
          <p:nvPr/>
        </p:nvCxnSpPr>
        <p:spPr>
          <a:xfrm flipV="1">
            <a:off x="5194852" y="2614332"/>
            <a:ext cx="496802" cy="3196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Đường nối Thẳng 19">
            <a:extLst>
              <a:ext uri="{FF2B5EF4-FFF2-40B4-BE49-F238E27FC236}">
                <a16:creationId xmlns:a16="http://schemas.microsoft.com/office/drawing/2014/main" xmlns="" id="{A051AFA4-DF30-68B6-F184-5E3AB4F914BE}"/>
              </a:ext>
            </a:extLst>
          </p:cNvPr>
          <p:cNvCxnSpPr>
            <a:stCxn id="3" idx="6"/>
            <a:endCxn id="5" idx="1"/>
          </p:cNvCxnSpPr>
          <p:nvPr/>
        </p:nvCxnSpPr>
        <p:spPr>
          <a:xfrm>
            <a:off x="5194852" y="2933977"/>
            <a:ext cx="496803" cy="440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xmlns="" id="{B36F3699-29D0-0EAC-2EED-CF42E5F68CF8}"/>
              </a:ext>
            </a:extLst>
          </p:cNvPr>
          <p:cNvCxnSpPr>
            <a:stCxn id="4" idx="6"/>
            <a:endCxn id="52" idx="1"/>
          </p:cNvCxnSpPr>
          <p:nvPr/>
        </p:nvCxnSpPr>
        <p:spPr>
          <a:xfrm flipV="1">
            <a:off x="4973981" y="4054613"/>
            <a:ext cx="29360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animBg="1"/>
      <p:bldP spid="52" grpId="0" animBg="1"/>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925C5CF4-CFBB-A281-5817-AEF70E974AE9}"/>
              </a:ext>
            </a:extLst>
          </p:cNvPr>
          <p:cNvSpPr txBox="1"/>
          <p:nvPr/>
        </p:nvSpPr>
        <p:spPr>
          <a:xfrm>
            <a:off x="1042505" y="79514"/>
            <a:ext cx="2641600" cy="553998"/>
          </a:xfrm>
          <a:prstGeom prst="rect">
            <a:avLst/>
          </a:prstGeom>
          <a:noFill/>
        </p:spPr>
        <p:txBody>
          <a:bodyPr wrap="square" rtlCol="0">
            <a:spAutoFit/>
          </a:bodyPr>
          <a:lstStyle/>
          <a:p>
            <a:r>
              <a:rPr lang="vi-VN" sz="3000" b="1" dirty="0">
                <a:solidFill>
                  <a:srgbClr val="00B0F0"/>
                </a:solidFill>
                <a:latin typeface="+mj-lt"/>
              </a:rPr>
              <a:t>III. Luyện tập:</a:t>
            </a:r>
          </a:p>
        </p:txBody>
      </p:sp>
      <p:sp>
        <p:nvSpPr>
          <p:cNvPr id="16" name="Hộp Văn bản 15">
            <a:extLst>
              <a:ext uri="{FF2B5EF4-FFF2-40B4-BE49-F238E27FC236}">
                <a16:creationId xmlns:a16="http://schemas.microsoft.com/office/drawing/2014/main" xmlns="" id="{AE13FDFF-385B-07DF-CDE5-7C5EBA18E7C2}"/>
              </a:ext>
            </a:extLst>
          </p:cNvPr>
          <p:cNvSpPr txBox="1"/>
          <p:nvPr/>
        </p:nvSpPr>
        <p:spPr>
          <a:xfrm>
            <a:off x="1093304" y="580888"/>
            <a:ext cx="7427843" cy="1015663"/>
          </a:xfrm>
          <a:prstGeom prst="rect">
            <a:avLst/>
          </a:prstGeom>
          <a:noFill/>
        </p:spPr>
        <p:txBody>
          <a:bodyPr wrap="square" rtlCol="0">
            <a:spAutoFit/>
          </a:bodyPr>
          <a:lstStyle/>
          <a:p>
            <a:r>
              <a:rPr lang="vi-VN" sz="3000" dirty="0">
                <a:latin typeface="+mj-lt"/>
              </a:rPr>
              <a:t>Bài văn sau đây có những điểm nào giống và khác bài văn Hạng A Cháng:</a:t>
            </a:r>
          </a:p>
        </p:txBody>
      </p:sp>
      <p:sp>
        <p:nvSpPr>
          <p:cNvPr id="17" name="Hộp Văn bản 16">
            <a:extLst>
              <a:ext uri="{FF2B5EF4-FFF2-40B4-BE49-F238E27FC236}">
                <a16:creationId xmlns:a16="http://schemas.microsoft.com/office/drawing/2014/main" xmlns="" id="{85668131-6D87-9E8C-82EC-135B9F821D35}"/>
              </a:ext>
            </a:extLst>
          </p:cNvPr>
          <p:cNvSpPr txBox="1"/>
          <p:nvPr/>
        </p:nvSpPr>
        <p:spPr>
          <a:xfrm>
            <a:off x="1042505" y="1711740"/>
            <a:ext cx="2641600" cy="553998"/>
          </a:xfrm>
          <a:prstGeom prst="rect">
            <a:avLst/>
          </a:prstGeom>
          <a:noFill/>
        </p:spPr>
        <p:txBody>
          <a:bodyPr wrap="square" rtlCol="0">
            <a:spAutoFit/>
          </a:bodyPr>
          <a:lstStyle/>
          <a:p>
            <a:r>
              <a:rPr lang="vi-VN" sz="3000" dirty="0">
                <a:latin typeface="+mj-lt"/>
              </a:rPr>
              <a:t>a. Về cấu tạo?</a:t>
            </a:r>
          </a:p>
        </p:txBody>
      </p:sp>
      <p:sp>
        <p:nvSpPr>
          <p:cNvPr id="18" name="Hộp Văn bản 17">
            <a:extLst>
              <a:ext uri="{FF2B5EF4-FFF2-40B4-BE49-F238E27FC236}">
                <a16:creationId xmlns:a16="http://schemas.microsoft.com/office/drawing/2014/main" xmlns="" id="{837F4914-8A7F-5464-38CD-036837BC7DB3}"/>
              </a:ext>
            </a:extLst>
          </p:cNvPr>
          <p:cNvSpPr txBox="1"/>
          <p:nvPr/>
        </p:nvSpPr>
        <p:spPr>
          <a:xfrm>
            <a:off x="1042505" y="2380927"/>
            <a:ext cx="4028660" cy="553998"/>
          </a:xfrm>
          <a:prstGeom prst="rect">
            <a:avLst/>
          </a:prstGeom>
          <a:noFill/>
        </p:spPr>
        <p:txBody>
          <a:bodyPr wrap="square" rtlCol="0">
            <a:spAutoFit/>
          </a:bodyPr>
          <a:lstStyle/>
          <a:p>
            <a:r>
              <a:rPr lang="vi-VN" sz="3000" dirty="0">
                <a:latin typeface="+mj-lt"/>
              </a:rPr>
              <a:t>b. Về trình tự miêu tả?</a:t>
            </a:r>
          </a:p>
        </p:txBody>
      </p:sp>
    </p:spTree>
    <p:extLst>
      <p:ext uri="{BB962C8B-B14F-4D97-AF65-F5344CB8AC3E}">
        <p14:creationId xmlns:p14="http://schemas.microsoft.com/office/powerpoint/2010/main" val="33133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925C5CF4-CFBB-A281-5817-AEF70E974AE9}"/>
              </a:ext>
            </a:extLst>
          </p:cNvPr>
          <p:cNvSpPr txBox="1"/>
          <p:nvPr/>
        </p:nvSpPr>
        <p:spPr>
          <a:xfrm>
            <a:off x="3626916" y="0"/>
            <a:ext cx="1799253" cy="553998"/>
          </a:xfrm>
          <a:prstGeom prst="rect">
            <a:avLst/>
          </a:prstGeom>
          <a:noFill/>
        </p:spPr>
        <p:txBody>
          <a:bodyPr wrap="square" rtlCol="0">
            <a:spAutoFit/>
          </a:bodyPr>
          <a:lstStyle/>
          <a:p>
            <a:r>
              <a:rPr lang="vi-VN" sz="3000" dirty="0">
                <a:latin typeface="+mj-lt"/>
              </a:rPr>
              <a:t>Chị Hà</a:t>
            </a:r>
          </a:p>
        </p:txBody>
      </p:sp>
      <p:sp>
        <p:nvSpPr>
          <p:cNvPr id="2" name="Hộp Văn bản 1">
            <a:extLst>
              <a:ext uri="{FF2B5EF4-FFF2-40B4-BE49-F238E27FC236}">
                <a16:creationId xmlns:a16="http://schemas.microsoft.com/office/drawing/2014/main" xmlns="" id="{39A99AD4-5ADE-0538-224E-669C751E818A}"/>
              </a:ext>
            </a:extLst>
          </p:cNvPr>
          <p:cNvSpPr txBox="1"/>
          <p:nvPr/>
        </p:nvSpPr>
        <p:spPr>
          <a:xfrm>
            <a:off x="678955" y="447344"/>
            <a:ext cx="7972253" cy="4544321"/>
          </a:xfrm>
          <a:prstGeom prst="rect">
            <a:avLst/>
          </a:prstGeom>
          <a:noFill/>
        </p:spPr>
        <p:txBody>
          <a:bodyPr wrap="square" rtlCol="0">
            <a:spAutoFit/>
          </a:bodyPr>
          <a:lstStyle/>
          <a:p>
            <a:pPr marL="0" marR="0" indent="228600" algn="just">
              <a:lnSpc>
                <a:spcPct val="115000"/>
              </a:lnSpc>
              <a:spcBef>
                <a:spcPts val="0"/>
              </a:spcBef>
              <a:spcAft>
                <a:spcPts val="0"/>
              </a:spcAft>
            </a:pPr>
            <a:r>
              <a:rPr lang="vi-VN" sz="2200" dirty="0">
                <a:solidFill>
                  <a:srgbClr val="231F20"/>
                </a:solidFill>
                <a:effectLst/>
                <a:latin typeface="+mj-lt"/>
                <a:ea typeface="Arial" panose="020B0604020202020204" pitchFamily="34" charset="0"/>
              </a:rPr>
              <a:t>Chị Hà đến với chúng tôi vào một buổi chiều.</a:t>
            </a:r>
          </a:p>
          <a:p>
            <a:pPr algn="just"/>
            <a:r>
              <a:rPr lang="vi-VN" sz="2200" dirty="0">
                <a:solidFill>
                  <a:srgbClr val="000000"/>
                </a:solidFill>
                <a:effectLst/>
                <a:latin typeface="+mj-lt"/>
                <a:ea typeface="Courier New" panose="02070309020205020404" pitchFamily="49" charset="0"/>
              </a:rPr>
              <a:t>Tôi còn nhớ rõ chị Hà dáng người thon mảnh, nước da trắng, tóc mai dài vắt cong lên như một dấu hỏi lộn ngược, trên má có vài nốt tàn nhang. Chị đến trong đoàn thanh niên xung kích của huyện giúp xã chúng tôi chống úng cho đồng định cấy giống lúa mới. Tôi ở trong đám thiếu nhi ra đón. Chị âu yếm đặt tay lên vai tôi (hồi ấy, tôi bé loắt choắt, chưa cao </a:t>
            </a:r>
            <a:r>
              <a:rPr lang="vi-VN" sz="2200" dirty="0" err="1">
                <a:solidFill>
                  <a:srgbClr val="000000"/>
                </a:solidFill>
                <a:effectLst/>
                <a:latin typeface="+mj-lt"/>
                <a:ea typeface="Courier New" panose="02070309020205020404" pitchFamily="49" charset="0"/>
              </a:rPr>
              <a:t>ngổng</a:t>
            </a:r>
            <a:r>
              <a:rPr lang="vi-VN" sz="2200" dirty="0">
                <a:solidFill>
                  <a:srgbClr val="000000"/>
                </a:solidFill>
                <a:effectLst/>
                <a:latin typeface="+mj-lt"/>
                <a:ea typeface="Courier New" panose="02070309020205020404" pitchFamily="49" charset="0"/>
              </a:rPr>
              <a:t> như hai, ba năm nay). Trông chị thật tươi tắn. Chị cười nói nhiều, chắc tính chị vốn sôi nổi. Mỗi khi chị cười, mấy nốt tàn nhang lặn đi trên gò má đỏ </a:t>
            </a:r>
            <a:r>
              <a:rPr lang="vi-VN" sz="2200" dirty="0" err="1">
                <a:solidFill>
                  <a:srgbClr val="000000"/>
                </a:solidFill>
                <a:effectLst/>
                <a:latin typeface="+mj-lt"/>
                <a:ea typeface="Courier New" panose="02070309020205020404" pitchFamily="49" charset="0"/>
              </a:rPr>
              <a:t>ửng</a:t>
            </a:r>
            <a:r>
              <a:rPr lang="vi-VN" sz="2200" dirty="0">
                <a:solidFill>
                  <a:srgbClr val="000000"/>
                </a:solidFill>
                <a:effectLst/>
                <a:latin typeface="+mj-lt"/>
                <a:ea typeface="Courier New" panose="02070309020205020404" pitchFamily="49" charset="0"/>
              </a:rPr>
              <a:t>. Chị vừa chuyện trò với các bạn vừa giữ tôi ngồi bên. Không hiểu sao, tôi cứ chú ý tới cái vòng tóc mai uốn cong như dấu hỏi lộn ngược, cứ như thể trong đó có một điều bí ẩn kì lạ.</a:t>
            </a:r>
          </a:p>
          <a:p>
            <a:pPr algn="just"/>
            <a:r>
              <a:rPr lang="vi-VN" sz="2200" dirty="0">
                <a:latin typeface="+mj-lt"/>
              </a:rPr>
              <a:t>Hình ảnh tôi còn giữ được về chị là như thế.</a:t>
            </a:r>
          </a:p>
        </p:txBody>
      </p:sp>
    </p:spTree>
    <p:extLst>
      <p:ext uri="{BB962C8B-B14F-4D97-AF65-F5344CB8AC3E}">
        <p14:creationId xmlns:p14="http://schemas.microsoft.com/office/powerpoint/2010/main" val="14714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xmlns="" id="{F39CBC50-4540-8F13-681F-E0814FF7D79A}"/>
              </a:ext>
            </a:extLst>
          </p:cNvPr>
          <p:cNvSpPr txBox="1"/>
          <p:nvPr/>
        </p:nvSpPr>
        <p:spPr>
          <a:xfrm>
            <a:off x="1088244" y="364544"/>
            <a:ext cx="6205054" cy="539378"/>
          </a:xfrm>
          <a:prstGeom prst="rect">
            <a:avLst/>
          </a:prstGeom>
          <a:noFill/>
        </p:spPr>
        <p:txBody>
          <a:bodyPr wrap="square">
            <a:spAutoFit/>
          </a:bodyPr>
          <a:lstStyle/>
          <a:p>
            <a:pPr marL="0" marR="0" algn="just">
              <a:lnSpc>
                <a:spcPct val="150000"/>
              </a:lnSpc>
              <a:spcBef>
                <a:spcPts val="0"/>
              </a:spcBef>
              <a:spcAft>
                <a:spcPts val="800"/>
              </a:spcAft>
            </a:pP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Hộp Văn bản 16">
            <a:extLst>
              <a:ext uri="{FF2B5EF4-FFF2-40B4-BE49-F238E27FC236}">
                <a16:creationId xmlns:a16="http://schemas.microsoft.com/office/drawing/2014/main" xmlns="" id="{D28D2A0F-1791-E2AA-27DA-B513975B6DF4}"/>
              </a:ext>
            </a:extLst>
          </p:cNvPr>
          <p:cNvSpPr txBox="1"/>
          <p:nvPr/>
        </p:nvSpPr>
        <p:spPr>
          <a:xfrm>
            <a:off x="1558220" y="1048063"/>
            <a:ext cx="5186619"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Hộp Văn bản 17">
            <a:extLst>
              <a:ext uri="{FF2B5EF4-FFF2-40B4-BE49-F238E27FC236}">
                <a16:creationId xmlns:a16="http://schemas.microsoft.com/office/drawing/2014/main" xmlns="" id="{45CBBF0E-A607-828C-B7D7-26D3378DCFB9}"/>
              </a:ext>
            </a:extLst>
          </p:cNvPr>
          <p:cNvSpPr txBox="1"/>
          <p:nvPr/>
        </p:nvSpPr>
        <p:spPr>
          <a:xfrm>
            <a:off x="1597461" y="1587441"/>
            <a:ext cx="6938764"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xmlns="" id="{DAF4CCB6-B19F-0746-8230-DE08093A8416}"/>
              </a:ext>
            </a:extLst>
          </p:cNvPr>
          <p:cNvSpPr txBox="1"/>
          <p:nvPr/>
        </p:nvSpPr>
        <p:spPr>
          <a:xfrm>
            <a:off x="1597461" y="2126819"/>
            <a:ext cx="5186619" cy="539378"/>
          </a:xfrm>
          <a:prstGeom prst="rect">
            <a:avLst/>
          </a:prstGeom>
          <a:noFill/>
        </p:spPr>
        <p:txBody>
          <a:bodyPr wrap="square">
            <a:spAutoFit/>
          </a:bodyPr>
          <a:lstStyle/>
          <a:p>
            <a:pPr marL="0" marR="0" algn="just">
              <a:lnSpc>
                <a:spcPct val="150000"/>
              </a:lnSpc>
              <a:spcBef>
                <a:spcPts val="0"/>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9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ộp Văn bản 15">
            <a:extLst>
              <a:ext uri="{FF2B5EF4-FFF2-40B4-BE49-F238E27FC236}">
                <a16:creationId xmlns:a16="http://schemas.microsoft.com/office/drawing/2014/main" xmlns="" id="{F39CBC50-4540-8F13-681F-E0814FF7D79A}"/>
              </a:ext>
            </a:extLst>
          </p:cNvPr>
          <p:cNvSpPr txBox="1"/>
          <p:nvPr/>
        </p:nvSpPr>
        <p:spPr>
          <a:xfrm>
            <a:off x="2736354" y="161953"/>
            <a:ext cx="2580307" cy="539378"/>
          </a:xfrm>
          <a:prstGeom prst="rect">
            <a:avLst/>
          </a:prstGeom>
          <a:noFill/>
        </p:spPr>
        <p:txBody>
          <a:bodyPr wrap="square">
            <a:spAutoFit/>
          </a:bodyPr>
          <a:lstStyle/>
          <a:p>
            <a:pPr marL="0" marR="0" algn="just">
              <a:lnSpc>
                <a:spcPct val="150000"/>
              </a:lnSpc>
              <a:spcBef>
                <a:spcPts val="0"/>
              </a:spcBef>
              <a:spcAft>
                <a:spcPts val="800"/>
              </a:spcAft>
            </a:pP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b="1" u="sng" dirty="0">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u="sng"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Bảng 1">
            <a:extLst>
              <a:ext uri="{FF2B5EF4-FFF2-40B4-BE49-F238E27FC236}">
                <a16:creationId xmlns:a16="http://schemas.microsoft.com/office/drawing/2014/main" xmlns="" id="{ED4E7B3B-981A-70EF-00FD-49FAF96A8E15}"/>
              </a:ext>
            </a:extLst>
          </p:cNvPr>
          <p:cNvGraphicFramePr>
            <a:graphicFrameLocks noGrp="1"/>
          </p:cNvGraphicFramePr>
          <p:nvPr>
            <p:extLst>
              <p:ext uri="{D42A27DB-BD31-4B8C-83A1-F6EECF244321}">
                <p14:modId xmlns:p14="http://schemas.microsoft.com/office/powerpoint/2010/main" val="970125720"/>
              </p:ext>
            </p:extLst>
          </p:nvPr>
        </p:nvGraphicFramePr>
        <p:xfrm>
          <a:off x="843219" y="834949"/>
          <a:ext cx="7665629" cy="3455988"/>
        </p:xfrm>
        <a:graphic>
          <a:graphicData uri="http://schemas.openxmlformats.org/drawingml/2006/table">
            <a:tbl>
              <a:tblPr firstRow="1" firstCol="1" bandRow="1">
                <a:tableStyleId>{7B50BAA2-1EE2-4885-A272-38DEB251B335}</a:tableStyleId>
              </a:tblPr>
              <a:tblGrid>
                <a:gridCol w="3723065">
                  <a:extLst>
                    <a:ext uri="{9D8B030D-6E8A-4147-A177-3AD203B41FA5}">
                      <a16:colId xmlns:a16="http://schemas.microsoft.com/office/drawing/2014/main" xmlns="" val="3980901841"/>
                    </a:ext>
                  </a:extLst>
                </a:gridCol>
                <a:gridCol w="3942564">
                  <a:extLst>
                    <a:ext uri="{9D8B030D-6E8A-4147-A177-3AD203B41FA5}">
                      <a16:colId xmlns:a16="http://schemas.microsoft.com/office/drawing/2014/main" xmlns="" val="776205570"/>
                    </a:ext>
                  </a:extLst>
                </a:gridCol>
              </a:tblGrid>
              <a:tr h="389733">
                <a:tc>
                  <a:txBody>
                    <a:bodyPr/>
                    <a:lstStyle/>
                    <a:p>
                      <a:pPr marL="0" marR="0" algn="ctr">
                        <a:lnSpc>
                          <a:spcPct val="100000"/>
                        </a:lnSpc>
                        <a:spcBef>
                          <a:spcPts val="0"/>
                        </a:spcBef>
                        <a:spcAft>
                          <a:spcPts val="0"/>
                        </a:spcAft>
                      </a:pPr>
                      <a:r>
                        <a:rPr lang="en-US" sz="2200" b="1" kern="100" dirty="0" err="1">
                          <a:effectLst/>
                          <a:latin typeface="Times New Roman" panose="02020603050405020304" pitchFamily="18" charset="0"/>
                          <a:cs typeface="Times New Roman" panose="02020603050405020304" pitchFamily="18" charset="0"/>
                        </a:rPr>
                        <a:t>Bài</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Hạng</a:t>
                      </a:r>
                      <a:r>
                        <a:rPr lang="en-US" sz="2200" b="1" kern="100" dirty="0">
                          <a:effectLst/>
                          <a:latin typeface="Times New Roman" panose="02020603050405020304" pitchFamily="18" charset="0"/>
                          <a:cs typeface="Times New Roman" panose="02020603050405020304" pitchFamily="18" charset="0"/>
                        </a:rPr>
                        <a:t> A </a:t>
                      </a:r>
                      <a:r>
                        <a:rPr lang="en-US" sz="2200" b="1" kern="100" dirty="0" err="1">
                          <a:effectLst/>
                          <a:latin typeface="Times New Roman" panose="02020603050405020304" pitchFamily="18" charset="0"/>
                          <a:cs typeface="Times New Roman" panose="02020603050405020304" pitchFamily="18" charset="0"/>
                        </a:rPr>
                        <a:t>Cháng</a:t>
                      </a:r>
                      <a:endPar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tc>
                  <a:txBody>
                    <a:bodyPr/>
                    <a:lstStyle/>
                    <a:p>
                      <a:pPr marL="0" marR="0" algn="ctr">
                        <a:lnSpc>
                          <a:spcPct val="100000"/>
                        </a:lnSpc>
                        <a:spcBef>
                          <a:spcPts val="0"/>
                        </a:spcBef>
                        <a:spcAft>
                          <a:spcPts val="0"/>
                        </a:spcAft>
                      </a:pPr>
                      <a:r>
                        <a:rPr lang="en-US" sz="2200" b="1" kern="100" dirty="0" err="1">
                          <a:effectLst/>
                          <a:latin typeface="Times New Roman" panose="02020603050405020304" pitchFamily="18" charset="0"/>
                          <a:cs typeface="Times New Roman" panose="02020603050405020304" pitchFamily="18" charset="0"/>
                        </a:rPr>
                        <a:t>Bài</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văn</a:t>
                      </a:r>
                      <a:r>
                        <a:rPr lang="en-US" sz="2200" b="1" kern="100" dirty="0">
                          <a:effectLst/>
                          <a:latin typeface="Times New Roman" panose="02020603050405020304" pitchFamily="18" charset="0"/>
                          <a:cs typeface="Times New Roman" panose="02020603050405020304" pitchFamily="18" charset="0"/>
                        </a:rPr>
                        <a:t> </a:t>
                      </a:r>
                      <a:r>
                        <a:rPr lang="en-US" sz="2200" b="1" kern="100" dirty="0" err="1">
                          <a:effectLst/>
                          <a:latin typeface="Times New Roman" panose="02020603050405020304" pitchFamily="18" charset="0"/>
                          <a:cs typeface="Times New Roman" panose="02020603050405020304" pitchFamily="18" charset="0"/>
                        </a:rPr>
                        <a:t>Chị</a:t>
                      </a:r>
                      <a:r>
                        <a:rPr lang="en-US" sz="2200" b="1" kern="100" dirty="0">
                          <a:effectLst/>
                          <a:latin typeface="Times New Roman" panose="02020603050405020304" pitchFamily="18" charset="0"/>
                          <a:cs typeface="Times New Roman" panose="02020603050405020304" pitchFamily="18" charset="0"/>
                        </a:rPr>
                        <a:t> Hà</a:t>
                      </a:r>
                      <a:endPar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extLst>
                  <a:ext uri="{0D108BD9-81ED-4DB2-BD59-A6C34878D82A}">
                    <a16:rowId xmlns:a16="http://schemas.microsoft.com/office/drawing/2014/main" xmlns="" val="4058446444"/>
                  </a:ext>
                </a:extLst>
              </a:tr>
              <a:tr h="3066255">
                <a:tc>
                  <a:txBody>
                    <a:bodyPr/>
                    <a:lstStyle/>
                    <a:p>
                      <a:pPr marL="0" marR="0" algn="just">
                        <a:lnSpc>
                          <a:spcPct val="100000"/>
                        </a:lnSpc>
                        <a:spcBef>
                          <a:spcPts val="0"/>
                        </a:spcBef>
                        <a:spcAft>
                          <a:spcPts val="0"/>
                        </a:spcAft>
                      </a:pP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tc>
                  <a:txBody>
                    <a:bodyPr/>
                    <a:lstStyle/>
                    <a:p>
                      <a:pPr marL="0" marR="0" algn="just">
                        <a:lnSpc>
                          <a:spcPct val="100000"/>
                        </a:lnSpc>
                        <a:spcBef>
                          <a:spcPts val="0"/>
                        </a:spcBef>
                        <a:spcAft>
                          <a:spcPts val="0"/>
                        </a:spcAft>
                      </a:pP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512" marR="47512" marT="0" marB="0"/>
                </a:tc>
                <a:extLst>
                  <a:ext uri="{0D108BD9-81ED-4DB2-BD59-A6C34878D82A}">
                    <a16:rowId xmlns:a16="http://schemas.microsoft.com/office/drawing/2014/main" xmlns="" val="177392759"/>
                  </a:ext>
                </a:extLst>
              </a:tr>
            </a:tbl>
          </a:graphicData>
        </a:graphic>
      </p:graphicFrame>
      <p:sp>
        <p:nvSpPr>
          <p:cNvPr id="3" name="Hộp Văn bản 2">
            <a:extLst>
              <a:ext uri="{FF2B5EF4-FFF2-40B4-BE49-F238E27FC236}">
                <a16:creationId xmlns:a16="http://schemas.microsoft.com/office/drawing/2014/main" xmlns="" id="{75B987C4-A37D-2125-4983-A07917367843}"/>
              </a:ext>
            </a:extLst>
          </p:cNvPr>
          <p:cNvSpPr txBox="1"/>
          <p:nvPr/>
        </p:nvSpPr>
        <p:spPr>
          <a:xfrm>
            <a:off x="952727" y="1263650"/>
            <a:ext cx="3515241"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cấu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bài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gồm</a:t>
            </a:r>
            <a:r>
              <a:rPr lang="en-US" sz="2200" kern="100" dirty="0">
                <a:effectLst/>
                <a:latin typeface="Times New Roman" panose="02020603050405020304" pitchFamily="18" charset="0"/>
                <a:cs typeface="Times New Roman" panose="02020603050405020304" pitchFamily="18" charset="0"/>
              </a:rPr>
              <a:t> 3 </a:t>
            </a:r>
            <a:r>
              <a:rPr lang="en-US" sz="2200" kern="100" dirty="0" err="1">
                <a:effectLst/>
                <a:latin typeface="Times New Roman" panose="02020603050405020304" pitchFamily="18" charset="0"/>
                <a:cs typeface="Times New Roman" panose="02020603050405020304" pitchFamily="18" charset="0"/>
              </a:rPr>
              <a:t>đoạn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văn</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xmlns="" id="{54F7DA1B-56EE-58AA-CF74-A84FFED678F4}"/>
              </a:ext>
            </a:extLst>
          </p:cNvPr>
          <p:cNvSpPr txBox="1"/>
          <p:nvPr/>
        </p:nvSpPr>
        <p:spPr>
          <a:xfrm>
            <a:off x="843219" y="2187029"/>
            <a:ext cx="3624749"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miêu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trước</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hoạt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động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sau</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1F7250A4-1BD0-C526-4894-59C3765E3F50}"/>
              </a:ext>
            </a:extLst>
          </p:cNvPr>
          <p:cNvSpPr txBox="1"/>
          <p:nvPr/>
        </p:nvSpPr>
        <p:spPr>
          <a:xfrm>
            <a:off x="4676033" y="1263649"/>
            <a:ext cx="3663076" cy="769441"/>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cấu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tạo</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bài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gồm</a:t>
            </a:r>
            <a:r>
              <a:rPr lang="en-US" sz="2200" kern="100" dirty="0">
                <a:effectLst/>
                <a:latin typeface="Times New Roman" panose="02020603050405020304" pitchFamily="18" charset="0"/>
                <a:cs typeface="Times New Roman" panose="02020603050405020304" pitchFamily="18" charset="0"/>
              </a:rPr>
              <a:t> 1 </a:t>
            </a:r>
            <a:r>
              <a:rPr lang="en-US" sz="2200" kern="100" dirty="0" err="1">
                <a:effectLst/>
                <a:latin typeface="Times New Roman" panose="02020603050405020304" pitchFamily="18" charset="0"/>
                <a:cs typeface="Times New Roman" panose="02020603050405020304" pitchFamily="18" charset="0"/>
              </a:rPr>
              <a:t>đoạn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văn</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481364D9-E484-8582-4FCB-70B9C5090D2D}"/>
              </a:ext>
            </a:extLst>
          </p:cNvPr>
          <p:cNvSpPr txBox="1"/>
          <p:nvPr/>
        </p:nvSpPr>
        <p:spPr>
          <a:xfrm>
            <a:off x="4613521" y="2167279"/>
            <a:ext cx="3846048" cy="2123658"/>
          </a:xfrm>
          <a:prstGeom prst="rect">
            <a:avLst/>
          </a:prstGeom>
          <a:noFill/>
        </p:spPr>
        <p:txBody>
          <a:bodyPr wrap="square" rtlCol="0">
            <a:spAutoFit/>
          </a:bodyPr>
          <a:lstStyle/>
          <a:p>
            <a:pPr marL="0" marR="0" algn="just">
              <a:lnSpc>
                <a:spcPct val="100000"/>
              </a:lnSpc>
              <a:spcBef>
                <a:spcPts val="0"/>
              </a:spcBef>
              <a:spcAft>
                <a:spcPts val="0"/>
              </a:spcAft>
            </a:pP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tự</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miêu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đan</a:t>
            </a:r>
            <a:r>
              <a:rPr lang="en-US" sz="2200" kern="100" dirty="0">
                <a:effectLst/>
                <a:latin typeface="Times New Roman" panose="02020603050405020304" pitchFamily="18" charset="0"/>
                <a:cs typeface="Times New Roman" panose="02020603050405020304" pitchFamily="18" charset="0"/>
              </a:rPr>
              <a:t> xen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và</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hoạt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động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Đan</a:t>
            </a:r>
            <a:r>
              <a:rPr lang="en-US" sz="2200" kern="100" dirty="0">
                <a:effectLst/>
                <a:latin typeface="Times New Roman" panose="02020603050405020304" pitchFamily="18" charset="0"/>
                <a:cs typeface="Times New Roman" panose="02020603050405020304" pitchFamily="18" charset="0"/>
              </a:rPr>
              <a:t> xen 1 </a:t>
            </a:r>
            <a:r>
              <a:rPr lang="en-US" sz="2200" kern="100" dirty="0" err="1">
                <a:effectLst/>
                <a:latin typeface="Times New Roman" panose="02020603050405020304" pitchFamily="18" charset="0"/>
                <a:cs typeface="Times New Roman" panose="02020603050405020304" pitchFamily="18" charset="0"/>
              </a:rPr>
              <a:t>câu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giới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thiệu</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thêm</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về</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nhân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vật</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khi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tả</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ngoại</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hình</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Chị</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đến</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trong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đoàn</a:t>
            </a:r>
            <a:r>
              <a:rPr lang="en-US" sz="2200" kern="100" dirty="0">
                <a:effectLst/>
                <a:latin typeface="Times New Roman" panose="02020603050405020304" pitchFamily="18" charset="0"/>
                <a:cs typeface="Times New Roman" panose="02020603050405020304" pitchFamily="18" charset="0"/>
              </a:rPr>
              <a:t> … </a:t>
            </a:r>
            <a:r>
              <a:rPr lang="en-US" sz="2200" kern="100" dirty="0" err="1">
                <a:effectLst/>
                <a:latin typeface="Times New Roman" panose="02020603050405020304" pitchFamily="18" charset="0"/>
                <a:cs typeface="Times New Roman" panose="02020603050405020304" pitchFamily="18" charset="0"/>
              </a:rPr>
              <a:t>giống</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lúa</a:t>
            </a:r>
            <a:r>
              <a:rPr lang="en-US" sz="2200" kern="100" dirty="0">
                <a:effectLst/>
                <a:latin typeface="Times New Roman" panose="02020603050405020304" pitchFamily="18" charset="0"/>
                <a:cs typeface="Times New Roman" panose="02020603050405020304" pitchFamily="18" charset="0"/>
              </a:rPr>
              <a:t> </a:t>
            </a:r>
            <a:r>
              <a:rPr lang="en-US" sz="2200" kern="100" dirty="0" err="1">
                <a:effectLst/>
                <a:latin typeface="Times New Roman" panose="02020603050405020304" pitchFamily="18" charset="0"/>
                <a:cs typeface="Times New Roman" panose="02020603050405020304" pitchFamily="18" charset="0"/>
              </a:rPr>
              <a:t>mới</a:t>
            </a:r>
            <a:r>
              <a:rPr lang="en-US" sz="2200" kern="100" dirty="0">
                <a:effectLst/>
                <a:latin typeface="Times New Roman" panose="02020603050405020304" pitchFamily="18" charset="0"/>
                <a:cs typeface="Times New Roman" panose="02020603050405020304" pitchFamily="18" charset="0"/>
              </a:rPr>
              <a:t>).</a:t>
            </a:r>
            <a:endParaRPr lang="vi-VN"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0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xmlns="" id="{058E2A79-95CB-4DA9-87A3-C9D70481870A}"/>
              </a:ext>
            </a:extLst>
          </p:cNvPr>
          <p:cNvPicPr>
            <a:picLocks noChangeAspect="1"/>
          </p:cNvPicPr>
          <p:nvPr/>
        </p:nvPicPr>
        <p:blipFill>
          <a:blip r:embed="rId3"/>
          <a:srcRect/>
          <a:stretch>
            <a:fillRect/>
          </a:stretch>
        </p:blipFill>
        <p:spPr>
          <a:xfrm>
            <a:off x="273096" y="854242"/>
            <a:ext cx="8473861" cy="3561347"/>
          </a:xfrm>
          <a:prstGeom prst="rect">
            <a:avLst/>
          </a:prstGeom>
        </p:spPr>
      </p:pic>
      <p:sp>
        <p:nvSpPr>
          <p:cNvPr id="2" name="Hộp Văn bản 1">
            <a:extLst>
              <a:ext uri="{FF2B5EF4-FFF2-40B4-BE49-F238E27FC236}">
                <a16:creationId xmlns:a16="http://schemas.microsoft.com/office/drawing/2014/main" xmlns="" id="{471F23D0-1FDB-E6A9-5E54-B573ABE0EFE2}"/>
              </a:ext>
            </a:extLst>
          </p:cNvPr>
          <p:cNvSpPr txBox="1"/>
          <p:nvPr/>
        </p:nvSpPr>
        <p:spPr>
          <a:xfrm>
            <a:off x="2283262" y="2212081"/>
            <a:ext cx="4681509" cy="692497"/>
          </a:xfrm>
          <a:prstGeom prst="rect">
            <a:avLst/>
          </a:prstGeom>
          <a:noFill/>
        </p:spPr>
        <p:txBody>
          <a:bodyPr wrap="square" rtlCol="0">
            <a:spAutoFit/>
          </a:bodyPr>
          <a:lstStyle/>
          <a:p>
            <a:r>
              <a:rPr lang="vi-VN" sz="3900" dirty="0">
                <a:latin typeface="+mj-lt"/>
              </a:rPr>
              <a:t>Chúc các em học tốt</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12" name="Google Shape;1334;p36">
            <a:extLst>
              <a:ext uri="{FF2B5EF4-FFF2-40B4-BE49-F238E27FC236}">
                <a16:creationId xmlns:a16="http://schemas.microsoft.com/office/drawing/2014/main" xmlns="" id="{0F8484CA-C0AE-4816-BCD9-6E74185E4475}"/>
              </a:ext>
            </a:extLst>
          </p:cNvPr>
          <p:cNvGrpSpPr/>
          <p:nvPr/>
        </p:nvGrpSpPr>
        <p:grpSpPr>
          <a:xfrm>
            <a:off x="730097" y="385168"/>
            <a:ext cx="4053054" cy="3928661"/>
            <a:chOff x="4707825" y="711949"/>
            <a:chExt cx="3573451" cy="3719596"/>
          </a:xfrm>
        </p:grpSpPr>
        <p:sp>
          <p:nvSpPr>
            <p:cNvPr id="13" name="Google Shape;1335;p36">
              <a:extLst>
                <a:ext uri="{FF2B5EF4-FFF2-40B4-BE49-F238E27FC236}">
                  <a16:creationId xmlns:a16="http://schemas.microsoft.com/office/drawing/2014/main" xmlns=""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xmlns=""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xmlns=""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xmlns=""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xmlns=""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xmlns=""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xmlns=""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xmlns=""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xmlns=""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xmlns=""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xmlns=""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xmlns=""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xmlns=""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xmlns=""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xmlns=""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xmlns=""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xmlns=""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xmlns=""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xmlns=""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xmlns=""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xmlns=""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xmlns=""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xmlns=""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xmlns=""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xmlns=""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xmlns=""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xmlns=""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xmlns=""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xmlns=""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xmlns=""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xmlns=""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xmlns=""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xmlns=""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xmlns=""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xmlns=""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xmlns=""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xmlns=""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xmlns=""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xmlns=""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xmlns=""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xmlns=""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xmlns=""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xmlns=""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xmlns=""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xmlns=""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xmlns=""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xmlns=""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xmlns=""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xmlns=""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xmlns=""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xmlns=""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xmlns=""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xmlns=""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xmlns=""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xmlns=""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xmlns=""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xmlns=""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xmlns=""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xmlns=""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xmlns=""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xmlns=""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xmlns=""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xmlns=""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xmlns=""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xmlns=""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xmlns=""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xmlns=""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xmlns=""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xmlns=""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xmlns=""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xmlns=""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xmlns=""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xmlns=""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xmlns=""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xmlns=""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xmlns=""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xmlns=""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xmlns=""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xmlns=""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xmlns=""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xmlns=""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xmlns=""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xmlns=""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xmlns=""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xmlns=""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xmlns=""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xmlns=""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xmlns=""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xmlns=""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xmlns=""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xmlns=""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xmlns=""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xmlns=""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xmlns=""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xmlns=""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xmlns=""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xmlns=""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xmlns=""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xmlns=""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xmlns=""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xmlns=""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xmlns=""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xmlns=""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xmlns=""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xmlns=""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xmlns=""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xmlns=""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xmlns=""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xmlns=""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xmlns=""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xmlns=""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xmlns=""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xmlns=""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xmlns=""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xmlns=""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xmlns=""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xmlns=""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xmlns=""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xmlns=""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xmlns=""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xmlns=""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xmlns=""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xmlns=""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xmlns=""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xmlns=""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xmlns=""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xmlns=""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xmlns=""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xmlns=""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xmlns=""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xmlns=""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xmlns=""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xmlns=""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xmlns=""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xmlns=""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xmlns=""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xmlns=""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xmlns=""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xmlns=""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xmlns=""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xmlns=""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xmlns=""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xmlns=""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xmlns=""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xmlns=""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xmlns=""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xmlns=""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xmlns=""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xmlns=""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xmlns=""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xmlns=""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xmlns=""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xmlns=""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xmlns=""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xmlns=""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xmlns=""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xmlns=""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xmlns=""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xmlns=""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xmlns=""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xmlns=""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xmlns=""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xmlns=""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xmlns=""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xmlns=""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xmlns=""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xmlns=""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xmlns=""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xmlns=""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xmlns=""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xmlns=""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xmlns=""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xmlns=""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xmlns=""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xmlns=""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xmlns=""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xmlns=""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xmlns=""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xmlns=""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xmlns=""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xmlns=""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xmlns=""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xmlns=""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xmlns=""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xmlns=""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xmlns=""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xmlns=""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xmlns=""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xmlns=""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xmlns=""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xmlns=""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xmlns=""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xmlns=""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xmlns=""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xmlns=""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xmlns=""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xmlns=""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xmlns=""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xmlns=""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xmlns=""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xmlns=""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xmlns=""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xmlns=""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xmlns=""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xmlns=""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xmlns=""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xmlns=""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xmlns=""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xmlns=""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xmlns=""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xmlns=""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xmlns=""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xmlns=""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xmlns=""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xmlns=""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xmlns=""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xmlns=""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Hộp Văn bản 2">
            <a:extLst>
              <a:ext uri="{FF2B5EF4-FFF2-40B4-BE49-F238E27FC236}">
                <a16:creationId xmlns:a16="http://schemas.microsoft.com/office/drawing/2014/main" xmlns="" id="{2C8EDBD0-2247-5C10-59D0-A5862B77AE03}"/>
              </a:ext>
            </a:extLst>
          </p:cNvPr>
          <p:cNvSpPr txBox="1"/>
          <p:nvPr/>
        </p:nvSpPr>
        <p:spPr>
          <a:xfrm>
            <a:off x="5689366" y="1729980"/>
            <a:ext cx="2262016" cy="707886"/>
          </a:xfrm>
          <a:prstGeom prst="rect">
            <a:avLst/>
          </a:prstGeom>
          <a:noFill/>
        </p:spPr>
        <p:txBody>
          <a:bodyPr wrap="square" rtlCol="0">
            <a:spAutoFit/>
          </a:bodyPr>
          <a:lstStyle/>
          <a:p>
            <a:r>
              <a:rPr lang="vi-VN" sz="4000" b="1" dirty="0">
                <a:solidFill>
                  <a:srgbClr val="55C2B1"/>
                </a:solidFill>
                <a:latin typeface="+mj-lt"/>
              </a:rPr>
              <a:t>Trò chơi</a:t>
            </a:r>
          </a:p>
        </p:txBody>
      </p:sp>
      <p:sp>
        <p:nvSpPr>
          <p:cNvPr id="5" name="Hình chữ nhật 4">
            <a:extLst>
              <a:ext uri="{FF2B5EF4-FFF2-40B4-BE49-F238E27FC236}">
                <a16:creationId xmlns:a16="http://schemas.microsoft.com/office/drawing/2014/main" xmlns="" id="{09177B5A-BB15-4071-784F-80CEC0E12CCD}"/>
              </a:ext>
            </a:extLst>
          </p:cNvPr>
          <p:cNvSpPr/>
          <p:nvPr/>
        </p:nvSpPr>
        <p:spPr>
          <a:xfrm>
            <a:off x="4368395" y="2662147"/>
            <a:ext cx="4525599" cy="923330"/>
          </a:xfrm>
          <a:prstGeom prst="rect">
            <a:avLst/>
          </a:prstGeom>
          <a:noFill/>
        </p:spPr>
        <p:txBody>
          <a:bodyPr wrap="none" lIns="91440" tIns="45720" rIns="91440" bIns="45720">
            <a:spAutoFit/>
          </a:bodyPr>
          <a:lstStyle/>
          <a:p>
            <a:pPr algn="ctr"/>
            <a:r>
              <a:rPr lang="vi-VN" sz="5400" b="0" cap="none" spc="0" dirty="0">
                <a:ln w="0">
                  <a:solidFill>
                    <a:srgbClr val="FF835F"/>
                  </a:solidFill>
                </a:ln>
                <a:solidFill>
                  <a:srgbClr val="FF835F"/>
                </a:solidFill>
                <a:effectLst>
                  <a:reflection blurRad="6350" stA="53000" endA="300" endPos="35500" dir="5400000" sy="-90000" algn="bl" rotWithShape="0"/>
                </a:effectLst>
              </a:rPr>
              <a:t>Người ấy là ai</a:t>
            </a:r>
          </a:p>
        </p:txBody>
      </p:sp>
    </p:spTree>
    <p:extLst>
      <p:ext uri="{BB962C8B-B14F-4D97-AF65-F5344CB8AC3E}">
        <p14:creationId xmlns:p14="http://schemas.microsoft.com/office/powerpoint/2010/main" val="3906345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3" name="Hộp Văn bản 2">
            <a:extLst>
              <a:ext uri="{FF2B5EF4-FFF2-40B4-BE49-F238E27FC236}">
                <a16:creationId xmlns:a16="http://schemas.microsoft.com/office/drawing/2014/main" xmlns="" id="{2C8EDBD0-2247-5C10-59D0-A5862B77AE03}"/>
              </a:ext>
            </a:extLst>
          </p:cNvPr>
          <p:cNvSpPr txBox="1"/>
          <p:nvPr/>
        </p:nvSpPr>
        <p:spPr>
          <a:xfrm>
            <a:off x="842449" y="68522"/>
            <a:ext cx="2262016" cy="707886"/>
          </a:xfrm>
          <a:prstGeom prst="rect">
            <a:avLst/>
          </a:prstGeom>
          <a:noFill/>
        </p:spPr>
        <p:txBody>
          <a:bodyPr wrap="square" rtlCol="0">
            <a:spAutoFit/>
          </a:bodyPr>
          <a:lstStyle/>
          <a:p>
            <a:r>
              <a:rPr lang="vi-VN" sz="4000" b="1" dirty="0">
                <a:solidFill>
                  <a:srgbClr val="55C2B1"/>
                </a:solidFill>
                <a:latin typeface="+mj-lt"/>
              </a:rPr>
              <a:t>Trò chơi</a:t>
            </a:r>
          </a:p>
        </p:txBody>
      </p:sp>
      <p:sp>
        <p:nvSpPr>
          <p:cNvPr id="5" name="Hình chữ nhật 4">
            <a:extLst>
              <a:ext uri="{FF2B5EF4-FFF2-40B4-BE49-F238E27FC236}">
                <a16:creationId xmlns:a16="http://schemas.microsoft.com/office/drawing/2014/main" xmlns="" id="{09177B5A-BB15-4071-784F-80CEC0E12CCD}"/>
              </a:ext>
            </a:extLst>
          </p:cNvPr>
          <p:cNvSpPr/>
          <p:nvPr/>
        </p:nvSpPr>
        <p:spPr>
          <a:xfrm>
            <a:off x="3286654" y="169959"/>
            <a:ext cx="4525599" cy="923330"/>
          </a:xfrm>
          <a:prstGeom prst="rect">
            <a:avLst/>
          </a:prstGeom>
          <a:noFill/>
        </p:spPr>
        <p:txBody>
          <a:bodyPr wrap="none" lIns="91440" tIns="45720" rIns="91440" bIns="45720">
            <a:spAutoFit/>
          </a:bodyPr>
          <a:lstStyle/>
          <a:p>
            <a:pPr algn="ctr"/>
            <a:r>
              <a:rPr lang="vi-VN" sz="5400" b="0" cap="none" spc="0" dirty="0">
                <a:ln w="0">
                  <a:solidFill>
                    <a:srgbClr val="FF835F"/>
                  </a:solidFill>
                </a:ln>
                <a:solidFill>
                  <a:srgbClr val="FF835F"/>
                </a:solidFill>
                <a:effectLst>
                  <a:reflection blurRad="6350" stA="53000" endA="300" endPos="35500" dir="5400000" sy="-90000" algn="bl" rotWithShape="0"/>
                </a:effectLst>
              </a:rPr>
              <a:t>Người ấy là ai</a:t>
            </a:r>
          </a:p>
        </p:txBody>
      </p:sp>
      <p:pic>
        <p:nvPicPr>
          <p:cNvPr id="1026" name="Picture 2" descr="Một nam thần Vpop phải đổi lời ca khúc phút chót - 2sao">
            <a:extLst>
              <a:ext uri="{FF2B5EF4-FFF2-40B4-BE49-F238E27FC236}">
                <a16:creationId xmlns:a16="http://schemas.microsoft.com/office/drawing/2014/main" xmlns="" id="{EA832F70-ADE8-447D-4072-B7CC9D25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9801">
            <a:off x="499095" y="1602011"/>
            <a:ext cx="3756752" cy="2504501"/>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D2BAB1C1-0191-6BBF-69F6-3FF738A2E09C}"/>
              </a:ext>
            </a:extLst>
          </p:cNvPr>
          <p:cNvSpPr txBox="1"/>
          <p:nvPr/>
        </p:nvSpPr>
        <p:spPr>
          <a:xfrm>
            <a:off x="4433047" y="1229601"/>
            <a:ext cx="4346388" cy="3108543"/>
          </a:xfrm>
          <a:prstGeom prst="rect">
            <a:avLst/>
          </a:prstGeom>
          <a:noFill/>
        </p:spPr>
        <p:txBody>
          <a:bodyPr wrap="square">
            <a:spAutoFit/>
          </a:bodyPr>
          <a:lstStyle/>
          <a:p>
            <a:pPr algn="just"/>
            <a:r>
              <a:rPr lang="vi-VN" sz="2800" dirty="0">
                <a:latin typeface="Times New Roman" panose="02020603050405020304" pitchFamily="18" charset="0"/>
                <a:ea typeface="Times New Roman" panose="02020603050405020304" pitchFamily="18" charset="0"/>
              </a:rPr>
              <a:t>Một h</a:t>
            </a:r>
            <a:r>
              <a:rPr lang="vi-VN" sz="2800" kern="0" dirty="0">
                <a:effectLst/>
                <a:latin typeface="Times New Roman" panose="02020603050405020304" pitchFamily="18" charset="0"/>
                <a:ea typeface="Times New Roman" panose="02020603050405020304" pitchFamily="18" charset="0"/>
              </a:rPr>
              <a:t>ọc sinh lên miêu tả ngoại hình của một bạn trong lớp, bạn nào đoán đúng tên của bạn được miêu tả thì sẽ được quyền lên đố, miêu tả ngoại hình của một bạn khác trong lớp.</a:t>
            </a:r>
            <a:endParaRPr lang="vi-VN" sz="2800" dirty="0"/>
          </a:p>
        </p:txBody>
      </p:sp>
    </p:spTree>
    <p:extLst>
      <p:ext uri="{BB962C8B-B14F-4D97-AF65-F5344CB8AC3E}">
        <p14:creationId xmlns:p14="http://schemas.microsoft.com/office/powerpoint/2010/main" val="10684766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48" name="Rectangle 2">
            <a:extLst>
              <a:ext uri="{FF2B5EF4-FFF2-40B4-BE49-F238E27FC236}">
                <a16:creationId xmlns:a16="http://schemas.microsoft.com/office/drawing/2014/main" xmlns="" id="{30C9AFC5-E470-4B3E-8F23-2EDCC9B11E8C}"/>
              </a:ext>
            </a:extLst>
          </p:cNvPr>
          <p:cNvSpPr txBox="1">
            <a:spLocks noChangeArrowheads="1"/>
          </p:cNvSpPr>
          <p:nvPr/>
        </p:nvSpPr>
        <p:spPr bwMode="auto">
          <a:xfrm>
            <a:off x="1665089" y="282015"/>
            <a:ext cx="6035279" cy="400050"/>
          </a:xfrm>
          <a:prstGeom prst="rect">
            <a:avLst/>
          </a:prstGeom>
          <a:solidFill>
            <a:schemeClr val="accent2">
              <a:lumMod val="20000"/>
              <a:lumOff val="80000"/>
            </a:schemeClr>
          </a:solidFill>
          <a:ln w="19050">
            <a:solidFill>
              <a:schemeClr val="accent1">
                <a:lumMod val="75000"/>
              </a:schemeClr>
            </a:solidFill>
            <a:prstDash val="dash"/>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vi-VN" altLang="vi-VN" b="1" dirty="0">
                <a:solidFill>
                  <a:srgbClr val="000000"/>
                </a:solidFill>
                <a:latin typeface="Arial" panose="020B0604020202020204" pitchFamily="34" charset="0"/>
                <a:cs typeface="Arial" panose="020B0604020202020204" pitchFamily="34" charset="0"/>
              </a:rPr>
              <a:t>Tìm hiểu cấu tạo của bài văn tả người.</a:t>
            </a:r>
          </a:p>
        </p:txBody>
      </p:sp>
      <p:sp>
        <p:nvSpPr>
          <p:cNvPr id="2" name="Hộp Văn bản 1">
            <a:extLst>
              <a:ext uri="{FF2B5EF4-FFF2-40B4-BE49-F238E27FC236}">
                <a16:creationId xmlns:a16="http://schemas.microsoft.com/office/drawing/2014/main" xmlns="" id="{3FEA0474-A194-1BFE-9AA9-60DD04E84EEC}"/>
              </a:ext>
            </a:extLst>
          </p:cNvPr>
          <p:cNvSpPr txBox="1"/>
          <p:nvPr/>
        </p:nvSpPr>
        <p:spPr>
          <a:xfrm>
            <a:off x="823259" y="730147"/>
            <a:ext cx="2187388" cy="461665"/>
          </a:xfrm>
          <a:prstGeom prst="rect">
            <a:avLst/>
          </a:prstGeom>
          <a:noFill/>
        </p:spPr>
        <p:txBody>
          <a:bodyPr wrap="square" rtlCol="0">
            <a:spAutoFit/>
          </a:bodyPr>
          <a:lstStyle/>
          <a:p>
            <a:r>
              <a:rPr lang="vi-VN" sz="2400" b="1" dirty="0">
                <a:solidFill>
                  <a:srgbClr val="00B0F0"/>
                </a:solidFill>
                <a:latin typeface="+mj-lt"/>
              </a:rPr>
              <a:t>I. Nhận xét:</a:t>
            </a:r>
          </a:p>
        </p:txBody>
      </p:sp>
      <p:sp>
        <p:nvSpPr>
          <p:cNvPr id="5" name="Hộp Văn bản 4">
            <a:extLst>
              <a:ext uri="{FF2B5EF4-FFF2-40B4-BE49-F238E27FC236}">
                <a16:creationId xmlns:a16="http://schemas.microsoft.com/office/drawing/2014/main" xmlns="" id="{FC067E1D-79EF-221D-24FB-C1B7ED33B2A3}"/>
              </a:ext>
            </a:extLst>
          </p:cNvPr>
          <p:cNvSpPr txBox="1"/>
          <p:nvPr/>
        </p:nvSpPr>
        <p:spPr>
          <a:xfrm>
            <a:off x="595405" y="1143680"/>
            <a:ext cx="8423836" cy="461665"/>
          </a:xfrm>
          <a:prstGeom prst="rect">
            <a:avLst/>
          </a:prstGeom>
          <a:noFill/>
        </p:spPr>
        <p:txBody>
          <a:bodyPr wrap="square" rtlCol="0">
            <a:spAutoFit/>
          </a:bodyPr>
          <a:lstStyle/>
          <a:p>
            <a:r>
              <a:rPr lang="vi-VN" sz="2400" dirty="0">
                <a:latin typeface="+mj-lt"/>
              </a:rPr>
              <a:t>1. Bài văn dưới đây có mấy đoạn? Nêu tóm tắt nội dung từng đoạn.</a:t>
            </a:r>
          </a:p>
        </p:txBody>
      </p:sp>
      <p:sp>
        <p:nvSpPr>
          <p:cNvPr id="7" name="Hộp Văn bản 6">
            <a:extLst>
              <a:ext uri="{FF2B5EF4-FFF2-40B4-BE49-F238E27FC236}">
                <a16:creationId xmlns:a16="http://schemas.microsoft.com/office/drawing/2014/main" xmlns="" id="{8E3A84CE-5700-2050-49A4-12DC67071F5C}"/>
              </a:ext>
            </a:extLst>
          </p:cNvPr>
          <p:cNvSpPr txBox="1"/>
          <p:nvPr/>
        </p:nvSpPr>
        <p:spPr>
          <a:xfrm>
            <a:off x="3459629" y="1569829"/>
            <a:ext cx="2224741" cy="461665"/>
          </a:xfrm>
          <a:prstGeom prst="rect">
            <a:avLst/>
          </a:prstGeom>
          <a:noFill/>
        </p:spPr>
        <p:txBody>
          <a:bodyPr wrap="square">
            <a:spAutoFit/>
          </a:bodyPr>
          <a:lstStyle/>
          <a:p>
            <a:pPr marL="0" marR="0" algn="ctr">
              <a:spcBef>
                <a:spcPts val="0"/>
              </a:spcBef>
              <a:spcAft>
                <a:spcPts val="300"/>
              </a:spcAft>
            </a:pPr>
            <a:r>
              <a:rPr lang="vi-VN" sz="2400" dirty="0">
                <a:solidFill>
                  <a:srgbClr val="014EA2"/>
                </a:solidFill>
                <a:effectLst/>
                <a:latin typeface="Times New Roman" panose="02020603050405020304" pitchFamily="18" charset="0"/>
                <a:ea typeface="Times New Roman" panose="02020603050405020304" pitchFamily="18" charset="0"/>
              </a:rPr>
              <a:t>Hạng A Cháng</a:t>
            </a:r>
            <a:endParaRPr lang="vi-VN" sz="2400" dirty="0">
              <a:solidFill>
                <a:srgbClr val="D71820"/>
              </a:solidFill>
              <a:effectLst/>
              <a:latin typeface="Times New Roman" panose="02020603050405020304" pitchFamily="18" charset="0"/>
              <a:ea typeface="Times New Roman" panose="02020603050405020304" pitchFamily="18" charset="0"/>
            </a:endParaRPr>
          </a:p>
        </p:txBody>
      </p:sp>
      <p:sp>
        <p:nvSpPr>
          <p:cNvPr id="8" name="Shape 229">
            <a:extLst>
              <a:ext uri="{FF2B5EF4-FFF2-40B4-BE49-F238E27FC236}">
                <a16:creationId xmlns:a16="http://schemas.microsoft.com/office/drawing/2014/main" xmlns="" id="{7F762CAE-0BDF-B58B-6773-9D28BB10D71C}"/>
              </a:ext>
            </a:extLst>
          </p:cNvPr>
          <p:cNvSpPr txBox="1">
            <a:spLocks noChangeArrowheads="1"/>
          </p:cNvSpPr>
          <p:nvPr/>
        </p:nvSpPr>
        <p:spPr bwMode="auto">
          <a:xfrm>
            <a:off x="2420471" y="2027607"/>
            <a:ext cx="6326841" cy="162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rgbClr val="231F20"/>
                </a:solidFill>
                <a:effectLst/>
                <a:latin typeface="+mj-lt"/>
                <a:ea typeface="Arial" panose="020B0604020202020204" pitchFamily="34" charset="0"/>
              </a:rPr>
              <a:t>Nhìn thân hình cân đối của Hạng A Cháng, tất cả các cụ già trong làng đều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tấm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tắc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Cháng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trông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một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con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ngựa</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hai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tuổi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chân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chạy</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qua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chín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núi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khe</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không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biết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mệt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khoẻ</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quá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Đẹp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quá</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buClrTx/>
            </a:pP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Cháng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đẹp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thật</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Mười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tám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tuổi</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ngực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nở</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vòng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cung</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da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đỏ</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lim</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bắp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tay</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bắp</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chân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rắn</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như</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trắc</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200" b="0" i="0" u="none" strike="noStrike" cap="none" normalizeH="0" baseline="0" dirty="0" err="1">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gụ</a:t>
            </a:r>
            <a:r>
              <a:rPr kumimoji="0" lang="en-US" altLang="vi-VN" sz="2200" b="0" i="0" u="none" strike="noStrike" cap="none" normalizeH="0" baseline="0" dirty="0">
                <a:ln>
                  <a:noFill/>
                </a:ln>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altLang="vi-VN" sz="22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Vóc cao, vai rộng, người đứng thẳng như cái cột đá trời trồng.</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Shape 231">
            <a:extLst>
              <a:ext uri="{FF2B5EF4-FFF2-40B4-BE49-F238E27FC236}">
                <a16:creationId xmlns:a16="http://schemas.microsoft.com/office/drawing/2014/main" xmlns="" id="{10514D04-E961-66D4-D6B6-8FF5CD972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03226"/>
            <a:ext cx="2162649" cy="14207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xmlns="" id="{B6FAEA07-F45B-D03B-12A7-8A216DAE537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7">
            <a:extLst>
              <a:ext uri="{FF2B5EF4-FFF2-40B4-BE49-F238E27FC236}">
                <a16:creationId xmlns:a16="http://schemas.microsoft.com/office/drawing/2014/main" xmlns="" id="{9DF1285B-5D63-24C2-3A1E-9D5CA43D57F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9268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8" name="Shape 229">
            <a:extLst>
              <a:ext uri="{FF2B5EF4-FFF2-40B4-BE49-F238E27FC236}">
                <a16:creationId xmlns:a16="http://schemas.microsoft.com/office/drawing/2014/main" xmlns="" id="{7F762CAE-0BDF-B58B-6773-9D28BB10D71C}"/>
              </a:ext>
            </a:extLst>
          </p:cNvPr>
          <p:cNvSpPr txBox="1">
            <a:spLocks noChangeArrowheads="1"/>
          </p:cNvSpPr>
          <p:nvPr/>
        </p:nvSpPr>
        <p:spPr bwMode="auto">
          <a:xfrm>
            <a:off x="477372" y="76124"/>
            <a:ext cx="8357346" cy="47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Nhưng phải nhìn Hạng A Cháng cày mới thấy hết vẻ đẹp của anh.</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Anh đến chuồng trâu dắt con trâu béo nhất,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khoẻ</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nhất. Người và trâu cùng ra ruộng. A Cháng đeo cày. Cái cày của người Mông to nặng, bắp cày bằng gỗ tốt màu đen, vòng như hình cái cung, ôm lấy bộ ngực nở. Trông anh hùng dũng như một chàng hiệp sĩ cổ đeo cung ra trận.</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Tới nương, A Cháng mắc cày xong, quát một tiếng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Mổng</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và bây giờ chỉ còn chăm chắm vào công việc... Hai tay A Cháng nắm đốc cày, mắt nhìn thế ruộng, nhìn đường cày, thân hình nhoài thành một đường cong mềm mại, khi qua trái, lúc tạt phải theo đường cày uốn vòng trên hình ruộng bậc thang như một mảnh trăng lưỡi liềm. Lại có lúc được sá cày thẳng, người anh như rạp hẳn xuống, đôi chân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xoải</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dài hoặc băm những bước ngắn, gấp </a:t>
            </a:r>
            <a:r>
              <a:rPr kumimoji="0" lang="vi-VN" altLang="vi-VN"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gấp</a:t>
            </a: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Sức lực tràn trề của A Cháng là niềm tự hào của dòng họ Hạng, một dòng họ</a:t>
            </a: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vi-VN"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Mông đang định cư ở chân núi Tơ Bo.</a:t>
            </a: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n-US" altLang="vi-VN"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xmlns="" id="{B6FAEA07-F45B-D03B-12A7-8A216DAE537E}"/>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7">
            <a:extLst>
              <a:ext uri="{FF2B5EF4-FFF2-40B4-BE49-F238E27FC236}">
                <a16:creationId xmlns:a16="http://schemas.microsoft.com/office/drawing/2014/main" xmlns="" id="{9DF1285B-5D63-24C2-3A1E-9D5CA43D57F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t/>
            </a:r>
            <a:br>
              <a:rPr kumimoji="0" lang="vi-VN" altLang="vi-VN" sz="1200" b="0" i="0" u="none" strike="noStrike" cap="none" normalizeH="0" baseline="0">
                <a:ln>
                  <a:noFill/>
                </a:ln>
                <a:solidFill>
                  <a:srgbClr val="000000"/>
                </a:solidFill>
                <a:effectLst/>
                <a:latin typeface="Arial" panose="020B0604020202020204" pitchFamily="34" charset="0"/>
                <a:ea typeface="Courier New" panose="02070309020205020404" pitchFamily="49"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8854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ỗ trắc Việt Nam và những điều có thể bạn chưa biết">
            <a:extLst>
              <a:ext uri="{FF2B5EF4-FFF2-40B4-BE49-F238E27FC236}">
                <a16:creationId xmlns:a16="http://schemas.microsoft.com/office/drawing/2014/main" xmlns="" id="{C4E65EC7-3B86-5421-3862-2789FF2B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00" y="86484"/>
            <a:ext cx="4379304" cy="2917341"/>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4" descr="Gỗ gụ là gì? Đặc điểm nổi bật, giá thành và ứng dụng">
            <a:extLst>
              <a:ext uri="{FF2B5EF4-FFF2-40B4-BE49-F238E27FC236}">
                <a16:creationId xmlns:a16="http://schemas.microsoft.com/office/drawing/2014/main" xmlns="" id="{F675754B-4CA5-3BEA-ECEF-F084FA299F1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4" name="Picture 10" descr="Gỗ gụ là gì? Có mấy loại? Tốt không? Gỗ gụ giá bao nhiêu?">
            <a:extLst>
              <a:ext uri="{FF2B5EF4-FFF2-40B4-BE49-F238E27FC236}">
                <a16:creationId xmlns:a16="http://schemas.microsoft.com/office/drawing/2014/main" xmlns="" id="{19C2745D-1954-A7F2-95D5-DEEFF9936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546" y="86484"/>
            <a:ext cx="4325054" cy="2884557"/>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xmlns="" id="{D0381018-7ADE-56A2-EC85-AB6616F5F652}"/>
              </a:ext>
            </a:extLst>
          </p:cNvPr>
          <p:cNvSpPr txBox="1"/>
          <p:nvPr/>
        </p:nvSpPr>
        <p:spPr>
          <a:xfrm>
            <a:off x="1457739" y="3003825"/>
            <a:ext cx="1634435" cy="584775"/>
          </a:xfrm>
          <a:prstGeom prst="rect">
            <a:avLst/>
          </a:prstGeom>
          <a:noFill/>
        </p:spPr>
        <p:txBody>
          <a:bodyPr wrap="square" rtlCol="0">
            <a:spAutoFit/>
          </a:bodyPr>
          <a:lstStyle/>
          <a:p>
            <a:r>
              <a:rPr lang="vi-VN" sz="3200" dirty="0">
                <a:latin typeface="+mj-lt"/>
              </a:rPr>
              <a:t>Gỗ trắc</a:t>
            </a:r>
          </a:p>
        </p:txBody>
      </p:sp>
      <p:sp>
        <p:nvSpPr>
          <p:cNvPr id="21" name="Hộp Văn bản 20">
            <a:extLst>
              <a:ext uri="{FF2B5EF4-FFF2-40B4-BE49-F238E27FC236}">
                <a16:creationId xmlns:a16="http://schemas.microsoft.com/office/drawing/2014/main" xmlns="" id="{4DDD203C-8239-36A7-7FDC-D8C91A08115F}"/>
              </a:ext>
            </a:extLst>
          </p:cNvPr>
          <p:cNvSpPr txBox="1"/>
          <p:nvPr/>
        </p:nvSpPr>
        <p:spPr>
          <a:xfrm>
            <a:off x="6243443" y="3003824"/>
            <a:ext cx="1634435" cy="584775"/>
          </a:xfrm>
          <a:prstGeom prst="rect">
            <a:avLst/>
          </a:prstGeom>
          <a:noFill/>
        </p:spPr>
        <p:txBody>
          <a:bodyPr wrap="square" rtlCol="0">
            <a:spAutoFit/>
          </a:bodyPr>
          <a:lstStyle/>
          <a:p>
            <a:r>
              <a:rPr lang="vi-VN" sz="3200" dirty="0">
                <a:latin typeface="+mj-lt"/>
              </a:rPr>
              <a:t>Gỗ gụ</a:t>
            </a:r>
          </a:p>
        </p:txBody>
      </p:sp>
      <p:sp>
        <p:nvSpPr>
          <p:cNvPr id="22" name="Hộp Văn bản 21">
            <a:extLst>
              <a:ext uri="{FF2B5EF4-FFF2-40B4-BE49-F238E27FC236}">
                <a16:creationId xmlns:a16="http://schemas.microsoft.com/office/drawing/2014/main" xmlns="" id="{6E765639-2111-C907-6902-B4923CF1A4D8}"/>
              </a:ext>
            </a:extLst>
          </p:cNvPr>
          <p:cNvSpPr txBox="1"/>
          <p:nvPr/>
        </p:nvSpPr>
        <p:spPr>
          <a:xfrm>
            <a:off x="3178043" y="4154554"/>
            <a:ext cx="2787913" cy="584775"/>
          </a:xfrm>
          <a:prstGeom prst="rect">
            <a:avLst/>
          </a:prstGeom>
          <a:noFill/>
        </p:spPr>
        <p:txBody>
          <a:bodyPr wrap="square" rtlCol="0">
            <a:spAutoFit/>
          </a:bodyPr>
          <a:lstStyle/>
          <a:p>
            <a:r>
              <a:rPr lang="vi-VN" sz="3200" dirty="0">
                <a:latin typeface="+mj-lt"/>
              </a:rPr>
              <a:t>Hai loại gỗ quý</a:t>
            </a:r>
          </a:p>
        </p:txBody>
      </p:sp>
      <p:cxnSp>
        <p:nvCxnSpPr>
          <p:cNvPr id="24" name="Đường kết nối Mũi tên Thẳng 23">
            <a:extLst>
              <a:ext uri="{FF2B5EF4-FFF2-40B4-BE49-F238E27FC236}">
                <a16:creationId xmlns:a16="http://schemas.microsoft.com/office/drawing/2014/main" xmlns="" id="{BA460854-1111-F953-A31A-F6AC3DD18922}"/>
              </a:ext>
            </a:extLst>
          </p:cNvPr>
          <p:cNvCxnSpPr>
            <a:stCxn id="20" idx="2"/>
          </p:cNvCxnSpPr>
          <p:nvPr/>
        </p:nvCxnSpPr>
        <p:spPr>
          <a:xfrm>
            <a:off x="2274957" y="3588600"/>
            <a:ext cx="903086" cy="67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a:extLst>
              <a:ext uri="{FF2B5EF4-FFF2-40B4-BE49-F238E27FC236}">
                <a16:creationId xmlns:a16="http://schemas.microsoft.com/office/drawing/2014/main" xmlns="" id="{E0211855-6E67-8B25-FF0E-6A9897D93F62}"/>
              </a:ext>
            </a:extLst>
          </p:cNvPr>
          <p:cNvCxnSpPr/>
          <p:nvPr/>
        </p:nvCxnSpPr>
        <p:spPr>
          <a:xfrm flipH="1">
            <a:off x="5835374" y="3547165"/>
            <a:ext cx="667026" cy="733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9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wipe(up)">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14">
            <a:extLst>
              <a:ext uri="{FF2B5EF4-FFF2-40B4-BE49-F238E27FC236}">
                <a16:creationId xmlns:a16="http://schemas.microsoft.com/office/drawing/2014/main" xmlns="" id="{F87EC686-1E9D-EFE4-CDBB-8AAA7E968AAC}"/>
              </a:ext>
            </a:extLst>
          </p:cNvPr>
          <p:cNvSpPr txBox="1"/>
          <p:nvPr/>
        </p:nvSpPr>
        <p:spPr>
          <a:xfrm>
            <a:off x="1325217" y="437322"/>
            <a:ext cx="4430644" cy="584775"/>
          </a:xfrm>
          <a:prstGeom prst="rect">
            <a:avLst/>
          </a:prstGeom>
          <a:noFill/>
        </p:spPr>
        <p:txBody>
          <a:bodyPr wrap="square" rtlCol="0">
            <a:spAutoFit/>
          </a:bodyPr>
          <a:lstStyle/>
          <a:p>
            <a:r>
              <a:rPr lang="vi-VN" sz="3200" dirty="0" err="1">
                <a:solidFill>
                  <a:srgbClr val="FF0000"/>
                </a:solidFill>
                <a:latin typeface="+mj-lt"/>
              </a:rPr>
              <a:t>Mổng</a:t>
            </a:r>
            <a:r>
              <a:rPr lang="vi-VN" sz="3200" dirty="0">
                <a:latin typeface="+mj-lt"/>
              </a:rPr>
              <a:t> (tiếng Mông): đi.</a:t>
            </a:r>
          </a:p>
        </p:txBody>
      </p:sp>
      <p:sp>
        <p:nvSpPr>
          <p:cNvPr id="16" name="Hộp Văn bản 15">
            <a:extLst>
              <a:ext uri="{FF2B5EF4-FFF2-40B4-BE49-F238E27FC236}">
                <a16:creationId xmlns:a16="http://schemas.microsoft.com/office/drawing/2014/main" xmlns="" id="{2A5616A0-6F08-6617-B65C-EE87B0E48565}"/>
              </a:ext>
            </a:extLst>
          </p:cNvPr>
          <p:cNvSpPr txBox="1"/>
          <p:nvPr/>
        </p:nvSpPr>
        <p:spPr>
          <a:xfrm>
            <a:off x="1307547" y="1272779"/>
            <a:ext cx="5998818" cy="584775"/>
          </a:xfrm>
          <a:prstGeom prst="rect">
            <a:avLst/>
          </a:prstGeom>
          <a:noFill/>
        </p:spPr>
        <p:txBody>
          <a:bodyPr wrap="square" rtlCol="0">
            <a:spAutoFit/>
          </a:bodyPr>
          <a:lstStyle/>
          <a:p>
            <a:r>
              <a:rPr lang="vi-VN" sz="3200" dirty="0">
                <a:solidFill>
                  <a:srgbClr val="FF0000"/>
                </a:solidFill>
                <a:latin typeface="+mj-lt"/>
              </a:rPr>
              <a:t>Chăm chắm</a:t>
            </a:r>
            <a:r>
              <a:rPr lang="vi-VN" sz="3200" dirty="0">
                <a:latin typeface="+mj-lt"/>
              </a:rPr>
              <a:t>: tập trung, chăm chú.</a:t>
            </a:r>
          </a:p>
        </p:txBody>
      </p:sp>
      <p:sp>
        <p:nvSpPr>
          <p:cNvPr id="17" name="Hộp Văn bản 16">
            <a:extLst>
              <a:ext uri="{FF2B5EF4-FFF2-40B4-BE49-F238E27FC236}">
                <a16:creationId xmlns:a16="http://schemas.microsoft.com/office/drawing/2014/main" xmlns="" id="{01C579A0-DA3C-B6F0-A88D-47ED52EEF314}"/>
              </a:ext>
            </a:extLst>
          </p:cNvPr>
          <p:cNvSpPr txBox="1"/>
          <p:nvPr/>
        </p:nvSpPr>
        <p:spPr>
          <a:xfrm>
            <a:off x="1307547" y="2108237"/>
            <a:ext cx="5998818" cy="1077218"/>
          </a:xfrm>
          <a:prstGeom prst="rect">
            <a:avLst/>
          </a:prstGeom>
          <a:noFill/>
        </p:spPr>
        <p:txBody>
          <a:bodyPr wrap="square" rtlCol="0">
            <a:spAutoFit/>
          </a:bodyPr>
          <a:lstStyle/>
          <a:p>
            <a:r>
              <a:rPr lang="vi-VN" sz="3200" dirty="0">
                <a:solidFill>
                  <a:srgbClr val="FF0000"/>
                </a:solidFill>
                <a:latin typeface="+mj-lt"/>
              </a:rPr>
              <a:t>Đốc cày</a:t>
            </a:r>
            <a:r>
              <a:rPr lang="vi-VN" sz="3200" dirty="0">
                <a:latin typeface="+mj-lt"/>
              </a:rPr>
              <a:t>: phần đầu thân gỗ của cái cày (còn gọi là hò cày, xeo cày).</a:t>
            </a:r>
          </a:p>
        </p:txBody>
      </p:sp>
      <p:sp>
        <p:nvSpPr>
          <p:cNvPr id="18" name="Hộp Văn bản 17">
            <a:extLst>
              <a:ext uri="{FF2B5EF4-FFF2-40B4-BE49-F238E27FC236}">
                <a16:creationId xmlns:a16="http://schemas.microsoft.com/office/drawing/2014/main" xmlns="" id="{3BAEC29C-6977-4CCD-C130-1F5595555158}"/>
              </a:ext>
            </a:extLst>
          </p:cNvPr>
          <p:cNvSpPr txBox="1"/>
          <p:nvPr/>
        </p:nvSpPr>
        <p:spPr>
          <a:xfrm>
            <a:off x="1325217" y="3436138"/>
            <a:ext cx="5998818" cy="584775"/>
          </a:xfrm>
          <a:prstGeom prst="rect">
            <a:avLst/>
          </a:prstGeom>
          <a:noFill/>
        </p:spPr>
        <p:txBody>
          <a:bodyPr wrap="square" rtlCol="0">
            <a:spAutoFit/>
          </a:bodyPr>
          <a:lstStyle/>
          <a:p>
            <a:r>
              <a:rPr lang="vi-VN" sz="3200" dirty="0">
                <a:solidFill>
                  <a:srgbClr val="FF0000"/>
                </a:solidFill>
                <a:latin typeface="+mj-lt"/>
              </a:rPr>
              <a:t>Sá cày</a:t>
            </a:r>
            <a:r>
              <a:rPr lang="vi-VN" sz="3200" dirty="0">
                <a:latin typeface="+mj-lt"/>
              </a:rPr>
              <a:t>: đường cày.</a:t>
            </a:r>
          </a:p>
        </p:txBody>
      </p:sp>
    </p:spTree>
    <p:extLst>
      <p:ext uri="{BB962C8B-B14F-4D97-AF65-F5344CB8AC3E}">
        <p14:creationId xmlns:p14="http://schemas.microsoft.com/office/powerpoint/2010/main" val="20205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ình chữ nhật: Góc Tròn 35">
            <a:extLst>
              <a:ext uri="{FF2B5EF4-FFF2-40B4-BE49-F238E27FC236}">
                <a16:creationId xmlns:a16="http://schemas.microsoft.com/office/drawing/2014/main" xmlns="" id="{963146E1-05D2-494F-EE8F-510D9FE1FD2D}"/>
              </a:ext>
            </a:extLst>
          </p:cNvPr>
          <p:cNvSpPr/>
          <p:nvPr/>
        </p:nvSpPr>
        <p:spPr>
          <a:xfrm>
            <a:off x="538915" y="4226487"/>
            <a:ext cx="3392563"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Hình chữ nhật: Góc Tròn 34">
            <a:extLst>
              <a:ext uri="{FF2B5EF4-FFF2-40B4-BE49-F238E27FC236}">
                <a16:creationId xmlns:a16="http://schemas.microsoft.com/office/drawing/2014/main" xmlns="" id="{DC9F3DB5-FCEE-5612-98D5-467895FE326F}"/>
              </a:ext>
            </a:extLst>
          </p:cNvPr>
          <p:cNvSpPr/>
          <p:nvPr/>
        </p:nvSpPr>
        <p:spPr>
          <a:xfrm>
            <a:off x="620640" y="3451474"/>
            <a:ext cx="516172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Hình chữ nhật: Góc Tròn 33">
            <a:extLst>
              <a:ext uri="{FF2B5EF4-FFF2-40B4-BE49-F238E27FC236}">
                <a16:creationId xmlns:a16="http://schemas.microsoft.com/office/drawing/2014/main" xmlns="" id="{45C9FDD5-E5CA-4AB7-12DF-EF4AE4A12343}"/>
              </a:ext>
            </a:extLst>
          </p:cNvPr>
          <p:cNvSpPr/>
          <p:nvPr/>
        </p:nvSpPr>
        <p:spPr>
          <a:xfrm>
            <a:off x="702365" y="2676461"/>
            <a:ext cx="807001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Góc Tròn 32">
            <a:extLst>
              <a:ext uri="{FF2B5EF4-FFF2-40B4-BE49-F238E27FC236}">
                <a16:creationId xmlns:a16="http://schemas.microsoft.com/office/drawing/2014/main" xmlns="" id="{FD4F110A-045E-92FB-3D0F-E8E353DD3070}"/>
              </a:ext>
            </a:extLst>
          </p:cNvPr>
          <p:cNvSpPr/>
          <p:nvPr/>
        </p:nvSpPr>
        <p:spPr>
          <a:xfrm>
            <a:off x="784090" y="1901448"/>
            <a:ext cx="626164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chữ nhật: Góc Tròn 31">
            <a:extLst>
              <a:ext uri="{FF2B5EF4-FFF2-40B4-BE49-F238E27FC236}">
                <a16:creationId xmlns:a16="http://schemas.microsoft.com/office/drawing/2014/main" xmlns="" id="{8FA2E4D2-297D-EB2D-A58B-67AA76C7ACF1}"/>
              </a:ext>
            </a:extLst>
          </p:cNvPr>
          <p:cNvSpPr/>
          <p:nvPr/>
        </p:nvSpPr>
        <p:spPr>
          <a:xfrm>
            <a:off x="702365" y="1126435"/>
            <a:ext cx="405516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xmlns="" id="{0B6BD5A2-31EC-C93B-F246-D4498F3459CB}"/>
              </a:ext>
            </a:extLst>
          </p:cNvPr>
          <p:cNvSpPr txBox="1"/>
          <p:nvPr/>
        </p:nvSpPr>
        <p:spPr>
          <a:xfrm>
            <a:off x="2417418" y="159902"/>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sp>
        <p:nvSpPr>
          <p:cNvPr id="22" name="Hộp Văn bản 21">
            <a:extLst>
              <a:ext uri="{FF2B5EF4-FFF2-40B4-BE49-F238E27FC236}">
                <a16:creationId xmlns:a16="http://schemas.microsoft.com/office/drawing/2014/main" xmlns="" id="{198D39F7-0BCA-0531-290D-3A30A2C40A24}"/>
              </a:ext>
            </a:extLst>
          </p:cNvPr>
          <p:cNvSpPr txBox="1"/>
          <p:nvPr/>
        </p:nvSpPr>
        <p:spPr>
          <a:xfrm>
            <a:off x="541129" y="1184746"/>
            <a:ext cx="1391479" cy="400110"/>
          </a:xfrm>
          <a:prstGeom prst="rect">
            <a:avLst/>
          </a:prstGeom>
          <a:noFill/>
        </p:spPr>
        <p:txBody>
          <a:bodyPr wrap="square" rtlCol="0">
            <a:spAutoFit/>
          </a:bodyPr>
          <a:lstStyle/>
          <a:p>
            <a:pPr algn="ctr"/>
            <a:r>
              <a:rPr lang="vi-VN" sz="2000" dirty="0">
                <a:latin typeface="+mj-lt"/>
              </a:rPr>
              <a:t>Đoạn 1: </a:t>
            </a:r>
          </a:p>
        </p:txBody>
      </p:sp>
      <p:sp>
        <p:nvSpPr>
          <p:cNvPr id="23" name="Hộp Văn bản 22">
            <a:extLst>
              <a:ext uri="{FF2B5EF4-FFF2-40B4-BE49-F238E27FC236}">
                <a16:creationId xmlns:a16="http://schemas.microsoft.com/office/drawing/2014/main" xmlns="" id="{23CCEC30-E640-9593-42E7-0BA75A8DDD98}"/>
              </a:ext>
            </a:extLst>
          </p:cNvPr>
          <p:cNvSpPr txBox="1"/>
          <p:nvPr/>
        </p:nvSpPr>
        <p:spPr>
          <a:xfrm>
            <a:off x="1761437" y="1192612"/>
            <a:ext cx="3077818" cy="400110"/>
          </a:xfrm>
          <a:prstGeom prst="rect">
            <a:avLst/>
          </a:prstGeom>
          <a:noFill/>
        </p:spPr>
        <p:txBody>
          <a:bodyPr wrap="square" rtlCol="0">
            <a:spAutoFit/>
          </a:bodyPr>
          <a:lstStyle/>
          <a:p>
            <a:pPr algn="ctr"/>
            <a:r>
              <a:rPr lang="vi-VN" sz="2000" dirty="0">
                <a:latin typeface="+mj-lt"/>
              </a:rPr>
              <a:t>Từ đầu đến … </a:t>
            </a:r>
            <a:r>
              <a:rPr lang="vi-VN" sz="2000" i="1" dirty="0">
                <a:latin typeface="+mj-lt"/>
              </a:rPr>
              <a:t>đẹp quá</a:t>
            </a:r>
            <a:r>
              <a:rPr lang="vi-VN" sz="2000" dirty="0">
                <a:latin typeface="+mj-lt"/>
              </a:rPr>
              <a:t>!</a:t>
            </a:r>
          </a:p>
        </p:txBody>
      </p:sp>
      <p:sp>
        <p:nvSpPr>
          <p:cNvPr id="24" name="Hộp Văn bản 23">
            <a:extLst>
              <a:ext uri="{FF2B5EF4-FFF2-40B4-BE49-F238E27FC236}">
                <a16:creationId xmlns:a16="http://schemas.microsoft.com/office/drawing/2014/main" xmlns="" id="{D391B0E3-50FB-28AB-F6AE-B3FA83723685}"/>
              </a:ext>
            </a:extLst>
          </p:cNvPr>
          <p:cNvSpPr txBox="1"/>
          <p:nvPr/>
        </p:nvSpPr>
        <p:spPr>
          <a:xfrm>
            <a:off x="580885" y="1975196"/>
            <a:ext cx="1391479" cy="400110"/>
          </a:xfrm>
          <a:prstGeom prst="rect">
            <a:avLst/>
          </a:prstGeom>
          <a:noFill/>
        </p:spPr>
        <p:txBody>
          <a:bodyPr wrap="square" rtlCol="0">
            <a:spAutoFit/>
          </a:bodyPr>
          <a:lstStyle/>
          <a:p>
            <a:pPr algn="ctr"/>
            <a:r>
              <a:rPr lang="vi-VN" sz="2000" dirty="0">
                <a:latin typeface="+mj-lt"/>
              </a:rPr>
              <a:t>Đoạn 2: </a:t>
            </a:r>
          </a:p>
        </p:txBody>
      </p:sp>
      <p:sp>
        <p:nvSpPr>
          <p:cNvPr id="25" name="Hộp Văn bản 24">
            <a:extLst>
              <a:ext uri="{FF2B5EF4-FFF2-40B4-BE49-F238E27FC236}">
                <a16:creationId xmlns:a16="http://schemas.microsoft.com/office/drawing/2014/main" xmlns="" id="{6E32461F-ED08-39E1-2881-5C4F83E1EC47}"/>
              </a:ext>
            </a:extLst>
          </p:cNvPr>
          <p:cNvSpPr txBox="1"/>
          <p:nvPr/>
        </p:nvSpPr>
        <p:spPr>
          <a:xfrm>
            <a:off x="1995006" y="1870681"/>
            <a:ext cx="5153987"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thật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 </a:t>
            </a:r>
            <a:r>
              <a:rPr lang="en-US" sz="2000" i="1" kern="0" dirty="0" err="1">
                <a:effectLst/>
                <a:latin typeface="Times New Roman" panose="02020603050405020304" pitchFamily="18" charset="0"/>
                <a:ea typeface="Times New Roman" panose="02020603050405020304" pitchFamily="18" charset="0"/>
              </a:rPr>
              <a:t>trời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trồng</a:t>
            </a:r>
            <a:endParaRPr lang="vi-VN" sz="2000" dirty="0">
              <a:latin typeface="+mj-lt"/>
            </a:endParaRPr>
          </a:p>
        </p:txBody>
      </p:sp>
      <p:sp>
        <p:nvSpPr>
          <p:cNvPr id="26" name="Hộp Văn bản 25">
            <a:extLst>
              <a:ext uri="{FF2B5EF4-FFF2-40B4-BE49-F238E27FC236}">
                <a16:creationId xmlns:a16="http://schemas.microsoft.com/office/drawing/2014/main" xmlns="" id="{2D213545-DE13-38C7-12F5-552919A3D963}"/>
              </a:ext>
            </a:extLst>
          </p:cNvPr>
          <p:cNvSpPr txBox="1"/>
          <p:nvPr/>
        </p:nvSpPr>
        <p:spPr>
          <a:xfrm>
            <a:off x="466033" y="2764759"/>
            <a:ext cx="1391479" cy="400110"/>
          </a:xfrm>
          <a:prstGeom prst="rect">
            <a:avLst/>
          </a:prstGeom>
          <a:noFill/>
        </p:spPr>
        <p:txBody>
          <a:bodyPr wrap="square" rtlCol="0">
            <a:spAutoFit/>
          </a:bodyPr>
          <a:lstStyle/>
          <a:p>
            <a:pPr algn="ctr"/>
            <a:r>
              <a:rPr lang="vi-VN" sz="2000" dirty="0">
                <a:latin typeface="+mj-lt"/>
              </a:rPr>
              <a:t>Đoạn 3: </a:t>
            </a:r>
          </a:p>
        </p:txBody>
      </p:sp>
      <p:sp>
        <p:nvSpPr>
          <p:cNvPr id="27" name="Hộp Văn bản 26">
            <a:extLst>
              <a:ext uri="{FF2B5EF4-FFF2-40B4-BE49-F238E27FC236}">
                <a16:creationId xmlns:a16="http://schemas.microsoft.com/office/drawing/2014/main" xmlns="" id="{5C3A4AFD-8721-5B26-2648-53EC27BCB324}"/>
              </a:ext>
            </a:extLst>
          </p:cNvPr>
          <p:cNvSpPr txBox="1"/>
          <p:nvPr/>
        </p:nvSpPr>
        <p:spPr>
          <a:xfrm>
            <a:off x="1857512" y="2660244"/>
            <a:ext cx="6914872"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đeo</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ra</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trận</a:t>
            </a:r>
            <a:endParaRPr lang="vi-VN" sz="1800" dirty="0">
              <a:latin typeface="+mj-lt"/>
            </a:endParaRPr>
          </a:p>
        </p:txBody>
      </p:sp>
      <p:sp>
        <p:nvSpPr>
          <p:cNvPr id="28" name="Hộp Văn bản 27">
            <a:extLst>
              <a:ext uri="{FF2B5EF4-FFF2-40B4-BE49-F238E27FC236}">
                <a16:creationId xmlns:a16="http://schemas.microsoft.com/office/drawing/2014/main" xmlns="" id="{D8F1AA9E-D005-3415-A85F-989603EC8AA9}"/>
              </a:ext>
            </a:extLst>
          </p:cNvPr>
          <p:cNvSpPr txBox="1"/>
          <p:nvPr/>
        </p:nvSpPr>
        <p:spPr>
          <a:xfrm>
            <a:off x="466033" y="3548360"/>
            <a:ext cx="1391479" cy="400110"/>
          </a:xfrm>
          <a:prstGeom prst="rect">
            <a:avLst/>
          </a:prstGeom>
          <a:noFill/>
        </p:spPr>
        <p:txBody>
          <a:bodyPr wrap="square" rtlCol="0">
            <a:spAutoFit/>
          </a:bodyPr>
          <a:lstStyle/>
          <a:p>
            <a:pPr algn="ctr"/>
            <a:r>
              <a:rPr lang="vi-VN" sz="2000" dirty="0">
                <a:latin typeface="+mj-lt"/>
              </a:rPr>
              <a:t>Đoạn 4: </a:t>
            </a:r>
          </a:p>
        </p:txBody>
      </p:sp>
      <p:sp>
        <p:nvSpPr>
          <p:cNvPr id="29" name="Hộp Văn bản 28">
            <a:extLst>
              <a:ext uri="{FF2B5EF4-FFF2-40B4-BE49-F238E27FC236}">
                <a16:creationId xmlns:a16="http://schemas.microsoft.com/office/drawing/2014/main" xmlns="" id="{2D69FAF7-EA56-394E-1C7E-D54847420E5E}"/>
              </a:ext>
            </a:extLst>
          </p:cNvPr>
          <p:cNvSpPr txBox="1"/>
          <p:nvPr/>
        </p:nvSpPr>
        <p:spPr>
          <a:xfrm>
            <a:off x="1972364" y="3449807"/>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rPr>
              <a:t>T</a:t>
            </a:r>
            <a:r>
              <a:rPr lang="en-US" sz="2000" kern="0" dirty="0" err="1">
                <a:effectLst/>
                <a:latin typeface="Times New Roman" panose="02020603050405020304" pitchFamily="18" charset="0"/>
                <a:ea typeface="Times New Roman" panose="02020603050405020304" pitchFamily="18" charset="0"/>
              </a:rPr>
              <a:t>ừ</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Tới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nương</a:t>
            </a:r>
            <a:r>
              <a:rPr lang="en-US" sz="2000" kern="0" dirty="0">
                <a:effectLst/>
                <a:latin typeface="Times New Roman" panose="02020603050405020304" pitchFamily="18" charset="0"/>
                <a:ea typeface="Times New Roman" panose="02020603050405020304" pitchFamily="18" charset="0"/>
              </a:rPr>
              <a:t>…</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gấp</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30" name="Hộp Văn bản 29">
            <a:extLst>
              <a:ext uri="{FF2B5EF4-FFF2-40B4-BE49-F238E27FC236}">
                <a16:creationId xmlns:a16="http://schemas.microsoft.com/office/drawing/2014/main" xmlns="" id="{3D8B7323-E881-CA29-0E86-216EEF909318}"/>
              </a:ext>
            </a:extLst>
          </p:cNvPr>
          <p:cNvSpPr txBox="1"/>
          <p:nvPr/>
        </p:nvSpPr>
        <p:spPr>
          <a:xfrm>
            <a:off x="466033" y="4330944"/>
            <a:ext cx="1391479" cy="400110"/>
          </a:xfrm>
          <a:prstGeom prst="rect">
            <a:avLst/>
          </a:prstGeom>
          <a:noFill/>
        </p:spPr>
        <p:txBody>
          <a:bodyPr wrap="square" rtlCol="0">
            <a:spAutoFit/>
          </a:bodyPr>
          <a:lstStyle/>
          <a:p>
            <a:pPr algn="ctr"/>
            <a:r>
              <a:rPr lang="vi-VN" sz="2000" dirty="0">
                <a:latin typeface="+mj-lt"/>
              </a:rPr>
              <a:t>Đoạn 5: </a:t>
            </a:r>
          </a:p>
        </p:txBody>
      </p:sp>
      <p:sp>
        <p:nvSpPr>
          <p:cNvPr id="31" name="Hộp Văn bản 30">
            <a:extLst>
              <a:ext uri="{FF2B5EF4-FFF2-40B4-BE49-F238E27FC236}">
                <a16:creationId xmlns:a16="http://schemas.microsoft.com/office/drawing/2014/main" xmlns="" id="{27B9B33F-96BD-B6E0-8C11-6C6B63E66919}"/>
              </a:ext>
            </a:extLst>
          </p:cNvPr>
          <p:cNvSpPr txBox="1"/>
          <p:nvPr/>
        </p:nvSpPr>
        <p:spPr>
          <a:xfrm>
            <a:off x="1972364" y="4232391"/>
            <a:ext cx="4340088" cy="498663"/>
          </a:xfrm>
          <a:prstGeom prst="rect">
            <a:avLst/>
          </a:prstGeom>
          <a:noFill/>
        </p:spPr>
        <p:txBody>
          <a:bodyPr wrap="square" rtlCol="0">
            <a:spAutoFit/>
          </a:bodyPr>
          <a:lstStyle/>
          <a:p>
            <a:pPr marL="0" marR="0" algn="just">
              <a:lnSpc>
                <a:spcPct val="150000"/>
              </a:lnSpc>
              <a:spcBef>
                <a:spcPts val="0"/>
              </a:spcBef>
              <a:spcAft>
                <a:spcPts val="800"/>
              </a:spcAft>
            </a:pPr>
            <a:r>
              <a:rPr lang="vi-VN" sz="2000" dirty="0">
                <a:latin typeface="Times New Roman" panose="02020603050405020304" pitchFamily="18" charset="0"/>
              </a:rPr>
              <a:t>Phần còn lại.</a:t>
            </a:r>
            <a:endParaRPr lang="vi-VN" sz="2000" dirty="0">
              <a:latin typeface="+mj-lt"/>
            </a:endParaRPr>
          </a:p>
        </p:txBody>
      </p:sp>
    </p:spTree>
    <p:extLst>
      <p:ext uri="{BB962C8B-B14F-4D97-AF65-F5344CB8AC3E}">
        <p14:creationId xmlns:p14="http://schemas.microsoft.com/office/powerpoint/2010/main" val="17618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4" grpId="0" animBg="1"/>
      <p:bldP spid="33" grpId="0" animBg="1"/>
      <p:bldP spid="32" grpId="0" animBg="1"/>
      <p:bldP spid="15" grpId="0"/>
      <p:bldP spid="22" grpId="0"/>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ình chữ nhật: Góc Tròn 31">
            <a:extLst>
              <a:ext uri="{FF2B5EF4-FFF2-40B4-BE49-F238E27FC236}">
                <a16:creationId xmlns:a16="http://schemas.microsoft.com/office/drawing/2014/main" xmlns="" id="{8FA2E4D2-297D-EB2D-A58B-67AA76C7ACF1}"/>
              </a:ext>
            </a:extLst>
          </p:cNvPr>
          <p:cNvSpPr/>
          <p:nvPr/>
        </p:nvSpPr>
        <p:spPr>
          <a:xfrm>
            <a:off x="702365" y="1126435"/>
            <a:ext cx="4055165"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ộp Văn bản 14">
            <a:extLst>
              <a:ext uri="{FF2B5EF4-FFF2-40B4-BE49-F238E27FC236}">
                <a16:creationId xmlns:a16="http://schemas.microsoft.com/office/drawing/2014/main" xmlns="" id="{0B6BD5A2-31EC-C93B-F246-D4498F3459CB}"/>
              </a:ext>
            </a:extLst>
          </p:cNvPr>
          <p:cNvSpPr txBox="1"/>
          <p:nvPr/>
        </p:nvSpPr>
        <p:spPr>
          <a:xfrm>
            <a:off x="2593008" y="132183"/>
            <a:ext cx="2994992" cy="523220"/>
          </a:xfrm>
          <a:prstGeom prst="rect">
            <a:avLst/>
          </a:prstGeom>
          <a:noFill/>
        </p:spPr>
        <p:txBody>
          <a:bodyPr wrap="square" rtlCol="0">
            <a:spAutoFit/>
          </a:bodyPr>
          <a:lstStyle/>
          <a:p>
            <a:r>
              <a:rPr lang="vi-VN" sz="2800" b="1" dirty="0">
                <a:solidFill>
                  <a:srgbClr val="FF0000"/>
                </a:solidFill>
                <a:latin typeface="+mj-lt"/>
              </a:rPr>
              <a:t>Bài văn có 5 đoạn: </a:t>
            </a:r>
          </a:p>
        </p:txBody>
      </p:sp>
      <p:sp>
        <p:nvSpPr>
          <p:cNvPr id="22" name="Hộp Văn bản 21">
            <a:extLst>
              <a:ext uri="{FF2B5EF4-FFF2-40B4-BE49-F238E27FC236}">
                <a16:creationId xmlns:a16="http://schemas.microsoft.com/office/drawing/2014/main" xmlns="" id="{198D39F7-0BCA-0531-290D-3A30A2C40A24}"/>
              </a:ext>
            </a:extLst>
          </p:cNvPr>
          <p:cNvSpPr txBox="1"/>
          <p:nvPr/>
        </p:nvSpPr>
        <p:spPr>
          <a:xfrm>
            <a:off x="541129" y="1184746"/>
            <a:ext cx="1391479" cy="400110"/>
          </a:xfrm>
          <a:prstGeom prst="rect">
            <a:avLst/>
          </a:prstGeom>
          <a:noFill/>
        </p:spPr>
        <p:txBody>
          <a:bodyPr wrap="square" rtlCol="0">
            <a:spAutoFit/>
          </a:bodyPr>
          <a:lstStyle/>
          <a:p>
            <a:pPr algn="ctr"/>
            <a:r>
              <a:rPr lang="vi-VN" sz="2000" dirty="0">
                <a:latin typeface="+mj-lt"/>
              </a:rPr>
              <a:t>Đoạn 1: </a:t>
            </a:r>
          </a:p>
        </p:txBody>
      </p:sp>
      <p:sp>
        <p:nvSpPr>
          <p:cNvPr id="23" name="Hộp Văn bản 22">
            <a:extLst>
              <a:ext uri="{FF2B5EF4-FFF2-40B4-BE49-F238E27FC236}">
                <a16:creationId xmlns:a16="http://schemas.microsoft.com/office/drawing/2014/main" xmlns="" id="{23CCEC30-E640-9593-42E7-0BA75A8DDD98}"/>
              </a:ext>
            </a:extLst>
          </p:cNvPr>
          <p:cNvSpPr txBox="1"/>
          <p:nvPr/>
        </p:nvSpPr>
        <p:spPr>
          <a:xfrm>
            <a:off x="1761437" y="1192612"/>
            <a:ext cx="3077818" cy="400110"/>
          </a:xfrm>
          <a:prstGeom prst="rect">
            <a:avLst/>
          </a:prstGeom>
          <a:noFill/>
        </p:spPr>
        <p:txBody>
          <a:bodyPr wrap="square" rtlCol="0">
            <a:spAutoFit/>
          </a:bodyPr>
          <a:lstStyle/>
          <a:p>
            <a:pPr algn="ctr"/>
            <a:r>
              <a:rPr lang="vi-VN" sz="2000" dirty="0">
                <a:latin typeface="+mj-lt"/>
              </a:rPr>
              <a:t>Từ đầu đến … </a:t>
            </a:r>
            <a:r>
              <a:rPr lang="vi-VN" sz="2000" i="1" dirty="0">
                <a:latin typeface="+mj-lt"/>
              </a:rPr>
              <a:t>đẹp quá</a:t>
            </a:r>
            <a:r>
              <a:rPr lang="vi-VN" sz="2000" dirty="0">
                <a:latin typeface="+mj-lt"/>
              </a:rPr>
              <a:t>!</a:t>
            </a:r>
          </a:p>
        </p:txBody>
      </p:sp>
      <p:pic>
        <p:nvPicPr>
          <p:cNvPr id="5" name="Đồ họa 4" descr="Line arrow: Counter-clockwise curve with solid fill">
            <a:extLst>
              <a:ext uri="{FF2B5EF4-FFF2-40B4-BE49-F238E27FC236}">
                <a16:creationId xmlns:a16="http://schemas.microsoft.com/office/drawing/2014/main" xmlns="" id="{122EAA3F-DC91-2B25-E665-DA6C3979B23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7908575">
            <a:off x="2120985" y="1573177"/>
            <a:ext cx="914400" cy="914400"/>
          </a:xfrm>
          <a:prstGeom prst="rect">
            <a:avLst/>
          </a:prstGeom>
        </p:spPr>
      </p:pic>
      <p:sp>
        <p:nvSpPr>
          <p:cNvPr id="6" name="Hộp Văn bản 5">
            <a:extLst>
              <a:ext uri="{FF2B5EF4-FFF2-40B4-BE49-F238E27FC236}">
                <a16:creationId xmlns:a16="http://schemas.microsoft.com/office/drawing/2014/main" xmlns="" id="{EC227880-7142-628B-3753-4CA0403F0BF6}"/>
              </a:ext>
            </a:extLst>
          </p:cNvPr>
          <p:cNvSpPr txBox="1"/>
          <p:nvPr/>
        </p:nvSpPr>
        <p:spPr>
          <a:xfrm>
            <a:off x="3223762" y="1983409"/>
            <a:ext cx="5304012" cy="707886"/>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Mở</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đầu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bài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văn</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giới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thiệu</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người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sẽ</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Hạng</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
        <p:nvSpPr>
          <p:cNvPr id="7" name="Hình chữ nhật: Góc Tròn 6">
            <a:extLst>
              <a:ext uri="{FF2B5EF4-FFF2-40B4-BE49-F238E27FC236}">
                <a16:creationId xmlns:a16="http://schemas.microsoft.com/office/drawing/2014/main" xmlns="" id="{96CF9394-B2FF-A26F-72DC-854B1415C383}"/>
              </a:ext>
            </a:extLst>
          </p:cNvPr>
          <p:cNvSpPr/>
          <p:nvPr/>
        </p:nvSpPr>
        <p:spPr>
          <a:xfrm>
            <a:off x="784090" y="2912862"/>
            <a:ext cx="6261649" cy="523220"/>
          </a:xfrm>
          <a:prstGeom prst="roundRect">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ộp Văn bản 7">
            <a:extLst>
              <a:ext uri="{FF2B5EF4-FFF2-40B4-BE49-F238E27FC236}">
                <a16:creationId xmlns:a16="http://schemas.microsoft.com/office/drawing/2014/main" xmlns="" id="{5A3A3848-40CD-9596-627C-02098CB77821}"/>
              </a:ext>
            </a:extLst>
          </p:cNvPr>
          <p:cNvSpPr txBox="1"/>
          <p:nvPr/>
        </p:nvSpPr>
        <p:spPr>
          <a:xfrm>
            <a:off x="580885" y="2986610"/>
            <a:ext cx="1391479" cy="400110"/>
          </a:xfrm>
          <a:prstGeom prst="rect">
            <a:avLst/>
          </a:prstGeom>
          <a:noFill/>
        </p:spPr>
        <p:txBody>
          <a:bodyPr wrap="square" rtlCol="0">
            <a:spAutoFit/>
          </a:bodyPr>
          <a:lstStyle/>
          <a:p>
            <a:pPr algn="ctr"/>
            <a:r>
              <a:rPr lang="vi-VN" sz="2000" dirty="0">
                <a:latin typeface="+mj-lt"/>
              </a:rPr>
              <a:t>Đoạn 2: </a:t>
            </a:r>
          </a:p>
        </p:txBody>
      </p:sp>
      <p:sp>
        <p:nvSpPr>
          <p:cNvPr id="9" name="Hộp Văn bản 8">
            <a:extLst>
              <a:ext uri="{FF2B5EF4-FFF2-40B4-BE49-F238E27FC236}">
                <a16:creationId xmlns:a16="http://schemas.microsoft.com/office/drawing/2014/main" xmlns="" id="{D4DD865C-A6C7-E237-63C8-DF4BA6B21A80}"/>
              </a:ext>
            </a:extLst>
          </p:cNvPr>
          <p:cNvSpPr txBox="1"/>
          <p:nvPr/>
        </p:nvSpPr>
        <p:spPr>
          <a:xfrm>
            <a:off x="1995006" y="2882095"/>
            <a:ext cx="5153987" cy="504625"/>
          </a:xfrm>
          <a:prstGeom prst="rect">
            <a:avLst/>
          </a:prstGeom>
          <a:noFill/>
        </p:spPr>
        <p:txBody>
          <a:bodyPr wrap="square" rtlCol="0">
            <a:spAutoFit/>
          </a:bodyPr>
          <a:lstStyle/>
          <a:p>
            <a:pPr marL="0" marR="0" algn="just">
              <a:lnSpc>
                <a:spcPct val="150000"/>
              </a:lnSpc>
              <a:spcBef>
                <a:spcPts val="0"/>
              </a:spcBef>
              <a:spcAft>
                <a:spcPts val="8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ừ</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Cháng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thật</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đến</a:t>
            </a:r>
            <a:r>
              <a:rPr lang="en-US" sz="2000" kern="0" dirty="0">
                <a:effectLst/>
                <a:latin typeface="Times New Roman" panose="02020603050405020304" pitchFamily="18" charset="0"/>
                <a:ea typeface="Times New Roman" panose="02020603050405020304" pitchFamily="18" charset="0"/>
              </a:rPr>
              <a:t> … </a:t>
            </a:r>
            <a:r>
              <a:rPr lang="en-US" sz="2000" i="1" kern="0" dirty="0" err="1">
                <a:effectLst/>
                <a:latin typeface="Times New Roman" panose="02020603050405020304" pitchFamily="18" charset="0"/>
                <a:ea typeface="Times New Roman" panose="02020603050405020304" pitchFamily="18" charset="0"/>
              </a:rPr>
              <a:t>trời</a:t>
            </a:r>
            <a:r>
              <a:rPr lang="en-US" sz="2000" i="1" kern="0" dirty="0">
                <a:effectLst/>
                <a:latin typeface="Times New Roman" panose="02020603050405020304" pitchFamily="18" charset="0"/>
                <a:ea typeface="Times New Roman" panose="02020603050405020304" pitchFamily="18" charset="0"/>
              </a:rPr>
              <a:t> </a:t>
            </a:r>
            <a:r>
              <a:rPr lang="en-US" sz="2000" i="1" kern="0" dirty="0" err="1">
                <a:effectLst/>
                <a:latin typeface="Times New Roman" panose="02020603050405020304" pitchFamily="18" charset="0"/>
                <a:ea typeface="Times New Roman" panose="02020603050405020304" pitchFamily="18" charset="0"/>
              </a:rPr>
              <a:t>trồng</a:t>
            </a:r>
            <a:endParaRPr lang="vi-VN" sz="2000" dirty="0">
              <a:latin typeface="+mj-lt"/>
            </a:endParaRPr>
          </a:p>
        </p:txBody>
      </p:sp>
      <p:pic>
        <p:nvPicPr>
          <p:cNvPr id="10" name="Đồ họa 9" descr="Line arrow: Counter-clockwise curve with solid fill">
            <a:extLst>
              <a:ext uri="{FF2B5EF4-FFF2-40B4-BE49-F238E27FC236}">
                <a16:creationId xmlns:a16="http://schemas.microsoft.com/office/drawing/2014/main" xmlns="" id="{A7AFD6BF-D8A5-8618-BEB3-2E1B8D10AB0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7908575">
            <a:off x="2454498" y="3351177"/>
            <a:ext cx="914400" cy="914400"/>
          </a:xfrm>
          <a:prstGeom prst="rect">
            <a:avLst/>
          </a:prstGeom>
        </p:spPr>
      </p:pic>
      <p:sp>
        <p:nvSpPr>
          <p:cNvPr id="11" name="Hộp Văn bản 10">
            <a:extLst>
              <a:ext uri="{FF2B5EF4-FFF2-40B4-BE49-F238E27FC236}">
                <a16:creationId xmlns:a16="http://schemas.microsoft.com/office/drawing/2014/main" xmlns="" id="{7A38D93B-7863-68C3-F66F-4435694E3EF8}"/>
              </a:ext>
            </a:extLst>
          </p:cNvPr>
          <p:cNvSpPr txBox="1"/>
          <p:nvPr/>
        </p:nvSpPr>
        <p:spPr>
          <a:xfrm>
            <a:off x="3557275" y="3761409"/>
            <a:ext cx="4970499" cy="400110"/>
          </a:xfrm>
          <a:prstGeom prst="rect">
            <a:avLst/>
          </a:prstGeom>
          <a:noFill/>
        </p:spPr>
        <p:txBody>
          <a:bodyPr wrap="square" rtlCol="0">
            <a:spAutoFit/>
          </a:bodyPr>
          <a:lstStyle/>
          <a:p>
            <a:r>
              <a:rPr lang="vi-VN" sz="2000" b="1" u="sng" dirty="0">
                <a:latin typeface="+mj-lt"/>
              </a:rPr>
              <a:t>Nội dung:</a:t>
            </a:r>
            <a:r>
              <a:rPr lang="vi-VN" sz="2000" b="1" dirty="0">
                <a:latin typeface="+mj-lt"/>
              </a:rPr>
              <a:t> </a:t>
            </a:r>
            <a:r>
              <a:rPr lang="en-US" sz="2000" kern="0" dirty="0" err="1">
                <a:effectLst/>
                <a:latin typeface="Times New Roman" panose="02020603050405020304" pitchFamily="18" charset="0"/>
                <a:ea typeface="Times New Roman" panose="02020603050405020304" pitchFamily="18" charset="0"/>
              </a:rPr>
              <a:t>Tả</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ngoại</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hình</a:t>
            </a:r>
            <a:r>
              <a:rPr lang="en-US" sz="2000" kern="0" dirty="0">
                <a:effectLst/>
                <a:latin typeface="Times New Roman" panose="02020603050405020304" pitchFamily="18" charset="0"/>
                <a:ea typeface="Times New Roman" panose="02020603050405020304" pitchFamily="18" charset="0"/>
              </a:rPr>
              <a:t> </a:t>
            </a:r>
            <a:r>
              <a:rPr lang="en-US" sz="2000" kern="0" dirty="0" err="1">
                <a:effectLst/>
                <a:latin typeface="Times New Roman" panose="02020603050405020304" pitchFamily="18" charset="0"/>
                <a:ea typeface="Times New Roman" panose="02020603050405020304" pitchFamily="18" charset="0"/>
              </a:rPr>
              <a:t>của</a:t>
            </a:r>
            <a:r>
              <a:rPr lang="en-US" sz="2000" kern="0" dirty="0">
                <a:effectLst/>
                <a:latin typeface="Times New Roman" panose="02020603050405020304" pitchFamily="18" charset="0"/>
                <a:ea typeface="Times New Roman" panose="02020603050405020304" pitchFamily="18" charset="0"/>
              </a:rPr>
              <a:t> A </a:t>
            </a:r>
            <a:r>
              <a:rPr lang="en-US" sz="2000" kern="0" dirty="0" err="1">
                <a:effectLst/>
                <a:latin typeface="Times New Roman" panose="02020603050405020304" pitchFamily="18" charset="0"/>
                <a:ea typeface="Times New Roman" panose="02020603050405020304" pitchFamily="18" charset="0"/>
              </a:rPr>
              <a:t>Cháng</a:t>
            </a:r>
            <a:r>
              <a:rPr lang="en-US" sz="2000" kern="0" dirty="0">
                <a:effectLst/>
                <a:latin typeface="Times New Roman" panose="02020603050405020304" pitchFamily="18" charset="0"/>
                <a:ea typeface="Times New Roman" panose="02020603050405020304" pitchFamily="18" charset="0"/>
              </a:rPr>
              <a:t>.</a:t>
            </a:r>
            <a:endParaRPr lang="vi-VN" sz="2000" dirty="0">
              <a:latin typeface="+mj-lt"/>
            </a:endParaRPr>
          </a:p>
        </p:txBody>
      </p:sp>
    </p:spTree>
    <p:extLst>
      <p:ext uri="{BB962C8B-B14F-4D97-AF65-F5344CB8AC3E}">
        <p14:creationId xmlns:p14="http://schemas.microsoft.com/office/powerpoint/2010/main" val="44520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p:bldP spid="23" grpId="0"/>
      <p:bldP spid="6" grpId="0"/>
      <p:bldP spid="7" grpId="0" animBg="1"/>
      <p:bldP spid="8"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1235</Words>
  <Application>Microsoft Office PowerPoint</Application>
  <PresentationFormat>On-screen Show (16:9)</PresentationFormat>
  <Paragraphs>102</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Courier New</vt:lpstr>
      <vt:lpstr>Times New Roman</vt:lpstr>
      <vt:lpstr>Comfortaa</vt:lpstr>
      <vt:lpstr>Chewy</vt:lpstr>
      <vt:lpstr>Delius Unicase</vt:lpstr>
      <vt:lpstr>Calibri</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Admin</cp:lastModifiedBy>
  <cp:revision>36</cp:revision>
  <dcterms:modified xsi:type="dcterms:W3CDTF">2024-09-21T14:38:56Z</dcterms:modified>
</cp:coreProperties>
</file>