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6" r:id="rId3"/>
    <p:sldId id="275" r:id="rId4"/>
    <p:sldId id="276" r:id="rId5"/>
    <p:sldId id="258" r:id="rId6"/>
    <p:sldId id="260" r:id="rId7"/>
    <p:sldId id="261" r:id="rId8"/>
    <p:sldId id="262" r:id="rId9"/>
    <p:sldId id="277" r:id="rId10"/>
    <p:sldId id="259" r:id="rId11"/>
    <p:sldId id="263" r:id="rId12"/>
    <p:sldId id="278" r:id="rId13"/>
    <p:sldId id="264" r:id="rId14"/>
    <p:sldId id="279" r:id="rId15"/>
    <p:sldId id="265" r:id="rId16"/>
    <p:sldId id="266" r:id="rId17"/>
    <p:sldId id="280" r:id="rId18"/>
    <p:sldId id="267" r:id="rId19"/>
    <p:sldId id="268" r:id="rId20"/>
    <p:sldId id="269" r:id="rId21"/>
    <p:sldId id="270" r:id="rId22"/>
    <p:sldId id="271" r:id="rId23"/>
    <p:sldId id="281" r:id="rId24"/>
    <p:sldId id="282" r:id="rId25"/>
    <p:sldId id="272" r:id="rId26"/>
    <p:sldId id="283" r:id="rId27"/>
    <p:sldId id="284" r:id="rId28"/>
    <p:sldId id="285" r:id="rId29"/>
    <p:sldId id="286" r:id="rId30"/>
    <p:sldId id="287" r:id="rId31"/>
    <p:sldId id="273" r:id="rId32"/>
    <p:sldId id="274" r:id="rId33"/>
  </p:sldIdLst>
  <p:sldSz cx="18288000" cy="10287000"/>
  <p:notesSz cx="6858000" cy="9144000"/>
  <p:embeddedFontLst>
    <p:embeddedFont>
      <p:font typeface="#9Slide03 AllRoundGothic" panose="020B0703020202020104" pitchFamily="34" charset="-93"/>
      <p:regular r:id="rId34"/>
    </p:embeddedFont>
    <p:embeddedFont>
      <p:font typeface="iCiel Pequena" pitchFamily="50" charset="0"/>
      <p:regular r:id="rId35"/>
    </p:embeddedFont>
    <p:embeddedFont>
      <p:font typeface="SVN-Rio 2016" panose="03060502030307020202" pitchFamily="66" charset="0"/>
      <p:regular r:id="rId36"/>
    </p:embeddedFont>
    <p:embeddedFont>
      <p:font typeface="SVN-SAF" panose="02040603050506020204" pitchFamily="18"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A6A"/>
    <a:srgbClr val="CCFFFF"/>
    <a:srgbClr val="FF8F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22" autoAdjust="0"/>
  </p:normalViewPr>
  <p:slideViewPr>
    <p:cSldViewPr>
      <p:cViewPr varScale="1">
        <p:scale>
          <a:sx n="45" d="100"/>
          <a:sy n="45" d="100"/>
        </p:scale>
        <p:origin x="10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6.jpeg"/><Relationship Id="rId7" Type="http://schemas.openxmlformats.org/officeDocument/2006/relationships/image" Target="../media/image3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image" Target="../media/image37.png"/><Relationship Id="rId9"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33.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8.jpeg"/><Relationship Id="rId7" Type="http://schemas.openxmlformats.org/officeDocument/2006/relationships/image" Target="../media/image3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sv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2.svg"/><Relationship Id="rId5" Type="http://schemas.openxmlformats.org/officeDocument/2006/relationships/image" Target="../media/image23.svg"/><Relationship Id="rId10" Type="http://schemas.openxmlformats.org/officeDocument/2006/relationships/image" Target="../media/image31.png"/><Relationship Id="rId4" Type="http://schemas.openxmlformats.org/officeDocument/2006/relationships/image" Target="../media/image22.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nk and yellow frame with clouds and stars&#10;&#10;Description automatically generated">
            <a:extLst>
              <a:ext uri="{FF2B5EF4-FFF2-40B4-BE49-F238E27FC236}">
                <a16:creationId xmlns:a16="http://schemas.microsoft.com/office/drawing/2014/main" id="{CE2B64E4-470F-312F-D481-D378A494D291}"/>
              </a:ext>
            </a:extLst>
          </p:cNvPr>
          <p:cNvPicPr>
            <a:picLocks noChangeAspect="1"/>
          </p:cNvPicPr>
          <p:nvPr/>
        </p:nvPicPr>
        <p:blipFill>
          <a:blip r:embed="rId2" cstate="print">
            <a:extLst>
              <a:ext uri="{28A0092B-C50C-407E-A947-70E740481C1C}">
                <a14:useLocalDpi xmlns:a14="http://schemas.microsoft.com/office/drawing/2010/main" val="0"/>
              </a:ext>
            </a:extLst>
          </a:blip>
          <a:srcRect t="4361" b="16148"/>
          <a:stretch/>
        </p:blipFill>
        <p:spPr>
          <a:xfrm>
            <a:off x="20" y="1923"/>
            <a:ext cx="18287980" cy="10285077"/>
          </a:xfrm>
          <a:prstGeom prst="rect">
            <a:avLst/>
          </a:prstGeom>
        </p:spPr>
      </p:pic>
      <p:sp>
        <p:nvSpPr>
          <p:cNvPr id="4" name="Freeform 43">
            <a:extLst>
              <a:ext uri="{FF2B5EF4-FFF2-40B4-BE49-F238E27FC236}">
                <a16:creationId xmlns:a16="http://schemas.microsoft.com/office/drawing/2014/main" id="{36F6E739-D436-7A44-F6A9-F0B340B03AAE}"/>
              </a:ext>
            </a:extLst>
          </p:cNvPr>
          <p:cNvSpPr/>
          <p:nvPr/>
        </p:nvSpPr>
        <p:spPr>
          <a:xfrm>
            <a:off x="0" y="7658100"/>
            <a:ext cx="18288000" cy="2630606"/>
          </a:xfrm>
          <a:custGeom>
            <a:avLst/>
            <a:gdLst/>
            <a:ahLst/>
            <a:cxnLst/>
            <a:rect l="l" t="t" r="r" b="b"/>
            <a:pathLst>
              <a:path w="7315200" h="1255776">
                <a:moveTo>
                  <a:pt x="0" y="0"/>
                </a:moveTo>
                <a:lnTo>
                  <a:pt x="7315200" y="0"/>
                </a:lnTo>
                <a:lnTo>
                  <a:pt x="7315200" y="1255776"/>
                </a:lnTo>
                <a:lnTo>
                  <a:pt x="0" y="1255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9D16FFC7-35C9-475A-D007-0954363D00B5}"/>
              </a:ext>
            </a:extLst>
          </p:cNvPr>
          <p:cNvGrpSpPr/>
          <p:nvPr/>
        </p:nvGrpSpPr>
        <p:grpSpPr>
          <a:xfrm>
            <a:off x="5105400" y="571500"/>
            <a:ext cx="8727893" cy="2676326"/>
            <a:chOff x="5215490" y="923052"/>
            <a:chExt cx="8727893" cy="2676326"/>
          </a:xfrm>
        </p:grpSpPr>
        <p:sp>
          <p:nvSpPr>
            <p:cNvPr id="5" name="TextBox 4">
              <a:extLst>
                <a:ext uri="{FF2B5EF4-FFF2-40B4-BE49-F238E27FC236}">
                  <a16:creationId xmlns:a16="http://schemas.microsoft.com/office/drawing/2014/main" id="{74C1C673-6C7C-7367-2860-E122FA06A13F}"/>
                </a:ext>
              </a:extLst>
            </p:cNvPr>
            <p:cNvSpPr txBox="1"/>
            <p:nvPr/>
          </p:nvSpPr>
          <p:spPr>
            <a:xfrm>
              <a:off x="5229138" y="952500"/>
              <a:ext cx="8714245" cy="2646878"/>
            </a:xfrm>
            <a:prstGeom prst="rect">
              <a:avLst/>
            </a:prstGeom>
            <a:noFill/>
          </p:spPr>
          <p:txBody>
            <a:bodyPr wrap="none" rtlCol="0">
              <a:spAutoFit/>
            </a:bodyPr>
            <a:lstStyle/>
            <a:p>
              <a:r>
                <a:rPr lang="en-GB" sz="16600" dirty="0">
                  <a:ln w="520700">
                    <a:solidFill>
                      <a:schemeClr val="bg1"/>
                    </a:solidFill>
                  </a:ln>
                  <a:effectLst>
                    <a:outerShdw blurRad="50800" dist="38100" dir="2700000" algn="tl" rotWithShape="0">
                      <a:prstClr val="black">
                        <a:alpha val="40000"/>
                      </a:prstClr>
                    </a:outerShdw>
                  </a:effectLst>
                  <a:latin typeface="SVN-SAF" panose="02040603050506020204" pitchFamily="18" charset="0"/>
                </a:rPr>
                <a:t>TIẾP SỨC</a:t>
              </a:r>
              <a:endParaRPr lang="vi-VN" sz="16600" dirty="0">
                <a:ln w="5207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3A1A83C4-7CB6-0F23-3BE7-380B4DC8028A}"/>
                </a:ext>
              </a:extLst>
            </p:cNvPr>
            <p:cNvSpPr txBox="1"/>
            <p:nvPr/>
          </p:nvSpPr>
          <p:spPr>
            <a:xfrm>
              <a:off x="5215490" y="923052"/>
              <a:ext cx="8714245" cy="2646878"/>
            </a:xfrm>
            <a:prstGeom prst="rect">
              <a:avLst/>
            </a:prstGeom>
            <a:noFill/>
          </p:spPr>
          <p:txBody>
            <a:bodyPr wrap="none" rtlCol="0">
              <a:spAutoFit/>
            </a:bodyPr>
            <a:lstStyle/>
            <a:p>
              <a:r>
                <a:rPr lang="en-GB" sz="16600" dirty="0">
                  <a:gradFill>
                    <a:gsLst>
                      <a:gs pos="73000">
                        <a:schemeClr val="accent2">
                          <a:lumMod val="60000"/>
                          <a:lumOff val="40000"/>
                        </a:schemeClr>
                      </a:gs>
                      <a:gs pos="0">
                        <a:srgbClr val="F86A6A"/>
                      </a:gs>
                      <a:gs pos="100000">
                        <a:srgbClr val="FFC000"/>
                      </a:gs>
                    </a:gsLst>
                    <a:lin ang="5400000" scaled="1"/>
                  </a:gradFill>
                  <a:latin typeface="SVN-SAF" panose="02040603050506020204" pitchFamily="18" charset="0"/>
                </a:rPr>
                <a:t>TIẾP SỨC</a:t>
              </a:r>
              <a:endParaRPr lang="vi-VN" sz="16600" dirty="0">
                <a:gradFill>
                  <a:gsLst>
                    <a:gs pos="73000">
                      <a:schemeClr val="accent2">
                        <a:lumMod val="60000"/>
                        <a:lumOff val="40000"/>
                      </a:schemeClr>
                    </a:gs>
                    <a:gs pos="0">
                      <a:srgbClr val="F86A6A"/>
                    </a:gs>
                    <a:gs pos="100000">
                      <a:srgbClr val="FFC000"/>
                    </a:gs>
                  </a:gsLst>
                  <a:lin ang="5400000" scaled="1"/>
                </a:gradFill>
              </a:endParaRPr>
            </a:p>
          </p:txBody>
        </p:sp>
      </p:grpSp>
      <p:sp>
        <p:nvSpPr>
          <p:cNvPr id="10" name="TextBox 9">
            <a:extLst>
              <a:ext uri="{FF2B5EF4-FFF2-40B4-BE49-F238E27FC236}">
                <a16:creationId xmlns:a16="http://schemas.microsoft.com/office/drawing/2014/main" id="{0AF6044F-D9EB-A35C-DFA6-C879272553E3}"/>
              </a:ext>
            </a:extLst>
          </p:cNvPr>
          <p:cNvSpPr txBox="1"/>
          <p:nvPr/>
        </p:nvSpPr>
        <p:spPr>
          <a:xfrm>
            <a:off x="457200" y="3390900"/>
            <a:ext cx="17373600" cy="3970318"/>
          </a:xfrm>
          <a:prstGeom prst="rect">
            <a:avLst/>
          </a:prstGeom>
          <a:noFill/>
        </p:spPr>
        <p:txBody>
          <a:bodyPr wrap="square">
            <a:spAutoFit/>
          </a:bodyPr>
          <a:lstStyle/>
          <a:p>
            <a:pPr marL="285750" indent="-285750">
              <a:buFont typeface="Wingdings" panose="05000000000000000000" pitchFamily="2" charset="2"/>
              <a:buChar char="ü"/>
            </a:pPr>
            <a:r>
              <a:rPr lang="en-GB" sz="3600" i="1" dirty="0">
                <a:solidFill>
                  <a:schemeClr val="bg1"/>
                </a:solidFill>
              </a:rPr>
              <a:t> </a:t>
            </a:r>
            <a:r>
              <a:rPr lang="vi-VN" sz="3600" i="1" dirty="0">
                <a:solidFill>
                  <a:schemeClr val="bg1"/>
                </a:solidFill>
              </a:rPr>
              <a:t>Chọn 2 đội chơi, mỗi đội 5-6 em, xếp thành một hàng dọc cách bảng 3 m. Giáo viên chia đôi bảng, mỗi bên bảng viết, hoặc dán 2 từ bố, mẹ.</a:t>
            </a:r>
            <a:endParaRPr lang="en-GB" sz="3600" i="1" dirty="0">
              <a:solidFill>
                <a:schemeClr val="bg1"/>
              </a:solidFill>
            </a:endParaRPr>
          </a:p>
          <a:p>
            <a:pPr marL="285750" indent="-285750" algn="just">
              <a:buFont typeface="Wingdings" panose="05000000000000000000" pitchFamily="2" charset="2"/>
              <a:buChar char="ü"/>
            </a:pPr>
            <a:r>
              <a:rPr lang="en-GB" sz="3600" i="1" dirty="0">
                <a:solidFill>
                  <a:schemeClr val="bg1"/>
                </a:solidFill>
              </a:rPr>
              <a:t> </a:t>
            </a:r>
            <a:r>
              <a:rPr lang="vi-VN" sz="3600" i="1" dirty="0">
                <a:solidFill>
                  <a:schemeClr val="bg1"/>
                </a:solidFill>
              </a:rPr>
              <a:t>Lần lượt từng thành viên mỗi đội lên chọn lật một từ, nếu từ đó có nghĩa gi</a:t>
            </a:r>
            <a:r>
              <a:rPr lang="en-GB" sz="3600" i="1" dirty="0">
                <a:solidFill>
                  <a:schemeClr val="bg1"/>
                </a:solidFill>
              </a:rPr>
              <a:t>Ố</a:t>
            </a:r>
            <a:r>
              <a:rPr lang="vi-VN" sz="3600" i="1" dirty="0" err="1">
                <a:solidFill>
                  <a:schemeClr val="bg1"/>
                </a:solidFill>
              </a:rPr>
              <a:t>ng</a:t>
            </a:r>
            <a:r>
              <a:rPr lang="vi-VN" sz="3600" i="1" dirty="0">
                <a:solidFill>
                  <a:schemeClr val="bg1"/>
                </a:solidFill>
              </a:rPr>
              <a:t> với từ bố hoặc mẹ thì lên bảng dán xuống dưới từ Bố, mẹ đã có trên bảng. Nếu từ đó không có nghĩa giống 1 trong 2 từ trên bảng thì để qua 1 bên và về cuối hàng, Bạn tiếp theo sẽ thực hiện giống bạn trước đó. Nhóm nào hoàn thành hết thẻ từ trước, đúng nhiều hơn thì là đội thắng cuộc.</a:t>
            </a:r>
          </a:p>
        </p:txBody>
      </p:sp>
    </p:spTree>
    <p:extLst>
      <p:ext uri="{BB962C8B-B14F-4D97-AF65-F5344CB8AC3E}">
        <p14:creationId xmlns:p14="http://schemas.microsoft.com/office/powerpoint/2010/main" val="15889999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and blue rectangle with pink squares&#10;&#10;Description automatically generated">
            <a:extLst>
              <a:ext uri="{FF2B5EF4-FFF2-40B4-BE49-F238E27FC236}">
                <a16:creationId xmlns:a16="http://schemas.microsoft.com/office/drawing/2014/main" id="{7A1369E3-0FED-ACC8-1BEA-EC21F5D7B987}"/>
              </a:ext>
            </a:extLst>
          </p:cNvPr>
          <p:cNvPicPr>
            <a:picLocks noChangeAspect="1"/>
          </p:cNvPicPr>
          <p:nvPr/>
        </p:nvPicPr>
        <p:blipFill>
          <a:blip r:embed="rId2" cstate="print">
            <a:extLst>
              <a:ext uri="{28A0092B-C50C-407E-A947-70E740481C1C}">
                <a14:useLocalDpi xmlns:a14="http://schemas.microsoft.com/office/drawing/2010/main" val="0"/>
              </a:ext>
            </a:extLst>
          </a:blip>
          <a:srcRect t="10316" r="6" b="10141"/>
          <a:stretch/>
        </p:blipFill>
        <p:spPr>
          <a:xfrm>
            <a:off x="20" y="1923"/>
            <a:ext cx="18287980" cy="10285077"/>
          </a:xfrm>
          <a:prstGeom prst="rect">
            <a:avLst/>
          </a:prstGeom>
        </p:spPr>
      </p:pic>
      <p:sp>
        <p:nvSpPr>
          <p:cNvPr id="4" name="Freeform 41">
            <a:extLst>
              <a:ext uri="{FF2B5EF4-FFF2-40B4-BE49-F238E27FC236}">
                <a16:creationId xmlns:a16="http://schemas.microsoft.com/office/drawing/2014/main" id="{EF2A4092-34EC-54CB-D186-44BF9E22054A}"/>
              </a:ext>
            </a:extLst>
          </p:cNvPr>
          <p:cNvSpPr/>
          <p:nvPr/>
        </p:nvSpPr>
        <p:spPr>
          <a:xfrm>
            <a:off x="-76200" y="7962900"/>
            <a:ext cx="18394884" cy="2322177"/>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Oval 4">
            <a:extLst>
              <a:ext uri="{FF2B5EF4-FFF2-40B4-BE49-F238E27FC236}">
                <a16:creationId xmlns:a16="http://schemas.microsoft.com/office/drawing/2014/main" id="{E08D2570-5D79-E28E-DBA8-C2ED5EB7BCDA}"/>
              </a:ext>
            </a:extLst>
          </p:cNvPr>
          <p:cNvSpPr/>
          <p:nvPr/>
        </p:nvSpPr>
        <p:spPr>
          <a:xfrm>
            <a:off x="990600" y="342900"/>
            <a:ext cx="914400" cy="914400"/>
          </a:xfrm>
          <a:prstGeom prst="ellipse">
            <a:avLst/>
          </a:prstGeom>
          <a:solidFill>
            <a:srgbClr val="CCFFF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solidFill>
                  <a:schemeClr val="tx1"/>
                </a:solidFill>
                <a:latin typeface="#9Slide03 AllRoundGothic" panose="020B0703020202020104" pitchFamily="34" charset="-93"/>
              </a:rPr>
              <a:t>1</a:t>
            </a:r>
            <a:endParaRPr lang="vi-VN" sz="6600" dirty="0">
              <a:solidFill>
                <a:schemeClr val="tx1"/>
              </a:solidFill>
              <a:latin typeface="#9Slide03 AllRoundGothic" panose="020B0703020202020104" pitchFamily="34" charset="-93"/>
            </a:endParaRPr>
          </a:p>
        </p:txBody>
      </p:sp>
      <p:sp>
        <p:nvSpPr>
          <p:cNvPr id="7" name="TextBox 6">
            <a:extLst>
              <a:ext uri="{FF2B5EF4-FFF2-40B4-BE49-F238E27FC236}">
                <a16:creationId xmlns:a16="http://schemas.microsoft.com/office/drawing/2014/main" id="{B421A7C5-DF4E-5690-7314-48C59335FC5A}"/>
              </a:ext>
            </a:extLst>
          </p:cNvPr>
          <p:cNvSpPr txBox="1"/>
          <p:nvPr/>
        </p:nvSpPr>
        <p:spPr>
          <a:xfrm>
            <a:off x="2201859" y="336429"/>
            <a:ext cx="15087580" cy="1569660"/>
          </a:xfrm>
          <a:prstGeom prst="rect">
            <a:avLst/>
          </a:prstGeom>
          <a:noFill/>
        </p:spPr>
        <p:txBody>
          <a:bodyPr wrap="square">
            <a:spAutoFit/>
          </a:bodyPr>
          <a:lstStyle/>
          <a:p>
            <a:r>
              <a:rPr lang="vi-VN" sz="4800" b="1" dirty="0"/>
              <a:t>Xếp các từ có nghĩa giống nhau hoặc gần giống nhau vào nhóm phù hợp:</a:t>
            </a:r>
          </a:p>
        </p:txBody>
      </p:sp>
      <p:sp>
        <p:nvSpPr>
          <p:cNvPr id="10" name="TextBox 9">
            <a:extLst>
              <a:ext uri="{FF2B5EF4-FFF2-40B4-BE49-F238E27FC236}">
                <a16:creationId xmlns:a16="http://schemas.microsoft.com/office/drawing/2014/main" id="{16F3803B-C7EF-11C8-2B46-6DC2743CBD77}"/>
              </a:ext>
            </a:extLst>
          </p:cNvPr>
          <p:cNvSpPr txBox="1"/>
          <p:nvPr/>
        </p:nvSpPr>
        <p:spPr>
          <a:xfrm>
            <a:off x="1776464" y="3551180"/>
            <a:ext cx="15240000" cy="4409797"/>
          </a:xfrm>
          <a:prstGeom prst="rect">
            <a:avLst/>
          </a:prstGeom>
          <a:noFill/>
        </p:spPr>
        <p:txBody>
          <a:bodyPr wrap="square">
            <a:spAutoFit/>
          </a:bodyPr>
          <a:lstStyle/>
          <a:p>
            <a:pPr algn="just">
              <a:lnSpc>
                <a:spcPct val="150000"/>
              </a:lnSpc>
            </a:pPr>
            <a:r>
              <a:rPr lang="vi-VN" sz="4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Nhóm 1: </a:t>
            </a:r>
            <a:r>
              <a:rPr lang="vi-VN" sz="4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Giang sơn, nước nhà, tổ quốc, đất nước, non sông</a:t>
            </a:r>
          </a:p>
          <a:p>
            <a:pPr algn="just">
              <a:lnSpc>
                <a:spcPct val="150000"/>
              </a:lnSpc>
            </a:pPr>
            <a:r>
              <a:rPr lang="vi-VN" sz="4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Nhóm 2: </a:t>
            </a:r>
            <a:r>
              <a:rPr lang="vi-VN" sz="4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Xe lửa, tàu </a:t>
            </a:r>
            <a:r>
              <a:rPr lang="vi-VN" sz="4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hoả</a:t>
            </a:r>
            <a:endParaRPr lang="vi-VN" sz="4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vi-VN" sz="4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Nhóm 3: </a:t>
            </a:r>
            <a:r>
              <a:rPr lang="vi-VN" sz="4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Xinh xắn, đẹp, xinh</a:t>
            </a:r>
          </a:p>
          <a:p>
            <a:pPr algn="just">
              <a:lnSpc>
                <a:spcPct val="150000"/>
              </a:lnSpc>
            </a:pPr>
            <a:r>
              <a:rPr lang="vi-VN" sz="4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Nhóm 4: </a:t>
            </a:r>
            <a:r>
              <a:rPr lang="vi-VN" sz="4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Cho, biếu</a:t>
            </a:r>
          </a:p>
        </p:txBody>
      </p:sp>
      <p:sp>
        <p:nvSpPr>
          <p:cNvPr id="11" name="Rectangle: Rounded Corners 10">
            <a:extLst>
              <a:ext uri="{FF2B5EF4-FFF2-40B4-BE49-F238E27FC236}">
                <a16:creationId xmlns:a16="http://schemas.microsoft.com/office/drawing/2014/main" id="{FEDB229D-E554-5B4C-8455-782B93E43604}"/>
              </a:ext>
            </a:extLst>
          </p:cNvPr>
          <p:cNvSpPr/>
          <p:nvPr/>
        </p:nvSpPr>
        <p:spPr>
          <a:xfrm>
            <a:off x="7162800" y="2234340"/>
            <a:ext cx="3276600" cy="926037"/>
          </a:xfrm>
          <a:prstGeom prst="roundRect">
            <a:avLst>
              <a:gd name="adj" fmla="val 50000"/>
            </a:avLst>
          </a:prstGeom>
          <a:solidFill>
            <a:srgbClr val="CCFFFF"/>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dirty="0" err="1">
                <a:solidFill>
                  <a:schemeClr val="tx1"/>
                </a:solidFill>
              </a:rPr>
              <a:t>Đáp</a:t>
            </a:r>
            <a:r>
              <a:rPr lang="en-GB" sz="5400" dirty="0">
                <a:solidFill>
                  <a:schemeClr val="tx1"/>
                </a:solidFill>
              </a:rPr>
              <a:t> </a:t>
            </a:r>
            <a:r>
              <a:rPr lang="en-GB" sz="5400" dirty="0" err="1">
                <a:solidFill>
                  <a:schemeClr val="tx1"/>
                </a:solidFill>
              </a:rPr>
              <a:t>án</a:t>
            </a:r>
            <a:endParaRPr lang="vi-VN" sz="5400" dirty="0">
              <a:solidFill>
                <a:schemeClr val="tx1"/>
              </a:solidFill>
            </a:endParaRPr>
          </a:p>
        </p:txBody>
      </p:sp>
    </p:spTree>
    <p:extLst>
      <p:ext uri="{BB962C8B-B14F-4D97-AF65-F5344CB8AC3E}">
        <p14:creationId xmlns:p14="http://schemas.microsoft.com/office/powerpoint/2010/main" val="7432801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yellow frame with clouds and stars&#10;&#10;Description automatically generated">
            <a:extLst>
              <a:ext uri="{FF2B5EF4-FFF2-40B4-BE49-F238E27FC236}">
                <a16:creationId xmlns:a16="http://schemas.microsoft.com/office/drawing/2014/main" id="{1AEB576B-5326-FE74-16A1-AEB283551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90401"/>
          </a:xfrm>
          <a:prstGeom prst="rect">
            <a:avLst/>
          </a:prstGeom>
        </p:spPr>
      </p:pic>
      <p:sp>
        <p:nvSpPr>
          <p:cNvPr id="5" name="TextBox 4">
            <a:extLst>
              <a:ext uri="{FF2B5EF4-FFF2-40B4-BE49-F238E27FC236}">
                <a16:creationId xmlns:a16="http://schemas.microsoft.com/office/drawing/2014/main" id="{3AE6B5C7-3191-AE50-B8D8-2E0E6F9CC7A5}"/>
              </a:ext>
            </a:extLst>
          </p:cNvPr>
          <p:cNvSpPr txBox="1"/>
          <p:nvPr/>
        </p:nvSpPr>
        <p:spPr>
          <a:xfrm>
            <a:off x="1638300" y="2857500"/>
            <a:ext cx="15011400" cy="40191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Hoạt</a:t>
            </a:r>
            <a:r>
              <a:rPr kumimoji="0" lang="en-US" sz="8800" b="1" i="0" u="none" strike="noStrike" kern="1200" cap="none" spc="0" normalizeH="0" baseline="0" noProof="0" dirty="0">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 </a:t>
            </a:r>
            <a:r>
              <a:rPr kumimoji="0" lang="en-US" sz="8800" b="1" i="0" u="none" strike="noStrike" kern="1200" cap="none" spc="0" normalizeH="0" baseline="0" noProof="0" dirty="0" err="1">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động</a:t>
            </a:r>
            <a:r>
              <a:rPr kumimoji="0" lang="en-US" sz="8800" b="1" i="0" u="none" strike="noStrike" kern="1200" cap="none" spc="0" normalizeH="0" baseline="0" noProof="0" dirty="0">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 2:  </a:t>
            </a: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Đặt</a:t>
            </a:r>
            <a:r>
              <a:rPr kumimoji="0" lang="en-US" sz="8800" b="1" i="0" u="none" strike="noStrike" kern="1200" cap="none" spc="0" normalizeH="0" baseline="0" noProof="0" dirty="0">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 </a:t>
            </a:r>
            <a:r>
              <a:rPr kumimoji="0" lang="en-US" sz="8800" b="1" i="0" u="none" strike="noStrike" kern="1200" cap="none" spc="0" normalizeH="0" baseline="0" noProof="0" dirty="0" err="1">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câu</a:t>
            </a:r>
            <a:r>
              <a:rPr kumimoji="0" lang="en-US" sz="8800" b="1" i="0" u="none" strike="noStrike" kern="1200" cap="none" spc="0" normalizeH="0" baseline="0" noProof="0" dirty="0">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 </a:t>
            </a:r>
            <a:r>
              <a:rPr kumimoji="0" lang="en-US" sz="8800" b="1" i="0" u="none" strike="noStrike" kern="1200" cap="none" spc="0" normalizeH="0" baseline="0" noProof="0" dirty="0" err="1">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với</a:t>
            </a:r>
            <a:r>
              <a:rPr kumimoji="0" lang="en-US" sz="8800" b="1" i="0" u="none" strike="noStrike" kern="1200" cap="none" spc="0" normalizeH="0" baseline="0" noProof="0" dirty="0">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 </a:t>
            </a:r>
            <a:r>
              <a:rPr kumimoji="0" lang="en-US" sz="8800" b="1" i="0" u="none" strike="noStrike" kern="1200" cap="none" spc="0" normalizeH="0" baseline="0" noProof="0" dirty="0" err="1">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từ</a:t>
            </a:r>
            <a:r>
              <a:rPr kumimoji="0" lang="en-US" sz="8800" b="1" i="0" u="none" strike="noStrike" kern="1200" cap="none" spc="0" normalizeH="0" baseline="0" noProof="0" dirty="0">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 </a:t>
            </a:r>
            <a:r>
              <a:rPr kumimoji="0" lang="en-US" sz="8800" b="1" i="0" u="none" strike="noStrike" kern="1200" cap="none" spc="0" normalizeH="0" baseline="0" noProof="0" dirty="0" err="1">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đồng</a:t>
            </a:r>
            <a:r>
              <a:rPr kumimoji="0" lang="en-US" sz="8800" b="1" i="0" u="none" strike="noStrike" kern="1200" cap="none" spc="0" normalizeH="0" baseline="0" noProof="0" dirty="0">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 </a:t>
            </a:r>
            <a:r>
              <a:rPr kumimoji="0" lang="en-US" sz="8800" b="1" i="0" u="none" strike="noStrike" kern="1200" cap="none" spc="0" normalizeH="0" baseline="0" noProof="0" dirty="0" err="1">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nghĩa</a:t>
            </a:r>
            <a:endParaRPr kumimoji="0" lang="vi-VN" sz="7200" b="0" i="0" u="none" strike="noStrike" kern="1200" cap="none" spc="0" normalizeH="0" baseline="0" noProof="0" dirty="0">
              <a:ln>
                <a:noFill/>
              </a:ln>
              <a:solidFill>
                <a:prstClr val="white"/>
              </a:solidFill>
              <a:effectLst/>
              <a:uLnTx/>
              <a:uFillTx/>
              <a:latin typeface="#9Slide03 AllRoundGothic" panose="020B0703020202020104" pitchFamily="34" charset="-93"/>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1CB3F7EA-23E2-BB87-C00C-178FBAB45A1E}"/>
              </a:ext>
            </a:extLst>
          </p:cNvPr>
          <p:cNvPicPr>
            <a:picLocks noChangeAspect="1"/>
          </p:cNvPicPr>
          <p:nvPr/>
        </p:nvPicPr>
        <p:blipFill>
          <a:blip r:embed="rId3"/>
          <a:stretch>
            <a:fillRect/>
          </a:stretch>
        </p:blipFill>
        <p:spPr>
          <a:xfrm>
            <a:off x="4953000" y="1268561"/>
            <a:ext cx="7666357" cy="1806277"/>
          </a:xfrm>
          <a:prstGeom prst="rect">
            <a:avLst/>
          </a:prstGeom>
        </p:spPr>
      </p:pic>
    </p:spTree>
    <p:extLst>
      <p:ext uri="{BB962C8B-B14F-4D97-AF65-F5344CB8AC3E}">
        <p14:creationId xmlns:p14="http://schemas.microsoft.com/office/powerpoint/2010/main" val="341744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asket of apples in a yard&#10;&#10;Description automatically generated">
            <a:extLst>
              <a:ext uri="{FF2B5EF4-FFF2-40B4-BE49-F238E27FC236}">
                <a16:creationId xmlns:a16="http://schemas.microsoft.com/office/drawing/2014/main" id="{4FDBB750-124D-8FA4-E356-7A83AC77AEEE}"/>
              </a:ext>
            </a:extLst>
          </p:cNvPr>
          <p:cNvPicPr>
            <a:picLocks noChangeAspect="1"/>
          </p:cNvPicPr>
          <p:nvPr/>
        </p:nvPicPr>
        <p:blipFill>
          <a:blip r:embed="rId2">
            <a:extLst>
              <a:ext uri="{28A0092B-C50C-407E-A947-70E740481C1C}">
                <a14:useLocalDpi xmlns:a14="http://schemas.microsoft.com/office/drawing/2010/main" val="0"/>
              </a:ext>
            </a:extLst>
          </a:blip>
          <a:srcRect t="36181" b="7579"/>
          <a:stretch/>
        </p:blipFill>
        <p:spPr>
          <a:xfrm>
            <a:off x="20" y="1923"/>
            <a:ext cx="18287980" cy="10285077"/>
          </a:xfrm>
          <a:prstGeom prst="rect">
            <a:avLst/>
          </a:prstGeom>
        </p:spPr>
      </p:pic>
      <p:pic>
        <p:nvPicPr>
          <p:cNvPr id="4" name="Picture 3">
            <a:extLst>
              <a:ext uri="{FF2B5EF4-FFF2-40B4-BE49-F238E27FC236}">
                <a16:creationId xmlns:a16="http://schemas.microsoft.com/office/drawing/2014/main" id="{31F68BE5-850A-EDAC-A753-528C7E8F63CB}"/>
              </a:ext>
            </a:extLst>
          </p:cNvPr>
          <p:cNvPicPr>
            <a:picLocks noChangeAspect="1"/>
          </p:cNvPicPr>
          <p:nvPr/>
        </p:nvPicPr>
        <p:blipFill>
          <a:blip r:embed="rId3"/>
          <a:stretch>
            <a:fillRect/>
          </a:stretch>
        </p:blipFill>
        <p:spPr>
          <a:xfrm>
            <a:off x="13716000" y="3314700"/>
            <a:ext cx="996782" cy="865707"/>
          </a:xfrm>
          <a:prstGeom prst="rect">
            <a:avLst/>
          </a:prstGeom>
        </p:spPr>
      </p:pic>
      <p:pic>
        <p:nvPicPr>
          <p:cNvPr id="5" name="Picture 4">
            <a:extLst>
              <a:ext uri="{FF2B5EF4-FFF2-40B4-BE49-F238E27FC236}">
                <a16:creationId xmlns:a16="http://schemas.microsoft.com/office/drawing/2014/main" id="{7026C01B-9689-6204-4C03-D51C4CBE37F8}"/>
              </a:ext>
            </a:extLst>
          </p:cNvPr>
          <p:cNvPicPr>
            <a:picLocks noChangeAspect="1"/>
          </p:cNvPicPr>
          <p:nvPr/>
        </p:nvPicPr>
        <p:blipFill>
          <a:blip r:embed="rId3"/>
          <a:stretch>
            <a:fillRect/>
          </a:stretch>
        </p:blipFill>
        <p:spPr>
          <a:xfrm>
            <a:off x="3581400" y="928153"/>
            <a:ext cx="996782" cy="865707"/>
          </a:xfrm>
          <a:prstGeom prst="rect">
            <a:avLst/>
          </a:prstGeom>
        </p:spPr>
      </p:pic>
      <p:pic>
        <p:nvPicPr>
          <p:cNvPr id="6" name="Picture 5">
            <a:extLst>
              <a:ext uri="{FF2B5EF4-FFF2-40B4-BE49-F238E27FC236}">
                <a16:creationId xmlns:a16="http://schemas.microsoft.com/office/drawing/2014/main" id="{80431967-22D2-F145-01BD-47755F7C8CB1}"/>
              </a:ext>
            </a:extLst>
          </p:cNvPr>
          <p:cNvPicPr>
            <a:picLocks noChangeAspect="1"/>
          </p:cNvPicPr>
          <p:nvPr/>
        </p:nvPicPr>
        <p:blipFill>
          <a:blip r:embed="rId3"/>
          <a:stretch>
            <a:fillRect/>
          </a:stretch>
        </p:blipFill>
        <p:spPr>
          <a:xfrm>
            <a:off x="13944600" y="359751"/>
            <a:ext cx="996782" cy="865707"/>
          </a:xfrm>
          <a:prstGeom prst="rect">
            <a:avLst/>
          </a:prstGeom>
        </p:spPr>
      </p:pic>
      <p:pic>
        <p:nvPicPr>
          <p:cNvPr id="7" name="Picture 6">
            <a:extLst>
              <a:ext uri="{FF2B5EF4-FFF2-40B4-BE49-F238E27FC236}">
                <a16:creationId xmlns:a16="http://schemas.microsoft.com/office/drawing/2014/main" id="{D5EA156B-BAC3-CBD7-BA30-39F47AAC4073}"/>
              </a:ext>
            </a:extLst>
          </p:cNvPr>
          <p:cNvPicPr>
            <a:picLocks noChangeAspect="1"/>
          </p:cNvPicPr>
          <p:nvPr/>
        </p:nvPicPr>
        <p:blipFill>
          <a:blip r:embed="rId3"/>
          <a:stretch>
            <a:fillRect/>
          </a:stretch>
        </p:blipFill>
        <p:spPr>
          <a:xfrm>
            <a:off x="16992600" y="495300"/>
            <a:ext cx="996782" cy="865707"/>
          </a:xfrm>
          <a:prstGeom prst="rect">
            <a:avLst/>
          </a:prstGeom>
        </p:spPr>
      </p:pic>
      <p:pic>
        <p:nvPicPr>
          <p:cNvPr id="9" name="Picture 8">
            <a:extLst>
              <a:ext uri="{FF2B5EF4-FFF2-40B4-BE49-F238E27FC236}">
                <a16:creationId xmlns:a16="http://schemas.microsoft.com/office/drawing/2014/main" id="{73F943E7-4A45-14F6-21E9-92629A3C6983}"/>
              </a:ext>
            </a:extLst>
          </p:cNvPr>
          <p:cNvPicPr>
            <a:picLocks noChangeAspect="1"/>
          </p:cNvPicPr>
          <p:nvPr/>
        </p:nvPicPr>
        <p:blipFill>
          <a:blip r:embed="rId3"/>
          <a:stretch>
            <a:fillRect/>
          </a:stretch>
        </p:blipFill>
        <p:spPr>
          <a:xfrm>
            <a:off x="287571" y="190500"/>
            <a:ext cx="996782" cy="865707"/>
          </a:xfrm>
          <a:prstGeom prst="rect">
            <a:avLst/>
          </a:prstGeom>
        </p:spPr>
      </p:pic>
      <p:pic>
        <p:nvPicPr>
          <p:cNvPr id="11" name="Picture 10">
            <a:extLst>
              <a:ext uri="{FF2B5EF4-FFF2-40B4-BE49-F238E27FC236}">
                <a16:creationId xmlns:a16="http://schemas.microsoft.com/office/drawing/2014/main" id="{D7B02AB0-8C20-33F8-4FE9-ECCC3683E68E}"/>
              </a:ext>
            </a:extLst>
          </p:cNvPr>
          <p:cNvPicPr>
            <a:picLocks noChangeAspect="1"/>
          </p:cNvPicPr>
          <p:nvPr/>
        </p:nvPicPr>
        <p:blipFill>
          <a:blip r:embed="rId4"/>
          <a:stretch>
            <a:fillRect/>
          </a:stretch>
        </p:blipFill>
        <p:spPr>
          <a:xfrm rot="711157">
            <a:off x="4785323" y="1767762"/>
            <a:ext cx="9359838" cy="3959583"/>
          </a:xfrm>
          <a:prstGeom prst="rect">
            <a:avLst/>
          </a:prstGeom>
        </p:spPr>
      </p:pic>
      <p:grpSp>
        <p:nvGrpSpPr>
          <p:cNvPr id="14" name="Group 13">
            <a:extLst>
              <a:ext uri="{FF2B5EF4-FFF2-40B4-BE49-F238E27FC236}">
                <a16:creationId xmlns:a16="http://schemas.microsoft.com/office/drawing/2014/main" id="{C733DBFC-A6AC-BF06-951F-1360EDD881BA}"/>
              </a:ext>
            </a:extLst>
          </p:cNvPr>
          <p:cNvGrpSpPr/>
          <p:nvPr/>
        </p:nvGrpSpPr>
        <p:grpSpPr>
          <a:xfrm>
            <a:off x="1284353" y="4534644"/>
            <a:ext cx="12028861" cy="5201424"/>
            <a:chOff x="1284353" y="4534644"/>
            <a:chExt cx="12028861" cy="5201424"/>
          </a:xfrm>
        </p:grpSpPr>
        <p:sp>
          <p:nvSpPr>
            <p:cNvPr id="12" name="TextBox 11">
              <a:extLst>
                <a:ext uri="{FF2B5EF4-FFF2-40B4-BE49-F238E27FC236}">
                  <a16:creationId xmlns:a16="http://schemas.microsoft.com/office/drawing/2014/main" id="{D0B12824-C0A5-109C-EF5E-2E224F365327}"/>
                </a:ext>
              </a:extLst>
            </p:cNvPr>
            <p:cNvSpPr txBox="1"/>
            <p:nvPr/>
          </p:nvSpPr>
          <p:spPr>
            <a:xfrm>
              <a:off x="1284353" y="4534644"/>
              <a:ext cx="12013621" cy="5201424"/>
            </a:xfrm>
            <a:prstGeom prst="rect">
              <a:avLst/>
            </a:prstGeom>
            <a:noFill/>
          </p:spPr>
          <p:txBody>
            <a:bodyPr wrap="square" rtlCol="0">
              <a:spAutoFit/>
            </a:bodyPr>
            <a:lstStyle/>
            <a:p>
              <a:r>
                <a:rPr lang="en-GB" sz="16600" dirty="0">
                  <a:ln w="317500">
                    <a:solidFill>
                      <a:schemeClr val="bg1"/>
                    </a:solidFill>
                  </a:ln>
                  <a:latin typeface="iCiel Pequena" pitchFamily="50" charset="0"/>
                </a:rPr>
                <a:t>BẮT SÂU CHO VƯỜN TÁO</a:t>
              </a:r>
              <a:endParaRPr lang="vi-VN" sz="16600" dirty="0">
                <a:ln w="317500">
                  <a:solidFill>
                    <a:schemeClr val="bg1"/>
                  </a:solidFill>
                </a:ln>
                <a:latin typeface="iCiel Pequena" pitchFamily="50" charset="0"/>
              </a:endParaRPr>
            </a:p>
          </p:txBody>
        </p:sp>
        <p:sp>
          <p:nvSpPr>
            <p:cNvPr id="13" name="TextBox 12">
              <a:extLst>
                <a:ext uri="{FF2B5EF4-FFF2-40B4-BE49-F238E27FC236}">
                  <a16:creationId xmlns:a16="http://schemas.microsoft.com/office/drawing/2014/main" id="{0BDD00F0-E8A8-8B62-096F-F34B516C194F}"/>
                </a:ext>
              </a:extLst>
            </p:cNvPr>
            <p:cNvSpPr txBox="1"/>
            <p:nvPr/>
          </p:nvSpPr>
          <p:spPr>
            <a:xfrm>
              <a:off x="1299593" y="4534644"/>
              <a:ext cx="12013621" cy="5201424"/>
            </a:xfrm>
            <a:prstGeom prst="rect">
              <a:avLst/>
            </a:prstGeom>
            <a:noFill/>
          </p:spPr>
          <p:txBody>
            <a:bodyPr wrap="square" rtlCol="0">
              <a:spAutoFit/>
            </a:bodyPr>
            <a:lstStyle/>
            <a:p>
              <a:r>
                <a:rPr lang="en-GB" sz="16600" dirty="0">
                  <a:gradFill>
                    <a:gsLst>
                      <a:gs pos="0">
                        <a:srgbClr val="FF0000"/>
                      </a:gs>
                      <a:gs pos="100000">
                        <a:schemeClr val="accent6">
                          <a:lumMod val="60000"/>
                          <a:lumOff val="40000"/>
                        </a:schemeClr>
                      </a:gs>
                    </a:gsLst>
                    <a:lin ang="5400000" scaled="1"/>
                  </a:gradFill>
                  <a:latin typeface="iCiel Pequena" pitchFamily="50" charset="0"/>
                </a:rPr>
                <a:t>BẮT SÂU CHO VƯỜN TÁO</a:t>
              </a:r>
              <a:endParaRPr lang="vi-VN" sz="16600" dirty="0">
                <a:gradFill>
                  <a:gsLst>
                    <a:gs pos="0">
                      <a:srgbClr val="FF0000"/>
                    </a:gs>
                    <a:gs pos="100000">
                      <a:schemeClr val="accent6">
                        <a:lumMod val="60000"/>
                        <a:lumOff val="40000"/>
                      </a:schemeClr>
                    </a:gs>
                  </a:gsLst>
                  <a:lin ang="5400000" scaled="1"/>
                </a:gradFill>
                <a:latin typeface="iCiel Pequena" pitchFamily="50" charset="0"/>
              </a:endParaRPr>
            </a:p>
          </p:txBody>
        </p:sp>
      </p:grpSp>
    </p:spTree>
    <p:extLst>
      <p:ext uri="{BB962C8B-B14F-4D97-AF65-F5344CB8AC3E}">
        <p14:creationId xmlns:p14="http://schemas.microsoft.com/office/powerpoint/2010/main" val="1262202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and blue rectangle with pink squares&#10;&#10;Description automatically generated">
            <a:extLst>
              <a:ext uri="{FF2B5EF4-FFF2-40B4-BE49-F238E27FC236}">
                <a16:creationId xmlns:a16="http://schemas.microsoft.com/office/drawing/2014/main" id="{7A1369E3-0FED-ACC8-1BEA-EC21F5D7B987}"/>
              </a:ext>
            </a:extLst>
          </p:cNvPr>
          <p:cNvPicPr>
            <a:picLocks noChangeAspect="1"/>
          </p:cNvPicPr>
          <p:nvPr/>
        </p:nvPicPr>
        <p:blipFill>
          <a:blip r:embed="rId2" cstate="print">
            <a:extLst>
              <a:ext uri="{28A0092B-C50C-407E-A947-70E740481C1C}">
                <a14:useLocalDpi xmlns:a14="http://schemas.microsoft.com/office/drawing/2010/main" val="0"/>
              </a:ext>
            </a:extLst>
          </a:blip>
          <a:srcRect t="10316" r="6" b="10141"/>
          <a:stretch/>
        </p:blipFill>
        <p:spPr>
          <a:xfrm>
            <a:off x="20" y="1923"/>
            <a:ext cx="18287980" cy="10285077"/>
          </a:xfrm>
          <a:prstGeom prst="rect">
            <a:avLst/>
          </a:prstGeom>
        </p:spPr>
      </p:pic>
      <p:sp>
        <p:nvSpPr>
          <p:cNvPr id="4" name="Freeform 41">
            <a:extLst>
              <a:ext uri="{FF2B5EF4-FFF2-40B4-BE49-F238E27FC236}">
                <a16:creationId xmlns:a16="http://schemas.microsoft.com/office/drawing/2014/main" id="{EF2A4092-34EC-54CB-D186-44BF9E22054A}"/>
              </a:ext>
            </a:extLst>
          </p:cNvPr>
          <p:cNvSpPr/>
          <p:nvPr/>
        </p:nvSpPr>
        <p:spPr>
          <a:xfrm>
            <a:off x="-76200" y="7962900"/>
            <a:ext cx="18394884" cy="2322177"/>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val 4">
            <a:extLst>
              <a:ext uri="{FF2B5EF4-FFF2-40B4-BE49-F238E27FC236}">
                <a16:creationId xmlns:a16="http://schemas.microsoft.com/office/drawing/2014/main" id="{E08D2570-5D79-E28E-DBA8-C2ED5EB7BCDA}"/>
              </a:ext>
            </a:extLst>
          </p:cNvPr>
          <p:cNvSpPr/>
          <p:nvPr/>
        </p:nvSpPr>
        <p:spPr>
          <a:xfrm>
            <a:off x="990600" y="342900"/>
            <a:ext cx="914400" cy="914400"/>
          </a:xfrm>
          <a:prstGeom prst="ellipse">
            <a:avLst/>
          </a:prstGeom>
          <a:solidFill>
            <a:srgbClr val="CCFFF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9Slide03 AllRoundGothic" panose="020B0703020202020104" pitchFamily="34" charset="-93"/>
                <a:ea typeface="+mn-ea"/>
                <a:cs typeface="+mn-cs"/>
              </a:rPr>
              <a:t>2</a:t>
            </a:r>
            <a:endParaRPr kumimoji="0" lang="vi-VN" sz="6600" b="0" i="0" u="none" strike="noStrike" kern="1200" cap="none" spc="0" normalizeH="0" baseline="0" noProof="0" dirty="0">
              <a:ln>
                <a:noFill/>
              </a:ln>
              <a:solidFill>
                <a:prstClr val="black"/>
              </a:solidFill>
              <a:effectLst/>
              <a:uLnTx/>
              <a:uFillTx/>
              <a:latin typeface="#9Slide03 AllRoundGothic" panose="020B0703020202020104" pitchFamily="34" charset="-93"/>
              <a:ea typeface="+mn-ea"/>
              <a:cs typeface="+mn-cs"/>
            </a:endParaRPr>
          </a:p>
        </p:txBody>
      </p:sp>
      <p:sp>
        <p:nvSpPr>
          <p:cNvPr id="7" name="TextBox 6">
            <a:extLst>
              <a:ext uri="{FF2B5EF4-FFF2-40B4-BE49-F238E27FC236}">
                <a16:creationId xmlns:a16="http://schemas.microsoft.com/office/drawing/2014/main" id="{B421A7C5-DF4E-5690-7314-48C59335FC5A}"/>
              </a:ext>
            </a:extLst>
          </p:cNvPr>
          <p:cNvSpPr txBox="1"/>
          <p:nvPr/>
        </p:nvSpPr>
        <p:spPr>
          <a:xfrm>
            <a:off x="2201859" y="336429"/>
            <a:ext cx="1508758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Đặt một câu với động từ "cho", một câu với động từ "biếu". Rút ra nhận xét về cách dùng mỗi từ đó.</a:t>
            </a:r>
          </a:p>
        </p:txBody>
      </p:sp>
      <p:sp>
        <p:nvSpPr>
          <p:cNvPr id="2" name="Speech Bubble: Rectangle 1">
            <a:extLst>
              <a:ext uri="{FF2B5EF4-FFF2-40B4-BE49-F238E27FC236}">
                <a16:creationId xmlns:a16="http://schemas.microsoft.com/office/drawing/2014/main" id="{8481D5BD-B1A9-CD2E-9120-A54856AEA0B2}"/>
              </a:ext>
            </a:extLst>
          </p:cNvPr>
          <p:cNvSpPr/>
          <p:nvPr/>
        </p:nvSpPr>
        <p:spPr>
          <a:xfrm>
            <a:off x="990600" y="2628900"/>
            <a:ext cx="6477000" cy="3581400"/>
          </a:xfrm>
          <a:prstGeom prst="wedgeRectCallout">
            <a:avLst>
              <a:gd name="adj1" fmla="val -59890"/>
              <a:gd name="adj2" fmla="val 69820"/>
            </a:avLst>
          </a:prstGeom>
          <a:solidFill>
            <a:srgbClr val="CCFFFF"/>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i="1" dirty="0">
                <a:solidFill>
                  <a:schemeClr val="tx1"/>
                </a:solidFill>
                <a:latin typeface="Calibri" panose="020F0502020204030204" pitchFamily="34" charset="0"/>
                <a:ea typeface="Calibri" panose="020F0502020204030204" pitchFamily="34" charset="0"/>
                <a:cs typeface="Calibri" panose="020F0502020204030204" pitchFamily="34" charset="0"/>
              </a:rPr>
              <a:t>2 từ </a:t>
            </a:r>
            <a:r>
              <a:rPr lang="vi-VN" sz="4400" b="1" i="1" dirty="0">
                <a:solidFill>
                  <a:schemeClr val="tx1"/>
                </a:solidFill>
                <a:latin typeface="Calibri" panose="020F0502020204030204" pitchFamily="34" charset="0"/>
                <a:ea typeface="Calibri" panose="020F0502020204030204" pitchFamily="34" charset="0"/>
                <a:cs typeface="Calibri" panose="020F0502020204030204" pitchFamily="34" charset="0"/>
              </a:rPr>
              <a:t>cho và biếu </a:t>
            </a:r>
            <a:r>
              <a:rPr lang="vi-VN" sz="4400" i="1" dirty="0">
                <a:solidFill>
                  <a:schemeClr val="tx1"/>
                </a:solidFill>
                <a:latin typeface="Calibri" panose="020F0502020204030204" pitchFamily="34" charset="0"/>
                <a:ea typeface="Calibri" panose="020F0502020204030204" pitchFamily="34" charset="0"/>
                <a:cs typeface="Calibri" panose="020F0502020204030204" pitchFamily="34" charset="0"/>
              </a:rPr>
              <a:t>đồng nghĩ</a:t>
            </a:r>
            <a:r>
              <a:rPr lang="en-GB" sz="4400" i="1" dirty="0">
                <a:solidFill>
                  <a:schemeClr val="tx1"/>
                </a:solidFill>
                <a:latin typeface="Calibri" panose="020F0502020204030204" pitchFamily="34" charset="0"/>
                <a:ea typeface="Calibri" panose="020F0502020204030204" pitchFamily="34" charset="0"/>
                <a:cs typeface="Calibri" panose="020F0502020204030204" pitchFamily="34" charset="0"/>
              </a:rPr>
              <a:t>a</a:t>
            </a:r>
            <a:r>
              <a:rPr lang="vi-VN" sz="4400" i="1" dirty="0">
                <a:solidFill>
                  <a:schemeClr val="tx1"/>
                </a:solidFill>
                <a:latin typeface="Calibri" panose="020F0502020204030204" pitchFamily="34" charset="0"/>
                <a:ea typeface="Calibri" panose="020F0502020204030204" pitchFamily="34" charset="0"/>
                <a:cs typeface="Calibri" panose="020F0502020204030204" pitchFamily="34" charset="0"/>
              </a:rPr>
              <a:t> với nhau, có phải lúc nào khi nói, viết, ta cũng có thể thay thế chúng cho nhau được không?</a:t>
            </a:r>
          </a:p>
        </p:txBody>
      </p:sp>
      <p:sp>
        <p:nvSpPr>
          <p:cNvPr id="6" name="Speech Bubble: Rectangle 5">
            <a:extLst>
              <a:ext uri="{FF2B5EF4-FFF2-40B4-BE49-F238E27FC236}">
                <a16:creationId xmlns:a16="http://schemas.microsoft.com/office/drawing/2014/main" id="{179E4771-3B46-021E-4AD7-08BCCC25F616}"/>
              </a:ext>
            </a:extLst>
          </p:cNvPr>
          <p:cNvSpPr/>
          <p:nvPr/>
        </p:nvSpPr>
        <p:spPr>
          <a:xfrm>
            <a:off x="1295400" y="2628900"/>
            <a:ext cx="6477000" cy="3581400"/>
          </a:xfrm>
          <a:prstGeom prst="wedgeRectCallout">
            <a:avLst>
              <a:gd name="adj1" fmla="val -59890"/>
              <a:gd name="adj2" fmla="val 69820"/>
            </a:avLst>
          </a:prstGeom>
          <a:solidFill>
            <a:srgbClr val="CCFFFF"/>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i="1" dirty="0">
                <a:solidFill>
                  <a:schemeClr val="tx1"/>
                </a:solidFill>
                <a:latin typeface="Calibri" panose="020F0502020204030204" pitchFamily="34" charset="0"/>
                <a:ea typeface="Calibri" panose="020F0502020204030204" pitchFamily="34" charset="0"/>
                <a:cs typeface="Calibri" panose="020F0502020204030204" pitchFamily="34" charset="0"/>
              </a:rPr>
              <a:t>Qua hai bài tập vừa rồi, các em hiểu từ đồng nghĩa là gì? Cần lưu ý gì khi sử dụng từ đồng nghĩa? </a:t>
            </a:r>
          </a:p>
        </p:txBody>
      </p:sp>
    </p:spTree>
    <p:extLst>
      <p:ext uri="{BB962C8B-B14F-4D97-AF65-F5344CB8AC3E}">
        <p14:creationId xmlns:p14="http://schemas.microsoft.com/office/powerpoint/2010/main" val="42188941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 grpId="0" animBg="1"/>
      <p:bldP spid="2" grpId="1"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basket of apples in a yard&#10;&#10;Description automatically generated">
            <a:extLst>
              <a:ext uri="{FF2B5EF4-FFF2-40B4-BE49-F238E27FC236}">
                <a16:creationId xmlns:a16="http://schemas.microsoft.com/office/drawing/2014/main" id="{4FDBB750-124D-8FA4-E356-7A83AC77AEEE}"/>
              </a:ext>
            </a:extLst>
          </p:cNvPr>
          <p:cNvPicPr>
            <a:picLocks noChangeAspect="1"/>
          </p:cNvPicPr>
          <p:nvPr/>
        </p:nvPicPr>
        <p:blipFill>
          <a:blip r:embed="rId3">
            <a:extLst>
              <a:ext uri="{28A0092B-C50C-407E-A947-70E740481C1C}">
                <a14:useLocalDpi xmlns:a14="http://schemas.microsoft.com/office/drawing/2010/main" val="0"/>
              </a:ext>
            </a:extLst>
          </a:blip>
          <a:srcRect t="36181" b="7579"/>
          <a:stretch/>
        </p:blipFill>
        <p:spPr>
          <a:xfrm>
            <a:off x="20" y="1923"/>
            <a:ext cx="18287980" cy="10285077"/>
          </a:xfrm>
          <a:prstGeom prst="rect">
            <a:avLst/>
          </a:prstGeom>
        </p:spPr>
      </p:pic>
      <p:pic>
        <p:nvPicPr>
          <p:cNvPr id="4" name="Picture 3">
            <a:extLst>
              <a:ext uri="{FF2B5EF4-FFF2-40B4-BE49-F238E27FC236}">
                <a16:creationId xmlns:a16="http://schemas.microsoft.com/office/drawing/2014/main" id="{31F68BE5-850A-EDAC-A753-528C7E8F63CB}"/>
              </a:ext>
            </a:extLst>
          </p:cNvPr>
          <p:cNvPicPr>
            <a:picLocks noChangeAspect="1"/>
          </p:cNvPicPr>
          <p:nvPr/>
        </p:nvPicPr>
        <p:blipFill>
          <a:blip r:embed="rId4"/>
          <a:stretch>
            <a:fillRect/>
          </a:stretch>
        </p:blipFill>
        <p:spPr>
          <a:xfrm>
            <a:off x="13716000" y="3314700"/>
            <a:ext cx="996782" cy="865707"/>
          </a:xfrm>
          <a:prstGeom prst="rect">
            <a:avLst/>
          </a:prstGeom>
        </p:spPr>
      </p:pic>
      <p:pic>
        <p:nvPicPr>
          <p:cNvPr id="5" name="Picture 4">
            <a:extLst>
              <a:ext uri="{FF2B5EF4-FFF2-40B4-BE49-F238E27FC236}">
                <a16:creationId xmlns:a16="http://schemas.microsoft.com/office/drawing/2014/main" id="{7026C01B-9689-6204-4C03-D51C4CBE37F8}"/>
              </a:ext>
            </a:extLst>
          </p:cNvPr>
          <p:cNvPicPr>
            <a:picLocks noChangeAspect="1"/>
          </p:cNvPicPr>
          <p:nvPr/>
        </p:nvPicPr>
        <p:blipFill>
          <a:blip r:embed="rId4"/>
          <a:stretch>
            <a:fillRect/>
          </a:stretch>
        </p:blipFill>
        <p:spPr>
          <a:xfrm>
            <a:off x="3581400" y="928153"/>
            <a:ext cx="996782" cy="865707"/>
          </a:xfrm>
          <a:prstGeom prst="rect">
            <a:avLst/>
          </a:prstGeom>
        </p:spPr>
      </p:pic>
      <p:pic>
        <p:nvPicPr>
          <p:cNvPr id="6" name="Picture 5">
            <a:extLst>
              <a:ext uri="{FF2B5EF4-FFF2-40B4-BE49-F238E27FC236}">
                <a16:creationId xmlns:a16="http://schemas.microsoft.com/office/drawing/2014/main" id="{80431967-22D2-F145-01BD-47755F7C8CB1}"/>
              </a:ext>
            </a:extLst>
          </p:cNvPr>
          <p:cNvPicPr>
            <a:picLocks noChangeAspect="1"/>
          </p:cNvPicPr>
          <p:nvPr/>
        </p:nvPicPr>
        <p:blipFill>
          <a:blip r:embed="rId4"/>
          <a:stretch>
            <a:fillRect/>
          </a:stretch>
        </p:blipFill>
        <p:spPr>
          <a:xfrm>
            <a:off x="13944600" y="359751"/>
            <a:ext cx="996782" cy="865707"/>
          </a:xfrm>
          <a:prstGeom prst="rect">
            <a:avLst/>
          </a:prstGeom>
        </p:spPr>
      </p:pic>
      <p:pic>
        <p:nvPicPr>
          <p:cNvPr id="7" name="Picture 6">
            <a:extLst>
              <a:ext uri="{FF2B5EF4-FFF2-40B4-BE49-F238E27FC236}">
                <a16:creationId xmlns:a16="http://schemas.microsoft.com/office/drawing/2014/main" id="{D5EA156B-BAC3-CBD7-BA30-39F47AAC4073}"/>
              </a:ext>
            </a:extLst>
          </p:cNvPr>
          <p:cNvPicPr>
            <a:picLocks noChangeAspect="1"/>
          </p:cNvPicPr>
          <p:nvPr/>
        </p:nvPicPr>
        <p:blipFill>
          <a:blip r:embed="rId4"/>
          <a:stretch>
            <a:fillRect/>
          </a:stretch>
        </p:blipFill>
        <p:spPr>
          <a:xfrm>
            <a:off x="16992600" y="495300"/>
            <a:ext cx="996782" cy="865707"/>
          </a:xfrm>
          <a:prstGeom prst="rect">
            <a:avLst/>
          </a:prstGeom>
        </p:spPr>
      </p:pic>
      <p:pic>
        <p:nvPicPr>
          <p:cNvPr id="9" name="Picture 8">
            <a:extLst>
              <a:ext uri="{FF2B5EF4-FFF2-40B4-BE49-F238E27FC236}">
                <a16:creationId xmlns:a16="http://schemas.microsoft.com/office/drawing/2014/main" id="{73F943E7-4A45-14F6-21E9-92629A3C6983}"/>
              </a:ext>
            </a:extLst>
          </p:cNvPr>
          <p:cNvPicPr>
            <a:picLocks noChangeAspect="1"/>
          </p:cNvPicPr>
          <p:nvPr/>
        </p:nvPicPr>
        <p:blipFill>
          <a:blip r:embed="rId4"/>
          <a:stretch>
            <a:fillRect/>
          </a:stretch>
        </p:blipFill>
        <p:spPr>
          <a:xfrm>
            <a:off x="287571" y="190500"/>
            <a:ext cx="996782" cy="865707"/>
          </a:xfrm>
          <a:prstGeom prst="rect">
            <a:avLst/>
          </a:prstGeom>
        </p:spPr>
      </p:pic>
      <p:sp>
        <p:nvSpPr>
          <p:cNvPr id="2" name="Freeform 4">
            <a:extLst>
              <a:ext uri="{FF2B5EF4-FFF2-40B4-BE49-F238E27FC236}">
                <a16:creationId xmlns:a16="http://schemas.microsoft.com/office/drawing/2014/main" id="{4E160A2C-57B8-8BE9-62A7-4CFEE309CE3E}"/>
              </a:ext>
            </a:extLst>
          </p:cNvPr>
          <p:cNvSpPr/>
          <p:nvPr/>
        </p:nvSpPr>
        <p:spPr>
          <a:xfrm>
            <a:off x="12587161" y="3632579"/>
            <a:ext cx="5635647" cy="7992286"/>
          </a:xfrm>
          <a:custGeom>
            <a:avLst/>
            <a:gdLst/>
            <a:ahLst/>
            <a:cxnLst/>
            <a:rect l="l" t="t" r="r" b="b"/>
            <a:pathLst>
              <a:path w="2673619" h="3790128">
                <a:moveTo>
                  <a:pt x="0" y="0"/>
                </a:moveTo>
                <a:lnTo>
                  <a:pt x="2673619" y="0"/>
                </a:lnTo>
                <a:lnTo>
                  <a:pt x="2673619" y="3790128"/>
                </a:lnTo>
                <a:lnTo>
                  <a:pt x="0" y="379012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0DDDB3D8-F6A9-773F-807A-852D542222A4}"/>
              </a:ext>
            </a:extLst>
          </p:cNvPr>
          <p:cNvGrpSpPr/>
          <p:nvPr/>
        </p:nvGrpSpPr>
        <p:grpSpPr>
          <a:xfrm>
            <a:off x="914400" y="1935595"/>
            <a:ext cx="11269876" cy="6785136"/>
            <a:chOff x="914400" y="1935595"/>
            <a:chExt cx="11269876" cy="6785136"/>
          </a:xfrm>
        </p:grpSpPr>
        <p:sp>
          <p:nvSpPr>
            <p:cNvPr id="15" name="Freeform 7">
              <a:extLst>
                <a:ext uri="{FF2B5EF4-FFF2-40B4-BE49-F238E27FC236}">
                  <a16:creationId xmlns:a16="http://schemas.microsoft.com/office/drawing/2014/main" id="{8D5B5B6D-123A-2D63-6E80-4CF586A61CC4}"/>
                </a:ext>
              </a:extLst>
            </p:cNvPr>
            <p:cNvSpPr/>
            <p:nvPr/>
          </p:nvSpPr>
          <p:spPr>
            <a:xfrm>
              <a:off x="914400" y="1935595"/>
              <a:ext cx="11269876" cy="6785136"/>
            </a:xfrm>
            <a:custGeom>
              <a:avLst/>
              <a:gdLst/>
              <a:ahLst/>
              <a:cxnLst/>
              <a:rect l="l" t="t" r="r" b="b"/>
              <a:pathLst>
                <a:path w="1581998" h="1224071">
                  <a:moveTo>
                    <a:pt x="0" y="0"/>
                  </a:moveTo>
                  <a:lnTo>
                    <a:pt x="1581999" y="0"/>
                  </a:lnTo>
                  <a:lnTo>
                    <a:pt x="1581999" y="1224071"/>
                  </a:lnTo>
                  <a:lnTo>
                    <a:pt x="0" y="12240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16" name="Freeform 4">
              <a:extLst>
                <a:ext uri="{FF2B5EF4-FFF2-40B4-BE49-F238E27FC236}">
                  <a16:creationId xmlns:a16="http://schemas.microsoft.com/office/drawing/2014/main" id="{B9A659D1-4120-24DB-30BE-F24F8167475A}"/>
                </a:ext>
              </a:extLst>
            </p:cNvPr>
            <p:cNvSpPr/>
            <p:nvPr/>
          </p:nvSpPr>
          <p:spPr>
            <a:xfrm>
              <a:off x="5190470" y="5576983"/>
              <a:ext cx="2466993" cy="2051739"/>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7" name="TextBox 16">
              <a:extLst>
                <a:ext uri="{FF2B5EF4-FFF2-40B4-BE49-F238E27FC236}">
                  <a16:creationId xmlns:a16="http://schemas.microsoft.com/office/drawing/2014/main" id="{D3B31ED8-06A3-86A9-7070-7BD9ABE5579D}"/>
                </a:ext>
              </a:extLst>
            </p:cNvPr>
            <p:cNvSpPr txBox="1"/>
            <p:nvPr/>
          </p:nvSpPr>
          <p:spPr>
            <a:xfrm>
              <a:off x="2500984" y="3430117"/>
              <a:ext cx="8567391" cy="1754326"/>
            </a:xfrm>
            <a:prstGeom prst="rect">
              <a:avLst/>
            </a:prstGeom>
            <a:noFill/>
          </p:spPr>
          <p:txBody>
            <a:bodyPr wrap="square" rtlCol="0">
              <a:spAutoFit/>
            </a:bodyPr>
            <a:lstStyle/>
            <a:p>
              <a:pPr algn="ctr"/>
              <a:r>
                <a:rPr lang="en-GB" sz="5400" i="1" dirty="0" err="1"/>
                <a:t>Chúc</a:t>
              </a:r>
              <a:r>
                <a:rPr lang="en-GB" sz="5400" i="1" dirty="0"/>
                <a:t> </a:t>
              </a:r>
              <a:r>
                <a:rPr lang="en-GB" sz="5400" i="1" dirty="0" err="1"/>
                <a:t>mừng</a:t>
              </a:r>
              <a:r>
                <a:rPr lang="en-GB" sz="5400" i="1" dirty="0"/>
                <a:t> </a:t>
              </a:r>
              <a:r>
                <a:rPr lang="en-GB" sz="5400" i="1" dirty="0" err="1"/>
                <a:t>các</a:t>
              </a:r>
              <a:r>
                <a:rPr lang="en-GB" sz="5400" i="1" dirty="0"/>
                <a:t> </a:t>
              </a:r>
              <a:r>
                <a:rPr lang="en-GB" sz="5400" i="1" dirty="0" err="1"/>
                <a:t>bạn</a:t>
              </a:r>
              <a:r>
                <a:rPr lang="en-GB" sz="5400" i="1" dirty="0"/>
                <a:t> </a:t>
              </a:r>
              <a:r>
                <a:rPr lang="en-GB" sz="5400" i="1" dirty="0" err="1"/>
                <a:t>đã</a:t>
              </a:r>
              <a:r>
                <a:rPr lang="en-GB" sz="5400" i="1" dirty="0"/>
                <a:t> </a:t>
              </a:r>
              <a:r>
                <a:rPr lang="en-GB" sz="5400" i="1" dirty="0" err="1"/>
                <a:t>nhận</a:t>
              </a:r>
              <a:r>
                <a:rPr lang="en-GB" sz="5400" i="1" dirty="0"/>
                <a:t> </a:t>
              </a:r>
              <a:r>
                <a:rPr lang="en-GB" sz="5400" i="1" dirty="0" err="1"/>
                <a:t>được</a:t>
              </a:r>
              <a:r>
                <a:rPr lang="en-GB" sz="5400" i="1" dirty="0"/>
                <a:t> </a:t>
              </a:r>
              <a:r>
                <a:rPr lang="en-GB" sz="5400" i="1" dirty="0" err="1"/>
                <a:t>túi</a:t>
              </a:r>
              <a:r>
                <a:rPr lang="en-GB" sz="5400" i="1" dirty="0"/>
                <a:t> </a:t>
              </a:r>
              <a:r>
                <a:rPr lang="en-GB" sz="5400" i="1" dirty="0" err="1"/>
                <a:t>hạt</a:t>
              </a:r>
              <a:r>
                <a:rPr lang="en-GB" sz="5400" i="1" dirty="0"/>
                <a:t> </a:t>
              </a:r>
              <a:r>
                <a:rPr lang="en-GB" sz="5400" i="1" dirty="0" err="1"/>
                <a:t>thứ</a:t>
              </a:r>
              <a:r>
                <a:rPr lang="en-GB" sz="5400" i="1" dirty="0"/>
                <a:t> </a:t>
              </a:r>
              <a:r>
                <a:rPr lang="en-GB" sz="5400" i="1" dirty="0" err="1"/>
                <a:t>hai</a:t>
              </a:r>
              <a:r>
                <a:rPr lang="en-GB" sz="5400" i="1" dirty="0"/>
                <a:t>!</a:t>
              </a:r>
              <a:endParaRPr lang="vi-VN" sz="5400" i="1" dirty="0"/>
            </a:p>
          </p:txBody>
        </p:sp>
      </p:grpSp>
    </p:spTree>
    <p:extLst>
      <p:ext uri="{BB962C8B-B14F-4D97-AF65-F5344CB8AC3E}">
        <p14:creationId xmlns:p14="http://schemas.microsoft.com/office/powerpoint/2010/main" val="12175053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and blue rectangle with pink squares&#10;&#10;Description automatically generated">
            <a:extLst>
              <a:ext uri="{FF2B5EF4-FFF2-40B4-BE49-F238E27FC236}">
                <a16:creationId xmlns:a16="http://schemas.microsoft.com/office/drawing/2014/main" id="{7A1369E3-0FED-ACC8-1BEA-EC21F5D7B987}"/>
              </a:ext>
            </a:extLst>
          </p:cNvPr>
          <p:cNvPicPr>
            <a:picLocks noChangeAspect="1"/>
          </p:cNvPicPr>
          <p:nvPr/>
        </p:nvPicPr>
        <p:blipFill>
          <a:blip r:embed="rId2" cstate="print">
            <a:extLst>
              <a:ext uri="{28A0092B-C50C-407E-A947-70E740481C1C}">
                <a14:useLocalDpi xmlns:a14="http://schemas.microsoft.com/office/drawing/2010/main" val="0"/>
              </a:ext>
            </a:extLst>
          </a:blip>
          <a:srcRect t="10316" r="6" b="10141"/>
          <a:stretch/>
        </p:blipFill>
        <p:spPr>
          <a:xfrm>
            <a:off x="20" y="1923"/>
            <a:ext cx="18287980" cy="10285077"/>
          </a:xfrm>
          <a:prstGeom prst="rect">
            <a:avLst/>
          </a:prstGeom>
        </p:spPr>
      </p:pic>
      <p:sp>
        <p:nvSpPr>
          <p:cNvPr id="4" name="Freeform 41">
            <a:extLst>
              <a:ext uri="{FF2B5EF4-FFF2-40B4-BE49-F238E27FC236}">
                <a16:creationId xmlns:a16="http://schemas.microsoft.com/office/drawing/2014/main" id="{EF2A4092-34EC-54CB-D186-44BF9E22054A}"/>
              </a:ext>
            </a:extLst>
          </p:cNvPr>
          <p:cNvSpPr/>
          <p:nvPr/>
        </p:nvSpPr>
        <p:spPr>
          <a:xfrm>
            <a:off x="-76200" y="7962900"/>
            <a:ext cx="18394884" cy="2322177"/>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1B4A684A-F6A7-951E-9305-E84C057D835C}"/>
              </a:ext>
            </a:extLst>
          </p:cNvPr>
          <p:cNvSpPr/>
          <p:nvPr/>
        </p:nvSpPr>
        <p:spPr>
          <a:xfrm>
            <a:off x="6858000" y="1104900"/>
            <a:ext cx="3733800" cy="914400"/>
          </a:xfrm>
          <a:prstGeom prst="roundRect">
            <a:avLst/>
          </a:prstGeom>
          <a:solidFill>
            <a:srgbClr val="F86A6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err="1"/>
              <a:t>Bài</a:t>
            </a:r>
            <a:r>
              <a:rPr lang="en-GB" sz="6600" b="1" dirty="0"/>
              <a:t> </a:t>
            </a:r>
            <a:r>
              <a:rPr lang="en-GB" sz="6600" b="1" dirty="0" err="1"/>
              <a:t>học</a:t>
            </a:r>
            <a:endParaRPr lang="vi-VN" sz="6600" b="1" dirty="0"/>
          </a:p>
        </p:txBody>
      </p:sp>
      <p:sp>
        <p:nvSpPr>
          <p:cNvPr id="11" name="TextBox 10">
            <a:extLst>
              <a:ext uri="{FF2B5EF4-FFF2-40B4-BE49-F238E27FC236}">
                <a16:creationId xmlns:a16="http://schemas.microsoft.com/office/drawing/2014/main" id="{16682C9E-C1E7-5392-B9EE-1B6C9272962D}"/>
              </a:ext>
            </a:extLst>
          </p:cNvPr>
          <p:cNvSpPr txBox="1"/>
          <p:nvPr/>
        </p:nvSpPr>
        <p:spPr>
          <a:xfrm>
            <a:off x="1371600" y="2781300"/>
            <a:ext cx="15621000" cy="4708981"/>
          </a:xfrm>
          <a:prstGeom prst="rect">
            <a:avLst/>
          </a:prstGeom>
          <a:noFill/>
        </p:spPr>
        <p:txBody>
          <a:bodyPr wrap="square">
            <a:spAutoFit/>
          </a:bodyPr>
          <a:lstStyle/>
          <a:p>
            <a:r>
              <a:rPr lang="vi-VN" sz="6000" dirty="0">
                <a:latin typeface="Calibri" panose="020F0502020204030204" pitchFamily="34" charset="0"/>
                <a:ea typeface="Calibri" panose="020F0502020204030204" pitchFamily="34" charset="0"/>
                <a:cs typeface="Calibri" panose="020F0502020204030204" pitchFamily="34" charset="0"/>
              </a:rPr>
              <a:t>1. Từ đồng nghĩa là những từ có nghĩa giống nhau hoặc gần giống nhau.</a:t>
            </a:r>
          </a:p>
          <a:p>
            <a:endParaRPr lang="vi-VN" sz="6000" dirty="0">
              <a:latin typeface="Calibri" panose="020F0502020204030204" pitchFamily="34" charset="0"/>
              <a:ea typeface="Calibri" panose="020F0502020204030204" pitchFamily="34" charset="0"/>
              <a:cs typeface="Calibri" panose="020F0502020204030204" pitchFamily="34" charset="0"/>
            </a:endParaRPr>
          </a:p>
          <a:p>
            <a:r>
              <a:rPr lang="vi-VN" sz="6000" dirty="0">
                <a:latin typeface="Calibri" panose="020F0502020204030204" pitchFamily="34" charset="0"/>
                <a:ea typeface="Calibri" panose="020F0502020204030204" pitchFamily="34" charset="0"/>
                <a:cs typeface="Calibri" panose="020F0502020204030204" pitchFamily="34" charset="0"/>
              </a:rPr>
              <a:t>2. Khi dùng những từ này, ta cần cân nhắc để lựa chọn được từ phù hợp</a:t>
            </a:r>
          </a:p>
        </p:txBody>
      </p:sp>
    </p:spTree>
    <p:extLst>
      <p:ext uri="{BB962C8B-B14F-4D97-AF65-F5344CB8AC3E}">
        <p14:creationId xmlns:p14="http://schemas.microsoft.com/office/powerpoint/2010/main" val="26859327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yellow frame with clouds and stars&#10;&#10;Description automatically generated">
            <a:extLst>
              <a:ext uri="{FF2B5EF4-FFF2-40B4-BE49-F238E27FC236}">
                <a16:creationId xmlns:a16="http://schemas.microsoft.com/office/drawing/2014/main" id="{1AEB576B-5326-FE74-16A1-AEB283551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90401"/>
          </a:xfrm>
          <a:prstGeom prst="rect">
            <a:avLst/>
          </a:prstGeom>
        </p:spPr>
      </p:pic>
      <p:sp>
        <p:nvSpPr>
          <p:cNvPr id="5" name="TextBox 4">
            <a:extLst>
              <a:ext uri="{FF2B5EF4-FFF2-40B4-BE49-F238E27FC236}">
                <a16:creationId xmlns:a16="http://schemas.microsoft.com/office/drawing/2014/main" id="{3AE6B5C7-3191-AE50-B8D8-2E0E6F9CC7A5}"/>
              </a:ext>
            </a:extLst>
          </p:cNvPr>
          <p:cNvSpPr txBox="1"/>
          <p:nvPr/>
        </p:nvSpPr>
        <p:spPr>
          <a:xfrm>
            <a:off x="1638300" y="952500"/>
            <a:ext cx="15011400" cy="619195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13800" b="1" i="0" u="none" strike="noStrike" kern="1200" cap="none" spc="0" normalizeH="0" baseline="0" noProof="0" dirty="0" err="1">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Hoạt</a:t>
            </a:r>
            <a:r>
              <a:rPr kumimoji="0" lang="en-US" sz="13800" b="1" i="0" u="none" strike="noStrike" kern="1200" cap="none" spc="0" normalizeH="0" baseline="0" noProof="0" dirty="0">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 </a:t>
            </a:r>
            <a:r>
              <a:rPr kumimoji="0" lang="en-US" sz="13800" b="1" i="0" u="none" strike="noStrike" kern="1200" cap="none" spc="0" normalizeH="0" baseline="0" noProof="0" dirty="0" err="1">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động</a:t>
            </a:r>
            <a:r>
              <a:rPr kumimoji="0" lang="en-US" sz="13800" b="1" i="0" u="none" strike="noStrike" kern="1200" cap="none" spc="0" normalizeH="0" baseline="0" noProof="0" dirty="0">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800"/>
              </a:spcAft>
              <a:buClrTx/>
              <a:buSzTx/>
              <a:buFontTx/>
              <a:buNone/>
              <a:tabLst/>
              <a:defRPr/>
            </a:pPr>
            <a:r>
              <a:rPr lang="en-US" sz="13800" b="1" dirty="0">
                <a:solidFill>
                  <a:prstClr val="white"/>
                </a:solidFill>
                <a:latin typeface="#9Slide03 AllRoundGothic" panose="020B0703020202020104" pitchFamily="34" charset="-93"/>
                <a:ea typeface="Calibri" panose="020F0502020204030204" pitchFamily="34" charset="0"/>
                <a:cs typeface="Times New Roman" panose="02020603050405020304" pitchFamily="18" charset="0"/>
              </a:rPr>
              <a:t>LUYỆN TẬP</a:t>
            </a:r>
            <a:endParaRPr kumimoji="0" lang="vi-VN" sz="9600" b="0" i="0" u="none" strike="noStrike" kern="1200" cap="none" spc="0" normalizeH="0" baseline="0" noProof="0" dirty="0">
              <a:ln>
                <a:noFill/>
              </a:ln>
              <a:solidFill>
                <a:prstClr val="white"/>
              </a:solidFill>
              <a:effectLst/>
              <a:uLnTx/>
              <a:uFillTx/>
              <a:latin typeface="#9Slide03 AllRoundGothic" panose="020B0703020202020104" pitchFamily="34" charset="-9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30216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farm with a red barn and carrots&#10;&#10;Description automatically generated">
            <a:extLst>
              <a:ext uri="{FF2B5EF4-FFF2-40B4-BE49-F238E27FC236}">
                <a16:creationId xmlns:a16="http://schemas.microsoft.com/office/drawing/2014/main" id="{62BB0EE9-ECF8-7AA6-58DD-B462CA363C14}"/>
              </a:ext>
            </a:extLst>
          </p:cNvPr>
          <p:cNvPicPr>
            <a:picLocks noChangeAspect="1"/>
          </p:cNvPicPr>
          <p:nvPr/>
        </p:nvPicPr>
        <p:blipFill>
          <a:blip r:embed="rId2" cstate="print">
            <a:extLst>
              <a:ext uri="{28A0092B-C50C-407E-A947-70E740481C1C}">
                <a14:useLocalDpi xmlns:a14="http://schemas.microsoft.com/office/drawing/2010/main" val="0"/>
              </a:ext>
            </a:extLst>
          </a:blip>
          <a:srcRect t="16833" b="2247"/>
          <a:stretch/>
        </p:blipFill>
        <p:spPr>
          <a:xfrm>
            <a:off x="20" y="1923"/>
            <a:ext cx="18287980" cy="10285077"/>
          </a:xfrm>
          <a:prstGeom prst="rect">
            <a:avLst/>
          </a:prstGeom>
        </p:spPr>
      </p:pic>
      <p:pic>
        <p:nvPicPr>
          <p:cNvPr id="4" name="Picture 3">
            <a:extLst>
              <a:ext uri="{FF2B5EF4-FFF2-40B4-BE49-F238E27FC236}">
                <a16:creationId xmlns:a16="http://schemas.microsoft.com/office/drawing/2014/main" id="{66AF5503-0BF9-8D52-9839-98F1D861FD09}"/>
              </a:ext>
            </a:extLst>
          </p:cNvPr>
          <p:cNvPicPr>
            <a:picLocks noChangeAspect="1"/>
          </p:cNvPicPr>
          <p:nvPr/>
        </p:nvPicPr>
        <p:blipFill>
          <a:blip r:embed="rId3"/>
          <a:stretch>
            <a:fillRect/>
          </a:stretch>
        </p:blipFill>
        <p:spPr>
          <a:xfrm rot="711157">
            <a:off x="5945660" y="1109521"/>
            <a:ext cx="9359838" cy="3959583"/>
          </a:xfrm>
          <a:prstGeom prst="rect">
            <a:avLst/>
          </a:prstGeom>
        </p:spPr>
      </p:pic>
      <p:grpSp>
        <p:nvGrpSpPr>
          <p:cNvPr id="7" name="Group 6">
            <a:extLst>
              <a:ext uri="{FF2B5EF4-FFF2-40B4-BE49-F238E27FC236}">
                <a16:creationId xmlns:a16="http://schemas.microsoft.com/office/drawing/2014/main" id="{47FF1396-324A-403A-78B7-DFE83242E16A}"/>
              </a:ext>
            </a:extLst>
          </p:cNvPr>
          <p:cNvGrpSpPr/>
          <p:nvPr/>
        </p:nvGrpSpPr>
        <p:grpSpPr>
          <a:xfrm>
            <a:off x="403914" y="4066067"/>
            <a:ext cx="14023086" cy="6219010"/>
            <a:chOff x="403914" y="4066067"/>
            <a:chExt cx="14023086" cy="6219010"/>
          </a:xfrm>
        </p:grpSpPr>
        <p:sp>
          <p:nvSpPr>
            <p:cNvPr id="5" name="TextBox 4">
              <a:extLst>
                <a:ext uri="{FF2B5EF4-FFF2-40B4-BE49-F238E27FC236}">
                  <a16:creationId xmlns:a16="http://schemas.microsoft.com/office/drawing/2014/main" id="{A921B56C-01E4-FD3A-23C6-A7D907B4863A}"/>
                </a:ext>
              </a:extLst>
            </p:cNvPr>
            <p:cNvSpPr txBox="1"/>
            <p:nvPr/>
          </p:nvSpPr>
          <p:spPr>
            <a:xfrm>
              <a:off x="406200" y="4067990"/>
              <a:ext cx="14020800" cy="6217087"/>
            </a:xfrm>
            <a:prstGeom prst="rect">
              <a:avLst/>
            </a:prstGeom>
            <a:noFill/>
          </p:spPr>
          <p:txBody>
            <a:bodyPr wrap="square" rtlCol="0">
              <a:spAutoFit/>
            </a:bodyPr>
            <a:lstStyle/>
            <a:p>
              <a:pPr algn="ctr"/>
              <a:r>
                <a:rPr lang="en-GB" sz="19900" dirty="0">
                  <a:ln w="549275">
                    <a:solidFill>
                      <a:schemeClr val="bg1"/>
                    </a:solidFill>
                  </a:ln>
                  <a:effectLst>
                    <a:outerShdw blurRad="50800" dist="38100" dir="2700000" algn="tl" rotWithShape="0">
                      <a:prstClr val="black">
                        <a:alpha val="40000"/>
                      </a:prstClr>
                    </a:outerShdw>
                  </a:effectLst>
                  <a:latin typeface="iCiel Pequena" pitchFamily="50" charset="0"/>
                </a:rPr>
                <a:t>THU HOẠCH VƯỜN CÀ RỐT</a:t>
              </a:r>
              <a:endParaRPr lang="vi-VN" sz="19900" dirty="0">
                <a:ln w="549275">
                  <a:solidFill>
                    <a:schemeClr val="bg1"/>
                  </a:solidFill>
                </a:ln>
                <a:effectLst>
                  <a:outerShdw blurRad="50800" dist="38100" dir="2700000" algn="tl" rotWithShape="0">
                    <a:prstClr val="black">
                      <a:alpha val="40000"/>
                    </a:prstClr>
                  </a:outerShdw>
                </a:effectLst>
                <a:latin typeface="iCiel Pequena" pitchFamily="50" charset="0"/>
              </a:endParaRPr>
            </a:p>
          </p:txBody>
        </p:sp>
        <p:sp>
          <p:nvSpPr>
            <p:cNvPr id="6" name="TextBox 5">
              <a:extLst>
                <a:ext uri="{FF2B5EF4-FFF2-40B4-BE49-F238E27FC236}">
                  <a16:creationId xmlns:a16="http://schemas.microsoft.com/office/drawing/2014/main" id="{ADDBCE34-84A4-CFC8-7F23-04B6D96F5734}"/>
                </a:ext>
              </a:extLst>
            </p:cNvPr>
            <p:cNvSpPr txBox="1"/>
            <p:nvPr/>
          </p:nvSpPr>
          <p:spPr>
            <a:xfrm>
              <a:off x="403914" y="4066067"/>
              <a:ext cx="14020800" cy="6217087"/>
            </a:xfrm>
            <a:prstGeom prst="rect">
              <a:avLst/>
            </a:prstGeom>
            <a:noFill/>
          </p:spPr>
          <p:txBody>
            <a:bodyPr wrap="square" rtlCol="0">
              <a:spAutoFit/>
            </a:bodyPr>
            <a:lstStyle/>
            <a:p>
              <a:pPr algn="ctr"/>
              <a:r>
                <a:rPr lang="en-GB" sz="19900" dirty="0">
                  <a:gradFill>
                    <a:gsLst>
                      <a:gs pos="0">
                        <a:srgbClr val="FF0000"/>
                      </a:gs>
                      <a:gs pos="100000">
                        <a:schemeClr val="accent6">
                          <a:lumMod val="60000"/>
                          <a:lumOff val="40000"/>
                        </a:schemeClr>
                      </a:gs>
                    </a:gsLst>
                    <a:lin ang="5400000" scaled="1"/>
                  </a:gradFill>
                  <a:latin typeface="iCiel Pequena" pitchFamily="50" charset="0"/>
                </a:rPr>
                <a:t>THU HOẠCH VƯỜN CÀ RỐT</a:t>
              </a:r>
              <a:endParaRPr lang="vi-VN" sz="19900" dirty="0">
                <a:gradFill>
                  <a:gsLst>
                    <a:gs pos="0">
                      <a:srgbClr val="FF0000"/>
                    </a:gs>
                    <a:gs pos="100000">
                      <a:schemeClr val="accent6">
                        <a:lumMod val="60000"/>
                        <a:lumOff val="40000"/>
                      </a:schemeClr>
                    </a:gs>
                  </a:gsLst>
                  <a:lin ang="5400000" scaled="1"/>
                </a:gradFill>
                <a:latin typeface="iCiel Pequena" pitchFamily="50" charset="0"/>
              </a:endParaRPr>
            </a:p>
          </p:txBody>
        </p:sp>
      </p:grpSp>
    </p:spTree>
    <p:extLst>
      <p:ext uri="{BB962C8B-B14F-4D97-AF65-F5344CB8AC3E}">
        <p14:creationId xmlns:p14="http://schemas.microsoft.com/office/powerpoint/2010/main" val="894342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and blue rectangle with pink squares&#10;&#10;Description automatically generated">
            <a:extLst>
              <a:ext uri="{FF2B5EF4-FFF2-40B4-BE49-F238E27FC236}">
                <a16:creationId xmlns:a16="http://schemas.microsoft.com/office/drawing/2014/main" id="{7A1369E3-0FED-ACC8-1BEA-EC21F5D7B987}"/>
              </a:ext>
            </a:extLst>
          </p:cNvPr>
          <p:cNvPicPr>
            <a:picLocks noChangeAspect="1"/>
          </p:cNvPicPr>
          <p:nvPr/>
        </p:nvPicPr>
        <p:blipFill>
          <a:blip r:embed="rId4" cstate="print">
            <a:extLst>
              <a:ext uri="{28A0092B-C50C-407E-A947-70E740481C1C}">
                <a14:useLocalDpi xmlns:a14="http://schemas.microsoft.com/office/drawing/2010/main" val="0"/>
              </a:ext>
            </a:extLst>
          </a:blip>
          <a:srcRect t="10316" r="6" b="10141"/>
          <a:stretch/>
        </p:blipFill>
        <p:spPr>
          <a:xfrm>
            <a:off x="-3415" y="1923"/>
            <a:ext cx="18287980" cy="10285077"/>
          </a:xfrm>
          <a:prstGeom prst="rect">
            <a:avLst/>
          </a:prstGeom>
        </p:spPr>
      </p:pic>
      <p:sp>
        <p:nvSpPr>
          <p:cNvPr id="4" name="Freeform 41">
            <a:extLst>
              <a:ext uri="{FF2B5EF4-FFF2-40B4-BE49-F238E27FC236}">
                <a16:creationId xmlns:a16="http://schemas.microsoft.com/office/drawing/2014/main" id="{EF2A4092-34EC-54CB-D186-44BF9E22054A}"/>
              </a:ext>
            </a:extLst>
          </p:cNvPr>
          <p:cNvSpPr/>
          <p:nvPr/>
        </p:nvSpPr>
        <p:spPr>
          <a:xfrm>
            <a:off x="-76200" y="7962900"/>
            <a:ext cx="18394884" cy="2322177"/>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1B4A684A-F6A7-951E-9305-E84C057D835C}"/>
              </a:ext>
            </a:extLst>
          </p:cNvPr>
          <p:cNvSpPr/>
          <p:nvPr/>
        </p:nvSpPr>
        <p:spPr>
          <a:xfrm>
            <a:off x="838200" y="419100"/>
            <a:ext cx="3733800" cy="914400"/>
          </a:xfrm>
          <a:prstGeom prst="roundRect">
            <a:avLst/>
          </a:prstGeom>
          <a:solidFill>
            <a:srgbClr val="F86A6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prstClr val="white"/>
                </a:solidFill>
                <a:effectLst/>
                <a:uLnTx/>
                <a:uFillTx/>
                <a:latin typeface="Calibri"/>
                <a:ea typeface="+mn-ea"/>
                <a:cs typeface="+mn-cs"/>
              </a:rPr>
              <a:t>Bài</a:t>
            </a:r>
            <a:r>
              <a:rPr kumimoji="0" lang="en-GB" sz="6600" b="1" i="0" u="none" strike="noStrike" kern="1200" cap="none" spc="0" normalizeH="0" baseline="0" noProof="0" dirty="0">
                <a:ln>
                  <a:noFill/>
                </a:ln>
                <a:solidFill>
                  <a:prstClr val="white"/>
                </a:solidFill>
                <a:effectLst/>
                <a:uLnTx/>
                <a:uFillTx/>
                <a:latin typeface="Calibri"/>
                <a:ea typeface="+mn-ea"/>
                <a:cs typeface="+mn-cs"/>
              </a:rPr>
              <a:t> 1</a:t>
            </a:r>
            <a:endParaRPr kumimoji="0" lang="vi-VN" sz="6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135C3167-F17A-E4B9-166F-AB2E14E16EE0}"/>
              </a:ext>
            </a:extLst>
          </p:cNvPr>
          <p:cNvSpPr txBox="1"/>
          <p:nvPr/>
        </p:nvSpPr>
        <p:spPr>
          <a:xfrm>
            <a:off x="4953000" y="266700"/>
            <a:ext cx="13106400" cy="1938992"/>
          </a:xfrm>
          <a:prstGeom prst="rect">
            <a:avLst/>
          </a:prstGeom>
          <a:noFill/>
        </p:spPr>
        <p:txBody>
          <a:bodyPr wrap="square">
            <a:spAutoFit/>
          </a:bodyPr>
          <a:lstStyle/>
          <a:p>
            <a:r>
              <a:rPr lang="vi-VN" sz="6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Tìm từ đồng nghĩa với mỗi từ sau: </a:t>
            </a:r>
            <a:endParaRPr lang="en-GB" sz="6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vi-VN" sz="6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Học trò,</a:t>
            </a:r>
            <a:r>
              <a:rPr lang="en-GB" sz="6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6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siêng năng, giỏi</a:t>
            </a:r>
            <a:endParaRPr lang="vi-VN" sz="6000" b="1"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0AA43BD-DC49-A515-952B-93A26B31EE7D}"/>
              </a:ext>
            </a:extLst>
          </p:cNvPr>
          <p:cNvPicPr>
            <a:picLocks noChangeAspect="1"/>
          </p:cNvPicPr>
          <p:nvPr/>
        </p:nvPicPr>
        <p:blipFill>
          <a:blip r:embed="rId7"/>
          <a:stretch>
            <a:fillRect/>
          </a:stretch>
        </p:blipFill>
        <p:spPr>
          <a:xfrm>
            <a:off x="12727269" y="5050304"/>
            <a:ext cx="5332131" cy="5410200"/>
          </a:xfrm>
          <a:prstGeom prst="rect">
            <a:avLst/>
          </a:prstGeom>
        </p:spPr>
      </p:pic>
      <p:sp>
        <p:nvSpPr>
          <p:cNvPr id="10" name="TextBox 9">
            <a:extLst>
              <a:ext uri="{FF2B5EF4-FFF2-40B4-BE49-F238E27FC236}">
                <a16:creationId xmlns:a16="http://schemas.microsoft.com/office/drawing/2014/main" id="{7151CB69-5A51-0920-17D6-0D554DAEA590}"/>
              </a:ext>
            </a:extLst>
          </p:cNvPr>
          <p:cNvSpPr txBox="1"/>
          <p:nvPr/>
        </p:nvSpPr>
        <p:spPr>
          <a:xfrm>
            <a:off x="851848" y="2473836"/>
            <a:ext cx="12877799" cy="830997"/>
          </a:xfrm>
          <a:prstGeom prst="rect">
            <a:avLst/>
          </a:prstGeom>
          <a:noFill/>
        </p:spPr>
        <p:txBody>
          <a:bodyPr wrap="square">
            <a:spAutoFit/>
          </a:bodyPr>
          <a:lstStyle/>
          <a:p>
            <a:r>
              <a:rPr lang="vi-VN" sz="4800" b="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 Siêng năng – chăm chỉ</a:t>
            </a:r>
            <a:endParaRPr lang="vi-VN" sz="4800"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6E46EB56-5462-6DEC-3EA5-226BD0E7481E}"/>
              </a:ext>
            </a:extLst>
          </p:cNvPr>
          <p:cNvSpPr/>
          <p:nvPr/>
        </p:nvSpPr>
        <p:spPr>
          <a:xfrm>
            <a:off x="380999" y="3771900"/>
            <a:ext cx="12119955" cy="6248400"/>
          </a:xfrm>
          <a:prstGeom prst="roundRect">
            <a:avLst/>
          </a:prstGeom>
          <a:ln w="38100">
            <a:solidFill>
              <a:srgbClr val="F86A6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571500" indent="-571500">
              <a:lnSpc>
                <a:spcPct val="150000"/>
              </a:lnSpc>
              <a:buFont typeface="Arial" panose="020B0604020202020204" pitchFamily="34" charset="0"/>
              <a:buChar char="•"/>
            </a:pPr>
            <a:r>
              <a:rPr lang="vi-VN" sz="4400" dirty="0">
                <a:latin typeface="Calibri" panose="020F0502020204030204" pitchFamily="34" charset="0"/>
                <a:ea typeface="Calibri" panose="020F0502020204030204" pitchFamily="34" charset="0"/>
                <a:cs typeface="Calibri" panose="020F0502020204030204" pitchFamily="34" charset="0"/>
              </a:rPr>
              <a:t>Từ đồng nghĩa với </a:t>
            </a:r>
            <a:r>
              <a:rPr lang="vi-VN" sz="4400" b="1" dirty="0">
                <a:latin typeface="Calibri" panose="020F0502020204030204" pitchFamily="34" charset="0"/>
                <a:ea typeface="Calibri" panose="020F0502020204030204" pitchFamily="34" charset="0"/>
                <a:cs typeface="Calibri" panose="020F0502020204030204" pitchFamily="34" charset="0"/>
              </a:rPr>
              <a:t>Học trò</a:t>
            </a:r>
            <a:r>
              <a:rPr lang="vi-VN" sz="4400" dirty="0">
                <a:latin typeface="Calibri" panose="020F0502020204030204" pitchFamily="34" charset="0"/>
                <a:ea typeface="Calibri" panose="020F0502020204030204" pitchFamily="34" charset="0"/>
                <a:cs typeface="Calibri" panose="020F0502020204030204" pitchFamily="34" charset="0"/>
              </a:rPr>
              <a:t>: </a:t>
            </a:r>
            <a:r>
              <a:rPr lang="en-GB" sz="4400" dirty="0" err="1">
                <a:latin typeface="Calibri" panose="020F0502020204030204" pitchFamily="34" charset="0"/>
                <a:ea typeface="Calibri" panose="020F0502020204030204" pitchFamily="34" charset="0"/>
                <a:cs typeface="Calibri" panose="020F0502020204030204" pitchFamily="34" charset="0"/>
              </a:rPr>
              <a:t>học</a:t>
            </a:r>
            <a:r>
              <a:rPr lang="en-GB"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sinh, học viên, sinh viên, đồ đệ, môn đồ</a:t>
            </a:r>
            <a:r>
              <a:rPr lang="en-GB" sz="4400" dirty="0">
                <a:latin typeface="Calibri" panose="020F0502020204030204" pitchFamily="34" charset="0"/>
                <a:ea typeface="Calibri" panose="020F0502020204030204" pitchFamily="34" charset="0"/>
                <a:cs typeface="Calibri" panose="020F0502020204030204" pitchFamily="34" charset="0"/>
              </a:rPr>
              <a:t>,…</a:t>
            </a:r>
            <a:endParaRPr lang="vi-VN" sz="4400" dirty="0">
              <a:latin typeface="Calibri" panose="020F0502020204030204" pitchFamily="34" charset="0"/>
              <a:ea typeface="Calibri" panose="020F0502020204030204" pitchFamily="34" charset="0"/>
              <a:cs typeface="Calibri" panose="020F0502020204030204" pitchFamily="34" charset="0"/>
            </a:endParaRPr>
          </a:p>
          <a:p>
            <a:pPr marL="571500" indent="-571500">
              <a:lnSpc>
                <a:spcPct val="150000"/>
              </a:lnSpc>
              <a:buFont typeface="Arial" panose="020B0604020202020204" pitchFamily="34" charset="0"/>
              <a:buChar char="•"/>
            </a:pPr>
            <a:r>
              <a:rPr lang="vi-VN" sz="4400" dirty="0">
                <a:latin typeface="Calibri" panose="020F0502020204030204" pitchFamily="34" charset="0"/>
                <a:ea typeface="Calibri" panose="020F0502020204030204" pitchFamily="34" charset="0"/>
                <a:cs typeface="Calibri" panose="020F0502020204030204" pitchFamily="34" charset="0"/>
              </a:rPr>
              <a:t>Từ đồng nghĩa với </a:t>
            </a:r>
            <a:r>
              <a:rPr lang="vi-VN" sz="4400" b="1" dirty="0">
                <a:latin typeface="Calibri" panose="020F0502020204030204" pitchFamily="34" charset="0"/>
                <a:ea typeface="Calibri" panose="020F0502020204030204" pitchFamily="34" charset="0"/>
                <a:cs typeface="Calibri" panose="020F0502020204030204" pitchFamily="34" charset="0"/>
              </a:rPr>
              <a:t>Siêng năng</a:t>
            </a:r>
            <a:r>
              <a:rPr lang="vi-VN" sz="4400" dirty="0">
                <a:latin typeface="Calibri" panose="020F0502020204030204" pitchFamily="34" charset="0"/>
                <a:ea typeface="Calibri" panose="020F0502020204030204" pitchFamily="34" charset="0"/>
                <a:cs typeface="Calibri" panose="020F0502020204030204" pitchFamily="34" charset="0"/>
              </a:rPr>
              <a:t>: Cần cù</a:t>
            </a:r>
            <a:r>
              <a:rPr lang="en-GB" sz="4400" dirty="0">
                <a:latin typeface="Calibri" panose="020F0502020204030204" pitchFamily="34" charset="0"/>
                <a:ea typeface="Calibri" panose="020F0502020204030204" pitchFamily="34" charset="0"/>
                <a:cs typeface="Calibri" panose="020F0502020204030204" pitchFamily="34" charset="0"/>
              </a:rPr>
              <a:t>, </a:t>
            </a:r>
            <a:r>
              <a:rPr lang="en-GB" sz="4400" dirty="0" err="1">
                <a:latin typeface="Calibri" panose="020F0502020204030204" pitchFamily="34" charset="0"/>
                <a:ea typeface="Calibri" panose="020F0502020204030204" pitchFamily="34" charset="0"/>
                <a:cs typeface="Calibri" panose="020F0502020204030204" pitchFamily="34" charset="0"/>
              </a:rPr>
              <a:t>chăm</a:t>
            </a:r>
            <a:r>
              <a:rPr lang="en-GB" sz="4400" dirty="0">
                <a:latin typeface="Calibri" panose="020F0502020204030204" pitchFamily="34" charset="0"/>
                <a:ea typeface="Calibri" panose="020F0502020204030204" pitchFamily="34" charset="0"/>
                <a:cs typeface="Calibri" panose="020F0502020204030204" pitchFamily="34" charset="0"/>
              </a:rPr>
              <a:t>, </a:t>
            </a:r>
            <a:r>
              <a:rPr lang="en-GB" sz="4400" dirty="0" err="1">
                <a:latin typeface="Calibri" panose="020F0502020204030204" pitchFamily="34" charset="0"/>
                <a:ea typeface="Calibri" panose="020F0502020204030204" pitchFamily="34" charset="0"/>
                <a:cs typeface="Calibri" panose="020F0502020204030204" pitchFamily="34" charset="0"/>
              </a:rPr>
              <a:t>chỉ</a:t>
            </a:r>
            <a:r>
              <a:rPr lang="en-GB" sz="4400" dirty="0">
                <a:latin typeface="Calibri" panose="020F0502020204030204" pitchFamily="34" charset="0"/>
                <a:ea typeface="Calibri" panose="020F0502020204030204" pitchFamily="34" charset="0"/>
                <a:cs typeface="Calibri" panose="020F0502020204030204" pitchFamily="34" charset="0"/>
              </a:rPr>
              <a:t>, </a:t>
            </a:r>
            <a:r>
              <a:rPr lang="en-GB" sz="4400" dirty="0" err="1">
                <a:latin typeface="Calibri" panose="020F0502020204030204" pitchFamily="34" charset="0"/>
                <a:ea typeface="Calibri" panose="020F0502020204030204" pitchFamily="34" charset="0"/>
                <a:cs typeface="Calibri" panose="020F0502020204030204" pitchFamily="34" charset="0"/>
              </a:rPr>
              <a:t>chuyên</a:t>
            </a:r>
            <a:r>
              <a:rPr lang="en-GB" sz="4400" dirty="0">
                <a:latin typeface="Calibri" panose="020F0502020204030204" pitchFamily="34" charset="0"/>
                <a:ea typeface="Calibri" panose="020F0502020204030204" pitchFamily="34" charset="0"/>
                <a:cs typeface="Calibri" panose="020F0502020204030204" pitchFamily="34" charset="0"/>
              </a:rPr>
              <a:t> </a:t>
            </a:r>
            <a:r>
              <a:rPr lang="en-GB" sz="4400" dirty="0" err="1">
                <a:latin typeface="Calibri" panose="020F0502020204030204" pitchFamily="34" charset="0"/>
                <a:ea typeface="Calibri" panose="020F0502020204030204" pitchFamily="34" charset="0"/>
                <a:cs typeface="Calibri" panose="020F0502020204030204" pitchFamily="34" charset="0"/>
              </a:rPr>
              <a:t>cần</a:t>
            </a:r>
            <a:endParaRPr lang="vi-VN" sz="4400" dirty="0">
              <a:latin typeface="Calibri" panose="020F0502020204030204" pitchFamily="34" charset="0"/>
              <a:ea typeface="Calibri" panose="020F0502020204030204" pitchFamily="34" charset="0"/>
              <a:cs typeface="Calibri" panose="020F0502020204030204" pitchFamily="34" charset="0"/>
            </a:endParaRPr>
          </a:p>
          <a:p>
            <a:pPr marL="571500" indent="-571500">
              <a:lnSpc>
                <a:spcPct val="150000"/>
              </a:lnSpc>
              <a:buFont typeface="Arial" panose="020B0604020202020204" pitchFamily="34" charset="0"/>
              <a:buChar char="•"/>
            </a:pPr>
            <a:r>
              <a:rPr lang="vi-VN" sz="4400" dirty="0">
                <a:latin typeface="Calibri" panose="020F0502020204030204" pitchFamily="34" charset="0"/>
                <a:ea typeface="Calibri" panose="020F0502020204030204" pitchFamily="34" charset="0"/>
                <a:cs typeface="Calibri" panose="020F0502020204030204" pitchFamily="34" charset="0"/>
              </a:rPr>
              <a:t>Từ đồng nghĩa với từ </a:t>
            </a:r>
            <a:r>
              <a:rPr lang="vi-VN" sz="4400" b="1" dirty="0">
                <a:latin typeface="Calibri" panose="020F0502020204030204" pitchFamily="34" charset="0"/>
                <a:ea typeface="Calibri" panose="020F0502020204030204" pitchFamily="34" charset="0"/>
                <a:cs typeface="Calibri" panose="020F0502020204030204" pitchFamily="34" charset="0"/>
              </a:rPr>
              <a:t>Giỏi</a:t>
            </a:r>
            <a:r>
              <a:rPr lang="vi-VN" sz="4400" dirty="0">
                <a:latin typeface="Calibri" panose="020F0502020204030204" pitchFamily="34" charset="0"/>
                <a:ea typeface="Calibri" panose="020F0502020204030204" pitchFamily="34" charset="0"/>
                <a:cs typeface="Calibri" panose="020F0502020204030204" pitchFamily="34" charset="0"/>
              </a:rPr>
              <a:t>: Tốt</a:t>
            </a:r>
            <a:r>
              <a:rPr lang="en-GB"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tài, tài giỏi, xuất chúng, tài tình,…</a:t>
            </a:r>
          </a:p>
        </p:txBody>
      </p:sp>
      <p:pic>
        <p:nvPicPr>
          <p:cNvPr id="13" name="5484618418335">
            <a:hlinkClick r:id="" action="ppaction://media"/>
            <a:extLst>
              <a:ext uri="{FF2B5EF4-FFF2-40B4-BE49-F238E27FC236}">
                <a16:creationId xmlns:a16="http://schemas.microsoft.com/office/drawing/2014/main" id="{264531E8-341C-59EF-B73B-F254ABA9148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235908" y="3288918"/>
            <a:ext cx="2354646" cy="1324489"/>
          </a:xfrm>
          <a:prstGeom prst="rect">
            <a:avLst/>
          </a:prstGeom>
          <a:ln>
            <a:noFill/>
          </a:ln>
          <a:effectLst>
            <a:softEdge rad="112500"/>
          </a:effectLst>
        </p:spPr>
      </p:pic>
    </p:spTree>
    <p:extLst>
      <p:ext uri="{BB962C8B-B14F-4D97-AF65-F5344CB8AC3E}">
        <p14:creationId xmlns:p14="http://schemas.microsoft.com/office/powerpoint/2010/main" val="2660992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display="0">
                  <p:stCondLst>
                    <p:cond delay="indefinite"/>
                  </p:stCondLst>
                </p:cTn>
                <p:tgtEl>
                  <p:spTgt spid="13"/>
                </p:tgtEl>
              </p:cMediaNode>
            </p:video>
          </p:childTnLst>
        </p:cTn>
      </p:par>
    </p:tnLst>
    <p:bldLst>
      <p:bldP spid="9" grpId="0" animBg="1"/>
      <p:bldP spid="5" grpId="0"/>
      <p:bldP spid="10"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and blue rectangle with pink squares&#10;&#10;Description automatically generated">
            <a:extLst>
              <a:ext uri="{FF2B5EF4-FFF2-40B4-BE49-F238E27FC236}">
                <a16:creationId xmlns:a16="http://schemas.microsoft.com/office/drawing/2014/main" id="{7A1369E3-0FED-ACC8-1BEA-EC21F5D7B987}"/>
              </a:ext>
            </a:extLst>
          </p:cNvPr>
          <p:cNvPicPr>
            <a:picLocks noChangeAspect="1"/>
          </p:cNvPicPr>
          <p:nvPr/>
        </p:nvPicPr>
        <p:blipFill>
          <a:blip r:embed="rId2" cstate="print">
            <a:extLst>
              <a:ext uri="{28A0092B-C50C-407E-A947-70E740481C1C}">
                <a14:useLocalDpi xmlns:a14="http://schemas.microsoft.com/office/drawing/2010/main" val="0"/>
              </a:ext>
            </a:extLst>
          </a:blip>
          <a:srcRect t="10316" r="6" b="10141"/>
          <a:stretch/>
        </p:blipFill>
        <p:spPr>
          <a:xfrm>
            <a:off x="-3415" y="1923"/>
            <a:ext cx="18287980" cy="10285077"/>
          </a:xfrm>
          <a:prstGeom prst="rect">
            <a:avLst/>
          </a:prstGeom>
        </p:spPr>
      </p:pic>
      <p:sp>
        <p:nvSpPr>
          <p:cNvPr id="9" name="Rectangle: Rounded Corners 8">
            <a:extLst>
              <a:ext uri="{FF2B5EF4-FFF2-40B4-BE49-F238E27FC236}">
                <a16:creationId xmlns:a16="http://schemas.microsoft.com/office/drawing/2014/main" id="{1B4A684A-F6A7-951E-9305-E84C057D835C}"/>
              </a:ext>
            </a:extLst>
          </p:cNvPr>
          <p:cNvSpPr/>
          <p:nvPr/>
        </p:nvSpPr>
        <p:spPr>
          <a:xfrm>
            <a:off x="838200" y="419100"/>
            <a:ext cx="3733800" cy="914400"/>
          </a:xfrm>
          <a:prstGeom prst="roundRect">
            <a:avLst/>
          </a:prstGeom>
          <a:solidFill>
            <a:srgbClr val="F86A6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prstClr val="white"/>
                </a:solidFill>
                <a:effectLst/>
                <a:uLnTx/>
                <a:uFillTx/>
                <a:latin typeface="Calibri"/>
                <a:ea typeface="+mn-ea"/>
                <a:cs typeface="+mn-cs"/>
              </a:rPr>
              <a:t>Bài</a:t>
            </a:r>
            <a:r>
              <a:rPr lang="en-GB" sz="6600" b="1" dirty="0">
                <a:solidFill>
                  <a:prstClr val="white"/>
                </a:solidFill>
                <a:latin typeface="Calibri"/>
              </a:rPr>
              <a:t> 2</a:t>
            </a:r>
            <a:endParaRPr kumimoji="0" lang="vi-VN" sz="6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135C3167-F17A-E4B9-166F-AB2E14E16EE0}"/>
              </a:ext>
            </a:extLst>
          </p:cNvPr>
          <p:cNvSpPr txBox="1"/>
          <p:nvPr/>
        </p:nvSpPr>
        <p:spPr>
          <a:xfrm>
            <a:off x="4572000" y="266700"/>
            <a:ext cx="13106400" cy="2862322"/>
          </a:xfrm>
          <a:prstGeom prst="rect">
            <a:avLst/>
          </a:prstGeom>
          <a:noFill/>
        </p:spPr>
        <p:txBody>
          <a:bodyPr wrap="square">
            <a:spAutoFit/>
          </a:bodyPr>
          <a:lstStyle/>
          <a:p>
            <a:r>
              <a:rPr lang="vi-VN" sz="6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Tìm trong đoạn văn sau những có nghĩa giống từ </a:t>
            </a:r>
            <a:r>
              <a:rPr lang="vi-VN" sz="6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mang. </a:t>
            </a:r>
            <a:r>
              <a:rPr lang="vi-VN" sz="6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Theo em, việc dùng các từ ấy ở mỗi câu có phù hợp </a:t>
            </a:r>
            <a:r>
              <a:rPr lang="vi-VN" sz="6000" b="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không.Vì</a:t>
            </a:r>
            <a:r>
              <a:rPr lang="vi-VN" sz="6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sao?</a:t>
            </a:r>
            <a:endParaRPr lang="vi-VN" sz="6000" b="1" i="1" dirty="0">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0DA5258C-37B7-1E7A-1A84-4ED38AD1A37E}"/>
              </a:ext>
            </a:extLst>
          </p:cNvPr>
          <p:cNvGrpSpPr/>
          <p:nvPr/>
        </p:nvGrpSpPr>
        <p:grpSpPr>
          <a:xfrm>
            <a:off x="731848" y="3695700"/>
            <a:ext cx="16817454" cy="4735774"/>
            <a:chOff x="731848" y="3695700"/>
            <a:chExt cx="16817454" cy="4735774"/>
          </a:xfrm>
        </p:grpSpPr>
        <p:sp>
          <p:nvSpPr>
            <p:cNvPr id="2" name="Rectangle: Rounded Corners 1">
              <a:extLst>
                <a:ext uri="{FF2B5EF4-FFF2-40B4-BE49-F238E27FC236}">
                  <a16:creationId xmlns:a16="http://schemas.microsoft.com/office/drawing/2014/main" id="{96FA9141-B2D4-1196-C423-3F10C7AA0ADC}"/>
                </a:ext>
              </a:extLst>
            </p:cNvPr>
            <p:cNvSpPr/>
            <p:nvPr/>
          </p:nvSpPr>
          <p:spPr>
            <a:xfrm>
              <a:off x="731848" y="3695700"/>
              <a:ext cx="16817454" cy="4735774"/>
            </a:xfrm>
            <a:custGeom>
              <a:avLst/>
              <a:gdLst>
                <a:gd name="connsiteX0" fmla="*/ 0 w 16230600"/>
                <a:gd name="connsiteY0" fmla="*/ 762015 h 4572000"/>
                <a:gd name="connsiteX1" fmla="*/ 762015 w 16230600"/>
                <a:gd name="connsiteY1" fmla="*/ 0 h 4572000"/>
                <a:gd name="connsiteX2" fmla="*/ 15468585 w 16230600"/>
                <a:gd name="connsiteY2" fmla="*/ 0 h 4572000"/>
                <a:gd name="connsiteX3" fmla="*/ 16230600 w 16230600"/>
                <a:gd name="connsiteY3" fmla="*/ 762015 h 4572000"/>
                <a:gd name="connsiteX4" fmla="*/ 16230600 w 16230600"/>
                <a:gd name="connsiteY4" fmla="*/ 3809985 h 4572000"/>
                <a:gd name="connsiteX5" fmla="*/ 15468585 w 16230600"/>
                <a:gd name="connsiteY5" fmla="*/ 4572000 h 4572000"/>
                <a:gd name="connsiteX6" fmla="*/ 762015 w 16230600"/>
                <a:gd name="connsiteY6" fmla="*/ 4572000 h 4572000"/>
                <a:gd name="connsiteX7" fmla="*/ 0 w 16230600"/>
                <a:gd name="connsiteY7" fmla="*/ 3809985 h 4572000"/>
                <a:gd name="connsiteX8" fmla="*/ 0 w 16230600"/>
                <a:gd name="connsiteY8" fmla="*/ 762015 h 4572000"/>
                <a:gd name="connsiteX0" fmla="*/ 0 w 16558146"/>
                <a:gd name="connsiteY0" fmla="*/ 748367 h 4572000"/>
                <a:gd name="connsiteX1" fmla="*/ 1089561 w 16558146"/>
                <a:gd name="connsiteY1" fmla="*/ 0 h 4572000"/>
                <a:gd name="connsiteX2" fmla="*/ 15796131 w 16558146"/>
                <a:gd name="connsiteY2" fmla="*/ 0 h 4572000"/>
                <a:gd name="connsiteX3" fmla="*/ 16558146 w 16558146"/>
                <a:gd name="connsiteY3" fmla="*/ 762015 h 4572000"/>
                <a:gd name="connsiteX4" fmla="*/ 16558146 w 16558146"/>
                <a:gd name="connsiteY4" fmla="*/ 3809985 h 4572000"/>
                <a:gd name="connsiteX5" fmla="*/ 15796131 w 16558146"/>
                <a:gd name="connsiteY5" fmla="*/ 4572000 h 4572000"/>
                <a:gd name="connsiteX6" fmla="*/ 1089561 w 16558146"/>
                <a:gd name="connsiteY6" fmla="*/ 4572000 h 4572000"/>
                <a:gd name="connsiteX7" fmla="*/ 327546 w 16558146"/>
                <a:gd name="connsiteY7" fmla="*/ 3809985 h 4572000"/>
                <a:gd name="connsiteX8" fmla="*/ 0 w 16558146"/>
                <a:gd name="connsiteY8" fmla="*/ 748367 h 4572000"/>
                <a:gd name="connsiteX0" fmla="*/ 0 w 16817454"/>
                <a:gd name="connsiteY0" fmla="*/ 748367 h 4572000"/>
                <a:gd name="connsiteX1" fmla="*/ 1089561 w 16817454"/>
                <a:gd name="connsiteY1" fmla="*/ 0 h 4572000"/>
                <a:gd name="connsiteX2" fmla="*/ 15796131 w 16817454"/>
                <a:gd name="connsiteY2" fmla="*/ 0 h 4572000"/>
                <a:gd name="connsiteX3" fmla="*/ 16558146 w 16817454"/>
                <a:gd name="connsiteY3" fmla="*/ 762015 h 4572000"/>
                <a:gd name="connsiteX4" fmla="*/ 16817454 w 16817454"/>
                <a:gd name="connsiteY4" fmla="*/ 3891872 h 4572000"/>
                <a:gd name="connsiteX5" fmla="*/ 15796131 w 16817454"/>
                <a:gd name="connsiteY5" fmla="*/ 4572000 h 4572000"/>
                <a:gd name="connsiteX6" fmla="*/ 1089561 w 16817454"/>
                <a:gd name="connsiteY6" fmla="*/ 4572000 h 4572000"/>
                <a:gd name="connsiteX7" fmla="*/ 327546 w 16817454"/>
                <a:gd name="connsiteY7" fmla="*/ 3809985 h 4572000"/>
                <a:gd name="connsiteX8" fmla="*/ 0 w 16817454"/>
                <a:gd name="connsiteY8" fmla="*/ 748367 h 4572000"/>
                <a:gd name="connsiteX0" fmla="*/ 0 w 16817454"/>
                <a:gd name="connsiteY0" fmla="*/ 748367 h 4735774"/>
                <a:gd name="connsiteX1" fmla="*/ 1089561 w 16817454"/>
                <a:gd name="connsiteY1" fmla="*/ 0 h 4735774"/>
                <a:gd name="connsiteX2" fmla="*/ 15796131 w 16817454"/>
                <a:gd name="connsiteY2" fmla="*/ 0 h 4735774"/>
                <a:gd name="connsiteX3" fmla="*/ 16558146 w 16817454"/>
                <a:gd name="connsiteY3" fmla="*/ 762015 h 4735774"/>
                <a:gd name="connsiteX4" fmla="*/ 16817454 w 16817454"/>
                <a:gd name="connsiteY4" fmla="*/ 3891872 h 4735774"/>
                <a:gd name="connsiteX5" fmla="*/ 15837074 w 16817454"/>
                <a:gd name="connsiteY5" fmla="*/ 4735774 h 4735774"/>
                <a:gd name="connsiteX6" fmla="*/ 1089561 w 16817454"/>
                <a:gd name="connsiteY6" fmla="*/ 4572000 h 4735774"/>
                <a:gd name="connsiteX7" fmla="*/ 327546 w 16817454"/>
                <a:gd name="connsiteY7" fmla="*/ 3809985 h 4735774"/>
                <a:gd name="connsiteX8" fmla="*/ 0 w 16817454"/>
                <a:gd name="connsiteY8" fmla="*/ 748367 h 473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7454" h="4735774">
                  <a:moveTo>
                    <a:pt x="0" y="748367"/>
                  </a:moveTo>
                  <a:cubicBezTo>
                    <a:pt x="0" y="327518"/>
                    <a:pt x="668712" y="0"/>
                    <a:pt x="1089561" y="0"/>
                  </a:cubicBezTo>
                  <a:lnTo>
                    <a:pt x="15796131" y="0"/>
                  </a:lnTo>
                  <a:cubicBezTo>
                    <a:pt x="16216980" y="0"/>
                    <a:pt x="16558146" y="341166"/>
                    <a:pt x="16558146" y="762015"/>
                  </a:cubicBezTo>
                  <a:lnTo>
                    <a:pt x="16817454" y="3891872"/>
                  </a:lnTo>
                  <a:cubicBezTo>
                    <a:pt x="16817454" y="4312721"/>
                    <a:pt x="16257923" y="4735774"/>
                    <a:pt x="15837074" y="4735774"/>
                  </a:cubicBezTo>
                  <a:lnTo>
                    <a:pt x="1089561" y="4572000"/>
                  </a:lnTo>
                  <a:cubicBezTo>
                    <a:pt x="668712" y="4572000"/>
                    <a:pt x="327546" y="4230834"/>
                    <a:pt x="327546" y="3809985"/>
                  </a:cubicBezTo>
                  <a:cubicBezTo>
                    <a:pt x="327546" y="2793995"/>
                    <a:pt x="0" y="1764357"/>
                    <a:pt x="0" y="748367"/>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118CF59E-A246-B613-ED1B-E29EB6CDCF5B}"/>
                </a:ext>
              </a:extLst>
            </p:cNvPr>
            <p:cNvSpPr txBox="1"/>
            <p:nvPr/>
          </p:nvSpPr>
          <p:spPr>
            <a:xfrm>
              <a:off x="1333500" y="4305300"/>
              <a:ext cx="15621000" cy="3785652"/>
            </a:xfrm>
            <a:prstGeom prst="rect">
              <a:avLst/>
            </a:prstGeom>
            <a:noFill/>
          </p:spPr>
          <p:txBody>
            <a:bodyPr wrap="square">
              <a:spAutoFit/>
            </a:bodyPr>
            <a:lstStyle/>
            <a:p>
              <a:r>
                <a:rPr lang="vi-VN" sz="4000" dirty="0">
                  <a:latin typeface="Calibri" panose="020F0502020204030204" pitchFamily="34" charset="0"/>
                  <a:ea typeface="Calibri" panose="020F0502020204030204" pitchFamily="34" charset="0"/>
                  <a:cs typeface="Calibri" panose="020F0502020204030204" pitchFamily="34" charset="0"/>
                </a:rPr>
                <a:t>Bạn Lê đeo trên vai chiếc ba lô con cóc đựng mấy chai nước uống, hai tay vung vẩy, vừa đi vừa hát véo von. Bạn Thư điệu đà xách túi đàn ghi ta. Bạn Tuấn “đô vật” vác một thùng giấy đựng nước uống và đồ ăn. Hai bạn Tân và Hưng to </a:t>
              </a:r>
              <a:r>
                <a:rPr lang="vi-VN" sz="4000" dirty="0" err="1">
                  <a:latin typeface="Calibri" panose="020F0502020204030204" pitchFamily="34" charset="0"/>
                  <a:ea typeface="Calibri" panose="020F0502020204030204" pitchFamily="34" charset="0"/>
                  <a:cs typeface="Calibri" panose="020F0502020204030204" pitchFamily="34" charset="0"/>
                </a:rPr>
                <a:t>khoẻ</a:t>
              </a:r>
              <a:r>
                <a:rPr lang="vi-VN" sz="4000" dirty="0">
                  <a:latin typeface="Calibri" panose="020F0502020204030204" pitchFamily="34" charset="0"/>
                  <a:ea typeface="Calibri" panose="020F0502020204030204" pitchFamily="34" charset="0"/>
                  <a:cs typeface="Calibri" panose="020F0502020204030204" pitchFamily="34" charset="0"/>
                </a:rPr>
                <a:t> hăm hở khiêng thứ đồ lỉnh kỉnh nhất là lều trại.</a:t>
              </a:r>
            </a:p>
            <a:p>
              <a:endParaRPr lang="vi-VN" sz="4000" dirty="0">
                <a:latin typeface="Calibri" panose="020F0502020204030204" pitchFamily="34" charset="0"/>
                <a:ea typeface="Calibri" panose="020F0502020204030204" pitchFamily="34" charset="0"/>
                <a:cs typeface="Calibri" panose="020F0502020204030204" pitchFamily="34" charset="0"/>
              </a:endParaRPr>
            </a:p>
            <a:p>
              <a:pPr algn="r"/>
              <a:r>
                <a:rPr lang="vi-VN" sz="4000" i="1" dirty="0">
                  <a:latin typeface="Calibri" panose="020F0502020204030204" pitchFamily="34" charset="0"/>
                  <a:ea typeface="Calibri" panose="020F0502020204030204" pitchFamily="34" charset="0"/>
                  <a:cs typeface="Calibri" panose="020F0502020204030204" pitchFamily="34" charset="0"/>
                </a:rPr>
                <a:t>Theo sách Tiếng Việt 5 (2006)</a:t>
              </a:r>
            </a:p>
          </p:txBody>
        </p:sp>
      </p:grpSp>
    </p:spTree>
    <p:extLst>
      <p:ext uri="{BB962C8B-B14F-4D97-AF65-F5344CB8AC3E}">
        <p14:creationId xmlns:p14="http://schemas.microsoft.com/office/powerpoint/2010/main" val="42722671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nk and yellow frame with clouds and stars&#10;&#10;Description automatically generated">
            <a:extLst>
              <a:ext uri="{FF2B5EF4-FFF2-40B4-BE49-F238E27FC236}">
                <a16:creationId xmlns:a16="http://schemas.microsoft.com/office/drawing/2014/main" id="{3E760CE1-0A35-3140-CD2B-911518A8D4C9}"/>
              </a:ext>
            </a:extLst>
          </p:cNvPr>
          <p:cNvPicPr>
            <a:picLocks noChangeAspect="1"/>
          </p:cNvPicPr>
          <p:nvPr/>
        </p:nvPicPr>
        <p:blipFill>
          <a:blip r:embed="rId2" cstate="print">
            <a:extLst>
              <a:ext uri="{28A0092B-C50C-407E-A947-70E740481C1C}">
                <a14:useLocalDpi xmlns:a14="http://schemas.microsoft.com/office/drawing/2010/main" val="0"/>
              </a:ext>
            </a:extLst>
          </a:blip>
          <a:srcRect t="4361" b="16148"/>
          <a:stretch/>
        </p:blipFill>
        <p:spPr>
          <a:xfrm>
            <a:off x="20" y="1923"/>
            <a:ext cx="18287980" cy="10285077"/>
          </a:xfrm>
          <a:prstGeom prst="rect">
            <a:avLst/>
          </a:prstGeom>
        </p:spPr>
      </p:pic>
      <p:sp>
        <p:nvSpPr>
          <p:cNvPr id="9" name="Freeform 8">
            <a:extLst>
              <a:ext uri="{FF2B5EF4-FFF2-40B4-BE49-F238E27FC236}">
                <a16:creationId xmlns:a16="http://schemas.microsoft.com/office/drawing/2014/main" id="{BA15CB64-2723-2691-0D32-87871B1DBDE7}"/>
              </a:ext>
            </a:extLst>
          </p:cNvPr>
          <p:cNvSpPr/>
          <p:nvPr/>
        </p:nvSpPr>
        <p:spPr>
          <a:xfrm>
            <a:off x="0" y="6210300"/>
            <a:ext cx="5791200" cy="4067157"/>
          </a:xfrm>
          <a:custGeom>
            <a:avLst/>
            <a:gdLst/>
            <a:ahLst/>
            <a:cxnLst/>
            <a:rect l="l" t="t" r="r" b="b"/>
            <a:pathLst>
              <a:path w="2451601" h="1912249">
                <a:moveTo>
                  <a:pt x="0" y="0"/>
                </a:moveTo>
                <a:lnTo>
                  <a:pt x="2451601" y="0"/>
                </a:lnTo>
                <a:lnTo>
                  <a:pt x="2451601" y="1912249"/>
                </a:lnTo>
                <a:lnTo>
                  <a:pt x="0" y="19122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96CA36B4-3939-5C7A-7B02-7C5913444CC0}"/>
              </a:ext>
            </a:extLst>
          </p:cNvPr>
          <p:cNvSpPr/>
          <p:nvPr/>
        </p:nvSpPr>
        <p:spPr>
          <a:xfrm flipH="1">
            <a:off x="12115800" y="6013421"/>
            <a:ext cx="6172200" cy="4273579"/>
          </a:xfrm>
          <a:custGeom>
            <a:avLst/>
            <a:gdLst/>
            <a:ahLst/>
            <a:cxnLst/>
            <a:rect l="l" t="t" r="r" b="b"/>
            <a:pathLst>
              <a:path w="2451601" h="1912249">
                <a:moveTo>
                  <a:pt x="0" y="0"/>
                </a:moveTo>
                <a:lnTo>
                  <a:pt x="2451601" y="0"/>
                </a:lnTo>
                <a:lnTo>
                  <a:pt x="2451601" y="1912249"/>
                </a:lnTo>
                <a:lnTo>
                  <a:pt x="0" y="19122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Cartoon of kids in front of a school building&#10;&#10;Description automatically generated">
            <a:extLst>
              <a:ext uri="{FF2B5EF4-FFF2-40B4-BE49-F238E27FC236}">
                <a16:creationId xmlns:a16="http://schemas.microsoft.com/office/drawing/2014/main" id="{BCAA214D-D93D-D54A-6290-4F189674CB6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64" b="94312" l="9964" r="89996">
                        <a14:foregroundMark x1="22025" y1="61275" x2="29568" y2="55184"/>
                        <a14:foregroundMark x1="31827" y1="54377" x2="37919" y2="63171"/>
                        <a14:foregroundMark x1="26382" y1="93949" x2="29286" y2="80274"/>
                        <a14:foregroundMark x1="29286" y1="80274" x2="29286" y2="80274"/>
                        <a14:foregroundMark x1="66196" y1="30779" x2="76119" y2="73376"/>
                        <a14:foregroundMark x1="77733" y1="55063" x2="82090" y2="60226"/>
                        <a14:foregroundMark x1="60226" y1="65389" x2="68979" y2="53610"/>
                        <a14:foregroundMark x1="65793" y1="94312" x2="69141" y2="87132"/>
                        <a14:foregroundMark x1="69141" y1="87132" x2="72408" y2="68455"/>
                        <a14:foregroundMark x1="74143" y1="90762" x2="74143" y2="90762"/>
                        <a14:backgroundMark x1="90480" y1="40984" x2="87818" y2="59177"/>
                        <a14:backgroundMark x1="87414" y1="39935" x2="87132" y2="47479"/>
                        <a14:backgroundMark x1="85155" y1="41388" x2="84631" y2="42194"/>
                      </a14:backgroundRemoval>
                    </a14:imgEffect>
                  </a14:imgLayer>
                </a14:imgProps>
              </a:ext>
              <a:ext uri="{28A0092B-C50C-407E-A947-70E740481C1C}">
                <a14:useLocalDpi xmlns:a14="http://schemas.microsoft.com/office/drawing/2010/main" val="0"/>
              </a:ext>
            </a:extLst>
          </a:blip>
          <a:stretch>
            <a:fillRect/>
          </a:stretch>
        </p:blipFill>
        <p:spPr>
          <a:xfrm>
            <a:off x="3581400" y="1714500"/>
            <a:ext cx="11582400" cy="11582400"/>
          </a:xfrm>
          <a:prstGeom prst="rect">
            <a:avLst/>
          </a:prstGeom>
          <a:effectLst>
            <a:outerShdw dist="38100" algn="l" rotWithShape="0">
              <a:schemeClr val="bg1"/>
            </a:outerShdw>
          </a:effectLst>
        </p:spPr>
      </p:pic>
      <p:sp>
        <p:nvSpPr>
          <p:cNvPr id="17" name="TextBox 16">
            <a:extLst>
              <a:ext uri="{FF2B5EF4-FFF2-40B4-BE49-F238E27FC236}">
                <a16:creationId xmlns:a16="http://schemas.microsoft.com/office/drawing/2014/main" id="{CE56DE20-91FB-18C3-10CD-1558868E3635}"/>
              </a:ext>
            </a:extLst>
          </p:cNvPr>
          <p:cNvSpPr txBox="1"/>
          <p:nvPr/>
        </p:nvSpPr>
        <p:spPr>
          <a:xfrm>
            <a:off x="2112031" y="1794474"/>
            <a:ext cx="5300938" cy="923330"/>
          </a:xfrm>
          <a:prstGeom prst="rect">
            <a:avLst/>
          </a:prstGeom>
          <a:noFill/>
        </p:spPr>
        <p:txBody>
          <a:bodyPr wrap="none" rtlCol="0">
            <a:spAutoFit/>
          </a:bodyPr>
          <a:lstStyle/>
          <a:p>
            <a:r>
              <a:rPr lang="en-GB" sz="5400" b="1" dirty="0" err="1">
                <a:solidFill>
                  <a:schemeClr val="bg1"/>
                </a:solidFill>
                <a:latin typeface="SVN-Rio 2016" panose="03060502030307020202" pitchFamily="66" charset="0"/>
              </a:rPr>
              <a:t>Luyện</a:t>
            </a:r>
            <a:r>
              <a:rPr lang="en-GB" sz="5400" b="1" dirty="0">
                <a:solidFill>
                  <a:schemeClr val="bg1"/>
                </a:solidFill>
                <a:latin typeface="SVN-Rio 2016" panose="03060502030307020202" pitchFamily="66" charset="0"/>
              </a:rPr>
              <a:t> </a:t>
            </a:r>
            <a:r>
              <a:rPr lang="en-GB" sz="5400" b="1" dirty="0" err="1">
                <a:solidFill>
                  <a:schemeClr val="bg1"/>
                </a:solidFill>
                <a:latin typeface="SVN-Rio 2016" panose="03060502030307020202" pitchFamily="66" charset="0"/>
              </a:rPr>
              <a:t>từ</a:t>
            </a:r>
            <a:r>
              <a:rPr lang="en-GB" sz="5400" b="1" dirty="0">
                <a:solidFill>
                  <a:schemeClr val="bg1"/>
                </a:solidFill>
                <a:latin typeface="SVN-Rio 2016" panose="03060502030307020202" pitchFamily="66" charset="0"/>
              </a:rPr>
              <a:t> </a:t>
            </a:r>
            <a:r>
              <a:rPr lang="en-GB" sz="5400" b="1" dirty="0" err="1">
                <a:solidFill>
                  <a:schemeClr val="bg1"/>
                </a:solidFill>
                <a:latin typeface="SVN-Rio 2016" panose="03060502030307020202" pitchFamily="66" charset="0"/>
              </a:rPr>
              <a:t>và</a:t>
            </a:r>
            <a:r>
              <a:rPr lang="en-GB" sz="5400" b="1" dirty="0">
                <a:solidFill>
                  <a:schemeClr val="bg1"/>
                </a:solidFill>
                <a:latin typeface="SVN-Rio 2016" panose="03060502030307020202" pitchFamily="66" charset="0"/>
              </a:rPr>
              <a:t> </a:t>
            </a:r>
            <a:r>
              <a:rPr lang="en-GB" sz="5400" b="1" dirty="0" err="1">
                <a:solidFill>
                  <a:schemeClr val="bg1"/>
                </a:solidFill>
                <a:latin typeface="SVN-Rio 2016" panose="03060502030307020202" pitchFamily="66" charset="0"/>
              </a:rPr>
              <a:t>câu</a:t>
            </a:r>
            <a:r>
              <a:rPr lang="en-GB" sz="5400" b="1" dirty="0">
                <a:solidFill>
                  <a:schemeClr val="bg1"/>
                </a:solidFill>
                <a:latin typeface="SVN-Rio 2016" panose="03060502030307020202" pitchFamily="66" charset="0"/>
              </a:rPr>
              <a:t>:</a:t>
            </a:r>
            <a:endParaRPr lang="vi-VN" sz="5400" b="1" dirty="0">
              <a:solidFill>
                <a:schemeClr val="bg1"/>
              </a:solidFill>
            </a:endParaRPr>
          </a:p>
        </p:txBody>
      </p:sp>
      <p:pic>
        <p:nvPicPr>
          <p:cNvPr id="21" name="Picture 20">
            <a:extLst>
              <a:ext uri="{FF2B5EF4-FFF2-40B4-BE49-F238E27FC236}">
                <a16:creationId xmlns:a16="http://schemas.microsoft.com/office/drawing/2014/main" id="{B8D8B65A-930D-64D7-19DF-20D80EF69A7C}"/>
              </a:ext>
            </a:extLst>
          </p:cNvPr>
          <p:cNvPicPr>
            <a:picLocks noChangeAspect="1"/>
          </p:cNvPicPr>
          <p:nvPr/>
        </p:nvPicPr>
        <p:blipFill>
          <a:blip r:embed="rId7"/>
          <a:stretch>
            <a:fillRect/>
          </a:stretch>
        </p:blipFill>
        <p:spPr>
          <a:xfrm>
            <a:off x="5943600" y="342900"/>
            <a:ext cx="5712447" cy="2121592"/>
          </a:xfrm>
          <a:prstGeom prst="rect">
            <a:avLst/>
          </a:prstGeom>
        </p:spPr>
      </p:pic>
      <p:pic>
        <p:nvPicPr>
          <p:cNvPr id="26" name="Picture 25">
            <a:extLst>
              <a:ext uri="{FF2B5EF4-FFF2-40B4-BE49-F238E27FC236}">
                <a16:creationId xmlns:a16="http://schemas.microsoft.com/office/drawing/2014/main" id="{CAB201D8-D875-ADDE-FF9B-D9EBED20CF3C}"/>
              </a:ext>
            </a:extLst>
          </p:cNvPr>
          <p:cNvPicPr>
            <a:picLocks noChangeAspect="1"/>
          </p:cNvPicPr>
          <p:nvPr/>
        </p:nvPicPr>
        <p:blipFill>
          <a:blip r:embed="rId8"/>
          <a:stretch>
            <a:fillRect/>
          </a:stretch>
        </p:blipFill>
        <p:spPr>
          <a:xfrm>
            <a:off x="938053" y="2670305"/>
            <a:ext cx="16869094" cy="2359356"/>
          </a:xfrm>
          <a:prstGeom prst="rect">
            <a:avLst/>
          </a:prstGeom>
        </p:spPr>
      </p:pic>
      <p:pic>
        <p:nvPicPr>
          <p:cNvPr id="27" name="Picture 26">
            <a:extLst>
              <a:ext uri="{FF2B5EF4-FFF2-40B4-BE49-F238E27FC236}">
                <a16:creationId xmlns:a16="http://schemas.microsoft.com/office/drawing/2014/main" id="{F61702FD-DE80-6530-A5B0-ACEBB3653616}"/>
              </a:ext>
            </a:extLst>
          </p:cNvPr>
          <p:cNvPicPr>
            <a:picLocks noChangeAspect="1"/>
          </p:cNvPicPr>
          <p:nvPr/>
        </p:nvPicPr>
        <p:blipFill>
          <a:blip r:embed="rId9"/>
          <a:stretch>
            <a:fillRect/>
          </a:stretch>
        </p:blipFill>
        <p:spPr>
          <a:xfrm>
            <a:off x="11707817" y="1041259"/>
            <a:ext cx="1767993" cy="1676545"/>
          </a:xfrm>
          <a:prstGeom prst="rect">
            <a:avLst/>
          </a:prstGeom>
        </p:spPr>
      </p:pic>
      <p:sp>
        <p:nvSpPr>
          <p:cNvPr id="28" name="Freeform 14">
            <a:extLst>
              <a:ext uri="{FF2B5EF4-FFF2-40B4-BE49-F238E27FC236}">
                <a16:creationId xmlns:a16="http://schemas.microsoft.com/office/drawing/2014/main" id="{8A9E36E3-ADA9-6ACF-73D4-3D9FB3F796CE}"/>
              </a:ext>
            </a:extLst>
          </p:cNvPr>
          <p:cNvSpPr/>
          <p:nvPr/>
        </p:nvSpPr>
        <p:spPr>
          <a:xfrm>
            <a:off x="13736193" y="5976092"/>
            <a:ext cx="1428750" cy="1266825"/>
          </a:xfrm>
          <a:custGeom>
            <a:avLst/>
            <a:gdLst/>
            <a:ahLst/>
            <a:cxnLst/>
            <a:rect l="l" t="t" r="r" b="b"/>
            <a:pathLst>
              <a:path w="1428750" h="1266825">
                <a:moveTo>
                  <a:pt x="0" y="0"/>
                </a:moveTo>
                <a:lnTo>
                  <a:pt x="1428750" y="0"/>
                </a:lnTo>
                <a:lnTo>
                  <a:pt x="1428750" y="1266825"/>
                </a:lnTo>
                <a:lnTo>
                  <a:pt x="0" y="1266825"/>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3">
            <a:extLst>
              <a:ext uri="{FF2B5EF4-FFF2-40B4-BE49-F238E27FC236}">
                <a16:creationId xmlns:a16="http://schemas.microsoft.com/office/drawing/2014/main" id="{E73596BD-C156-AD07-F7A9-39035CD77B6E}"/>
              </a:ext>
            </a:extLst>
          </p:cNvPr>
          <p:cNvSpPr/>
          <p:nvPr/>
        </p:nvSpPr>
        <p:spPr>
          <a:xfrm rot="19370231">
            <a:off x="731118" y="3216863"/>
            <a:ext cx="1509564" cy="1536452"/>
          </a:xfrm>
          <a:custGeom>
            <a:avLst/>
            <a:gdLst/>
            <a:ahLst/>
            <a:cxnLst/>
            <a:rect l="l" t="t" r="r" b="b"/>
            <a:pathLst>
              <a:path w="1509564" h="1536452">
                <a:moveTo>
                  <a:pt x="0" y="0"/>
                </a:moveTo>
                <a:lnTo>
                  <a:pt x="1509565" y="0"/>
                </a:lnTo>
                <a:lnTo>
                  <a:pt x="1509565" y="1536452"/>
                </a:lnTo>
                <a:lnTo>
                  <a:pt x="0" y="15364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0">
            <a:extLst>
              <a:ext uri="{FF2B5EF4-FFF2-40B4-BE49-F238E27FC236}">
                <a16:creationId xmlns:a16="http://schemas.microsoft.com/office/drawing/2014/main" id="{C5AFD631-366E-69CC-EC86-99341A747B58}"/>
              </a:ext>
            </a:extLst>
          </p:cNvPr>
          <p:cNvSpPr/>
          <p:nvPr/>
        </p:nvSpPr>
        <p:spPr>
          <a:xfrm rot="2824086">
            <a:off x="2931682" y="5980854"/>
            <a:ext cx="1292072" cy="1480178"/>
          </a:xfrm>
          <a:custGeom>
            <a:avLst/>
            <a:gdLst/>
            <a:ahLst/>
            <a:cxnLst/>
            <a:rect l="l" t="t" r="r" b="b"/>
            <a:pathLst>
              <a:path w="1292072" h="1480178">
                <a:moveTo>
                  <a:pt x="0" y="0"/>
                </a:moveTo>
                <a:lnTo>
                  <a:pt x="1292073" y="0"/>
                </a:lnTo>
                <a:lnTo>
                  <a:pt x="1292073" y="1480178"/>
                </a:lnTo>
                <a:lnTo>
                  <a:pt x="0" y="1480178"/>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 calcmode="lin" valueType="num">
                                      <p:cBhvr>
                                        <p:cTn id="14" dur="1000" fill="hold"/>
                                        <p:tgtEl>
                                          <p:spTgt spid="17"/>
                                        </p:tgtEl>
                                        <p:attrNameLst>
                                          <p:attrName>style.rotation</p:attrName>
                                        </p:attrNameLst>
                                      </p:cBhvr>
                                      <p:tavLst>
                                        <p:tav tm="0">
                                          <p:val>
                                            <p:fltVal val="90"/>
                                          </p:val>
                                        </p:tav>
                                        <p:tav tm="100000">
                                          <p:val>
                                            <p:fltVal val="0"/>
                                          </p:val>
                                        </p:tav>
                                      </p:tavLst>
                                    </p:anim>
                                    <p:animEffect transition="in" filter="fade">
                                      <p:cBhvr>
                                        <p:cTn id="15" dur="1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and blue rectangle with pink squares&#10;&#10;Description automatically generated">
            <a:extLst>
              <a:ext uri="{FF2B5EF4-FFF2-40B4-BE49-F238E27FC236}">
                <a16:creationId xmlns:a16="http://schemas.microsoft.com/office/drawing/2014/main" id="{7A1369E3-0FED-ACC8-1BEA-EC21F5D7B987}"/>
              </a:ext>
            </a:extLst>
          </p:cNvPr>
          <p:cNvPicPr>
            <a:picLocks noChangeAspect="1"/>
          </p:cNvPicPr>
          <p:nvPr/>
        </p:nvPicPr>
        <p:blipFill>
          <a:blip r:embed="rId2" cstate="print">
            <a:extLst>
              <a:ext uri="{28A0092B-C50C-407E-A947-70E740481C1C}">
                <a14:useLocalDpi xmlns:a14="http://schemas.microsoft.com/office/drawing/2010/main" val="0"/>
              </a:ext>
            </a:extLst>
          </a:blip>
          <a:srcRect t="10316" r="6" b="10141"/>
          <a:stretch/>
        </p:blipFill>
        <p:spPr>
          <a:xfrm>
            <a:off x="-3415" y="1923"/>
            <a:ext cx="18287980" cy="10285077"/>
          </a:xfrm>
          <a:prstGeom prst="rect">
            <a:avLst/>
          </a:prstGeom>
        </p:spPr>
      </p:pic>
      <p:sp>
        <p:nvSpPr>
          <p:cNvPr id="9" name="Rectangle: Rounded Corners 8">
            <a:extLst>
              <a:ext uri="{FF2B5EF4-FFF2-40B4-BE49-F238E27FC236}">
                <a16:creationId xmlns:a16="http://schemas.microsoft.com/office/drawing/2014/main" id="{1B4A684A-F6A7-951E-9305-E84C057D835C}"/>
              </a:ext>
            </a:extLst>
          </p:cNvPr>
          <p:cNvSpPr/>
          <p:nvPr/>
        </p:nvSpPr>
        <p:spPr>
          <a:xfrm>
            <a:off x="838200" y="419100"/>
            <a:ext cx="3733800" cy="914400"/>
          </a:xfrm>
          <a:prstGeom prst="roundRect">
            <a:avLst/>
          </a:prstGeom>
          <a:solidFill>
            <a:srgbClr val="F86A6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prstClr val="white"/>
                </a:solidFill>
                <a:effectLst/>
                <a:uLnTx/>
                <a:uFillTx/>
                <a:latin typeface="Calibri"/>
                <a:ea typeface="+mn-ea"/>
                <a:cs typeface="+mn-cs"/>
              </a:rPr>
              <a:t>Bài</a:t>
            </a:r>
            <a:r>
              <a:rPr lang="en-GB" sz="6600" b="1" dirty="0">
                <a:solidFill>
                  <a:prstClr val="white"/>
                </a:solidFill>
                <a:latin typeface="Calibri"/>
              </a:rPr>
              <a:t> 2</a:t>
            </a:r>
            <a:endParaRPr kumimoji="0" lang="vi-VN" sz="6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135C3167-F17A-E4B9-166F-AB2E14E16EE0}"/>
              </a:ext>
            </a:extLst>
          </p:cNvPr>
          <p:cNvSpPr txBox="1"/>
          <p:nvPr/>
        </p:nvSpPr>
        <p:spPr>
          <a:xfrm>
            <a:off x="4572000" y="266700"/>
            <a:ext cx="13106400" cy="2862322"/>
          </a:xfrm>
          <a:prstGeom prst="rect">
            <a:avLst/>
          </a:prstGeom>
          <a:noFill/>
        </p:spPr>
        <p:txBody>
          <a:bodyPr wrap="square">
            <a:spAutoFit/>
          </a:bodyPr>
          <a:lstStyle/>
          <a:p>
            <a:r>
              <a:rPr lang="vi-VN" sz="6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Tìm trong đoạn văn sau những có nghĩa giống từ </a:t>
            </a:r>
            <a:r>
              <a:rPr lang="vi-VN" sz="6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mang. </a:t>
            </a:r>
            <a:r>
              <a:rPr lang="vi-VN" sz="6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Theo em, việc dùng các từ ấy ở mỗi câu có phù hợp </a:t>
            </a:r>
            <a:r>
              <a:rPr lang="vi-VN" sz="6000" b="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không.Vì</a:t>
            </a:r>
            <a:r>
              <a:rPr lang="vi-VN" sz="6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sao?</a:t>
            </a:r>
            <a:endParaRPr lang="vi-VN" sz="6000" b="1" i="1" dirty="0">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0DA5258C-37B7-1E7A-1A84-4ED38AD1A37E}"/>
              </a:ext>
            </a:extLst>
          </p:cNvPr>
          <p:cNvGrpSpPr/>
          <p:nvPr/>
        </p:nvGrpSpPr>
        <p:grpSpPr>
          <a:xfrm>
            <a:off x="731848" y="3695700"/>
            <a:ext cx="16817454" cy="4735774"/>
            <a:chOff x="731848" y="3695700"/>
            <a:chExt cx="16817454" cy="4735774"/>
          </a:xfrm>
        </p:grpSpPr>
        <p:sp>
          <p:nvSpPr>
            <p:cNvPr id="2" name="Rectangle: Rounded Corners 1">
              <a:extLst>
                <a:ext uri="{FF2B5EF4-FFF2-40B4-BE49-F238E27FC236}">
                  <a16:creationId xmlns:a16="http://schemas.microsoft.com/office/drawing/2014/main" id="{96FA9141-B2D4-1196-C423-3F10C7AA0ADC}"/>
                </a:ext>
              </a:extLst>
            </p:cNvPr>
            <p:cNvSpPr/>
            <p:nvPr/>
          </p:nvSpPr>
          <p:spPr>
            <a:xfrm>
              <a:off x="731848" y="3695700"/>
              <a:ext cx="16817454" cy="4735774"/>
            </a:xfrm>
            <a:custGeom>
              <a:avLst/>
              <a:gdLst>
                <a:gd name="connsiteX0" fmla="*/ 0 w 16230600"/>
                <a:gd name="connsiteY0" fmla="*/ 762015 h 4572000"/>
                <a:gd name="connsiteX1" fmla="*/ 762015 w 16230600"/>
                <a:gd name="connsiteY1" fmla="*/ 0 h 4572000"/>
                <a:gd name="connsiteX2" fmla="*/ 15468585 w 16230600"/>
                <a:gd name="connsiteY2" fmla="*/ 0 h 4572000"/>
                <a:gd name="connsiteX3" fmla="*/ 16230600 w 16230600"/>
                <a:gd name="connsiteY3" fmla="*/ 762015 h 4572000"/>
                <a:gd name="connsiteX4" fmla="*/ 16230600 w 16230600"/>
                <a:gd name="connsiteY4" fmla="*/ 3809985 h 4572000"/>
                <a:gd name="connsiteX5" fmla="*/ 15468585 w 16230600"/>
                <a:gd name="connsiteY5" fmla="*/ 4572000 h 4572000"/>
                <a:gd name="connsiteX6" fmla="*/ 762015 w 16230600"/>
                <a:gd name="connsiteY6" fmla="*/ 4572000 h 4572000"/>
                <a:gd name="connsiteX7" fmla="*/ 0 w 16230600"/>
                <a:gd name="connsiteY7" fmla="*/ 3809985 h 4572000"/>
                <a:gd name="connsiteX8" fmla="*/ 0 w 16230600"/>
                <a:gd name="connsiteY8" fmla="*/ 762015 h 4572000"/>
                <a:gd name="connsiteX0" fmla="*/ 0 w 16558146"/>
                <a:gd name="connsiteY0" fmla="*/ 748367 h 4572000"/>
                <a:gd name="connsiteX1" fmla="*/ 1089561 w 16558146"/>
                <a:gd name="connsiteY1" fmla="*/ 0 h 4572000"/>
                <a:gd name="connsiteX2" fmla="*/ 15796131 w 16558146"/>
                <a:gd name="connsiteY2" fmla="*/ 0 h 4572000"/>
                <a:gd name="connsiteX3" fmla="*/ 16558146 w 16558146"/>
                <a:gd name="connsiteY3" fmla="*/ 762015 h 4572000"/>
                <a:gd name="connsiteX4" fmla="*/ 16558146 w 16558146"/>
                <a:gd name="connsiteY4" fmla="*/ 3809985 h 4572000"/>
                <a:gd name="connsiteX5" fmla="*/ 15796131 w 16558146"/>
                <a:gd name="connsiteY5" fmla="*/ 4572000 h 4572000"/>
                <a:gd name="connsiteX6" fmla="*/ 1089561 w 16558146"/>
                <a:gd name="connsiteY6" fmla="*/ 4572000 h 4572000"/>
                <a:gd name="connsiteX7" fmla="*/ 327546 w 16558146"/>
                <a:gd name="connsiteY7" fmla="*/ 3809985 h 4572000"/>
                <a:gd name="connsiteX8" fmla="*/ 0 w 16558146"/>
                <a:gd name="connsiteY8" fmla="*/ 748367 h 4572000"/>
                <a:gd name="connsiteX0" fmla="*/ 0 w 16817454"/>
                <a:gd name="connsiteY0" fmla="*/ 748367 h 4572000"/>
                <a:gd name="connsiteX1" fmla="*/ 1089561 w 16817454"/>
                <a:gd name="connsiteY1" fmla="*/ 0 h 4572000"/>
                <a:gd name="connsiteX2" fmla="*/ 15796131 w 16817454"/>
                <a:gd name="connsiteY2" fmla="*/ 0 h 4572000"/>
                <a:gd name="connsiteX3" fmla="*/ 16558146 w 16817454"/>
                <a:gd name="connsiteY3" fmla="*/ 762015 h 4572000"/>
                <a:gd name="connsiteX4" fmla="*/ 16817454 w 16817454"/>
                <a:gd name="connsiteY4" fmla="*/ 3891872 h 4572000"/>
                <a:gd name="connsiteX5" fmla="*/ 15796131 w 16817454"/>
                <a:gd name="connsiteY5" fmla="*/ 4572000 h 4572000"/>
                <a:gd name="connsiteX6" fmla="*/ 1089561 w 16817454"/>
                <a:gd name="connsiteY6" fmla="*/ 4572000 h 4572000"/>
                <a:gd name="connsiteX7" fmla="*/ 327546 w 16817454"/>
                <a:gd name="connsiteY7" fmla="*/ 3809985 h 4572000"/>
                <a:gd name="connsiteX8" fmla="*/ 0 w 16817454"/>
                <a:gd name="connsiteY8" fmla="*/ 748367 h 4572000"/>
                <a:gd name="connsiteX0" fmla="*/ 0 w 16817454"/>
                <a:gd name="connsiteY0" fmla="*/ 748367 h 4735774"/>
                <a:gd name="connsiteX1" fmla="*/ 1089561 w 16817454"/>
                <a:gd name="connsiteY1" fmla="*/ 0 h 4735774"/>
                <a:gd name="connsiteX2" fmla="*/ 15796131 w 16817454"/>
                <a:gd name="connsiteY2" fmla="*/ 0 h 4735774"/>
                <a:gd name="connsiteX3" fmla="*/ 16558146 w 16817454"/>
                <a:gd name="connsiteY3" fmla="*/ 762015 h 4735774"/>
                <a:gd name="connsiteX4" fmla="*/ 16817454 w 16817454"/>
                <a:gd name="connsiteY4" fmla="*/ 3891872 h 4735774"/>
                <a:gd name="connsiteX5" fmla="*/ 15837074 w 16817454"/>
                <a:gd name="connsiteY5" fmla="*/ 4735774 h 4735774"/>
                <a:gd name="connsiteX6" fmla="*/ 1089561 w 16817454"/>
                <a:gd name="connsiteY6" fmla="*/ 4572000 h 4735774"/>
                <a:gd name="connsiteX7" fmla="*/ 327546 w 16817454"/>
                <a:gd name="connsiteY7" fmla="*/ 3809985 h 4735774"/>
                <a:gd name="connsiteX8" fmla="*/ 0 w 16817454"/>
                <a:gd name="connsiteY8" fmla="*/ 748367 h 473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7454" h="4735774">
                  <a:moveTo>
                    <a:pt x="0" y="748367"/>
                  </a:moveTo>
                  <a:cubicBezTo>
                    <a:pt x="0" y="327518"/>
                    <a:pt x="668712" y="0"/>
                    <a:pt x="1089561" y="0"/>
                  </a:cubicBezTo>
                  <a:lnTo>
                    <a:pt x="15796131" y="0"/>
                  </a:lnTo>
                  <a:cubicBezTo>
                    <a:pt x="16216980" y="0"/>
                    <a:pt x="16558146" y="341166"/>
                    <a:pt x="16558146" y="762015"/>
                  </a:cubicBezTo>
                  <a:lnTo>
                    <a:pt x="16817454" y="3891872"/>
                  </a:lnTo>
                  <a:cubicBezTo>
                    <a:pt x="16817454" y="4312721"/>
                    <a:pt x="16257923" y="4735774"/>
                    <a:pt x="15837074" y="4735774"/>
                  </a:cubicBezTo>
                  <a:lnTo>
                    <a:pt x="1089561" y="4572000"/>
                  </a:lnTo>
                  <a:cubicBezTo>
                    <a:pt x="668712" y="4572000"/>
                    <a:pt x="327546" y="4230834"/>
                    <a:pt x="327546" y="3809985"/>
                  </a:cubicBezTo>
                  <a:cubicBezTo>
                    <a:pt x="327546" y="2793995"/>
                    <a:pt x="0" y="1764357"/>
                    <a:pt x="0" y="748367"/>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118CF59E-A246-B613-ED1B-E29EB6CDCF5B}"/>
                </a:ext>
              </a:extLst>
            </p:cNvPr>
            <p:cNvSpPr txBox="1"/>
            <p:nvPr/>
          </p:nvSpPr>
          <p:spPr>
            <a:xfrm>
              <a:off x="1333500" y="4305300"/>
              <a:ext cx="15621000" cy="3785652"/>
            </a:xfrm>
            <a:prstGeom prst="rect">
              <a:avLst/>
            </a:prstGeom>
            <a:noFill/>
          </p:spPr>
          <p:txBody>
            <a:bodyPr wrap="square">
              <a:spAutoFit/>
            </a:bodyPr>
            <a:lstStyle/>
            <a:p>
              <a:r>
                <a:rPr lang="vi-VN" sz="4000" dirty="0">
                  <a:latin typeface="Calibri" panose="020F0502020204030204" pitchFamily="34" charset="0"/>
                  <a:ea typeface="Calibri" panose="020F0502020204030204" pitchFamily="34" charset="0"/>
                  <a:cs typeface="Calibri" panose="020F0502020204030204" pitchFamily="34" charset="0"/>
                </a:rPr>
                <a:t>Bạn Lê đeo trên vai chiếc ba lô con cóc đựng mấy chai nước uống, hai tay vung vẩy, vừa đi vừa hát véo von. Bạn Thư điệu đà xách túi đàn ghi ta. Bạn Tuấn “đô vật” vác một thùng giấy đựng nước uống và đồ ăn. Hai bạn Tân và Hưng to </a:t>
              </a:r>
              <a:r>
                <a:rPr lang="vi-VN" sz="4000" dirty="0" err="1">
                  <a:latin typeface="Calibri" panose="020F0502020204030204" pitchFamily="34" charset="0"/>
                  <a:ea typeface="Calibri" panose="020F0502020204030204" pitchFamily="34" charset="0"/>
                  <a:cs typeface="Calibri" panose="020F0502020204030204" pitchFamily="34" charset="0"/>
                </a:rPr>
                <a:t>khoẻ</a:t>
              </a:r>
              <a:r>
                <a:rPr lang="vi-VN" sz="4000" dirty="0">
                  <a:latin typeface="Calibri" panose="020F0502020204030204" pitchFamily="34" charset="0"/>
                  <a:ea typeface="Calibri" panose="020F0502020204030204" pitchFamily="34" charset="0"/>
                  <a:cs typeface="Calibri" panose="020F0502020204030204" pitchFamily="34" charset="0"/>
                </a:rPr>
                <a:t> hăm hở khiêng thứ đồ lỉnh kỉnh nhất là lều trại.</a:t>
              </a:r>
            </a:p>
            <a:p>
              <a:endParaRPr lang="vi-VN" sz="4000" dirty="0">
                <a:latin typeface="Calibri" panose="020F0502020204030204" pitchFamily="34" charset="0"/>
                <a:ea typeface="Calibri" panose="020F0502020204030204" pitchFamily="34" charset="0"/>
                <a:cs typeface="Calibri" panose="020F0502020204030204" pitchFamily="34" charset="0"/>
              </a:endParaRPr>
            </a:p>
            <a:p>
              <a:pPr algn="r"/>
              <a:r>
                <a:rPr lang="vi-VN" sz="4000" i="1" dirty="0">
                  <a:latin typeface="Calibri" panose="020F0502020204030204" pitchFamily="34" charset="0"/>
                  <a:ea typeface="Calibri" panose="020F0502020204030204" pitchFamily="34" charset="0"/>
                  <a:cs typeface="Calibri" panose="020F0502020204030204" pitchFamily="34" charset="0"/>
                </a:rPr>
                <a:t>Theo sách Tiếng Việt 5 (2006)</a:t>
              </a:r>
            </a:p>
          </p:txBody>
        </p:sp>
      </p:grpSp>
      <p:sp>
        <p:nvSpPr>
          <p:cNvPr id="6" name="TextBox 5">
            <a:extLst>
              <a:ext uri="{FF2B5EF4-FFF2-40B4-BE49-F238E27FC236}">
                <a16:creationId xmlns:a16="http://schemas.microsoft.com/office/drawing/2014/main" id="{579125AC-A122-F2B8-6F97-807DD1E35ABF}"/>
              </a:ext>
            </a:extLst>
          </p:cNvPr>
          <p:cNvSpPr txBox="1"/>
          <p:nvPr/>
        </p:nvSpPr>
        <p:spPr>
          <a:xfrm>
            <a:off x="1066800" y="8431474"/>
            <a:ext cx="15887700" cy="1754326"/>
          </a:xfrm>
          <a:prstGeom prst="rect">
            <a:avLst/>
          </a:prstGeom>
          <a:noFill/>
        </p:spPr>
        <p:txBody>
          <a:bodyPr wrap="square">
            <a:spAutoFit/>
          </a:bodyPr>
          <a:lstStyle/>
          <a:p>
            <a:r>
              <a:rPr lang="vi-VN" sz="3600" b="1" i="1" dirty="0">
                <a:solidFill>
                  <a:srgbClr val="FF0000"/>
                </a:solidFill>
              </a:rPr>
              <a:t>Các từ có nghĩa giống với từ mang là: </a:t>
            </a:r>
            <a:r>
              <a:rPr lang="vi-VN" sz="3600" b="1" i="1" dirty="0">
                <a:solidFill>
                  <a:srgbClr val="00B050"/>
                </a:solidFill>
              </a:rPr>
              <a:t>đeo, xách, vác, khiêng. </a:t>
            </a:r>
            <a:r>
              <a:rPr lang="vi-VN" sz="3600" b="1" i="1" dirty="0">
                <a:solidFill>
                  <a:srgbClr val="FF0000"/>
                </a:solidFill>
              </a:rPr>
              <a:t>Các từ này đều chỉ hoạt động di chuyển một vật gì đó từ nơi này sang nơi khác. Đó là các từ đồng nghĩa.</a:t>
            </a:r>
          </a:p>
        </p:txBody>
      </p:sp>
      <p:cxnSp>
        <p:nvCxnSpPr>
          <p:cNvPr id="10" name="Straight Connector 9">
            <a:extLst>
              <a:ext uri="{FF2B5EF4-FFF2-40B4-BE49-F238E27FC236}">
                <a16:creationId xmlns:a16="http://schemas.microsoft.com/office/drawing/2014/main" id="{706D61DA-29E5-81F7-2F1B-F2131F11BC22}"/>
              </a:ext>
            </a:extLst>
          </p:cNvPr>
          <p:cNvCxnSpPr>
            <a:cxnSpLocks/>
          </p:cNvCxnSpPr>
          <p:nvPr/>
        </p:nvCxnSpPr>
        <p:spPr>
          <a:xfrm>
            <a:off x="2895600" y="4914900"/>
            <a:ext cx="83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8FDF03-90B4-0BA2-D772-9BEC8CF62434}"/>
              </a:ext>
            </a:extLst>
          </p:cNvPr>
          <p:cNvCxnSpPr>
            <a:cxnSpLocks/>
          </p:cNvCxnSpPr>
          <p:nvPr/>
        </p:nvCxnSpPr>
        <p:spPr>
          <a:xfrm>
            <a:off x="11887200" y="5524500"/>
            <a:ext cx="83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0A45D8-A9D5-6B78-B15E-612C9A687959}"/>
              </a:ext>
            </a:extLst>
          </p:cNvPr>
          <p:cNvCxnSpPr>
            <a:cxnSpLocks/>
          </p:cNvCxnSpPr>
          <p:nvPr/>
        </p:nvCxnSpPr>
        <p:spPr>
          <a:xfrm>
            <a:off x="4343400" y="6198126"/>
            <a:ext cx="83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E3124D-98EE-CDA2-984A-9A9530C9F635}"/>
              </a:ext>
            </a:extLst>
          </p:cNvPr>
          <p:cNvCxnSpPr>
            <a:cxnSpLocks/>
          </p:cNvCxnSpPr>
          <p:nvPr/>
        </p:nvCxnSpPr>
        <p:spPr>
          <a:xfrm>
            <a:off x="6705600" y="6819900"/>
            <a:ext cx="1219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5487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and blue rectangle with pink squares&#10;&#10;Description automatically generated">
            <a:extLst>
              <a:ext uri="{FF2B5EF4-FFF2-40B4-BE49-F238E27FC236}">
                <a16:creationId xmlns:a16="http://schemas.microsoft.com/office/drawing/2014/main" id="{7A1369E3-0FED-ACC8-1BEA-EC21F5D7B987}"/>
              </a:ext>
            </a:extLst>
          </p:cNvPr>
          <p:cNvPicPr>
            <a:picLocks noChangeAspect="1"/>
          </p:cNvPicPr>
          <p:nvPr/>
        </p:nvPicPr>
        <p:blipFill>
          <a:blip r:embed="rId2" cstate="print">
            <a:extLst>
              <a:ext uri="{28A0092B-C50C-407E-A947-70E740481C1C}">
                <a14:useLocalDpi xmlns:a14="http://schemas.microsoft.com/office/drawing/2010/main" val="0"/>
              </a:ext>
            </a:extLst>
          </a:blip>
          <a:srcRect t="10316" r="6" b="10141"/>
          <a:stretch/>
        </p:blipFill>
        <p:spPr>
          <a:xfrm>
            <a:off x="-3415" y="1923"/>
            <a:ext cx="18287980" cy="10285077"/>
          </a:xfrm>
          <a:prstGeom prst="rect">
            <a:avLst/>
          </a:prstGeom>
        </p:spPr>
      </p:pic>
      <p:sp>
        <p:nvSpPr>
          <p:cNvPr id="9" name="Rectangle: Rounded Corners 8">
            <a:extLst>
              <a:ext uri="{FF2B5EF4-FFF2-40B4-BE49-F238E27FC236}">
                <a16:creationId xmlns:a16="http://schemas.microsoft.com/office/drawing/2014/main" id="{1B4A684A-F6A7-951E-9305-E84C057D835C}"/>
              </a:ext>
            </a:extLst>
          </p:cNvPr>
          <p:cNvSpPr/>
          <p:nvPr/>
        </p:nvSpPr>
        <p:spPr>
          <a:xfrm>
            <a:off x="838200" y="419100"/>
            <a:ext cx="3733800" cy="914400"/>
          </a:xfrm>
          <a:prstGeom prst="roundRect">
            <a:avLst/>
          </a:prstGeom>
          <a:solidFill>
            <a:srgbClr val="F86A6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prstClr val="white"/>
                </a:solidFill>
                <a:effectLst/>
                <a:uLnTx/>
                <a:uFillTx/>
                <a:latin typeface="Calibri"/>
                <a:ea typeface="+mn-ea"/>
                <a:cs typeface="+mn-cs"/>
              </a:rPr>
              <a:t>Bài</a:t>
            </a:r>
            <a:r>
              <a:rPr lang="en-GB" sz="6600" b="1" dirty="0">
                <a:solidFill>
                  <a:prstClr val="white"/>
                </a:solidFill>
                <a:latin typeface="Calibri"/>
              </a:rPr>
              <a:t> 2</a:t>
            </a:r>
            <a:endParaRPr kumimoji="0" lang="vi-VN" sz="6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0DA5258C-37B7-1E7A-1A84-4ED38AD1A37E}"/>
              </a:ext>
            </a:extLst>
          </p:cNvPr>
          <p:cNvGrpSpPr/>
          <p:nvPr/>
        </p:nvGrpSpPr>
        <p:grpSpPr>
          <a:xfrm>
            <a:off x="735273" y="1485900"/>
            <a:ext cx="16817454" cy="4735774"/>
            <a:chOff x="731848" y="3695700"/>
            <a:chExt cx="16817454" cy="4735774"/>
          </a:xfrm>
        </p:grpSpPr>
        <p:sp>
          <p:nvSpPr>
            <p:cNvPr id="2" name="Rectangle: Rounded Corners 1">
              <a:extLst>
                <a:ext uri="{FF2B5EF4-FFF2-40B4-BE49-F238E27FC236}">
                  <a16:creationId xmlns:a16="http://schemas.microsoft.com/office/drawing/2014/main" id="{96FA9141-B2D4-1196-C423-3F10C7AA0ADC}"/>
                </a:ext>
              </a:extLst>
            </p:cNvPr>
            <p:cNvSpPr/>
            <p:nvPr/>
          </p:nvSpPr>
          <p:spPr>
            <a:xfrm>
              <a:off x="731848" y="3695700"/>
              <a:ext cx="16817454" cy="4735774"/>
            </a:xfrm>
            <a:custGeom>
              <a:avLst/>
              <a:gdLst>
                <a:gd name="connsiteX0" fmla="*/ 0 w 16230600"/>
                <a:gd name="connsiteY0" fmla="*/ 762015 h 4572000"/>
                <a:gd name="connsiteX1" fmla="*/ 762015 w 16230600"/>
                <a:gd name="connsiteY1" fmla="*/ 0 h 4572000"/>
                <a:gd name="connsiteX2" fmla="*/ 15468585 w 16230600"/>
                <a:gd name="connsiteY2" fmla="*/ 0 h 4572000"/>
                <a:gd name="connsiteX3" fmla="*/ 16230600 w 16230600"/>
                <a:gd name="connsiteY3" fmla="*/ 762015 h 4572000"/>
                <a:gd name="connsiteX4" fmla="*/ 16230600 w 16230600"/>
                <a:gd name="connsiteY4" fmla="*/ 3809985 h 4572000"/>
                <a:gd name="connsiteX5" fmla="*/ 15468585 w 16230600"/>
                <a:gd name="connsiteY5" fmla="*/ 4572000 h 4572000"/>
                <a:gd name="connsiteX6" fmla="*/ 762015 w 16230600"/>
                <a:gd name="connsiteY6" fmla="*/ 4572000 h 4572000"/>
                <a:gd name="connsiteX7" fmla="*/ 0 w 16230600"/>
                <a:gd name="connsiteY7" fmla="*/ 3809985 h 4572000"/>
                <a:gd name="connsiteX8" fmla="*/ 0 w 16230600"/>
                <a:gd name="connsiteY8" fmla="*/ 762015 h 4572000"/>
                <a:gd name="connsiteX0" fmla="*/ 0 w 16558146"/>
                <a:gd name="connsiteY0" fmla="*/ 748367 h 4572000"/>
                <a:gd name="connsiteX1" fmla="*/ 1089561 w 16558146"/>
                <a:gd name="connsiteY1" fmla="*/ 0 h 4572000"/>
                <a:gd name="connsiteX2" fmla="*/ 15796131 w 16558146"/>
                <a:gd name="connsiteY2" fmla="*/ 0 h 4572000"/>
                <a:gd name="connsiteX3" fmla="*/ 16558146 w 16558146"/>
                <a:gd name="connsiteY3" fmla="*/ 762015 h 4572000"/>
                <a:gd name="connsiteX4" fmla="*/ 16558146 w 16558146"/>
                <a:gd name="connsiteY4" fmla="*/ 3809985 h 4572000"/>
                <a:gd name="connsiteX5" fmla="*/ 15796131 w 16558146"/>
                <a:gd name="connsiteY5" fmla="*/ 4572000 h 4572000"/>
                <a:gd name="connsiteX6" fmla="*/ 1089561 w 16558146"/>
                <a:gd name="connsiteY6" fmla="*/ 4572000 h 4572000"/>
                <a:gd name="connsiteX7" fmla="*/ 327546 w 16558146"/>
                <a:gd name="connsiteY7" fmla="*/ 3809985 h 4572000"/>
                <a:gd name="connsiteX8" fmla="*/ 0 w 16558146"/>
                <a:gd name="connsiteY8" fmla="*/ 748367 h 4572000"/>
                <a:gd name="connsiteX0" fmla="*/ 0 w 16817454"/>
                <a:gd name="connsiteY0" fmla="*/ 748367 h 4572000"/>
                <a:gd name="connsiteX1" fmla="*/ 1089561 w 16817454"/>
                <a:gd name="connsiteY1" fmla="*/ 0 h 4572000"/>
                <a:gd name="connsiteX2" fmla="*/ 15796131 w 16817454"/>
                <a:gd name="connsiteY2" fmla="*/ 0 h 4572000"/>
                <a:gd name="connsiteX3" fmla="*/ 16558146 w 16817454"/>
                <a:gd name="connsiteY3" fmla="*/ 762015 h 4572000"/>
                <a:gd name="connsiteX4" fmla="*/ 16817454 w 16817454"/>
                <a:gd name="connsiteY4" fmla="*/ 3891872 h 4572000"/>
                <a:gd name="connsiteX5" fmla="*/ 15796131 w 16817454"/>
                <a:gd name="connsiteY5" fmla="*/ 4572000 h 4572000"/>
                <a:gd name="connsiteX6" fmla="*/ 1089561 w 16817454"/>
                <a:gd name="connsiteY6" fmla="*/ 4572000 h 4572000"/>
                <a:gd name="connsiteX7" fmla="*/ 327546 w 16817454"/>
                <a:gd name="connsiteY7" fmla="*/ 3809985 h 4572000"/>
                <a:gd name="connsiteX8" fmla="*/ 0 w 16817454"/>
                <a:gd name="connsiteY8" fmla="*/ 748367 h 4572000"/>
                <a:gd name="connsiteX0" fmla="*/ 0 w 16817454"/>
                <a:gd name="connsiteY0" fmla="*/ 748367 h 4735774"/>
                <a:gd name="connsiteX1" fmla="*/ 1089561 w 16817454"/>
                <a:gd name="connsiteY1" fmla="*/ 0 h 4735774"/>
                <a:gd name="connsiteX2" fmla="*/ 15796131 w 16817454"/>
                <a:gd name="connsiteY2" fmla="*/ 0 h 4735774"/>
                <a:gd name="connsiteX3" fmla="*/ 16558146 w 16817454"/>
                <a:gd name="connsiteY3" fmla="*/ 762015 h 4735774"/>
                <a:gd name="connsiteX4" fmla="*/ 16817454 w 16817454"/>
                <a:gd name="connsiteY4" fmla="*/ 3891872 h 4735774"/>
                <a:gd name="connsiteX5" fmla="*/ 15837074 w 16817454"/>
                <a:gd name="connsiteY5" fmla="*/ 4735774 h 4735774"/>
                <a:gd name="connsiteX6" fmla="*/ 1089561 w 16817454"/>
                <a:gd name="connsiteY6" fmla="*/ 4572000 h 4735774"/>
                <a:gd name="connsiteX7" fmla="*/ 327546 w 16817454"/>
                <a:gd name="connsiteY7" fmla="*/ 3809985 h 4735774"/>
                <a:gd name="connsiteX8" fmla="*/ 0 w 16817454"/>
                <a:gd name="connsiteY8" fmla="*/ 748367 h 473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7454" h="4735774">
                  <a:moveTo>
                    <a:pt x="0" y="748367"/>
                  </a:moveTo>
                  <a:cubicBezTo>
                    <a:pt x="0" y="327518"/>
                    <a:pt x="668712" y="0"/>
                    <a:pt x="1089561" y="0"/>
                  </a:cubicBezTo>
                  <a:lnTo>
                    <a:pt x="15796131" y="0"/>
                  </a:lnTo>
                  <a:cubicBezTo>
                    <a:pt x="16216980" y="0"/>
                    <a:pt x="16558146" y="341166"/>
                    <a:pt x="16558146" y="762015"/>
                  </a:cubicBezTo>
                  <a:lnTo>
                    <a:pt x="16817454" y="3891872"/>
                  </a:lnTo>
                  <a:cubicBezTo>
                    <a:pt x="16817454" y="4312721"/>
                    <a:pt x="16257923" y="4735774"/>
                    <a:pt x="15837074" y="4735774"/>
                  </a:cubicBezTo>
                  <a:lnTo>
                    <a:pt x="1089561" y="4572000"/>
                  </a:lnTo>
                  <a:cubicBezTo>
                    <a:pt x="668712" y="4572000"/>
                    <a:pt x="327546" y="4230834"/>
                    <a:pt x="327546" y="3809985"/>
                  </a:cubicBezTo>
                  <a:cubicBezTo>
                    <a:pt x="327546" y="2793995"/>
                    <a:pt x="0" y="1764357"/>
                    <a:pt x="0" y="748367"/>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118CF59E-A246-B613-ED1B-E29EB6CDCF5B}"/>
                </a:ext>
              </a:extLst>
            </p:cNvPr>
            <p:cNvSpPr txBox="1"/>
            <p:nvPr/>
          </p:nvSpPr>
          <p:spPr>
            <a:xfrm>
              <a:off x="1333500" y="4305300"/>
              <a:ext cx="15621000" cy="3785652"/>
            </a:xfrm>
            <a:prstGeom prst="rect">
              <a:avLst/>
            </a:prstGeom>
            <a:noFill/>
          </p:spPr>
          <p:txBody>
            <a:bodyPr wrap="square">
              <a:spAutoFit/>
            </a:bodyPr>
            <a:lstStyle/>
            <a:p>
              <a:r>
                <a:rPr lang="vi-VN" sz="4000" dirty="0">
                  <a:latin typeface="Calibri" panose="020F0502020204030204" pitchFamily="34" charset="0"/>
                  <a:ea typeface="Calibri" panose="020F0502020204030204" pitchFamily="34" charset="0"/>
                  <a:cs typeface="Calibri" panose="020F0502020204030204" pitchFamily="34" charset="0"/>
                </a:rPr>
                <a:t>Bạn Lê đeo trên vai chiếc ba lô con cóc đựng mấy chai nước uống, hai tay vung vẩy, vừa đi vừa hát véo von. Bạn Thư điệu đà xách túi đàn ghi ta. Bạn Tuấn “đô vật” vác một thùng giấy đựng nước uống và đồ ăn. Hai bạn Tân và Hưng to </a:t>
              </a:r>
              <a:r>
                <a:rPr lang="vi-VN" sz="4000" dirty="0" err="1">
                  <a:latin typeface="Calibri" panose="020F0502020204030204" pitchFamily="34" charset="0"/>
                  <a:ea typeface="Calibri" panose="020F0502020204030204" pitchFamily="34" charset="0"/>
                  <a:cs typeface="Calibri" panose="020F0502020204030204" pitchFamily="34" charset="0"/>
                </a:rPr>
                <a:t>khoẻ</a:t>
              </a:r>
              <a:r>
                <a:rPr lang="vi-VN" sz="4000" dirty="0">
                  <a:latin typeface="Calibri" panose="020F0502020204030204" pitchFamily="34" charset="0"/>
                  <a:ea typeface="Calibri" panose="020F0502020204030204" pitchFamily="34" charset="0"/>
                  <a:cs typeface="Calibri" panose="020F0502020204030204" pitchFamily="34" charset="0"/>
                </a:rPr>
                <a:t> hăm hở khiêng thứ đồ lỉnh kỉnh nhất là lều trại.</a:t>
              </a:r>
            </a:p>
            <a:p>
              <a:endParaRPr lang="vi-VN" sz="4000" dirty="0">
                <a:latin typeface="Calibri" panose="020F0502020204030204" pitchFamily="34" charset="0"/>
                <a:ea typeface="Calibri" panose="020F0502020204030204" pitchFamily="34" charset="0"/>
                <a:cs typeface="Calibri" panose="020F0502020204030204" pitchFamily="34" charset="0"/>
              </a:endParaRPr>
            </a:p>
            <a:p>
              <a:pPr algn="r"/>
              <a:r>
                <a:rPr lang="vi-VN" sz="4000" i="1" dirty="0">
                  <a:latin typeface="Calibri" panose="020F0502020204030204" pitchFamily="34" charset="0"/>
                  <a:ea typeface="Calibri" panose="020F0502020204030204" pitchFamily="34" charset="0"/>
                  <a:cs typeface="Calibri" panose="020F0502020204030204" pitchFamily="34" charset="0"/>
                </a:rPr>
                <a:t>Theo sách Tiếng Việt 5 (2006)</a:t>
              </a:r>
            </a:p>
          </p:txBody>
        </p:sp>
      </p:grpSp>
      <p:sp>
        <p:nvSpPr>
          <p:cNvPr id="4" name="Speech Bubble: Rectangle 3">
            <a:extLst>
              <a:ext uri="{FF2B5EF4-FFF2-40B4-BE49-F238E27FC236}">
                <a16:creationId xmlns:a16="http://schemas.microsoft.com/office/drawing/2014/main" id="{6216B42B-D32B-2D49-169B-22208F94C56B}"/>
              </a:ext>
            </a:extLst>
          </p:cNvPr>
          <p:cNvSpPr/>
          <p:nvPr/>
        </p:nvSpPr>
        <p:spPr>
          <a:xfrm>
            <a:off x="1066800" y="7048500"/>
            <a:ext cx="10210800" cy="2060448"/>
          </a:xfrm>
          <a:prstGeom prst="wedgeRectCallout">
            <a:avLst>
              <a:gd name="adj1" fmla="val -57189"/>
              <a:gd name="adj2" fmla="val -32219"/>
            </a:avLst>
          </a:prstGeom>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dirty="0"/>
              <a:t>Có thể đổi chỗ các từ </a:t>
            </a:r>
            <a:r>
              <a:rPr lang="vi-VN" sz="4800" b="1" dirty="0"/>
              <a:t>đeo, xách, vác, khiêng </a:t>
            </a:r>
            <a:r>
              <a:rPr lang="vi-VN" sz="4800" dirty="0"/>
              <a:t>không? </a:t>
            </a:r>
          </a:p>
        </p:txBody>
      </p:sp>
      <p:sp>
        <p:nvSpPr>
          <p:cNvPr id="7" name="Speech Bubble: Rectangle 6">
            <a:extLst>
              <a:ext uri="{FF2B5EF4-FFF2-40B4-BE49-F238E27FC236}">
                <a16:creationId xmlns:a16="http://schemas.microsoft.com/office/drawing/2014/main" id="{EA51E528-0D07-E386-1BE9-84B0F81B8813}"/>
              </a:ext>
            </a:extLst>
          </p:cNvPr>
          <p:cNvSpPr/>
          <p:nvPr/>
        </p:nvSpPr>
        <p:spPr>
          <a:xfrm>
            <a:off x="1066800" y="7875326"/>
            <a:ext cx="10210800" cy="2060448"/>
          </a:xfrm>
          <a:prstGeom prst="wedgeRectCallout">
            <a:avLst>
              <a:gd name="adj1" fmla="val -57189"/>
              <a:gd name="adj2" fmla="val -32219"/>
            </a:avLst>
          </a:prstGeom>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dirty="0"/>
              <a:t>Có thể thay các từ mới tìm được bằng từ </a:t>
            </a:r>
            <a:r>
              <a:rPr lang="vi-VN" sz="4800" b="1" dirty="0"/>
              <a:t>mang</a:t>
            </a:r>
            <a:r>
              <a:rPr lang="vi-VN" sz="4800" dirty="0"/>
              <a:t> không? </a:t>
            </a:r>
          </a:p>
        </p:txBody>
      </p:sp>
    </p:spTree>
    <p:extLst>
      <p:ext uri="{BB962C8B-B14F-4D97-AF65-F5344CB8AC3E}">
        <p14:creationId xmlns:p14="http://schemas.microsoft.com/office/powerpoint/2010/main" val="97427730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and blue rectangle with pink squares&#10;&#10;Description automatically generated">
            <a:extLst>
              <a:ext uri="{FF2B5EF4-FFF2-40B4-BE49-F238E27FC236}">
                <a16:creationId xmlns:a16="http://schemas.microsoft.com/office/drawing/2014/main" id="{7A1369E3-0FED-ACC8-1BEA-EC21F5D7B987}"/>
              </a:ext>
            </a:extLst>
          </p:cNvPr>
          <p:cNvPicPr>
            <a:picLocks noChangeAspect="1"/>
          </p:cNvPicPr>
          <p:nvPr/>
        </p:nvPicPr>
        <p:blipFill>
          <a:blip r:embed="rId2" cstate="print">
            <a:extLst>
              <a:ext uri="{28A0092B-C50C-407E-A947-70E740481C1C}">
                <a14:useLocalDpi xmlns:a14="http://schemas.microsoft.com/office/drawing/2010/main" val="0"/>
              </a:ext>
            </a:extLst>
          </a:blip>
          <a:srcRect t="10316" r="6" b="10141"/>
          <a:stretch/>
        </p:blipFill>
        <p:spPr>
          <a:xfrm>
            <a:off x="-3415" y="1923"/>
            <a:ext cx="18287980" cy="10285077"/>
          </a:xfrm>
          <a:prstGeom prst="rect">
            <a:avLst/>
          </a:prstGeom>
        </p:spPr>
      </p:pic>
      <p:sp>
        <p:nvSpPr>
          <p:cNvPr id="9" name="Rectangle: Rounded Corners 8">
            <a:extLst>
              <a:ext uri="{FF2B5EF4-FFF2-40B4-BE49-F238E27FC236}">
                <a16:creationId xmlns:a16="http://schemas.microsoft.com/office/drawing/2014/main" id="{1B4A684A-F6A7-951E-9305-E84C057D835C}"/>
              </a:ext>
            </a:extLst>
          </p:cNvPr>
          <p:cNvSpPr/>
          <p:nvPr/>
        </p:nvSpPr>
        <p:spPr>
          <a:xfrm>
            <a:off x="838200" y="419100"/>
            <a:ext cx="3733800" cy="914400"/>
          </a:xfrm>
          <a:prstGeom prst="roundRect">
            <a:avLst/>
          </a:prstGeom>
          <a:solidFill>
            <a:srgbClr val="F86A6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prstClr val="white"/>
                </a:solidFill>
                <a:effectLst/>
                <a:uLnTx/>
                <a:uFillTx/>
                <a:latin typeface="Calibri"/>
                <a:ea typeface="+mn-ea"/>
                <a:cs typeface="+mn-cs"/>
              </a:rPr>
              <a:t>Bài</a:t>
            </a:r>
            <a:r>
              <a:rPr lang="en-GB" sz="6600" b="1" dirty="0">
                <a:solidFill>
                  <a:prstClr val="white"/>
                </a:solidFill>
                <a:latin typeface="Calibri"/>
              </a:rPr>
              <a:t> 2</a:t>
            </a:r>
            <a:endParaRPr kumimoji="0" lang="vi-VN" sz="6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0DA5258C-37B7-1E7A-1A84-4ED38AD1A37E}"/>
              </a:ext>
            </a:extLst>
          </p:cNvPr>
          <p:cNvGrpSpPr/>
          <p:nvPr/>
        </p:nvGrpSpPr>
        <p:grpSpPr>
          <a:xfrm>
            <a:off x="735273" y="1485900"/>
            <a:ext cx="16817454" cy="4735774"/>
            <a:chOff x="731848" y="3695700"/>
            <a:chExt cx="16817454" cy="4735774"/>
          </a:xfrm>
        </p:grpSpPr>
        <p:sp>
          <p:nvSpPr>
            <p:cNvPr id="2" name="Rectangle: Rounded Corners 1">
              <a:extLst>
                <a:ext uri="{FF2B5EF4-FFF2-40B4-BE49-F238E27FC236}">
                  <a16:creationId xmlns:a16="http://schemas.microsoft.com/office/drawing/2014/main" id="{96FA9141-B2D4-1196-C423-3F10C7AA0ADC}"/>
                </a:ext>
              </a:extLst>
            </p:cNvPr>
            <p:cNvSpPr/>
            <p:nvPr/>
          </p:nvSpPr>
          <p:spPr>
            <a:xfrm>
              <a:off x="731848" y="3695700"/>
              <a:ext cx="16817454" cy="4735774"/>
            </a:xfrm>
            <a:custGeom>
              <a:avLst/>
              <a:gdLst>
                <a:gd name="connsiteX0" fmla="*/ 0 w 16230600"/>
                <a:gd name="connsiteY0" fmla="*/ 762015 h 4572000"/>
                <a:gd name="connsiteX1" fmla="*/ 762015 w 16230600"/>
                <a:gd name="connsiteY1" fmla="*/ 0 h 4572000"/>
                <a:gd name="connsiteX2" fmla="*/ 15468585 w 16230600"/>
                <a:gd name="connsiteY2" fmla="*/ 0 h 4572000"/>
                <a:gd name="connsiteX3" fmla="*/ 16230600 w 16230600"/>
                <a:gd name="connsiteY3" fmla="*/ 762015 h 4572000"/>
                <a:gd name="connsiteX4" fmla="*/ 16230600 w 16230600"/>
                <a:gd name="connsiteY4" fmla="*/ 3809985 h 4572000"/>
                <a:gd name="connsiteX5" fmla="*/ 15468585 w 16230600"/>
                <a:gd name="connsiteY5" fmla="*/ 4572000 h 4572000"/>
                <a:gd name="connsiteX6" fmla="*/ 762015 w 16230600"/>
                <a:gd name="connsiteY6" fmla="*/ 4572000 h 4572000"/>
                <a:gd name="connsiteX7" fmla="*/ 0 w 16230600"/>
                <a:gd name="connsiteY7" fmla="*/ 3809985 h 4572000"/>
                <a:gd name="connsiteX8" fmla="*/ 0 w 16230600"/>
                <a:gd name="connsiteY8" fmla="*/ 762015 h 4572000"/>
                <a:gd name="connsiteX0" fmla="*/ 0 w 16558146"/>
                <a:gd name="connsiteY0" fmla="*/ 748367 h 4572000"/>
                <a:gd name="connsiteX1" fmla="*/ 1089561 w 16558146"/>
                <a:gd name="connsiteY1" fmla="*/ 0 h 4572000"/>
                <a:gd name="connsiteX2" fmla="*/ 15796131 w 16558146"/>
                <a:gd name="connsiteY2" fmla="*/ 0 h 4572000"/>
                <a:gd name="connsiteX3" fmla="*/ 16558146 w 16558146"/>
                <a:gd name="connsiteY3" fmla="*/ 762015 h 4572000"/>
                <a:gd name="connsiteX4" fmla="*/ 16558146 w 16558146"/>
                <a:gd name="connsiteY4" fmla="*/ 3809985 h 4572000"/>
                <a:gd name="connsiteX5" fmla="*/ 15796131 w 16558146"/>
                <a:gd name="connsiteY5" fmla="*/ 4572000 h 4572000"/>
                <a:gd name="connsiteX6" fmla="*/ 1089561 w 16558146"/>
                <a:gd name="connsiteY6" fmla="*/ 4572000 h 4572000"/>
                <a:gd name="connsiteX7" fmla="*/ 327546 w 16558146"/>
                <a:gd name="connsiteY7" fmla="*/ 3809985 h 4572000"/>
                <a:gd name="connsiteX8" fmla="*/ 0 w 16558146"/>
                <a:gd name="connsiteY8" fmla="*/ 748367 h 4572000"/>
                <a:gd name="connsiteX0" fmla="*/ 0 w 16817454"/>
                <a:gd name="connsiteY0" fmla="*/ 748367 h 4572000"/>
                <a:gd name="connsiteX1" fmla="*/ 1089561 w 16817454"/>
                <a:gd name="connsiteY1" fmla="*/ 0 h 4572000"/>
                <a:gd name="connsiteX2" fmla="*/ 15796131 w 16817454"/>
                <a:gd name="connsiteY2" fmla="*/ 0 h 4572000"/>
                <a:gd name="connsiteX3" fmla="*/ 16558146 w 16817454"/>
                <a:gd name="connsiteY3" fmla="*/ 762015 h 4572000"/>
                <a:gd name="connsiteX4" fmla="*/ 16817454 w 16817454"/>
                <a:gd name="connsiteY4" fmla="*/ 3891872 h 4572000"/>
                <a:gd name="connsiteX5" fmla="*/ 15796131 w 16817454"/>
                <a:gd name="connsiteY5" fmla="*/ 4572000 h 4572000"/>
                <a:gd name="connsiteX6" fmla="*/ 1089561 w 16817454"/>
                <a:gd name="connsiteY6" fmla="*/ 4572000 h 4572000"/>
                <a:gd name="connsiteX7" fmla="*/ 327546 w 16817454"/>
                <a:gd name="connsiteY7" fmla="*/ 3809985 h 4572000"/>
                <a:gd name="connsiteX8" fmla="*/ 0 w 16817454"/>
                <a:gd name="connsiteY8" fmla="*/ 748367 h 4572000"/>
                <a:gd name="connsiteX0" fmla="*/ 0 w 16817454"/>
                <a:gd name="connsiteY0" fmla="*/ 748367 h 4735774"/>
                <a:gd name="connsiteX1" fmla="*/ 1089561 w 16817454"/>
                <a:gd name="connsiteY1" fmla="*/ 0 h 4735774"/>
                <a:gd name="connsiteX2" fmla="*/ 15796131 w 16817454"/>
                <a:gd name="connsiteY2" fmla="*/ 0 h 4735774"/>
                <a:gd name="connsiteX3" fmla="*/ 16558146 w 16817454"/>
                <a:gd name="connsiteY3" fmla="*/ 762015 h 4735774"/>
                <a:gd name="connsiteX4" fmla="*/ 16817454 w 16817454"/>
                <a:gd name="connsiteY4" fmla="*/ 3891872 h 4735774"/>
                <a:gd name="connsiteX5" fmla="*/ 15837074 w 16817454"/>
                <a:gd name="connsiteY5" fmla="*/ 4735774 h 4735774"/>
                <a:gd name="connsiteX6" fmla="*/ 1089561 w 16817454"/>
                <a:gd name="connsiteY6" fmla="*/ 4572000 h 4735774"/>
                <a:gd name="connsiteX7" fmla="*/ 327546 w 16817454"/>
                <a:gd name="connsiteY7" fmla="*/ 3809985 h 4735774"/>
                <a:gd name="connsiteX8" fmla="*/ 0 w 16817454"/>
                <a:gd name="connsiteY8" fmla="*/ 748367 h 473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7454" h="4735774">
                  <a:moveTo>
                    <a:pt x="0" y="748367"/>
                  </a:moveTo>
                  <a:cubicBezTo>
                    <a:pt x="0" y="327518"/>
                    <a:pt x="668712" y="0"/>
                    <a:pt x="1089561" y="0"/>
                  </a:cubicBezTo>
                  <a:lnTo>
                    <a:pt x="15796131" y="0"/>
                  </a:lnTo>
                  <a:cubicBezTo>
                    <a:pt x="16216980" y="0"/>
                    <a:pt x="16558146" y="341166"/>
                    <a:pt x="16558146" y="762015"/>
                  </a:cubicBezTo>
                  <a:lnTo>
                    <a:pt x="16817454" y="3891872"/>
                  </a:lnTo>
                  <a:cubicBezTo>
                    <a:pt x="16817454" y="4312721"/>
                    <a:pt x="16257923" y="4735774"/>
                    <a:pt x="15837074" y="4735774"/>
                  </a:cubicBezTo>
                  <a:lnTo>
                    <a:pt x="1089561" y="4572000"/>
                  </a:lnTo>
                  <a:cubicBezTo>
                    <a:pt x="668712" y="4572000"/>
                    <a:pt x="327546" y="4230834"/>
                    <a:pt x="327546" y="3809985"/>
                  </a:cubicBezTo>
                  <a:cubicBezTo>
                    <a:pt x="327546" y="2793995"/>
                    <a:pt x="0" y="1764357"/>
                    <a:pt x="0" y="748367"/>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118CF59E-A246-B613-ED1B-E29EB6CDCF5B}"/>
                </a:ext>
              </a:extLst>
            </p:cNvPr>
            <p:cNvSpPr txBox="1"/>
            <p:nvPr/>
          </p:nvSpPr>
          <p:spPr>
            <a:xfrm>
              <a:off x="1333500" y="4305300"/>
              <a:ext cx="15621000" cy="3785652"/>
            </a:xfrm>
            <a:prstGeom prst="rect">
              <a:avLst/>
            </a:prstGeom>
            <a:noFill/>
          </p:spPr>
          <p:txBody>
            <a:bodyPr wrap="square">
              <a:spAutoFit/>
            </a:bodyPr>
            <a:lstStyle/>
            <a:p>
              <a:r>
                <a:rPr lang="vi-VN" sz="4000" dirty="0">
                  <a:latin typeface="Calibri" panose="020F0502020204030204" pitchFamily="34" charset="0"/>
                  <a:ea typeface="Calibri" panose="020F0502020204030204" pitchFamily="34" charset="0"/>
                  <a:cs typeface="Calibri" panose="020F0502020204030204" pitchFamily="34" charset="0"/>
                </a:rPr>
                <a:t>Bạn Lê đeo trên vai chiếc ba lô con cóc đựng mấy chai nước uống, hai tay vung vẩy, vừa đi vừa hát véo von. Bạn Thư điệu đà xách túi đàn ghi ta. Bạn Tuấn “đô vật” vác một thùng giấy đựng nước uống và đồ ăn. Hai bạn Tân và Hưng to </a:t>
              </a:r>
              <a:r>
                <a:rPr lang="vi-VN" sz="4000" dirty="0" err="1">
                  <a:latin typeface="Calibri" panose="020F0502020204030204" pitchFamily="34" charset="0"/>
                  <a:ea typeface="Calibri" panose="020F0502020204030204" pitchFamily="34" charset="0"/>
                  <a:cs typeface="Calibri" panose="020F0502020204030204" pitchFamily="34" charset="0"/>
                </a:rPr>
                <a:t>khoẻ</a:t>
              </a:r>
              <a:r>
                <a:rPr lang="vi-VN" sz="4000" dirty="0">
                  <a:latin typeface="Calibri" panose="020F0502020204030204" pitchFamily="34" charset="0"/>
                  <a:ea typeface="Calibri" panose="020F0502020204030204" pitchFamily="34" charset="0"/>
                  <a:cs typeface="Calibri" panose="020F0502020204030204" pitchFamily="34" charset="0"/>
                </a:rPr>
                <a:t> hăm hở khiêng thứ đồ lỉnh kỉnh nhất là lều trại.</a:t>
              </a:r>
            </a:p>
            <a:p>
              <a:endParaRPr lang="vi-VN" sz="4000" dirty="0">
                <a:latin typeface="Calibri" panose="020F0502020204030204" pitchFamily="34" charset="0"/>
                <a:ea typeface="Calibri" panose="020F0502020204030204" pitchFamily="34" charset="0"/>
                <a:cs typeface="Calibri" panose="020F0502020204030204" pitchFamily="34" charset="0"/>
              </a:endParaRPr>
            </a:p>
            <a:p>
              <a:pPr algn="r"/>
              <a:r>
                <a:rPr lang="vi-VN" sz="4000" i="1" dirty="0">
                  <a:latin typeface="Calibri" panose="020F0502020204030204" pitchFamily="34" charset="0"/>
                  <a:ea typeface="Calibri" panose="020F0502020204030204" pitchFamily="34" charset="0"/>
                  <a:cs typeface="Calibri" panose="020F0502020204030204" pitchFamily="34" charset="0"/>
                </a:rPr>
                <a:t>Theo sách Tiếng Việt 5 (2006)</a:t>
              </a:r>
            </a:p>
          </p:txBody>
        </p:sp>
      </p:grpSp>
      <p:sp>
        <p:nvSpPr>
          <p:cNvPr id="6" name="TextBox 5">
            <a:extLst>
              <a:ext uri="{FF2B5EF4-FFF2-40B4-BE49-F238E27FC236}">
                <a16:creationId xmlns:a16="http://schemas.microsoft.com/office/drawing/2014/main" id="{E1716D1B-525A-38BF-6944-EA2B56804FE5}"/>
              </a:ext>
            </a:extLst>
          </p:cNvPr>
          <p:cNvSpPr txBox="1"/>
          <p:nvPr/>
        </p:nvSpPr>
        <p:spPr>
          <a:xfrm>
            <a:off x="1905000" y="7200900"/>
            <a:ext cx="14478000" cy="2308324"/>
          </a:xfrm>
          <a:prstGeom prst="rect">
            <a:avLst/>
          </a:prstGeom>
          <a:noFill/>
        </p:spPr>
        <p:txBody>
          <a:bodyPr wrap="square">
            <a:spAutoFit/>
          </a:bodyPr>
          <a:lstStyle/>
          <a:p>
            <a:r>
              <a:rPr lang="vi-VN" sz="4800" b="1" i="1" dirty="0">
                <a:solidFill>
                  <a:srgbClr val="00B050"/>
                </a:solidFill>
                <a:latin typeface="Calibri" panose="020F0502020204030204" pitchFamily="34" charset="0"/>
                <a:ea typeface="Calibri" panose="020F0502020204030204" pitchFamily="34" charset="0"/>
                <a:cs typeface="Calibri" panose="020F0502020204030204" pitchFamily="34" charset="0"/>
              </a:rPr>
              <a:t>Như vậy, có những từ có nghĩa giống nhau nhưng không thay thế cho nhau được. Khi dùng những từ này, ta cần cân nhắc để lựa chọn được từ phù hợp.</a:t>
            </a:r>
          </a:p>
        </p:txBody>
      </p:sp>
    </p:spTree>
    <p:extLst>
      <p:ext uri="{BB962C8B-B14F-4D97-AF65-F5344CB8AC3E}">
        <p14:creationId xmlns:p14="http://schemas.microsoft.com/office/powerpoint/2010/main" val="22001261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and blue rectangle with pink squares&#10;&#10;Description automatically generated">
            <a:extLst>
              <a:ext uri="{FF2B5EF4-FFF2-40B4-BE49-F238E27FC236}">
                <a16:creationId xmlns:a16="http://schemas.microsoft.com/office/drawing/2014/main" id="{7A1369E3-0FED-ACC8-1BEA-EC21F5D7B987}"/>
              </a:ext>
            </a:extLst>
          </p:cNvPr>
          <p:cNvPicPr>
            <a:picLocks noChangeAspect="1"/>
          </p:cNvPicPr>
          <p:nvPr/>
        </p:nvPicPr>
        <p:blipFill>
          <a:blip r:embed="rId4" cstate="print">
            <a:extLst>
              <a:ext uri="{28A0092B-C50C-407E-A947-70E740481C1C}">
                <a14:useLocalDpi xmlns:a14="http://schemas.microsoft.com/office/drawing/2010/main" val="0"/>
              </a:ext>
            </a:extLst>
          </a:blip>
          <a:srcRect t="10316" r="6" b="10141"/>
          <a:stretch/>
        </p:blipFill>
        <p:spPr>
          <a:xfrm>
            <a:off x="-3415" y="1923"/>
            <a:ext cx="18287980" cy="10285077"/>
          </a:xfrm>
          <a:prstGeom prst="rect">
            <a:avLst/>
          </a:prstGeom>
        </p:spPr>
      </p:pic>
      <p:pic>
        <p:nvPicPr>
          <p:cNvPr id="5" name="Picture 2" descr="Kids discuss homework Premium Vector">
            <a:extLst>
              <a:ext uri="{FF2B5EF4-FFF2-40B4-BE49-F238E27FC236}">
                <a16:creationId xmlns:a16="http://schemas.microsoft.com/office/drawing/2014/main" id="{E1B2DB3D-4090-6516-334C-ED98AB50A9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31830" y="5954649"/>
            <a:ext cx="7892970" cy="45264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0B76A7-6EDA-F9D9-7876-FE9D856AAA8D}"/>
              </a:ext>
            </a:extLst>
          </p:cNvPr>
          <p:cNvGrpSpPr/>
          <p:nvPr/>
        </p:nvGrpSpPr>
        <p:grpSpPr>
          <a:xfrm>
            <a:off x="511215" y="3023408"/>
            <a:ext cx="6934200" cy="4240183"/>
            <a:chOff x="511215" y="3023408"/>
            <a:chExt cx="6934200" cy="4240183"/>
          </a:xfrm>
        </p:grpSpPr>
        <p:sp>
          <p:nvSpPr>
            <p:cNvPr id="4" name="Freeform 9">
              <a:extLst>
                <a:ext uri="{FF2B5EF4-FFF2-40B4-BE49-F238E27FC236}">
                  <a16:creationId xmlns:a16="http://schemas.microsoft.com/office/drawing/2014/main" id="{D628BB30-0CA2-929E-7596-3EAFD291AF23}"/>
                </a:ext>
              </a:extLst>
            </p:cNvPr>
            <p:cNvSpPr/>
            <p:nvPr/>
          </p:nvSpPr>
          <p:spPr>
            <a:xfrm>
              <a:off x="511215" y="3023408"/>
              <a:ext cx="6934200" cy="4240183"/>
            </a:xfrm>
            <a:custGeom>
              <a:avLst/>
              <a:gdLst/>
              <a:ahLst/>
              <a:cxnLst/>
              <a:rect l="l" t="t" r="r" b="b"/>
              <a:pathLst>
                <a:path w="1841844" h="957759">
                  <a:moveTo>
                    <a:pt x="0" y="0"/>
                  </a:moveTo>
                  <a:lnTo>
                    <a:pt x="1841844" y="0"/>
                  </a:lnTo>
                  <a:lnTo>
                    <a:pt x="1841844" y="957760"/>
                  </a:lnTo>
                  <a:lnTo>
                    <a:pt x="0" y="957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89608857-5687-4C31-658E-CB4EBDD17625}"/>
                </a:ext>
              </a:extLst>
            </p:cNvPr>
            <p:cNvSpPr txBox="1"/>
            <p:nvPr/>
          </p:nvSpPr>
          <p:spPr>
            <a:xfrm>
              <a:off x="1143000" y="4652524"/>
              <a:ext cx="6109365" cy="1107996"/>
            </a:xfrm>
            <a:prstGeom prst="rect">
              <a:avLst/>
            </a:prstGeom>
            <a:noFill/>
          </p:spPr>
          <p:txBody>
            <a:bodyPr wrap="none" rtlCol="0">
              <a:prstTxWarp prst="textArchUp">
                <a:avLst/>
              </a:prstTxWarp>
              <a:spAutoFit/>
            </a:bodyPr>
            <a:lstStyle/>
            <a:p>
              <a:r>
                <a:rPr lang="en-GB" sz="6600" dirty="0" err="1">
                  <a:solidFill>
                    <a:schemeClr val="tx2">
                      <a:lumMod val="75000"/>
                    </a:schemeClr>
                  </a:solidFill>
                  <a:latin typeface="iCiel Pequena" pitchFamily="50" charset="0"/>
                </a:rPr>
                <a:t>Thảo</a:t>
              </a:r>
              <a:r>
                <a:rPr lang="en-GB" sz="6600" dirty="0">
                  <a:solidFill>
                    <a:schemeClr val="tx2">
                      <a:lumMod val="75000"/>
                    </a:schemeClr>
                  </a:solidFill>
                  <a:latin typeface="iCiel Pequena" pitchFamily="50" charset="0"/>
                </a:rPr>
                <a:t> </a:t>
              </a:r>
              <a:r>
                <a:rPr lang="en-GB" sz="6600" dirty="0" err="1">
                  <a:solidFill>
                    <a:schemeClr val="tx2">
                      <a:lumMod val="75000"/>
                    </a:schemeClr>
                  </a:solidFill>
                  <a:latin typeface="iCiel Pequena" pitchFamily="50" charset="0"/>
                </a:rPr>
                <a:t>luận</a:t>
              </a:r>
              <a:r>
                <a:rPr lang="en-GB" sz="6600" dirty="0">
                  <a:solidFill>
                    <a:schemeClr val="tx2">
                      <a:lumMod val="75000"/>
                    </a:schemeClr>
                  </a:solidFill>
                  <a:latin typeface="iCiel Pequena" pitchFamily="50" charset="0"/>
                </a:rPr>
                <a:t> </a:t>
              </a:r>
              <a:r>
                <a:rPr lang="en-GB" sz="6600" dirty="0" err="1">
                  <a:solidFill>
                    <a:schemeClr val="tx2">
                      <a:lumMod val="75000"/>
                    </a:schemeClr>
                  </a:solidFill>
                  <a:latin typeface="iCiel Pequena" pitchFamily="50" charset="0"/>
                </a:rPr>
                <a:t>nhóm</a:t>
              </a:r>
              <a:endParaRPr lang="vi-VN" sz="6600" dirty="0">
                <a:solidFill>
                  <a:schemeClr val="tx2">
                    <a:lumMod val="75000"/>
                  </a:schemeClr>
                </a:solidFill>
                <a:latin typeface="iCiel Pequena" pitchFamily="50" charset="0"/>
              </a:endParaRPr>
            </a:p>
          </p:txBody>
        </p:sp>
      </p:grpSp>
      <p:pic>
        <p:nvPicPr>
          <p:cNvPr id="13" name="Picture 12" descr="A paper with text on it&#10;&#10;Description automatically generated">
            <a:extLst>
              <a:ext uri="{FF2B5EF4-FFF2-40B4-BE49-F238E27FC236}">
                <a16:creationId xmlns:a16="http://schemas.microsoft.com/office/drawing/2014/main" id="{C08EF5BB-AD68-5CE9-7A6F-714D69C37F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5415" y="571500"/>
            <a:ext cx="10585707" cy="5954460"/>
          </a:xfrm>
          <a:prstGeom prst="rect">
            <a:avLst/>
          </a:prstGeom>
        </p:spPr>
      </p:pic>
      <p:pic>
        <p:nvPicPr>
          <p:cNvPr id="15" name="5484299661757">
            <a:hlinkClick r:id="" action="ppaction://media"/>
            <a:extLst>
              <a:ext uri="{FF2B5EF4-FFF2-40B4-BE49-F238E27FC236}">
                <a16:creationId xmlns:a16="http://schemas.microsoft.com/office/drawing/2014/main" id="{DEE57564-E300-82C2-326C-567E2177A05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1582400" y="7899920"/>
            <a:ext cx="3200400" cy="1800226"/>
          </a:xfrm>
          <a:prstGeom prst="rect">
            <a:avLst/>
          </a:prstGeom>
          <a:ln>
            <a:noFill/>
          </a:ln>
          <a:effectLst>
            <a:softEdge rad="112500"/>
          </a:effectLst>
        </p:spPr>
      </p:pic>
    </p:spTree>
    <p:extLst>
      <p:ext uri="{BB962C8B-B14F-4D97-AF65-F5344CB8AC3E}">
        <p14:creationId xmlns:p14="http://schemas.microsoft.com/office/powerpoint/2010/main" val="322820558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farm with a red barn and carrots&#10;&#10;Description automatically generated">
            <a:extLst>
              <a:ext uri="{FF2B5EF4-FFF2-40B4-BE49-F238E27FC236}">
                <a16:creationId xmlns:a16="http://schemas.microsoft.com/office/drawing/2014/main" id="{62BB0EE9-ECF8-7AA6-58DD-B462CA363C14}"/>
              </a:ext>
            </a:extLst>
          </p:cNvPr>
          <p:cNvPicPr>
            <a:picLocks noChangeAspect="1"/>
          </p:cNvPicPr>
          <p:nvPr/>
        </p:nvPicPr>
        <p:blipFill>
          <a:blip r:embed="rId3" cstate="print">
            <a:extLst>
              <a:ext uri="{28A0092B-C50C-407E-A947-70E740481C1C}">
                <a14:useLocalDpi xmlns:a14="http://schemas.microsoft.com/office/drawing/2010/main" val="0"/>
              </a:ext>
            </a:extLst>
          </a:blip>
          <a:srcRect t="16833" b="2247"/>
          <a:stretch/>
        </p:blipFill>
        <p:spPr>
          <a:xfrm>
            <a:off x="20" y="1923"/>
            <a:ext cx="18287980" cy="10285077"/>
          </a:xfrm>
          <a:prstGeom prst="rect">
            <a:avLst/>
          </a:prstGeom>
        </p:spPr>
      </p:pic>
      <p:grpSp>
        <p:nvGrpSpPr>
          <p:cNvPr id="2" name="Group 1">
            <a:extLst>
              <a:ext uri="{FF2B5EF4-FFF2-40B4-BE49-F238E27FC236}">
                <a16:creationId xmlns:a16="http://schemas.microsoft.com/office/drawing/2014/main" id="{4428AD73-76C3-945F-AE24-33519D4EDEAA}"/>
              </a:ext>
            </a:extLst>
          </p:cNvPr>
          <p:cNvGrpSpPr/>
          <p:nvPr/>
        </p:nvGrpSpPr>
        <p:grpSpPr>
          <a:xfrm>
            <a:off x="914400" y="1935595"/>
            <a:ext cx="11269876" cy="6785136"/>
            <a:chOff x="914400" y="1935595"/>
            <a:chExt cx="11269876" cy="6785136"/>
          </a:xfrm>
        </p:grpSpPr>
        <p:sp>
          <p:nvSpPr>
            <p:cNvPr id="9" name="Freeform 7">
              <a:extLst>
                <a:ext uri="{FF2B5EF4-FFF2-40B4-BE49-F238E27FC236}">
                  <a16:creationId xmlns:a16="http://schemas.microsoft.com/office/drawing/2014/main" id="{3A4F954E-7BA2-6B85-CB20-20FDAA6E9CA1}"/>
                </a:ext>
              </a:extLst>
            </p:cNvPr>
            <p:cNvSpPr/>
            <p:nvPr/>
          </p:nvSpPr>
          <p:spPr>
            <a:xfrm>
              <a:off x="914400" y="1935595"/>
              <a:ext cx="11269876" cy="6785136"/>
            </a:xfrm>
            <a:custGeom>
              <a:avLst/>
              <a:gdLst/>
              <a:ahLst/>
              <a:cxnLst/>
              <a:rect l="l" t="t" r="r" b="b"/>
              <a:pathLst>
                <a:path w="1581998" h="1224071">
                  <a:moveTo>
                    <a:pt x="0" y="0"/>
                  </a:moveTo>
                  <a:lnTo>
                    <a:pt x="1581999" y="0"/>
                  </a:lnTo>
                  <a:lnTo>
                    <a:pt x="1581999" y="1224071"/>
                  </a:lnTo>
                  <a:lnTo>
                    <a:pt x="0" y="12240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10" name="Freeform 4">
              <a:extLst>
                <a:ext uri="{FF2B5EF4-FFF2-40B4-BE49-F238E27FC236}">
                  <a16:creationId xmlns:a16="http://schemas.microsoft.com/office/drawing/2014/main" id="{CCA0603D-772E-58BA-248C-58F8EDB89E72}"/>
                </a:ext>
              </a:extLst>
            </p:cNvPr>
            <p:cNvSpPr/>
            <p:nvPr/>
          </p:nvSpPr>
          <p:spPr>
            <a:xfrm>
              <a:off x="5190470" y="5576983"/>
              <a:ext cx="2466993" cy="2051739"/>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11E0A606-5EA7-E48C-C9A2-6917592570CC}"/>
                </a:ext>
              </a:extLst>
            </p:cNvPr>
            <p:cNvSpPr txBox="1"/>
            <p:nvPr/>
          </p:nvSpPr>
          <p:spPr>
            <a:xfrm>
              <a:off x="2500984" y="3430117"/>
              <a:ext cx="8567391" cy="1754326"/>
            </a:xfrm>
            <a:prstGeom prst="rect">
              <a:avLst/>
            </a:prstGeom>
            <a:noFill/>
          </p:spPr>
          <p:txBody>
            <a:bodyPr wrap="square" rtlCol="0">
              <a:spAutoFit/>
            </a:bodyPr>
            <a:lstStyle/>
            <a:p>
              <a:pPr algn="ctr"/>
              <a:r>
                <a:rPr lang="en-GB" sz="5400" i="1" dirty="0" err="1"/>
                <a:t>Chúc</a:t>
              </a:r>
              <a:r>
                <a:rPr lang="en-GB" sz="5400" i="1" dirty="0"/>
                <a:t> </a:t>
              </a:r>
              <a:r>
                <a:rPr lang="en-GB" sz="5400" i="1" dirty="0" err="1"/>
                <a:t>mừng</a:t>
              </a:r>
              <a:r>
                <a:rPr lang="en-GB" sz="5400" i="1" dirty="0"/>
                <a:t> </a:t>
              </a:r>
              <a:r>
                <a:rPr lang="en-GB" sz="5400" i="1" dirty="0" err="1"/>
                <a:t>các</a:t>
              </a:r>
              <a:r>
                <a:rPr lang="en-GB" sz="5400" i="1" dirty="0"/>
                <a:t> </a:t>
              </a:r>
              <a:r>
                <a:rPr lang="en-GB" sz="5400" i="1" dirty="0" err="1"/>
                <a:t>bạn</a:t>
              </a:r>
              <a:r>
                <a:rPr lang="en-GB" sz="5400" i="1" dirty="0"/>
                <a:t> </a:t>
              </a:r>
              <a:r>
                <a:rPr lang="en-GB" sz="5400" i="1" dirty="0" err="1"/>
                <a:t>đã</a:t>
              </a:r>
              <a:r>
                <a:rPr lang="en-GB" sz="5400" i="1" dirty="0"/>
                <a:t> </a:t>
              </a:r>
              <a:r>
                <a:rPr lang="en-GB" sz="5400" i="1" dirty="0" err="1"/>
                <a:t>nhận</a:t>
              </a:r>
              <a:r>
                <a:rPr lang="en-GB" sz="5400" i="1" dirty="0"/>
                <a:t> </a:t>
              </a:r>
              <a:r>
                <a:rPr lang="en-GB" sz="5400" i="1" dirty="0" err="1"/>
                <a:t>được</a:t>
              </a:r>
              <a:r>
                <a:rPr lang="en-GB" sz="5400" i="1" dirty="0"/>
                <a:t> </a:t>
              </a:r>
              <a:r>
                <a:rPr lang="en-GB" sz="5400" i="1" dirty="0" err="1"/>
                <a:t>túi</a:t>
              </a:r>
              <a:r>
                <a:rPr lang="en-GB" sz="5400" i="1" dirty="0"/>
                <a:t> </a:t>
              </a:r>
              <a:r>
                <a:rPr lang="en-GB" sz="5400" i="1" dirty="0" err="1"/>
                <a:t>hạt</a:t>
              </a:r>
              <a:r>
                <a:rPr lang="en-GB" sz="5400" i="1" dirty="0"/>
                <a:t> </a:t>
              </a:r>
              <a:r>
                <a:rPr lang="en-GB" sz="5400" i="1" dirty="0" err="1"/>
                <a:t>thứ</a:t>
              </a:r>
              <a:r>
                <a:rPr lang="en-GB" sz="5400" i="1" dirty="0"/>
                <a:t> </a:t>
              </a:r>
              <a:r>
                <a:rPr lang="en-GB" sz="5400" i="1" dirty="0" err="1"/>
                <a:t>ba</a:t>
              </a:r>
              <a:r>
                <a:rPr lang="en-GB" sz="5400" i="1" dirty="0"/>
                <a:t>!</a:t>
              </a:r>
              <a:endParaRPr lang="vi-VN" sz="5400" i="1" dirty="0"/>
            </a:p>
          </p:txBody>
        </p:sp>
      </p:grpSp>
      <p:sp>
        <p:nvSpPr>
          <p:cNvPr id="12" name="Freeform 4">
            <a:extLst>
              <a:ext uri="{FF2B5EF4-FFF2-40B4-BE49-F238E27FC236}">
                <a16:creationId xmlns:a16="http://schemas.microsoft.com/office/drawing/2014/main" id="{E4C1EE23-A906-D22A-3C61-53489F5451EE}"/>
              </a:ext>
            </a:extLst>
          </p:cNvPr>
          <p:cNvSpPr/>
          <p:nvPr/>
        </p:nvSpPr>
        <p:spPr>
          <a:xfrm>
            <a:off x="12213846" y="2606709"/>
            <a:ext cx="5635647" cy="7992286"/>
          </a:xfrm>
          <a:custGeom>
            <a:avLst/>
            <a:gdLst/>
            <a:ahLst/>
            <a:cxnLst/>
            <a:rect l="l" t="t" r="r" b="b"/>
            <a:pathLst>
              <a:path w="2673619" h="3790128">
                <a:moveTo>
                  <a:pt x="0" y="0"/>
                </a:moveTo>
                <a:lnTo>
                  <a:pt x="2673619" y="0"/>
                </a:lnTo>
                <a:lnTo>
                  <a:pt x="2673619" y="3790128"/>
                </a:lnTo>
                <a:lnTo>
                  <a:pt x="0" y="379012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59863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yellow frame with clouds and stars&#10;&#10;Description automatically generated">
            <a:extLst>
              <a:ext uri="{FF2B5EF4-FFF2-40B4-BE49-F238E27FC236}">
                <a16:creationId xmlns:a16="http://schemas.microsoft.com/office/drawing/2014/main" id="{1AEB576B-5326-FE74-16A1-AEB283551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90401"/>
          </a:xfrm>
          <a:prstGeom prst="rect">
            <a:avLst/>
          </a:prstGeom>
        </p:spPr>
      </p:pic>
      <p:sp>
        <p:nvSpPr>
          <p:cNvPr id="5" name="TextBox 4">
            <a:extLst>
              <a:ext uri="{FF2B5EF4-FFF2-40B4-BE49-F238E27FC236}">
                <a16:creationId xmlns:a16="http://schemas.microsoft.com/office/drawing/2014/main" id="{3AE6B5C7-3191-AE50-B8D8-2E0E6F9CC7A5}"/>
              </a:ext>
            </a:extLst>
          </p:cNvPr>
          <p:cNvSpPr txBox="1"/>
          <p:nvPr/>
        </p:nvSpPr>
        <p:spPr>
          <a:xfrm>
            <a:off x="1638300" y="952500"/>
            <a:ext cx="15011400" cy="619195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13800" b="1" i="0" u="none" strike="noStrike" kern="1200" cap="none" spc="0" normalizeH="0" baseline="0" noProof="0" dirty="0" err="1">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Hoạt</a:t>
            </a:r>
            <a:r>
              <a:rPr kumimoji="0" lang="en-US" sz="13800" b="1" i="0" u="none" strike="noStrike" kern="1200" cap="none" spc="0" normalizeH="0" baseline="0" noProof="0" dirty="0">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 </a:t>
            </a:r>
            <a:r>
              <a:rPr kumimoji="0" lang="en-US" sz="13800" b="1" i="0" u="none" strike="noStrike" kern="1200" cap="none" spc="0" normalizeH="0" baseline="0" noProof="0" dirty="0" err="1">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động</a:t>
            </a:r>
            <a:r>
              <a:rPr kumimoji="0" lang="en-US" sz="13800" b="1" i="0" u="none" strike="noStrike" kern="1200" cap="none" spc="0" normalizeH="0" baseline="0" noProof="0" dirty="0">
                <a:ln>
                  <a:noFill/>
                </a:ln>
                <a:solidFill>
                  <a:prstClr val="white"/>
                </a:solidFill>
                <a:effectLst/>
                <a:uLnTx/>
                <a:uFillTx/>
                <a:latin typeface="#9Slide03 AllRoundGothic" panose="020B0703020202020104" pitchFamily="34" charset="-93"/>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800"/>
              </a:spcAft>
              <a:buClrTx/>
              <a:buSzTx/>
              <a:buFontTx/>
              <a:buNone/>
              <a:tabLst/>
              <a:defRPr/>
            </a:pPr>
            <a:r>
              <a:rPr lang="en-US" sz="13800" b="1" dirty="0">
                <a:solidFill>
                  <a:prstClr val="white"/>
                </a:solidFill>
                <a:latin typeface="#9Slide03 AllRoundGothic" panose="020B0703020202020104" pitchFamily="34" charset="-93"/>
                <a:ea typeface="Calibri" panose="020F0502020204030204" pitchFamily="34" charset="0"/>
                <a:cs typeface="Times New Roman" panose="02020603050405020304" pitchFamily="18" charset="0"/>
              </a:rPr>
              <a:t>VẬN DỤNG</a:t>
            </a:r>
            <a:endParaRPr kumimoji="0" lang="vi-VN" sz="9600" b="0" i="0" u="none" strike="noStrike" kern="1200" cap="none" spc="0" normalizeH="0" baseline="0" noProof="0" dirty="0">
              <a:ln>
                <a:noFill/>
              </a:ln>
              <a:solidFill>
                <a:prstClr val="white"/>
              </a:solidFill>
              <a:effectLst/>
              <a:uLnTx/>
              <a:uFillTx/>
              <a:latin typeface="#9Slide03 AllRoundGothic" panose="020B0703020202020104" pitchFamily="34" charset="-9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34959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screen with plants growing in the dirt&#10;&#10;Description automatically generated">
            <a:extLst>
              <a:ext uri="{FF2B5EF4-FFF2-40B4-BE49-F238E27FC236}">
                <a16:creationId xmlns:a16="http://schemas.microsoft.com/office/drawing/2014/main" id="{02098AD1-6D76-28BD-B5AA-1DF396541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40"/>
            <a:ext cx="18288000" cy="10249319"/>
          </a:xfrm>
          <a:prstGeom prst="rect">
            <a:avLst/>
          </a:prstGeom>
        </p:spPr>
      </p:pic>
      <p:sp>
        <p:nvSpPr>
          <p:cNvPr id="4" name="Freeform 4">
            <a:extLst>
              <a:ext uri="{FF2B5EF4-FFF2-40B4-BE49-F238E27FC236}">
                <a16:creationId xmlns:a16="http://schemas.microsoft.com/office/drawing/2014/main" id="{E621454C-A7A9-AFF5-3FF7-FBA70A8B65B3}"/>
              </a:ext>
            </a:extLst>
          </p:cNvPr>
          <p:cNvSpPr/>
          <p:nvPr/>
        </p:nvSpPr>
        <p:spPr>
          <a:xfrm>
            <a:off x="12268200" y="2171700"/>
            <a:ext cx="5635647" cy="7992286"/>
          </a:xfrm>
          <a:custGeom>
            <a:avLst/>
            <a:gdLst/>
            <a:ahLst/>
            <a:cxnLst/>
            <a:rect l="l" t="t" r="r" b="b"/>
            <a:pathLst>
              <a:path w="2673619" h="3790128">
                <a:moveTo>
                  <a:pt x="0" y="0"/>
                </a:moveTo>
                <a:lnTo>
                  <a:pt x="2673619" y="0"/>
                </a:lnTo>
                <a:lnTo>
                  <a:pt x="2673619" y="3790128"/>
                </a:lnTo>
                <a:lnTo>
                  <a:pt x="0" y="379012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38684A1-D4BC-AA34-9375-92D1E32A2279}"/>
              </a:ext>
            </a:extLst>
          </p:cNvPr>
          <p:cNvGrpSpPr/>
          <p:nvPr/>
        </p:nvGrpSpPr>
        <p:grpSpPr>
          <a:xfrm>
            <a:off x="1906577" y="2171700"/>
            <a:ext cx="11049000" cy="5253511"/>
            <a:chOff x="1906577" y="2171700"/>
            <a:chExt cx="11049000" cy="5253511"/>
          </a:xfrm>
        </p:grpSpPr>
        <p:sp>
          <p:nvSpPr>
            <p:cNvPr id="5" name="TextBox 4">
              <a:extLst>
                <a:ext uri="{FF2B5EF4-FFF2-40B4-BE49-F238E27FC236}">
                  <a16:creationId xmlns:a16="http://schemas.microsoft.com/office/drawing/2014/main" id="{8BA2487D-471B-E5B9-C529-B159EA6188B7}"/>
                </a:ext>
              </a:extLst>
            </p:cNvPr>
            <p:cNvSpPr txBox="1"/>
            <p:nvPr/>
          </p:nvSpPr>
          <p:spPr>
            <a:xfrm>
              <a:off x="1906577" y="2171700"/>
              <a:ext cx="11049000" cy="5201424"/>
            </a:xfrm>
            <a:prstGeom prst="rect">
              <a:avLst/>
            </a:prstGeom>
            <a:noFill/>
          </p:spPr>
          <p:txBody>
            <a:bodyPr wrap="square" rtlCol="0">
              <a:spAutoFit/>
            </a:bodyPr>
            <a:lstStyle/>
            <a:p>
              <a:r>
                <a:rPr lang="en-GB" sz="16600" dirty="0">
                  <a:ln w="466725">
                    <a:solidFill>
                      <a:schemeClr val="bg1"/>
                    </a:solidFill>
                  </a:ln>
                  <a:latin typeface="iCiel Pequena" pitchFamily="50" charset="0"/>
                </a:rPr>
                <a:t>GIEO HẠT HẠNH PHÚC</a:t>
              </a:r>
              <a:endParaRPr lang="vi-VN" sz="16600" dirty="0">
                <a:ln w="466725">
                  <a:solidFill>
                    <a:schemeClr val="bg1"/>
                  </a:solidFill>
                </a:ln>
                <a:latin typeface="iCiel Pequena" pitchFamily="50" charset="0"/>
              </a:endParaRPr>
            </a:p>
          </p:txBody>
        </p:sp>
        <p:sp>
          <p:nvSpPr>
            <p:cNvPr id="6" name="TextBox 5">
              <a:extLst>
                <a:ext uri="{FF2B5EF4-FFF2-40B4-BE49-F238E27FC236}">
                  <a16:creationId xmlns:a16="http://schemas.microsoft.com/office/drawing/2014/main" id="{3BDA2DA2-7F99-6598-726C-90C1087D4B01}"/>
                </a:ext>
              </a:extLst>
            </p:cNvPr>
            <p:cNvSpPr txBox="1"/>
            <p:nvPr/>
          </p:nvSpPr>
          <p:spPr>
            <a:xfrm>
              <a:off x="1906577" y="2223787"/>
              <a:ext cx="11049000" cy="5201424"/>
            </a:xfrm>
            <a:prstGeom prst="rect">
              <a:avLst/>
            </a:prstGeom>
            <a:noFill/>
          </p:spPr>
          <p:txBody>
            <a:bodyPr wrap="square" rtlCol="0">
              <a:spAutoFit/>
            </a:bodyPr>
            <a:lstStyle/>
            <a:p>
              <a:r>
                <a:rPr lang="en-GB" sz="16600" dirty="0">
                  <a:gradFill>
                    <a:gsLst>
                      <a:gs pos="0">
                        <a:srgbClr val="00B050"/>
                      </a:gs>
                      <a:gs pos="100000">
                        <a:schemeClr val="accent6">
                          <a:lumMod val="60000"/>
                          <a:lumOff val="40000"/>
                        </a:schemeClr>
                      </a:gs>
                    </a:gsLst>
                    <a:lin ang="5400000" scaled="1"/>
                  </a:gradFill>
                  <a:latin typeface="iCiel Pequena" pitchFamily="50" charset="0"/>
                </a:rPr>
                <a:t>GIEO HẠT HẠNH PHÚC</a:t>
              </a:r>
              <a:endParaRPr lang="vi-VN" sz="16600" dirty="0">
                <a:gradFill>
                  <a:gsLst>
                    <a:gs pos="0">
                      <a:srgbClr val="00B050"/>
                    </a:gs>
                    <a:gs pos="100000">
                      <a:schemeClr val="accent6">
                        <a:lumMod val="60000"/>
                        <a:lumOff val="40000"/>
                      </a:schemeClr>
                    </a:gs>
                  </a:gsLst>
                  <a:lin ang="5400000" scaled="1"/>
                </a:gradFill>
                <a:latin typeface="iCiel Pequena" pitchFamily="50" charset="0"/>
              </a:endParaRPr>
            </a:p>
          </p:txBody>
        </p:sp>
      </p:grpSp>
    </p:spTree>
    <p:extLst>
      <p:ext uri="{BB962C8B-B14F-4D97-AF65-F5344CB8AC3E}">
        <p14:creationId xmlns:p14="http://schemas.microsoft.com/office/powerpoint/2010/main" val="40505731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screen with plants growing in the dirt&#10;&#10;Description automatically generated">
            <a:extLst>
              <a:ext uri="{FF2B5EF4-FFF2-40B4-BE49-F238E27FC236}">
                <a16:creationId xmlns:a16="http://schemas.microsoft.com/office/drawing/2014/main" id="{02098AD1-6D76-28BD-B5AA-1DF396541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40"/>
            <a:ext cx="18288000" cy="10249319"/>
          </a:xfrm>
          <a:prstGeom prst="rect">
            <a:avLst/>
          </a:prstGeom>
        </p:spPr>
      </p:pic>
      <p:sp>
        <p:nvSpPr>
          <p:cNvPr id="2" name="Rectangle: Rounded Corners 1">
            <a:extLst>
              <a:ext uri="{FF2B5EF4-FFF2-40B4-BE49-F238E27FC236}">
                <a16:creationId xmlns:a16="http://schemas.microsoft.com/office/drawing/2014/main" id="{7107A22B-AD53-E58C-B4DB-50AA59C40788}"/>
              </a:ext>
            </a:extLst>
          </p:cNvPr>
          <p:cNvSpPr/>
          <p:nvPr/>
        </p:nvSpPr>
        <p:spPr>
          <a:xfrm>
            <a:off x="1066800" y="647700"/>
            <a:ext cx="16383000" cy="2743200"/>
          </a:xfrm>
          <a:prstGeom prst="roundRect">
            <a:avLst/>
          </a:prstGeom>
          <a:solidFill>
            <a:schemeClr val="bg1"/>
          </a:solidFill>
          <a:ln w="38100">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8800" b="1" dirty="0">
                <a:solidFill>
                  <a:srgbClr val="FF0000"/>
                </a:solidFill>
              </a:rPr>
              <a:t>Câu 1: Từ đồng nghĩa là gì?</a:t>
            </a:r>
          </a:p>
        </p:txBody>
      </p:sp>
      <p:sp>
        <p:nvSpPr>
          <p:cNvPr id="8" name="Rectangle: Rounded Corners 7">
            <a:extLst>
              <a:ext uri="{FF2B5EF4-FFF2-40B4-BE49-F238E27FC236}">
                <a16:creationId xmlns:a16="http://schemas.microsoft.com/office/drawing/2014/main" id="{CB417C77-C02A-1F8B-EEB2-61BE568C123D}"/>
              </a:ext>
            </a:extLst>
          </p:cNvPr>
          <p:cNvSpPr/>
          <p:nvPr/>
        </p:nvSpPr>
        <p:spPr>
          <a:xfrm>
            <a:off x="704139" y="4019760"/>
            <a:ext cx="7830261" cy="211434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800">
                <a:solidFill>
                  <a:schemeClr val="tx2"/>
                </a:solidFill>
                <a:latin typeface="Calibri" panose="020F0502020204030204" pitchFamily="34" charset="0"/>
                <a:ea typeface="Calibri" panose="020F0502020204030204" pitchFamily="34" charset="0"/>
                <a:cs typeface="Calibri" panose="020F0502020204030204" pitchFamily="34" charset="0"/>
              </a:rPr>
              <a:t>A.	Là những từ có nghĩa giống nhau</a:t>
            </a:r>
          </a:p>
        </p:txBody>
      </p:sp>
      <p:sp>
        <p:nvSpPr>
          <p:cNvPr id="9" name="Rectangle: Rounded Corners 8">
            <a:extLst>
              <a:ext uri="{FF2B5EF4-FFF2-40B4-BE49-F238E27FC236}">
                <a16:creationId xmlns:a16="http://schemas.microsoft.com/office/drawing/2014/main" id="{3B0C529E-F8AA-F296-E7DB-411AB0D6DB9C}"/>
              </a:ext>
            </a:extLst>
          </p:cNvPr>
          <p:cNvSpPr/>
          <p:nvPr/>
        </p:nvSpPr>
        <p:spPr>
          <a:xfrm>
            <a:off x="704139" y="6972300"/>
            <a:ext cx="7984084" cy="211434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800">
                <a:solidFill>
                  <a:schemeClr val="tx2"/>
                </a:solidFill>
                <a:latin typeface="Calibri" panose="020F0502020204030204" pitchFamily="34" charset="0"/>
                <a:ea typeface="Calibri" panose="020F0502020204030204" pitchFamily="34" charset="0"/>
                <a:cs typeface="Calibri" panose="020F0502020204030204" pitchFamily="34" charset="0"/>
              </a:rPr>
              <a:t>C.	Là những từ có nghĩa tương đối giống nhau</a:t>
            </a:r>
          </a:p>
        </p:txBody>
      </p:sp>
      <p:sp>
        <p:nvSpPr>
          <p:cNvPr id="10" name="Rectangle: Rounded Corners 9">
            <a:extLst>
              <a:ext uri="{FF2B5EF4-FFF2-40B4-BE49-F238E27FC236}">
                <a16:creationId xmlns:a16="http://schemas.microsoft.com/office/drawing/2014/main" id="{3A4CA958-700F-D207-A888-8655E6EDF91C}"/>
              </a:ext>
            </a:extLst>
          </p:cNvPr>
          <p:cNvSpPr/>
          <p:nvPr/>
        </p:nvSpPr>
        <p:spPr>
          <a:xfrm>
            <a:off x="9599778" y="4019760"/>
            <a:ext cx="8191500" cy="211434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800">
                <a:solidFill>
                  <a:schemeClr val="tx2"/>
                </a:solidFill>
                <a:latin typeface="Calibri" panose="020F0502020204030204" pitchFamily="34" charset="0"/>
                <a:ea typeface="Calibri" panose="020F0502020204030204" pitchFamily="34" charset="0"/>
                <a:cs typeface="Calibri" panose="020F0502020204030204" pitchFamily="34" charset="0"/>
              </a:rPr>
              <a:t>B.	Là những từ có nghĩa gần giống nhau</a:t>
            </a:r>
          </a:p>
        </p:txBody>
      </p:sp>
      <p:sp>
        <p:nvSpPr>
          <p:cNvPr id="11" name="Rectangle: Rounded Corners 10">
            <a:extLst>
              <a:ext uri="{FF2B5EF4-FFF2-40B4-BE49-F238E27FC236}">
                <a16:creationId xmlns:a16="http://schemas.microsoft.com/office/drawing/2014/main" id="{F5954CC8-CAE4-64BD-6292-1798A58CD265}"/>
              </a:ext>
            </a:extLst>
          </p:cNvPr>
          <p:cNvSpPr/>
          <p:nvPr/>
        </p:nvSpPr>
        <p:spPr>
          <a:xfrm>
            <a:off x="9599778" y="6972300"/>
            <a:ext cx="8191500" cy="211434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800" dirty="0">
                <a:solidFill>
                  <a:schemeClr val="tx2"/>
                </a:solidFill>
                <a:latin typeface="Calibri" panose="020F0502020204030204" pitchFamily="34" charset="0"/>
                <a:ea typeface="Calibri" panose="020F0502020204030204" pitchFamily="34" charset="0"/>
                <a:cs typeface="Calibri" panose="020F0502020204030204" pitchFamily="34" charset="0"/>
              </a:rPr>
              <a:t>D.	Là những từ có nghĩa giống nhau hoặc gần giống nhau</a:t>
            </a:r>
          </a:p>
        </p:txBody>
      </p:sp>
      <p:pic>
        <p:nvPicPr>
          <p:cNvPr id="12" name="Picture 11">
            <a:extLst>
              <a:ext uri="{FF2B5EF4-FFF2-40B4-BE49-F238E27FC236}">
                <a16:creationId xmlns:a16="http://schemas.microsoft.com/office/drawing/2014/main" id="{680287C6-787B-F991-1365-09CB610370A2}"/>
              </a:ext>
            </a:extLst>
          </p:cNvPr>
          <p:cNvPicPr>
            <a:picLocks noChangeAspect="1"/>
          </p:cNvPicPr>
          <p:nvPr/>
        </p:nvPicPr>
        <p:blipFill>
          <a:blip r:embed="rId4"/>
          <a:stretch>
            <a:fillRect/>
          </a:stretch>
        </p:blipFill>
        <p:spPr>
          <a:xfrm>
            <a:off x="16219000" y="8158983"/>
            <a:ext cx="1820639" cy="1676578"/>
          </a:xfrm>
          <a:prstGeom prst="rect">
            <a:avLst/>
          </a:prstGeom>
        </p:spPr>
      </p:pic>
    </p:spTree>
    <p:extLst>
      <p:ext uri="{BB962C8B-B14F-4D97-AF65-F5344CB8AC3E}">
        <p14:creationId xmlns:p14="http://schemas.microsoft.com/office/powerpoint/2010/main" val="383496123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1"/>
                                        </p:tgtEl>
                                        <p:attrNameLst>
                                          <p:attrName>fillcolor</p:attrName>
                                        </p:attrNameLst>
                                      </p:cBhvr>
                                      <p:to>
                                        <a:schemeClr val="accent2"/>
                                      </p:to>
                                    </p:animClr>
                                    <p:set>
                                      <p:cBhvr>
                                        <p:cTn id="26" dur="2000" fill="hold"/>
                                        <p:tgtEl>
                                          <p:spTgt spid="11"/>
                                        </p:tgtEl>
                                        <p:attrNameLst>
                                          <p:attrName>fill.type</p:attrName>
                                        </p:attrNameLst>
                                      </p:cBhvr>
                                      <p:to>
                                        <p:strVal val="solid"/>
                                      </p:to>
                                    </p:set>
                                    <p:set>
                                      <p:cBhvr>
                                        <p:cTn id="27" dur="2000" fill="hold"/>
                                        <p:tgtEl>
                                          <p:spTgt spid="11"/>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screen with plants growing in the dirt&#10;&#10;Description automatically generated">
            <a:extLst>
              <a:ext uri="{FF2B5EF4-FFF2-40B4-BE49-F238E27FC236}">
                <a16:creationId xmlns:a16="http://schemas.microsoft.com/office/drawing/2014/main" id="{02098AD1-6D76-28BD-B5AA-1DF396541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40"/>
            <a:ext cx="18288000" cy="10249319"/>
          </a:xfrm>
          <a:prstGeom prst="rect">
            <a:avLst/>
          </a:prstGeom>
        </p:spPr>
      </p:pic>
      <p:sp>
        <p:nvSpPr>
          <p:cNvPr id="2" name="Rectangle: Rounded Corners 1">
            <a:extLst>
              <a:ext uri="{FF2B5EF4-FFF2-40B4-BE49-F238E27FC236}">
                <a16:creationId xmlns:a16="http://schemas.microsoft.com/office/drawing/2014/main" id="{7107A22B-AD53-E58C-B4DB-50AA59C40788}"/>
              </a:ext>
            </a:extLst>
          </p:cNvPr>
          <p:cNvSpPr/>
          <p:nvPr/>
        </p:nvSpPr>
        <p:spPr>
          <a:xfrm>
            <a:off x="1066800" y="647700"/>
            <a:ext cx="16383000" cy="2743200"/>
          </a:xfrm>
          <a:prstGeom prst="roundRect">
            <a:avLst/>
          </a:prstGeom>
          <a:solidFill>
            <a:schemeClr val="bg1"/>
          </a:solidFill>
          <a:ln w="38100">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b="1">
                <a:solidFill>
                  <a:srgbClr val="FF0000"/>
                </a:solidFill>
              </a:rPr>
              <a:t>Câu 2: Từ ngữ nào dưới đây đồng nghĩa với từ “trẻ em”?</a:t>
            </a:r>
          </a:p>
        </p:txBody>
      </p:sp>
      <p:sp>
        <p:nvSpPr>
          <p:cNvPr id="8" name="Rectangle: Rounded Corners 7">
            <a:extLst>
              <a:ext uri="{FF2B5EF4-FFF2-40B4-BE49-F238E27FC236}">
                <a16:creationId xmlns:a16="http://schemas.microsoft.com/office/drawing/2014/main" id="{CB417C77-C02A-1F8B-EEB2-61BE568C123D}"/>
              </a:ext>
            </a:extLst>
          </p:cNvPr>
          <p:cNvSpPr/>
          <p:nvPr/>
        </p:nvSpPr>
        <p:spPr>
          <a:xfrm>
            <a:off x="704139" y="4019760"/>
            <a:ext cx="7830261" cy="211434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8000">
                <a:solidFill>
                  <a:schemeClr val="tx2"/>
                </a:solidFill>
                <a:latin typeface="Calibri" panose="020F0502020204030204" pitchFamily="34" charset="0"/>
                <a:ea typeface="Calibri" panose="020F0502020204030204" pitchFamily="34" charset="0"/>
                <a:cs typeface="Calibri" panose="020F0502020204030204" pitchFamily="34" charset="0"/>
              </a:rPr>
              <a:t>A.	Trẻ trung</a:t>
            </a:r>
          </a:p>
        </p:txBody>
      </p:sp>
      <p:sp>
        <p:nvSpPr>
          <p:cNvPr id="9" name="Rectangle: Rounded Corners 8">
            <a:extLst>
              <a:ext uri="{FF2B5EF4-FFF2-40B4-BE49-F238E27FC236}">
                <a16:creationId xmlns:a16="http://schemas.microsoft.com/office/drawing/2014/main" id="{3B0C529E-F8AA-F296-E7DB-411AB0D6DB9C}"/>
              </a:ext>
            </a:extLst>
          </p:cNvPr>
          <p:cNvSpPr/>
          <p:nvPr/>
        </p:nvSpPr>
        <p:spPr>
          <a:xfrm>
            <a:off x="704139" y="6972300"/>
            <a:ext cx="7984084" cy="211434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8000">
                <a:solidFill>
                  <a:schemeClr val="tx2"/>
                </a:solidFill>
                <a:latin typeface="Calibri" panose="020F0502020204030204" pitchFamily="34" charset="0"/>
                <a:ea typeface="Calibri" panose="020F0502020204030204" pitchFamily="34" charset="0"/>
                <a:cs typeface="Calibri" panose="020F0502020204030204" pitchFamily="34" charset="0"/>
              </a:rPr>
              <a:t>C.	Trẻ con</a:t>
            </a:r>
          </a:p>
        </p:txBody>
      </p:sp>
      <p:sp>
        <p:nvSpPr>
          <p:cNvPr id="10" name="Rectangle: Rounded Corners 9">
            <a:extLst>
              <a:ext uri="{FF2B5EF4-FFF2-40B4-BE49-F238E27FC236}">
                <a16:creationId xmlns:a16="http://schemas.microsoft.com/office/drawing/2014/main" id="{3A4CA958-700F-D207-A888-8655E6EDF91C}"/>
              </a:ext>
            </a:extLst>
          </p:cNvPr>
          <p:cNvSpPr/>
          <p:nvPr/>
        </p:nvSpPr>
        <p:spPr>
          <a:xfrm>
            <a:off x="9599778" y="4019760"/>
            <a:ext cx="8191500" cy="211434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8000">
                <a:solidFill>
                  <a:schemeClr val="tx2"/>
                </a:solidFill>
                <a:latin typeface="Calibri" panose="020F0502020204030204" pitchFamily="34" charset="0"/>
                <a:ea typeface="Calibri" panose="020F0502020204030204" pitchFamily="34" charset="0"/>
                <a:cs typeface="Calibri" panose="020F0502020204030204" pitchFamily="34" charset="0"/>
              </a:rPr>
              <a:t>B.	Trẻ măng</a:t>
            </a:r>
            <a:endParaRPr lang="vi-VN" sz="80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F5954CC8-CAE4-64BD-6292-1798A58CD265}"/>
              </a:ext>
            </a:extLst>
          </p:cNvPr>
          <p:cNvSpPr/>
          <p:nvPr/>
        </p:nvSpPr>
        <p:spPr>
          <a:xfrm>
            <a:off x="9599778" y="6972300"/>
            <a:ext cx="8191500" cy="211434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8000">
                <a:solidFill>
                  <a:schemeClr val="tx2"/>
                </a:solidFill>
                <a:latin typeface="Calibri" panose="020F0502020204030204" pitchFamily="34" charset="0"/>
                <a:ea typeface="Calibri" panose="020F0502020204030204" pitchFamily="34" charset="0"/>
                <a:cs typeface="Calibri" panose="020F0502020204030204" pitchFamily="34" charset="0"/>
              </a:rPr>
              <a:t>D.	Trẻ hóa</a:t>
            </a:r>
          </a:p>
        </p:txBody>
      </p:sp>
      <p:sp>
        <p:nvSpPr>
          <p:cNvPr id="4" name="Freeform 4">
            <a:extLst>
              <a:ext uri="{FF2B5EF4-FFF2-40B4-BE49-F238E27FC236}">
                <a16:creationId xmlns:a16="http://schemas.microsoft.com/office/drawing/2014/main" id="{976C41C9-2ED6-245A-B19C-636B038C0A2D}"/>
              </a:ext>
            </a:extLst>
          </p:cNvPr>
          <p:cNvSpPr/>
          <p:nvPr/>
        </p:nvSpPr>
        <p:spPr>
          <a:xfrm>
            <a:off x="7424290" y="7391820"/>
            <a:ext cx="1834010" cy="1961112"/>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Tree>
    <p:extLst>
      <p:ext uri="{BB962C8B-B14F-4D97-AF65-F5344CB8AC3E}">
        <p14:creationId xmlns:p14="http://schemas.microsoft.com/office/powerpoint/2010/main" val="245003118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screen with plants growing in the dirt&#10;&#10;Description automatically generated">
            <a:extLst>
              <a:ext uri="{FF2B5EF4-FFF2-40B4-BE49-F238E27FC236}">
                <a16:creationId xmlns:a16="http://schemas.microsoft.com/office/drawing/2014/main" id="{02098AD1-6D76-28BD-B5AA-1DF396541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40"/>
            <a:ext cx="18288000" cy="10249319"/>
          </a:xfrm>
          <a:prstGeom prst="rect">
            <a:avLst/>
          </a:prstGeom>
        </p:spPr>
      </p:pic>
      <p:sp>
        <p:nvSpPr>
          <p:cNvPr id="2" name="Rectangle: Rounded Corners 1">
            <a:extLst>
              <a:ext uri="{FF2B5EF4-FFF2-40B4-BE49-F238E27FC236}">
                <a16:creationId xmlns:a16="http://schemas.microsoft.com/office/drawing/2014/main" id="{7107A22B-AD53-E58C-B4DB-50AA59C40788}"/>
              </a:ext>
            </a:extLst>
          </p:cNvPr>
          <p:cNvSpPr/>
          <p:nvPr/>
        </p:nvSpPr>
        <p:spPr>
          <a:xfrm>
            <a:off x="1066800" y="647700"/>
            <a:ext cx="16383000" cy="2743200"/>
          </a:xfrm>
          <a:prstGeom prst="roundRect">
            <a:avLst/>
          </a:prstGeom>
          <a:solidFill>
            <a:schemeClr val="bg1"/>
          </a:solidFill>
          <a:ln w="38100">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b="1">
                <a:solidFill>
                  <a:srgbClr val="FF0000"/>
                </a:solidFill>
              </a:rPr>
              <a:t>Câu 3: Cặp từ nào sau đây đồng nghĩa với nhau?</a:t>
            </a:r>
          </a:p>
        </p:txBody>
      </p:sp>
      <p:sp>
        <p:nvSpPr>
          <p:cNvPr id="8" name="Rectangle: Rounded Corners 7">
            <a:extLst>
              <a:ext uri="{FF2B5EF4-FFF2-40B4-BE49-F238E27FC236}">
                <a16:creationId xmlns:a16="http://schemas.microsoft.com/office/drawing/2014/main" id="{CB417C77-C02A-1F8B-EEB2-61BE568C123D}"/>
              </a:ext>
            </a:extLst>
          </p:cNvPr>
          <p:cNvSpPr/>
          <p:nvPr/>
        </p:nvSpPr>
        <p:spPr>
          <a:xfrm>
            <a:off x="704139" y="4019760"/>
            <a:ext cx="7830261" cy="211434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5400">
                <a:solidFill>
                  <a:schemeClr val="tx2"/>
                </a:solidFill>
                <a:latin typeface="Calibri" panose="020F0502020204030204" pitchFamily="34" charset="0"/>
                <a:ea typeface="Calibri" panose="020F0502020204030204" pitchFamily="34" charset="0"/>
                <a:cs typeface="Calibri" panose="020F0502020204030204" pitchFamily="34" charset="0"/>
              </a:rPr>
              <a:t>A.	Đi – đứng</a:t>
            </a:r>
          </a:p>
        </p:txBody>
      </p:sp>
      <p:sp>
        <p:nvSpPr>
          <p:cNvPr id="9" name="Rectangle: Rounded Corners 8">
            <a:extLst>
              <a:ext uri="{FF2B5EF4-FFF2-40B4-BE49-F238E27FC236}">
                <a16:creationId xmlns:a16="http://schemas.microsoft.com/office/drawing/2014/main" id="{3B0C529E-F8AA-F296-E7DB-411AB0D6DB9C}"/>
              </a:ext>
            </a:extLst>
          </p:cNvPr>
          <p:cNvSpPr/>
          <p:nvPr/>
        </p:nvSpPr>
        <p:spPr>
          <a:xfrm>
            <a:off x="704139" y="6972300"/>
            <a:ext cx="7830261" cy="211434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5400">
                <a:solidFill>
                  <a:schemeClr val="tx2"/>
                </a:solidFill>
                <a:latin typeface="Calibri" panose="020F0502020204030204" pitchFamily="34" charset="0"/>
                <a:ea typeface="Calibri" panose="020F0502020204030204" pitchFamily="34" charset="0"/>
                <a:cs typeface="Calibri" panose="020F0502020204030204" pitchFamily="34" charset="0"/>
              </a:rPr>
              <a:t>C.	Tập luyện – rèn luyện</a:t>
            </a:r>
          </a:p>
        </p:txBody>
      </p:sp>
      <p:sp>
        <p:nvSpPr>
          <p:cNvPr id="10" name="Rectangle: Rounded Corners 9">
            <a:extLst>
              <a:ext uri="{FF2B5EF4-FFF2-40B4-BE49-F238E27FC236}">
                <a16:creationId xmlns:a16="http://schemas.microsoft.com/office/drawing/2014/main" id="{3A4CA958-700F-D207-A888-8655E6EDF91C}"/>
              </a:ext>
            </a:extLst>
          </p:cNvPr>
          <p:cNvSpPr/>
          <p:nvPr/>
        </p:nvSpPr>
        <p:spPr>
          <a:xfrm>
            <a:off x="9599778" y="4019760"/>
            <a:ext cx="8191500" cy="211434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400">
                <a:solidFill>
                  <a:schemeClr val="tx2"/>
                </a:solidFill>
                <a:latin typeface="Calibri" panose="020F0502020204030204" pitchFamily="34" charset="0"/>
                <a:ea typeface="Calibri" panose="020F0502020204030204" pitchFamily="34" charset="0"/>
                <a:cs typeface="Calibri" panose="020F0502020204030204" pitchFamily="34" charset="0"/>
              </a:rPr>
              <a:t>B.	Chịu khó – can đảm</a:t>
            </a:r>
            <a:endParaRPr lang="vi-VN" sz="54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F5954CC8-CAE4-64BD-6292-1798A58CD265}"/>
              </a:ext>
            </a:extLst>
          </p:cNvPr>
          <p:cNvSpPr/>
          <p:nvPr/>
        </p:nvSpPr>
        <p:spPr>
          <a:xfrm>
            <a:off x="9599778" y="6972300"/>
            <a:ext cx="8191500" cy="211434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5400">
                <a:solidFill>
                  <a:schemeClr val="tx2"/>
                </a:solidFill>
                <a:latin typeface="Calibri" panose="020F0502020204030204" pitchFamily="34" charset="0"/>
                <a:ea typeface="Calibri" panose="020F0502020204030204" pitchFamily="34" charset="0"/>
                <a:cs typeface="Calibri" panose="020F0502020204030204" pitchFamily="34" charset="0"/>
              </a:rPr>
              <a:t>D.	Sở trường – sở đoản</a:t>
            </a:r>
          </a:p>
        </p:txBody>
      </p:sp>
      <p:pic>
        <p:nvPicPr>
          <p:cNvPr id="4" name="Picture 3">
            <a:extLst>
              <a:ext uri="{FF2B5EF4-FFF2-40B4-BE49-F238E27FC236}">
                <a16:creationId xmlns:a16="http://schemas.microsoft.com/office/drawing/2014/main" id="{10C03ED2-4F98-536D-888C-301D9EDFBB6C}"/>
              </a:ext>
            </a:extLst>
          </p:cNvPr>
          <p:cNvPicPr>
            <a:picLocks noChangeAspect="1"/>
          </p:cNvPicPr>
          <p:nvPr/>
        </p:nvPicPr>
        <p:blipFill>
          <a:blip r:embed="rId4"/>
          <a:stretch>
            <a:fillRect/>
          </a:stretch>
        </p:blipFill>
        <p:spPr>
          <a:xfrm>
            <a:off x="7365401" y="8125793"/>
            <a:ext cx="1778599" cy="1637864"/>
          </a:xfrm>
          <a:prstGeom prst="rect">
            <a:avLst/>
          </a:prstGeom>
        </p:spPr>
      </p:pic>
    </p:spTree>
    <p:extLst>
      <p:ext uri="{BB962C8B-B14F-4D97-AF65-F5344CB8AC3E}">
        <p14:creationId xmlns:p14="http://schemas.microsoft.com/office/powerpoint/2010/main" val="249377524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two people in a garden&#10;&#10;Description automatically generated">
            <a:extLst>
              <a:ext uri="{FF2B5EF4-FFF2-40B4-BE49-F238E27FC236}">
                <a16:creationId xmlns:a16="http://schemas.microsoft.com/office/drawing/2014/main" id="{7B25CCAC-8CF8-85BD-C9CF-59790575A35E}"/>
              </a:ext>
            </a:extLst>
          </p:cNvPr>
          <p:cNvPicPr>
            <a:picLocks noChangeAspect="1"/>
          </p:cNvPicPr>
          <p:nvPr/>
        </p:nvPicPr>
        <p:blipFill>
          <a:blip r:embed="rId2" cstate="print">
            <a:extLst>
              <a:ext uri="{28A0092B-C50C-407E-A947-70E740481C1C}">
                <a14:useLocalDpi xmlns:a14="http://schemas.microsoft.com/office/drawing/2010/main" val="0"/>
              </a:ext>
            </a:extLst>
          </a:blip>
          <a:srcRect t="15776" r="1" b="1"/>
          <a:stretch/>
        </p:blipFill>
        <p:spPr>
          <a:xfrm>
            <a:off x="-9882" y="10"/>
            <a:ext cx="18297882" cy="10286990"/>
          </a:xfrm>
          <a:prstGeom prst="rect">
            <a:avLst/>
          </a:prstGeom>
        </p:spPr>
      </p:pic>
      <p:pic>
        <p:nvPicPr>
          <p:cNvPr id="8" name="Picture 7">
            <a:extLst>
              <a:ext uri="{FF2B5EF4-FFF2-40B4-BE49-F238E27FC236}">
                <a16:creationId xmlns:a16="http://schemas.microsoft.com/office/drawing/2014/main" id="{8D8F429C-71DF-52BF-A845-4D5952CC5B92}"/>
              </a:ext>
            </a:extLst>
          </p:cNvPr>
          <p:cNvPicPr>
            <a:picLocks noChangeAspect="1"/>
          </p:cNvPicPr>
          <p:nvPr/>
        </p:nvPicPr>
        <p:blipFill>
          <a:blip r:embed="rId3"/>
          <a:stretch>
            <a:fillRect/>
          </a:stretch>
        </p:blipFill>
        <p:spPr>
          <a:xfrm rot="711157">
            <a:off x="6934200" y="1714474"/>
            <a:ext cx="9359838" cy="3959583"/>
          </a:xfrm>
          <a:prstGeom prst="rect">
            <a:avLst/>
          </a:prstGeom>
        </p:spPr>
      </p:pic>
      <p:pic>
        <p:nvPicPr>
          <p:cNvPr id="12" name="Picture 11">
            <a:extLst>
              <a:ext uri="{FF2B5EF4-FFF2-40B4-BE49-F238E27FC236}">
                <a16:creationId xmlns:a16="http://schemas.microsoft.com/office/drawing/2014/main" id="{0595D76C-D84D-339D-F35F-59F572C4AE0C}"/>
              </a:ext>
            </a:extLst>
          </p:cNvPr>
          <p:cNvPicPr>
            <a:picLocks noChangeAspect="1"/>
          </p:cNvPicPr>
          <p:nvPr/>
        </p:nvPicPr>
        <p:blipFill>
          <a:blip r:embed="rId4"/>
          <a:stretch>
            <a:fillRect/>
          </a:stretch>
        </p:blipFill>
        <p:spPr>
          <a:xfrm>
            <a:off x="304800" y="5708507"/>
            <a:ext cx="12132091" cy="4578493"/>
          </a:xfrm>
          <a:prstGeom prst="rect">
            <a:avLst/>
          </a:prstGeom>
        </p:spPr>
      </p:pic>
    </p:spTree>
    <p:extLst>
      <p:ext uri="{BB962C8B-B14F-4D97-AF65-F5344CB8AC3E}">
        <p14:creationId xmlns:p14="http://schemas.microsoft.com/office/powerpoint/2010/main" val="22890650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scene with vegetables and a fence&#10;&#10;Description automatically generated">
            <a:extLst>
              <a:ext uri="{FF2B5EF4-FFF2-40B4-BE49-F238E27FC236}">
                <a16:creationId xmlns:a16="http://schemas.microsoft.com/office/drawing/2014/main" id="{3DA2317E-FCA4-D830-8B30-DAD447914B2B}"/>
              </a:ext>
            </a:extLst>
          </p:cNvPr>
          <p:cNvPicPr>
            <a:picLocks noChangeAspect="1"/>
          </p:cNvPicPr>
          <p:nvPr/>
        </p:nvPicPr>
        <p:blipFill>
          <a:blip r:embed="rId2" cstate="print">
            <a:extLst>
              <a:ext uri="{28A0092B-C50C-407E-A947-70E740481C1C}">
                <a14:useLocalDpi xmlns:a14="http://schemas.microsoft.com/office/drawing/2010/main" val="0"/>
              </a:ext>
            </a:extLst>
          </a:blip>
          <a:srcRect r="1280"/>
          <a:stretch/>
        </p:blipFill>
        <p:spPr>
          <a:xfrm>
            <a:off x="-9882" y="10"/>
            <a:ext cx="18297882" cy="10286990"/>
          </a:xfrm>
          <a:prstGeom prst="rect">
            <a:avLst/>
          </a:prstGeom>
        </p:spPr>
      </p:pic>
      <p:sp>
        <p:nvSpPr>
          <p:cNvPr id="4" name="Freeform 4">
            <a:extLst>
              <a:ext uri="{FF2B5EF4-FFF2-40B4-BE49-F238E27FC236}">
                <a16:creationId xmlns:a16="http://schemas.microsoft.com/office/drawing/2014/main" id="{17F21B6A-3885-4EFD-5E22-D596CB21FF60}"/>
              </a:ext>
            </a:extLst>
          </p:cNvPr>
          <p:cNvSpPr/>
          <p:nvPr/>
        </p:nvSpPr>
        <p:spPr>
          <a:xfrm>
            <a:off x="11658600" y="2628900"/>
            <a:ext cx="5635647" cy="7992286"/>
          </a:xfrm>
          <a:custGeom>
            <a:avLst/>
            <a:gdLst/>
            <a:ahLst/>
            <a:cxnLst/>
            <a:rect l="l" t="t" r="r" b="b"/>
            <a:pathLst>
              <a:path w="2673619" h="3790128">
                <a:moveTo>
                  <a:pt x="0" y="0"/>
                </a:moveTo>
                <a:lnTo>
                  <a:pt x="2673619" y="0"/>
                </a:lnTo>
                <a:lnTo>
                  <a:pt x="2673619" y="3790128"/>
                </a:lnTo>
                <a:lnTo>
                  <a:pt x="0" y="379012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EB85D38-1A3F-6FB3-E1C1-FF4E58278616}"/>
              </a:ext>
            </a:extLst>
          </p:cNvPr>
          <p:cNvGrpSpPr/>
          <p:nvPr/>
        </p:nvGrpSpPr>
        <p:grpSpPr>
          <a:xfrm>
            <a:off x="304800" y="1333500"/>
            <a:ext cx="11520985" cy="8591550"/>
            <a:chOff x="304800" y="1333500"/>
            <a:chExt cx="11520985" cy="8591550"/>
          </a:xfrm>
        </p:grpSpPr>
        <p:grpSp>
          <p:nvGrpSpPr>
            <p:cNvPr id="7" name="Group 6">
              <a:extLst>
                <a:ext uri="{FF2B5EF4-FFF2-40B4-BE49-F238E27FC236}">
                  <a16:creationId xmlns:a16="http://schemas.microsoft.com/office/drawing/2014/main" id="{01537EEC-4A71-2D21-F6CC-15F30FBB31DA}"/>
                </a:ext>
              </a:extLst>
            </p:cNvPr>
            <p:cNvGrpSpPr/>
            <p:nvPr/>
          </p:nvGrpSpPr>
          <p:grpSpPr>
            <a:xfrm>
              <a:off x="304800" y="1333500"/>
              <a:ext cx="11520985" cy="8591550"/>
              <a:chOff x="304800" y="1333500"/>
              <a:chExt cx="11520985" cy="8591550"/>
            </a:xfrm>
          </p:grpSpPr>
          <p:sp>
            <p:nvSpPr>
              <p:cNvPr id="5" name="Cloud 4">
                <a:extLst>
                  <a:ext uri="{FF2B5EF4-FFF2-40B4-BE49-F238E27FC236}">
                    <a16:creationId xmlns:a16="http://schemas.microsoft.com/office/drawing/2014/main" id="{9AC13B56-E794-A1FE-1EA0-E55961EDF85A}"/>
                  </a:ext>
                </a:extLst>
              </p:cNvPr>
              <p:cNvSpPr/>
              <p:nvPr/>
            </p:nvSpPr>
            <p:spPr>
              <a:xfrm>
                <a:off x="304800" y="1333500"/>
                <a:ext cx="11506200" cy="8229600"/>
              </a:xfrm>
              <a:prstGeom prst="cloud">
                <a:avLst/>
              </a:prstGeom>
              <a:solidFill>
                <a:srgbClr val="F86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Cloud 5">
                <a:extLst>
                  <a:ext uri="{FF2B5EF4-FFF2-40B4-BE49-F238E27FC236}">
                    <a16:creationId xmlns:a16="http://schemas.microsoft.com/office/drawing/2014/main" id="{E48A77E1-488C-D289-E205-EE34EC9BB9CD}"/>
                  </a:ext>
                </a:extLst>
              </p:cNvPr>
              <p:cNvSpPr/>
              <p:nvPr/>
            </p:nvSpPr>
            <p:spPr>
              <a:xfrm>
                <a:off x="319585" y="1695450"/>
                <a:ext cx="11506200" cy="8229600"/>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F326D00-7442-B1B1-3A21-5FCD7F8C1C5D}"/>
                </a:ext>
              </a:extLst>
            </p:cNvPr>
            <p:cNvSpPr txBox="1"/>
            <p:nvPr/>
          </p:nvSpPr>
          <p:spPr>
            <a:xfrm>
              <a:off x="2037238" y="3162300"/>
              <a:ext cx="8305800"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1" u="none" strike="noStrike" kern="1200" cap="none" spc="0" normalizeH="0" baseline="0" noProof="0" dirty="0" err="1">
                  <a:ln>
                    <a:noFill/>
                  </a:ln>
                  <a:solidFill>
                    <a:prstClr val="black"/>
                  </a:solidFill>
                  <a:effectLst/>
                  <a:uLnTx/>
                  <a:uFillTx/>
                  <a:latin typeface="Calibri"/>
                  <a:ea typeface="+mn-ea"/>
                  <a:cs typeface="+mn-cs"/>
                </a:rPr>
                <a:t>Chúc</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mừng</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các</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bạn</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đã</a:t>
              </a:r>
              <a:r>
                <a:rPr kumimoji="0" lang="en-GB" sz="5400" b="0" i="1" u="none" strike="noStrike" kern="1200" cap="none" spc="0" normalizeH="0" baseline="0" noProof="0" dirty="0">
                  <a:ln>
                    <a:noFill/>
                  </a:ln>
                  <a:solidFill>
                    <a:prstClr val="black"/>
                  </a:solidFill>
                  <a:effectLst/>
                  <a:uLnTx/>
                  <a:uFillTx/>
                  <a:latin typeface="Calibri"/>
                  <a:ea typeface="+mn-ea"/>
                  <a:cs typeface="+mn-cs"/>
                </a:rPr>
                <a:t> thu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thập</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được</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rất</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nhiều</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hạt</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giống</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để</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trồng</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cây</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hạnh</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phúc</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Hãy</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chung</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tay</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xây</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dựng</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môi</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trường</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xanh</a:t>
              </a:r>
              <a:r>
                <a:rPr kumimoji="0" lang="en-GB" sz="5400" b="0" i="1" u="none" strike="noStrike" kern="1200" cap="none" spc="0" normalizeH="0" baseline="0" noProof="0" dirty="0">
                  <a:ln>
                    <a:noFill/>
                  </a:ln>
                  <a:solidFill>
                    <a:prstClr val="black"/>
                  </a:solidFill>
                  <a:effectLst/>
                  <a:uLnTx/>
                  <a:uFillTx/>
                  <a:latin typeface="Calibri"/>
                  <a:ea typeface="+mn-ea"/>
                  <a:cs typeface="+mn-cs"/>
                </a:rPr>
                <a:t> </a:t>
              </a:r>
              <a:r>
                <a:rPr kumimoji="0" lang="en-GB" sz="5400" b="0" i="1" u="none" strike="noStrike" kern="1200" cap="none" spc="0" normalizeH="0" baseline="0" noProof="0" dirty="0" err="1">
                  <a:ln>
                    <a:noFill/>
                  </a:ln>
                  <a:solidFill>
                    <a:prstClr val="black"/>
                  </a:solidFill>
                  <a:effectLst/>
                  <a:uLnTx/>
                  <a:uFillTx/>
                  <a:latin typeface="Calibri"/>
                  <a:ea typeface="+mn-ea"/>
                  <a:cs typeface="+mn-cs"/>
                </a:rPr>
                <a:t>nhé</a:t>
              </a:r>
              <a:r>
                <a:rPr kumimoji="0" lang="en-GB" sz="5400" b="0" i="1" u="none" strike="noStrike" kern="1200" cap="none" spc="0" normalizeH="0" baseline="0" noProof="0" dirty="0">
                  <a:ln>
                    <a:noFill/>
                  </a:ln>
                  <a:solidFill>
                    <a:prstClr val="black"/>
                  </a:solidFill>
                  <a:effectLst/>
                  <a:uLnTx/>
                  <a:uFillTx/>
                  <a:latin typeface="Calibri"/>
                  <a:ea typeface="+mn-ea"/>
                  <a:cs typeface="+mn-cs"/>
                </a:rPr>
                <a:t>!</a:t>
              </a:r>
              <a:endParaRPr kumimoji="0" lang="vi-VN" sz="5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1257322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yellow frame with clouds and stars&#10;&#10;Description automatically generated">
            <a:extLst>
              <a:ext uri="{FF2B5EF4-FFF2-40B4-BE49-F238E27FC236}">
                <a16:creationId xmlns:a16="http://schemas.microsoft.com/office/drawing/2014/main" id="{1AEB576B-5326-FE74-16A1-AEB283551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90401"/>
          </a:xfrm>
          <a:prstGeom prst="rect">
            <a:avLst/>
          </a:prstGeom>
        </p:spPr>
      </p:pic>
      <p:sp>
        <p:nvSpPr>
          <p:cNvPr id="2" name="Freeform 9">
            <a:extLst>
              <a:ext uri="{FF2B5EF4-FFF2-40B4-BE49-F238E27FC236}">
                <a16:creationId xmlns:a16="http://schemas.microsoft.com/office/drawing/2014/main" id="{F9B81455-1EE0-764C-90CC-FB2D2909E496}"/>
              </a:ext>
            </a:extLst>
          </p:cNvPr>
          <p:cNvSpPr/>
          <p:nvPr/>
        </p:nvSpPr>
        <p:spPr>
          <a:xfrm>
            <a:off x="3292260" y="1458511"/>
            <a:ext cx="11719140" cy="7418789"/>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F67A5DB1-7B34-7728-B62F-2E237944C8FA}"/>
              </a:ext>
            </a:extLst>
          </p:cNvPr>
          <p:cNvSpPr txBox="1"/>
          <p:nvPr/>
        </p:nvSpPr>
        <p:spPr>
          <a:xfrm>
            <a:off x="4495800" y="2628900"/>
            <a:ext cx="9144000" cy="5404172"/>
          </a:xfrm>
          <a:prstGeom prst="rect">
            <a:avLst/>
          </a:prstGeom>
          <a:noFill/>
        </p:spPr>
        <p:txBody>
          <a:bodyPr wrap="square">
            <a:spAutoFit/>
          </a:bodyPr>
          <a:lstStyle/>
          <a:p>
            <a:pPr algn="ctr">
              <a:lnSpc>
                <a:spcPct val="150000"/>
              </a:lnSpc>
            </a:pPr>
            <a:r>
              <a:rPr lang="vi-VN" sz="8000" dirty="0">
                <a:latin typeface="Calibri" panose="020F0502020204030204" pitchFamily="34" charset="0"/>
                <a:ea typeface="Calibri" panose="020F0502020204030204" pitchFamily="34" charset="0"/>
                <a:cs typeface="Calibri" panose="020F0502020204030204" pitchFamily="34" charset="0"/>
              </a:rPr>
              <a:t>Bài học hôm nay giúp các em biết được điều gì?</a:t>
            </a:r>
          </a:p>
        </p:txBody>
      </p:sp>
      <p:sp>
        <p:nvSpPr>
          <p:cNvPr id="7" name="Freeform 10">
            <a:extLst>
              <a:ext uri="{FF2B5EF4-FFF2-40B4-BE49-F238E27FC236}">
                <a16:creationId xmlns:a16="http://schemas.microsoft.com/office/drawing/2014/main" id="{C8E79170-1E8C-C1C9-0FBF-B563543CFB0D}"/>
              </a:ext>
            </a:extLst>
          </p:cNvPr>
          <p:cNvSpPr/>
          <p:nvPr/>
        </p:nvSpPr>
        <p:spPr>
          <a:xfrm flipH="1">
            <a:off x="13030200" y="4021250"/>
            <a:ext cx="4830223" cy="6975700"/>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22233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A pink and yellow frame with clouds and stars&#10;&#10;Description automatically generated">
            <a:extLst>
              <a:ext uri="{FF2B5EF4-FFF2-40B4-BE49-F238E27FC236}">
                <a16:creationId xmlns:a16="http://schemas.microsoft.com/office/drawing/2014/main" id="{3E760CE1-0A35-3140-CD2B-911518A8D4C9}"/>
              </a:ext>
            </a:extLst>
          </p:cNvPr>
          <p:cNvPicPr>
            <a:picLocks noChangeAspect="1"/>
          </p:cNvPicPr>
          <p:nvPr/>
        </p:nvPicPr>
        <p:blipFill>
          <a:blip r:embed="rId2" cstate="print">
            <a:extLst>
              <a:ext uri="{28A0092B-C50C-407E-A947-70E740481C1C}">
                <a14:useLocalDpi xmlns:a14="http://schemas.microsoft.com/office/drawing/2010/main" val="0"/>
              </a:ext>
            </a:extLst>
          </a:blip>
          <a:srcRect t="4361" b="16148"/>
          <a:stretch/>
        </p:blipFill>
        <p:spPr>
          <a:xfrm>
            <a:off x="20" y="1923"/>
            <a:ext cx="18287980" cy="10285077"/>
          </a:xfrm>
          <a:prstGeom prst="rect">
            <a:avLst/>
          </a:prstGeom>
        </p:spPr>
      </p:pic>
      <p:sp>
        <p:nvSpPr>
          <p:cNvPr id="9" name="Freeform 8">
            <a:extLst>
              <a:ext uri="{FF2B5EF4-FFF2-40B4-BE49-F238E27FC236}">
                <a16:creationId xmlns:a16="http://schemas.microsoft.com/office/drawing/2014/main" id="{BA15CB64-2723-2691-0D32-87871B1DBDE7}"/>
              </a:ext>
            </a:extLst>
          </p:cNvPr>
          <p:cNvSpPr/>
          <p:nvPr/>
        </p:nvSpPr>
        <p:spPr>
          <a:xfrm>
            <a:off x="0" y="6210300"/>
            <a:ext cx="5791200" cy="4067157"/>
          </a:xfrm>
          <a:custGeom>
            <a:avLst/>
            <a:gdLst/>
            <a:ahLst/>
            <a:cxnLst/>
            <a:rect l="l" t="t" r="r" b="b"/>
            <a:pathLst>
              <a:path w="2451601" h="1912249">
                <a:moveTo>
                  <a:pt x="0" y="0"/>
                </a:moveTo>
                <a:lnTo>
                  <a:pt x="2451601" y="0"/>
                </a:lnTo>
                <a:lnTo>
                  <a:pt x="2451601" y="1912249"/>
                </a:lnTo>
                <a:lnTo>
                  <a:pt x="0" y="19122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96CA36B4-3939-5C7A-7B02-7C5913444CC0}"/>
              </a:ext>
            </a:extLst>
          </p:cNvPr>
          <p:cNvSpPr/>
          <p:nvPr/>
        </p:nvSpPr>
        <p:spPr>
          <a:xfrm flipH="1">
            <a:off x="12115800" y="6013421"/>
            <a:ext cx="6172200" cy="4273579"/>
          </a:xfrm>
          <a:custGeom>
            <a:avLst/>
            <a:gdLst/>
            <a:ahLst/>
            <a:cxnLst/>
            <a:rect l="l" t="t" r="r" b="b"/>
            <a:pathLst>
              <a:path w="2451601" h="1912249">
                <a:moveTo>
                  <a:pt x="0" y="0"/>
                </a:moveTo>
                <a:lnTo>
                  <a:pt x="2451601" y="0"/>
                </a:lnTo>
                <a:lnTo>
                  <a:pt x="2451601" y="1912249"/>
                </a:lnTo>
                <a:lnTo>
                  <a:pt x="0" y="19122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Cartoon of kids in front of a school building&#10;&#10;Description automatically generated">
            <a:extLst>
              <a:ext uri="{FF2B5EF4-FFF2-40B4-BE49-F238E27FC236}">
                <a16:creationId xmlns:a16="http://schemas.microsoft.com/office/drawing/2014/main" id="{BCAA214D-D93D-D54A-6290-4F189674CB6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64" b="94312" l="9964" r="89996">
                        <a14:foregroundMark x1="22025" y1="61275" x2="29568" y2="55184"/>
                        <a14:foregroundMark x1="31827" y1="54377" x2="37919" y2="63171"/>
                        <a14:foregroundMark x1="26382" y1="93949" x2="29286" y2="80274"/>
                        <a14:foregroundMark x1="29286" y1="80274" x2="29286" y2="80274"/>
                        <a14:foregroundMark x1="66196" y1="30779" x2="76119" y2="73376"/>
                        <a14:foregroundMark x1="77733" y1="55063" x2="82090" y2="60226"/>
                        <a14:foregroundMark x1="60226" y1="65389" x2="68979" y2="53610"/>
                        <a14:foregroundMark x1="65793" y1="94312" x2="69141" y2="87132"/>
                        <a14:foregroundMark x1="69141" y1="87132" x2="72408" y2="68455"/>
                        <a14:foregroundMark x1="74143" y1="90762" x2="74143" y2="90762"/>
                        <a14:backgroundMark x1="90480" y1="40984" x2="87818" y2="59177"/>
                        <a14:backgroundMark x1="87414" y1="39935" x2="87132" y2="47479"/>
                        <a14:backgroundMark x1="85155" y1="41388" x2="84631" y2="42194"/>
                      </a14:backgroundRemoval>
                    </a14:imgEffect>
                  </a14:imgLayer>
                </a14:imgProps>
              </a:ext>
              <a:ext uri="{28A0092B-C50C-407E-A947-70E740481C1C}">
                <a14:useLocalDpi xmlns:a14="http://schemas.microsoft.com/office/drawing/2010/main" val="0"/>
              </a:ext>
            </a:extLst>
          </a:blip>
          <a:stretch>
            <a:fillRect/>
          </a:stretch>
        </p:blipFill>
        <p:spPr>
          <a:xfrm>
            <a:off x="3800837" y="1993484"/>
            <a:ext cx="11582400" cy="11582400"/>
          </a:xfrm>
          <a:prstGeom prst="rect">
            <a:avLst/>
          </a:prstGeom>
          <a:effectLst>
            <a:outerShdw dist="38100" algn="l" rotWithShape="0">
              <a:schemeClr val="bg1"/>
            </a:outerShdw>
          </a:effectLst>
        </p:spPr>
      </p:pic>
      <p:sp>
        <p:nvSpPr>
          <p:cNvPr id="17" name="TextBox 16">
            <a:extLst>
              <a:ext uri="{FF2B5EF4-FFF2-40B4-BE49-F238E27FC236}">
                <a16:creationId xmlns:a16="http://schemas.microsoft.com/office/drawing/2014/main" id="{CE56DE20-91FB-18C3-10CD-1558868E3635}"/>
              </a:ext>
            </a:extLst>
          </p:cNvPr>
          <p:cNvSpPr txBox="1"/>
          <p:nvPr/>
        </p:nvSpPr>
        <p:spPr>
          <a:xfrm>
            <a:off x="3200972" y="942718"/>
            <a:ext cx="11963400"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err="1">
                <a:ln>
                  <a:noFill/>
                </a:ln>
                <a:solidFill>
                  <a:prstClr val="white"/>
                </a:solidFill>
                <a:effectLst/>
                <a:uLnTx/>
                <a:uFillTx/>
                <a:latin typeface="SVN-Rio 2016" panose="03060502030307020202" pitchFamily="66" charset="0"/>
                <a:ea typeface="+mn-ea"/>
                <a:cs typeface="+mn-cs"/>
              </a:rPr>
              <a:t>Tạm</a:t>
            </a:r>
            <a:r>
              <a:rPr kumimoji="0" lang="en-GB" sz="13800" b="1" i="0" u="none" strike="noStrike" kern="1200" cap="none" spc="0" normalizeH="0" baseline="0" noProof="0" dirty="0">
                <a:ln>
                  <a:noFill/>
                </a:ln>
                <a:solidFill>
                  <a:prstClr val="white"/>
                </a:solidFill>
                <a:effectLst/>
                <a:uLnTx/>
                <a:uFillTx/>
                <a:latin typeface="SVN-Rio 2016" panose="03060502030307020202" pitchFamily="66" charset="0"/>
                <a:ea typeface="+mn-ea"/>
                <a:cs typeface="+mn-cs"/>
              </a:rPr>
              <a:t> </a:t>
            </a:r>
            <a:r>
              <a:rPr kumimoji="0" lang="en-GB" sz="13800" b="1" i="0" u="none" strike="noStrike" kern="1200" cap="none" spc="0" normalizeH="0" baseline="0" noProof="0" dirty="0" err="1">
                <a:ln>
                  <a:noFill/>
                </a:ln>
                <a:solidFill>
                  <a:prstClr val="white"/>
                </a:solidFill>
                <a:effectLst/>
                <a:uLnTx/>
                <a:uFillTx/>
                <a:latin typeface="SVN-Rio 2016" panose="03060502030307020202" pitchFamily="66" charset="0"/>
                <a:ea typeface="+mn-ea"/>
                <a:cs typeface="+mn-cs"/>
              </a:rPr>
              <a:t>biệt</a:t>
            </a:r>
            <a:r>
              <a:rPr kumimoji="0" lang="en-GB" sz="13800" b="1" i="0" u="none" strike="noStrike" kern="1200" cap="none" spc="0" normalizeH="0" baseline="0" noProof="0" dirty="0">
                <a:ln>
                  <a:noFill/>
                </a:ln>
                <a:solidFill>
                  <a:prstClr val="white"/>
                </a:solidFill>
                <a:effectLst/>
                <a:uLnTx/>
                <a:uFillTx/>
                <a:latin typeface="SVN-Rio 2016" panose="03060502030307020202" pitchFamily="66" charset="0"/>
                <a:ea typeface="+mn-ea"/>
                <a:cs typeface="+mn-cs"/>
              </a:rPr>
              <a:t> </a:t>
            </a:r>
            <a:r>
              <a:rPr kumimoji="0" lang="en-GB" sz="13800" b="1" i="0" u="none" strike="noStrike" kern="1200" cap="none" spc="0" normalizeH="0" baseline="0" noProof="0" dirty="0" err="1">
                <a:ln>
                  <a:noFill/>
                </a:ln>
                <a:solidFill>
                  <a:prstClr val="white"/>
                </a:solidFill>
                <a:effectLst/>
                <a:uLnTx/>
                <a:uFillTx/>
                <a:latin typeface="SVN-Rio 2016" panose="03060502030307020202" pitchFamily="66" charset="0"/>
                <a:ea typeface="+mn-ea"/>
                <a:cs typeface="+mn-cs"/>
              </a:rPr>
              <a:t>và</a:t>
            </a:r>
            <a:r>
              <a:rPr kumimoji="0" lang="en-GB" sz="13800" b="1" i="0" u="none" strike="noStrike" kern="1200" cap="none" spc="0" normalizeH="0" baseline="0" noProof="0" dirty="0">
                <a:ln>
                  <a:noFill/>
                </a:ln>
                <a:solidFill>
                  <a:prstClr val="white"/>
                </a:solidFill>
                <a:effectLst/>
                <a:uLnTx/>
                <a:uFillTx/>
                <a:latin typeface="SVN-Rio 2016" panose="03060502030307020202" pitchFamily="66" charset="0"/>
                <a:ea typeface="+mn-ea"/>
                <a:cs typeface="+mn-cs"/>
              </a:rPr>
              <a:t> </a:t>
            </a:r>
            <a:r>
              <a:rPr kumimoji="0" lang="en-GB" sz="13800" b="1" i="0" u="none" strike="noStrike" kern="1200" cap="none" spc="0" normalizeH="0" baseline="0" noProof="0" dirty="0" err="1">
                <a:ln>
                  <a:noFill/>
                </a:ln>
                <a:solidFill>
                  <a:prstClr val="white"/>
                </a:solidFill>
                <a:effectLst/>
                <a:uLnTx/>
                <a:uFillTx/>
                <a:latin typeface="SVN-Rio 2016" panose="03060502030307020202" pitchFamily="66" charset="0"/>
                <a:ea typeface="+mn-ea"/>
                <a:cs typeface="+mn-cs"/>
              </a:rPr>
              <a:t>hẹn</a:t>
            </a:r>
            <a:r>
              <a:rPr kumimoji="0" lang="en-GB" sz="13800" b="1" i="0" u="none" strike="noStrike" kern="1200" cap="none" spc="0" normalizeH="0" baseline="0" noProof="0" dirty="0">
                <a:ln>
                  <a:noFill/>
                </a:ln>
                <a:solidFill>
                  <a:prstClr val="white"/>
                </a:solidFill>
                <a:effectLst/>
                <a:uLnTx/>
                <a:uFillTx/>
                <a:latin typeface="SVN-Rio 2016" panose="03060502030307020202" pitchFamily="66" charset="0"/>
                <a:ea typeface="+mn-ea"/>
                <a:cs typeface="+mn-cs"/>
              </a:rPr>
              <a:t> </a:t>
            </a:r>
            <a:r>
              <a:rPr kumimoji="0" lang="en-GB" sz="13800" b="1" i="0" u="none" strike="noStrike" kern="1200" cap="none" spc="0" normalizeH="0" baseline="0" noProof="0" dirty="0" err="1">
                <a:ln>
                  <a:noFill/>
                </a:ln>
                <a:solidFill>
                  <a:prstClr val="white"/>
                </a:solidFill>
                <a:effectLst/>
                <a:uLnTx/>
                <a:uFillTx/>
                <a:latin typeface="SVN-Rio 2016" panose="03060502030307020202" pitchFamily="66" charset="0"/>
                <a:ea typeface="+mn-ea"/>
                <a:cs typeface="+mn-cs"/>
              </a:rPr>
              <a:t>gặp</a:t>
            </a:r>
            <a:r>
              <a:rPr kumimoji="0" lang="en-GB" sz="13800" b="1" i="0" u="none" strike="noStrike" kern="1200" cap="none" spc="0" normalizeH="0" baseline="0" noProof="0" dirty="0">
                <a:ln>
                  <a:noFill/>
                </a:ln>
                <a:solidFill>
                  <a:prstClr val="white"/>
                </a:solidFill>
                <a:effectLst/>
                <a:uLnTx/>
                <a:uFillTx/>
                <a:latin typeface="SVN-Rio 2016" panose="03060502030307020202" pitchFamily="66" charset="0"/>
                <a:ea typeface="+mn-ea"/>
                <a:cs typeface="+mn-cs"/>
              </a:rPr>
              <a:t> </a:t>
            </a:r>
            <a:r>
              <a:rPr kumimoji="0" lang="en-GB" sz="13800" b="1" i="0" u="none" strike="noStrike" kern="1200" cap="none" spc="0" normalizeH="0" baseline="0" noProof="0" dirty="0" err="1">
                <a:ln>
                  <a:noFill/>
                </a:ln>
                <a:solidFill>
                  <a:prstClr val="white"/>
                </a:solidFill>
                <a:effectLst/>
                <a:uLnTx/>
                <a:uFillTx/>
                <a:latin typeface="SVN-Rio 2016" panose="03060502030307020202" pitchFamily="66" charset="0"/>
                <a:ea typeface="+mn-ea"/>
                <a:cs typeface="+mn-cs"/>
              </a:rPr>
              <a:t>lại</a:t>
            </a:r>
            <a:r>
              <a:rPr kumimoji="0" lang="en-GB" sz="13800" b="1" i="0" u="none" strike="noStrike" kern="1200" cap="none" spc="0" normalizeH="0" baseline="0" noProof="0" dirty="0">
                <a:ln>
                  <a:noFill/>
                </a:ln>
                <a:solidFill>
                  <a:prstClr val="white"/>
                </a:solidFill>
                <a:effectLst/>
                <a:uLnTx/>
                <a:uFillTx/>
                <a:latin typeface="SVN-Rio 2016" panose="03060502030307020202" pitchFamily="66" charset="0"/>
                <a:ea typeface="+mn-ea"/>
                <a:cs typeface="+mn-cs"/>
              </a:rPr>
              <a:t>!</a:t>
            </a:r>
            <a:endParaRPr kumimoji="0" lang="vi-VN" sz="1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8" name="Freeform 14">
            <a:extLst>
              <a:ext uri="{FF2B5EF4-FFF2-40B4-BE49-F238E27FC236}">
                <a16:creationId xmlns:a16="http://schemas.microsoft.com/office/drawing/2014/main" id="{8A9E36E3-ADA9-6ACF-73D4-3D9FB3F796CE}"/>
              </a:ext>
            </a:extLst>
          </p:cNvPr>
          <p:cNvSpPr/>
          <p:nvPr/>
        </p:nvSpPr>
        <p:spPr>
          <a:xfrm>
            <a:off x="13736193" y="5976092"/>
            <a:ext cx="1428750" cy="1266825"/>
          </a:xfrm>
          <a:custGeom>
            <a:avLst/>
            <a:gdLst/>
            <a:ahLst/>
            <a:cxnLst/>
            <a:rect l="l" t="t" r="r" b="b"/>
            <a:pathLst>
              <a:path w="1428750" h="1266825">
                <a:moveTo>
                  <a:pt x="0" y="0"/>
                </a:moveTo>
                <a:lnTo>
                  <a:pt x="1428750" y="0"/>
                </a:lnTo>
                <a:lnTo>
                  <a:pt x="1428750" y="1266825"/>
                </a:lnTo>
                <a:lnTo>
                  <a:pt x="0" y="126682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3">
            <a:extLst>
              <a:ext uri="{FF2B5EF4-FFF2-40B4-BE49-F238E27FC236}">
                <a16:creationId xmlns:a16="http://schemas.microsoft.com/office/drawing/2014/main" id="{E73596BD-C156-AD07-F7A9-39035CD77B6E}"/>
              </a:ext>
            </a:extLst>
          </p:cNvPr>
          <p:cNvSpPr/>
          <p:nvPr/>
        </p:nvSpPr>
        <p:spPr>
          <a:xfrm rot="19370231">
            <a:off x="731118" y="3216863"/>
            <a:ext cx="1509564" cy="1536452"/>
          </a:xfrm>
          <a:custGeom>
            <a:avLst/>
            <a:gdLst/>
            <a:ahLst/>
            <a:cxnLst/>
            <a:rect l="l" t="t" r="r" b="b"/>
            <a:pathLst>
              <a:path w="1509564" h="1536452">
                <a:moveTo>
                  <a:pt x="0" y="0"/>
                </a:moveTo>
                <a:lnTo>
                  <a:pt x="1509565" y="0"/>
                </a:lnTo>
                <a:lnTo>
                  <a:pt x="1509565" y="1536452"/>
                </a:lnTo>
                <a:lnTo>
                  <a:pt x="0" y="1536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0">
            <a:extLst>
              <a:ext uri="{FF2B5EF4-FFF2-40B4-BE49-F238E27FC236}">
                <a16:creationId xmlns:a16="http://schemas.microsoft.com/office/drawing/2014/main" id="{C5AFD631-366E-69CC-EC86-99341A747B58}"/>
              </a:ext>
            </a:extLst>
          </p:cNvPr>
          <p:cNvSpPr/>
          <p:nvPr/>
        </p:nvSpPr>
        <p:spPr>
          <a:xfrm rot="2824086">
            <a:off x="2931682" y="5980854"/>
            <a:ext cx="1292072" cy="1480178"/>
          </a:xfrm>
          <a:custGeom>
            <a:avLst/>
            <a:gdLst/>
            <a:ahLst/>
            <a:cxnLst/>
            <a:rect l="l" t="t" r="r" b="b"/>
            <a:pathLst>
              <a:path w="1292072" h="1480178">
                <a:moveTo>
                  <a:pt x="0" y="0"/>
                </a:moveTo>
                <a:lnTo>
                  <a:pt x="1292073" y="0"/>
                </a:lnTo>
                <a:lnTo>
                  <a:pt x="1292073" y="1480178"/>
                </a:lnTo>
                <a:lnTo>
                  <a:pt x="0" y="148017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46213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scene with vegetables and a fence&#10;&#10;Description automatically generated">
            <a:extLst>
              <a:ext uri="{FF2B5EF4-FFF2-40B4-BE49-F238E27FC236}">
                <a16:creationId xmlns:a16="http://schemas.microsoft.com/office/drawing/2014/main" id="{3DA2317E-FCA4-D830-8B30-DAD447914B2B}"/>
              </a:ext>
            </a:extLst>
          </p:cNvPr>
          <p:cNvPicPr>
            <a:picLocks noChangeAspect="1"/>
          </p:cNvPicPr>
          <p:nvPr/>
        </p:nvPicPr>
        <p:blipFill>
          <a:blip r:embed="rId2" cstate="print">
            <a:extLst>
              <a:ext uri="{28A0092B-C50C-407E-A947-70E740481C1C}">
                <a14:useLocalDpi xmlns:a14="http://schemas.microsoft.com/office/drawing/2010/main" val="0"/>
              </a:ext>
            </a:extLst>
          </a:blip>
          <a:srcRect r="1280"/>
          <a:stretch/>
        </p:blipFill>
        <p:spPr>
          <a:xfrm>
            <a:off x="-9882" y="10"/>
            <a:ext cx="18297882" cy="10286990"/>
          </a:xfrm>
          <a:prstGeom prst="rect">
            <a:avLst/>
          </a:prstGeom>
        </p:spPr>
      </p:pic>
      <p:sp>
        <p:nvSpPr>
          <p:cNvPr id="4" name="Freeform 4">
            <a:extLst>
              <a:ext uri="{FF2B5EF4-FFF2-40B4-BE49-F238E27FC236}">
                <a16:creationId xmlns:a16="http://schemas.microsoft.com/office/drawing/2014/main" id="{17F21B6A-3885-4EFD-5E22-D596CB21FF60}"/>
              </a:ext>
            </a:extLst>
          </p:cNvPr>
          <p:cNvSpPr/>
          <p:nvPr/>
        </p:nvSpPr>
        <p:spPr>
          <a:xfrm>
            <a:off x="11658600" y="2628900"/>
            <a:ext cx="5635647" cy="7992286"/>
          </a:xfrm>
          <a:custGeom>
            <a:avLst/>
            <a:gdLst/>
            <a:ahLst/>
            <a:cxnLst/>
            <a:rect l="l" t="t" r="r" b="b"/>
            <a:pathLst>
              <a:path w="2673619" h="3790128">
                <a:moveTo>
                  <a:pt x="0" y="0"/>
                </a:moveTo>
                <a:lnTo>
                  <a:pt x="2673619" y="0"/>
                </a:lnTo>
                <a:lnTo>
                  <a:pt x="2673619" y="3790128"/>
                </a:lnTo>
                <a:lnTo>
                  <a:pt x="0" y="379012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EB85D38-1A3F-6FB3-E1C1-FF4E58278616}"/>
              </a:ext>
            </a:extLst>
          </p:cNvPr>
          <p:cNvGrpSpPr/>
          <p:nvPr/>
        </p:nvGrpSpPr>
        <p:grpSpPr>
          <a:xfrm>
            <a:off x="304800" y="1333500"/>
            <a:ext cx="11520985" cy="8591550"/>
            <a:chOff x="304800" y="1333500"/>
            <a:chExt cx="11520985" cy="8591550"/>
          </a:xfrm>
        </p:grpSpPr>
        <p:grpSp>
          <p:nvGrpSpPr>
            <p:cNvPr id="7" name="Group 6">
              <a:extLst>
                <a:ext uri="{FF2B5EF4-FFF2-40B4-BE49-F238E27FC236}">
                  <a16:creationId xmlns:a16="http://schemas.microsoft.com/office/drawing/2014/main" id="{01537EEC-4A71-2D21-F6CC-15F30FBB31DA}"/>
                </a:ext>
              </a:extLst>
            </p:cNvPr>
            <p:cNvGrpSpPr/>
            <p:nvPr/>
          </p:nvGrpSpPr>
          <p:grpSpPr>
            <a:xfrm>
              <a:off x="304800" y="1333500"/>
              <a:ext cx="11520985" cy="8591550"/>
              <a:chOff x="304800" y="1333500"/>
              <a:chExt cx="11520985" cy="8591550"/>
            </a:xfrm>
          </p:grpSpPr>
          <p:sp>
            <p:nvSpPr>
              <p:cNvPr id="5" name="Cloud 4">
                <a:extLst>
                  <a:ext uri="{FF2B5EF4-FFF2-40B4-BE49-F238E27FC236}">
                    <a16:creationId xmlns:a16="http://schemas.microsoft.com/office/drawing/2014/main" id="{9AC13B56-E794-A1FE-1EA0-E55961EDF85A}"/>
                  </a:ext>
                </a:extLst>
              </p:cNvPr>
              <p:cNvSpPr/>
              <p:nvPr/>
            </p:nvSpPr>
            <p:spPr>
              <a:xfrm>
                <a:off x="304800" y="1333500"/>
                <a:ext cx="11506200" cy="8229600"/>
              </a:xfrm>
              <a:prstGeom prst="cloud">
                <a:avLst/>
              </a:prstGeom>
              <a:solidFill>
                <a:srgbClr val="F86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Cloud 5">
                <a:extLst>
                  <a:ext uri="{FF2B5EF4-FFF2-40B4-BE49-F238E27FC236}">
                    <a16:creationId xmlns:a16="http://schemas.microsoft.com/office/drawing/2014/main" id="{E48A77E1-488C-D289-E205-EE34EC9BB9CD}"/>
                  </a:ext>
                </a:extLst>
              </p:cNvPr>
              <p:cNvSpPr/>
              <p:nvPr/>
            </p:nvSpPr>
            <p:spPr>
              <a:xfrm>
                <a:off x="319585" y="1695450"/>
                <a:ext cx="11506200" cy="8229600"/>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0F326D00-7442-B1B1-3A21-5FCD7F8C1C5D}"/>
                </a:ext>
              </a:extLst>
            </p:cNvPr>
            <p:cNvSpPr txBox="1"/>
            <p:nvPr/>
          </p:nvSpPr>
          <p:spPr>
            <a:xfrm>
              <a:off x="2037238" y="3162300"/>
              <a:ext cx="8305800" cy="5909310"/>
            </a:xfrm>
            <a:prstGeom prst="rect">
              <a:avLst/>
            </a:prstGeom>
            <a:noFill/>
          </p:spPr>
          <p:txBody>
            <a:bodyPr wrap="square" rtlCol="0">
              <a:spAutoFit/>
            </a:bodyPr>
            <a:lstStyle/>
            <a:p>
              <a:pPr algn="ctr"/>
              <a:r>
                <a:rPr lang="en-GB" sz="5400" i="1" dirty="0"/>
                <a:t>Ở </a:t>
              </a:r>
              <a:r>
                <a:rPr lang="en-GB" sz="5400" i="1" dirty="0" err="1"/>
                <a:t>mỗi</a:t>
              </a:r>
              <a:r>
                <a:rPr lang="en-GB" sz="5400" i="1" dirty="0"/>
                <a:t> </a:t>
              </a:r>
              <a:r>
                <a:rPr lang="en-GB" sz="5400" i="1" dirty="0" err="1"/>
                <a:t>thử</a:t>
              </a:r>
              <a:r>
                <a:rPr lang="en-GB" sz="5400" i="1" dirty="0"/>
                <a:t> </a:t>
              </a:r>
              <a:r>
                <a:rPr lang="en-GB" sz="5400" i="1" dirty="0" err="1"/>
                <a:t>thách</a:t>
              </a:r>
              <a:r>
                <a:rPr lang="en-GB" sz="5400" i="1" dirty="0"/>
                <a:t> </a:t>
              </a:r>
              <a:r>
                <a:rPr lang="en-GB" sz="5400" i="1" dirty="0" err="1"/>
                <a:t>của</a:t>
              </a:r>
              <a:r>
                <a:rPr lang="en-GB" sz="5400" i="1" dirty="0"/>
                <a:t> </a:t>
              </a:r>
              <a:r>
                <a:rPr lang="en-GB" sz="5400" i="1" dirty="0" err="1"/>
                <a:t>hoạt</a:t>
              </a:r>
              <a:r>
                <a:rPr lang="en-GB" sz="5400" i="1" dirty="0"/>
                <a:t> </a:t>
              </a:r>
              <a:r>
                <a:rPr lang="en-GB" sz="5400" i="1" dirty="0" err="1"/>
                <a:t>động</a:t>
              </a:r>
              <a:r>
                <a:rPr lang="en-GB" sz="5400" i="1" dirty="0"/>
                <a:t>, </a:t>
              </a:r>
              <a:r>
                <a:rPr lang="en-GB" sz="5400" i="1" dirty="0" err="1"/>
                <a:t>nếu</a:t>
              </a:r>
              <a:r>
                <a:rPr lang="en-GB" sz="5400" i="1" dirty="0"/>
                <a:t> </a:t>
              </a:r>
              <a:r>
                <a:rPr lang="en-GB" sz="5400" i="1" dirty="0" err="1"/>
                <a:t>thực</a:t>
              </a:r>
              <a:r>
                <a:rPr lang="en-GB" sz="5400" i="1" dirty="0"/>
                <a:t> </a:t>
              </a:r>
              <a:r>
                <a:rPr lang="en-GB" sz="5400" i="1" dirty="0" err="1"/>
                <a:t>hiện</a:t>
              </a:r>
              <a:r>
                <a:rPr lang="en-GB" sz="5400" i="1" dirty="0"/>
                <a:t> </a:t>
              </a:r>
              <a:r>
                <a:rPr lang="en-GB" sz="5400" i="1" dirty="0" err="1"/>
                <a:t>tốt</a:t>
              </a:r>
              <a:r>
                <a:rPr lang="en-GB" sz="5400" i="1" dirty="0"/>
                <a:t> </a:t>
              </a:r>
              <a:r>
                <a:rPr lang="en-GB" sz="5400" i="1" dirty="0" err="1"/>
                <a:t>các</a:t>
              </a:r>
              <a:r>
                <a:rPr lang="en-GB" sz="5400" i="1" dirty="0"/>
                <a:t> </a:t>
              </a:r>
              <a:r>
                <a:rPr lang="en-GB" sz="5400" i="1" dirty="0" err="1"/>
                <a:t>em</a:t>
              </a:r>
              <a:r>
                <a:rPr lang="en-GB" sz="5400" i="1" dirty="0"/>
                <a:t> </a:t>
              </a:r>
              <a:r>
                <a:rPr lang="en-GB" sz="5400" i="1" dirty="0" err="1"/>
                <a:t>sẽ</a:t>
              </a:r>
              <a:r>
                <a:rPr lang="en-GB" sz="5400" i="1" dirty="0"/>
                <a:t> </a:t>
              </a:r>
              <a:r>
                <a:rPr lang="en-GB" sz="5400" i="1" dirty="0" err="1"/>
                <a:t>nhận</a:t>
              </a:r>
              <a:r>
                <a:rPr lang="en-GB" sz="5400" i="1" dirty="0"/>
                <a:t> </a:t>
              </a:r>
              <a:r>
                <a:rPr lang="en-GB" sz="5400" i="1" dirty="0" err="1"/>
                <a:t>được</a:t>
              </a:r>
              <a:r>
                <a:rPr lang="en-GB" sz="5400" i="1" dirty="0"/>
                <a:t> </a:t>
              </a:r>
              <a:r>
                <a:rPr lang="en-GB" sz="5400" i="1" dirty="0" err="1"/>
                <a:t>một</a:t>
              </a:r>
              <a:r>
                <a:rPr lang="en-GB" sz="5400" i="1" dirty="0"/>
                <a:t> </a:t>
              </a:r>
              <a:r>
                <a:rPr lang="en-GB" sz="5400" i="1" dirty="0" err="1"/>
                <a:t>hạt</a:t>
              </a:r>
              <a:r>
                <a:rPr lang="en-GB" sz="5400" i="1" dirty="0"/>
                <a:t> </a:t>
              </a:r>
              <a:r>
                <a:rPr lang="en-GB" sz="5400" i="1" dirty="0" err="1"/>
                <a:t>giống</a:t>
              </a:r>
              <a:r>
                <a:rPr lang="en-GB" sz="5400" i="1" dirty="0"/>
                <a:t>, </a:t>
              </a:r>
              <a:r>
                <a:rPr lang="en-GB" sz="5400" i="1" dirty="0" err="1"/>
                <a:t>hạt</a:t>
              </a:r>
              <a:r>
                <a:rPr lang="en-GB" sz="5400" i="1" dirty="0"/>
                <a:t> </a:t>
              </a:r>
              <a:r>
                <a:rPr lang="en-GB" sz="5400" i="1" dirty="0" err="1"/>
                <a:t>giống</a:t>
              </a:r>
              <a:r>
                <a:rPr lang="en-GB" sz="5400" i="1" dirty="0"/>
                <a:t> </a:t>
              </a:r>
              <a:r>
                <a:rPr lang="en-GB" sz="5400" i="1" dirty="0" err="1"/>
                <a:t>này</a:t>
              </a:r>
              <a:r>
                <a:rPr lang="en-GB" sz="5400" i="1" dirty="0"/>
                <a:t> </a:t>
              </a:r>
              <a:r>
                <a:rPr lang="en-GB" sz="5400" i="1" dirty="0" err="1"/>
                <a:t>sẽ</a:t>
              </a:r>
              <a:r>
                <a:rPr lang="en-GB" sz="5400" i="1" dirty="0"/>
                <a:t> </a:t>
              </a:r>
              <a:r>
                <a:rPr lang="en-GB" sz="5400" i="1" dirty="0" err="1"/>
                <a:t>được</a:t>
              </a:r>
              <a:r>
                <a:rPr lang="en-GB" sz="5400" i="1" dirty="0"/>
                <a:t> </a:t>
              </a:r>
              <a:r>
                <a:rPr lang="en-GB" sz="5400" i="1" dirty="0" err="1"/>
                <a:t>sử</a:t>
              </a:r>
              <a:r>
                <a:rPr lang="en-GB" sz="5400" i="1" dirty="0"/>
                <a:t> </a:t>
              </a:r>
              <a:r>
                <a:rPr lang="en-GB" sz="5400" i="1" dirty="0" err="1"/>
                <a:t>dụng</a:t>
              </a:r>
              <a:r>
                <a:rPr lang="en-GB" sz="5400" i="1" dirty="0"/>
                <a:t> </a:t>
              </a:r>
              <a:r>
                <a:rPr lang="en-GB" sz="5400" i="1" dirty="0" err="1"/>
                <a:t>để</a:t>
              </a:r>
              <a:r>
                <a:rPr lang="en-GB" sz="5400" i="1" dirty="0"/>
                <a:t> </a:t>
              </a:r>
              <a:r>
                <a:rPr lang="en-GB" sz="5400" i="1" dirty="0" err="1"/>
                <a:t>trồng</a:t>
              </a:r>
              <a:r>
                <a:rPr lang="en-GB" sz="5400" i="1" dirty="0"/>
                <a:t> </a:t>
              </a:r>
              <a:r>
                <a:rPr lang="en-GB" sz="5400" i="1" dirty="0" err="1"/>
                <a:t>cây</a:t>
              </a:r>
              <a:r>
                <a:rPr lang="en-GB" sz="5400" i="1" dirty="0"/>
                <a:t> </a:t>
              </a:r>
              <a:r>
                <a:rPr lang="en-GB" sz="5400" i="1" dirty="0" err="1"/>
                <a:t>xanh</a:t>
              </a:r>
              <a:r>
                <a:rPr lang="en-GB" sz="5400" i="1" dirty="0"/>
                <a:t> </a:t>
              </a:r>
              <a:r>
                <a:rPr lang="en-GB" sz="5400" i="1" dirty="0" err="1"/>
                <a:t>trong</a:t>
              </a:r>
              <a:r>
                <a:rPr lang="en-GB" sz="5400" i="1" dirty="0"/>
                <a:t> </a:t>
              </a:r>
              <a:r>
                <a:rPr lang="en-GB" sz="5400" i="1" dirty="0" err="1"/>
                <a:t>chiến</a:t>
              </a:r>
              <a:r>
                <a:rPr lang="en-GB" sz="5400" i="1" dirty="0"/>
                <a:t> </a:t>
              </a:r>
              <a:r>
                <a:rPr lang="en-GB" sz="5400" i="1" dirty="0" err="1"/>
                <a:t>dịch</a:t>
              </a:r>
              <a:r>
                <a:rPr lang="en-GB" sz="5400" i="1" dirty="0"/>
                <a:t> </a:t>
              </a:r>
              <a:r>
                <a:rPr lang="en-GB" sz="5400" b="1" i="1" dirty="0">
                  <a:solidFill>
                    <a:srgbClr val="FF0000"/>
                  </a:solidFill>
                </a:rPr>
                <a:t>“</a:t>
              </a:r>
              <a:r>
                <a:rPr lang="en-GB" sz="5400" b="1" i="1" dirty="0" err="1">
                  <a:solidFill>
                    <a:srgbClr val="FF0000"/>
                  </a:solidFill>
                </a:rPr>
                <a:t>Trồng</a:t>
              </a:r>
              <a:r>
                <a:rPr lang="en-GB" sz="5400" b="1" i="1" dirty="0">
                  <a:solidFill>
                    <a:srgbClr val="FF0000"/>
                  </a:solidFill>
                </a:rPr>
                <a:t> </a:t>
              </a:r>
              <a:r>
                <a:rPr lang="en-GB" sz="5400" b="1" i="1" dirty="0" err="1">
                  <a:solidFill>
                    <a:srgbClr val="FF0000"/>
                  </a:solidFill>
                </a:rPr>
                <a:t>cây</a:t>
              </a:r>
              <a:r>
                <a:rPr lang="en-GB" sz="5400" b="1" i="1" dirty="0">
                  <a:solidFill>
                    <a:srgbClr val="FF0000"/>
                  </a:solidFill>
                </a:rPr>
                <a:t> </a:t>
              </a:r>
              <a:r>
                <a:rPr lang="en-GB" sz="5400" b="1" i="1" dirty="0" err="1">
                  <a:solidFill>
                    <a:srgbClr val="FF0000"/>
                  </a:solidFill>
                </a:rPr>
                <a:t>hạnh</a:t>
              </a:r>
              <a:r>
                <a:rPr lang="en-GB" sz="5400" b="1" i="1" dirty="0">
                  <a:solidFill>
                    <a:srgbClr val="FF0000"/>
                  </a:solidFill>
                </a:rPr>
                <a:t> </a:t>
              </a:r>
              <a:r>
                <a:rPr lang="en-GB" sz="5400" b="1" i="1" dirty="0" err="1">
                  <a:solidFill>
                    <a:srgbClr val="FF0000"/>
                  </a:solidFill>
                </a:rPr>
                <a:t>phúc</a:t>
              </a:r>
              <a:r>
                <a:rPr lang="en-GB" sz="5400" b="1" i="1" dirty="0">
                  <a:solidFill>
                    <a:srgbClr val="FF0000"/>
                  </a:solidFill>
                </a:rPr>
                <a:t>”</a:t>
              </a:r>
              <a:endParaRPr lang="vi-VN" sz="5400" b="1" i="1" dirty="0">
                <a:solidFill>
                  <a:srgbClr val="FF0000"/>
                </a:solidFill>
              </a:endParaRPr>
            </a:p>
          </p:txBody>
        </p:sp>
      </p:grpSp>
    </p:spTree>
    <p:extLst>
      <p:ext uri="{BB962C8B-B14F-4D97-AF65-F5344CB8AC3E}">
        <p14:creationId xmlns:p14="http://schemas.microsoft.com/office/powerpoint/2010/main" val="10272859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yellow frame with clouds and stars&#10;&#10;Description automatically generated">
            <a:extLst>
              <a:ext uri="{FF2B5EF4-FFF2-40B4-BE49-F238E27FC236}">
                <a16:creationId xmlns:a16="http://schemas.microsoft.com/office/drawing/2014/main" id="{1AEB576B-5326-FE74-16A1-AEB283551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90401"/>
          </a:xfrm>
          <a:prstGeom prst="rect">
            <a:avLst/>
          </a:prstGeom>
        </p:spPr>
      </p:pic>
      <p:sp>
        <p:nvSpPr>
          <p:cNvPr id="5" name="TextBox 4">
            <a:extLst>
              <a:ext uri="{FF2B5EF4-FFF2-40B4-BE49-F238E27FC236}">
                <a16:creationId xmlns:a16="http://schemas.microsoft.com/office/drawing/2014/main" id="{3AE6B5C7-3191-AE50-B8D8-2E0E6F9CC7A5}"/>
              </a:ext>
            </a:extLst>
          </p:cNvPr>
          <p:cNvSpPr txBox="1"/>
          <p:nvPr/>
        </p:nvSpPr>
        <p:spPr>
          <a:xfrm>
            <a:off x="1638299" y="2391174"/>
            <a:ext cx="15011400" cy="4019114"/>
          </a:xfrm>
          <a:prstGeom prst="rect">
            <a:avLst/>
          </a:prstGeom>
          <a:noFill/>
        </p:spPr>
        <p:txBody>
          <a:bodyPr wrap="square">
            <a:spAutoFit/>
          </a:bodyPr>
          <a:lstStyle/>
          <a:p>
            <a:pPr algn="ctr">
              <a:lnSpc>
                <a:spcPct val="150000"/>
              </a:lnSpc>
              <a:spcAft>
                <a:spcPts val="800"/>
              </a:spcAft>
            </a:pPr>
            <a:r>
              <a:rPr lang="en-US" sz="8800" b="1" dirty="0" err="1">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Hoạt</a:t>
            </a:r>
            <a:r>
              <a:rPr lang="en-US" sz="8800" b="1" dirty="0">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 </a:t>
            </a:r>
            <a:r>
              <a:rPr lang="en-US" sz="8800" b="1" dirty="0" err="1">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động</a:t>
            </a:r>
            <a:r>
              <a:rPr lang="en-US" sz="8800" b="1" dirty="0">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 1:</a:t>
            </a:r>
          </a:p>
          <a:p>
            <a:pPr algn="ctr">
              <a:lnSpc>
                <a:spcPct val="150000"/>
              </a:lnSpc>
              <a:spcAft>
                <a:spcPts val="800"/>
              </a:spcAft>
            </a:pPr>
            <a:r>
              <a:rPr lang="en-US" sz="8800" b="1" dirty="0">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 </a:t>
            </a:r>
            <a:r>
              <a:rPr lang="en-US" sz="8800" b="1" dirty="0" err="1">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Tìm</a:t>
            </a:r>
            <a:r>
              <a:rPr lang="en-US" sz="8800" b="1" dirty="0">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 </a:t>
            </a:r>
            <a:r>
              <a:rPr lang="en-US" sz="8800" b="1" dirty="0" err="1">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hiểu</a:t>
            </a:r>
            <a:r>
              <a:rPr lang="en-US" sz="8800" b="1" dirty="0">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 </a:t>
            </a:r>
            <a:r>
              <a:rPr lang="en-US" sz="8800" b="1" dirty="0" err="1">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về</a:t>
            </a:r>
            <a:r>
              <a:rPr lang="en-US" sz="8800" b="1" dirty="0">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 </a:t>
            </a:r>
            <a:r>
              <a:rPr lang="en-US" sz="8800" b="1" dirty="0" err="1">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từ</a:t>
            </a:r>
            <a:r>
              <a:rPr lang="en-US" sz="8800" b="1" dirty="0">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 </a:t>
            </a:r>
            <a:r>
              <a:rPr lang="en-US" sz="8800" b="1" dirty="0" err="1">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đồng</a:t>
            </a:r>
            <a:r>
              <a:rPr lang="en-US" sz="8800" b="1" dirty="0">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 </a:t>
            </a:r>
            <a:r>
              <a:rPr lang="en-US" sz="8800" b="1" dirty="0" err="1">
                <a:solidFill>
                  <a:schemeClr val="bg1"/>
                </a:solidFill>
                <a:effectLst/>
                <a:latin typeface="#9Slide03 AllRoundGothic" panose="020B0703020202020104" pitchFamily="34" charset="-93"/>
                <a:ea typeface="Times New Roman" panose="02020603050405020304" pitchFamily="18" charset="0"/>
                <a:cs typeface="Times New Roman" panose="02020603050405020304" pitchFamily="18" charset="0"/>
              </a:rPr>
              <a:t>nghĩa</a:t>
            </a:r>
            <a:endParaRPr lang="vi-VN" sz="7200" dirty="0">
              <a:solidFill>
                <a:schemeClr val="bg1"/>
              </a:solidFill>
              <a:effectLst/>
              <a:latin typeface="#9Slide03 AllRoundGothic" panose="020B0703020202020104" pitchFamily="34" charset="-93"/>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5BEBE86-449A-0FF3-15EF-7119502C8EC5}"/>
              </a:ext>
            </a:extLst>
          </p:cNvPr>
          <p:cNvPicPr>
            <a:picLocks noChangeAspect="1"/>
          </p:cNvPicPr>
          <p:nvPr/>
        </p:nvPicPr>
        <p:blipFill>
          <a:blip r:embed="rId3"/>
          <a:stretch>
            <a:fillRect/>
          </a:stretch>
        </p:blipFill>
        <p:spPr>
          <a:xfrm>
            <a:off x="5310821" y="723900"/>
            <a:ext cx="7666357" cy="1806277"/>
          </a:xfrm>
          <a:prstGeom prst="rect">
            <a:avLst/>
          </a:prstGeom>
        </p:spPr>
      </p:pic>
    </p:spTree>
    <p:extLst>
      <p:ext uri="{BB962C8B-B14F-4D97-AF65-F5344CB8AC3E}">
        <p14:creationId xmlns:p14="http://schemas.microsoft.com/office/powerpoint/2010/main" val="41990178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flowers and grass&#10;&#10;Description automatically generated">
            <a:extLst>
              <a:ext uri="{FF2B5EF4-FFF2-40B4-BE49-F238E27FC236}">
                <a16:creationId xmlns:a16="http://schemas.microsoft.com/office/drawing/2014/main" id="{91787873-6822-FF4C-D7C2-9E0179333688}"/>
              </a:ext>
            </a:extLst>
          </p:cNvPr>
          <p:cNvPicPr>
            <a:picLocks noChangeAspect="1"/>
          </p:cNvPicPr>
          <p:nvPr/>
        </p:nvPicPr>
        <p:blipFill>
          <a:blip r:embed="rId2" cstate="print">
            <a:extLst>
              <a:ext uri="{28A0092B-C50C-407E-A947-70E740481C1C}">
                <a14:useLocalDpi xmlns:a14="http://schemas.microsoft.com/office/drawing/2010/main" val="0"/>
              </a:ext>
            </a:extLst>
          </a:blip>
          <a:srcRect l="11095" r="-1" b="-1"/>
          <a:stretch/>
        </p:blipFill>
        <p:spPr>
          <a:xfrm>
            <a:off x="20" y="1923"/>
            <a:ext cx="18287980" cy="10285077"/>
          </a:xfrm>
          <a:prstGeom prst="rect">
            <a:avLst/>
          </a:prstGeom>
        </p:spPr>
      </p:pic>
      <p:sp>
        <p:nvSpPr>
          <p:cNvPr id="4" name="Freeform 2">
            <a:extLst>
              <a:ext uri="{FF2B5EF4-FFF2-40B4-BE49-F238E27FC236}">
                <a16:creationId xmlns:a16="http://schemas.microsoft.com/office/drawing/2014/main" id="{A3017F86-8224-5456-D8AD-F9840A15180B}"/>
              </a:ext>
            </a:extLst>
          </p:cNvPr>
          <p:cNvSpPr/>
          <p:nvPr/>
        </p:nvSpPr>
        <p:spPr>
          <a:xfrm>
            <a:off x="0" y="114300"/>
            <a:ext cx="12004717" cy="10387861"/>
          </a:xfrm>
          <a:custGeom>
            <a:avLst/>
            <a:gdLst/>
            <a:ahLst/>
            <a:cxnLst/>
            <a:rect l="l" t="t" r="r" b="b"/>
            <a:pathLst>
              <a:path w="2869020" h="3024000">
                <a:moveTo>
                  <a:pt x="0" y="0"/>
                </a:moveTo>
                <a:lnTo>
                  <a:pt x="2869020" y="0"/>
                </a:lnTo>
                <a:lnTo>
                  <a:pt x="2869020" y="3024000"/>
                </a:lnTo>
                <a:lnTo>
                  <a:pt x="0" y="302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4">
            <a:extLst>
              <a:ext uri="{FF2B5EF4-FFF2-40B4-BE49-F238E27FC236}">
                <a16:creationId xmlns:a16="http://schemas.microsoft.com/office/drawing/2014/main" id="{28CF9458-E76D-9EDF-0DC6-8D5BA38382DB}"/>
              </a:ext>
            </a:extLst>
          </p:cNvPr>
          <p:cNvSpPr/>
          <p:nvPr/>
        </p:nvSpPr>
        <p:spPr>
          <a:xfrm>
            <a:off x="12587161" y="3632579"/>
            <a:ext cx="5635647" cy="7992286"/>
          </a:xfrm>
          <a:custGeom>
            <a:avLst/>
            <a:gdLst/>
            <a:ahLst/>
            <a:cxnLst/>
            <a:rect l="l" t="t" r="r" b="b"/>
            <a:pathLst>
              <a:path w="2673619" h="3790128">
                <a:moveTo>
                  <a:pt x="0" y="0"/>
                </a:moveTo>
                <a:lnTo>
                  <a:pt x="2673619" y="0"/>
                </a:lnTo>
                <a:lnTo>
                  <a:pt x="2673619" y="3790128"/>
                </a:lnTo>
                <a:lnTo>
                  <a:pt x="0" y="379012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734D7FC-BD1A-917B-C959-CEA21205198E}"/>
              </a:ext>
            </a:extLst>
          </p:cNvPr>
          <p:cNvPicPr>
            <a:picLocks noChangeAspect="1"/>
          </p:cNvPicPr>
          <p:nvPr/>
        </p:nvPicPr>
        <p:blipFill>
          <a:blip r:embed="rId6"/>
          <a:stretch>
            <a:fillRect/>
          </a:stretch>
        </p:blipFill>
        <p:spPr>
          <a:xfrm>
            <a:off x="8598166" y="3027448"/>
            <a:ext cx="1932599" cy="2231329"/>
          </a:xfrm>
          <a:prstGeom prst="rect">
            <a:avLst/>
          </a:prstGeom>
        </p:spPr>
      </p:pic>
      <p:pic>
        <p:nvPicPr>
          <p:cNvPr id="7" name="Picture 6">
            <a:extLst>
              <a:ext uri="{FF2B5EF4-FFF2-40B4-BE49-F238E27FC236}">
                <a16:creationId xmlns:a16="http://schemas.microsoft.com/office/drawing/2014/main" id="{03A710CE-C41C-AC14-0164-081654C44AF8}"/>
              </a:ext>
            </a:extLst>
          </p:cNvPr>
          <p:cNvPicPr>
            <a:picLocks noChangeAspect="1"/>
          </p:cNvPicPr>
          <p:nvPr/>
        </p:nvPicPr>
        <p:blipFill>
          <a:blip r:embed="rId6"/>
          <a:stretch>
            <a:fillRect/>
          </a:stretch>
        </p:blipFill>
        <p:spPr>
          <a:xfrm>
            <a:off x="5457668" y="3619500"/>
            <a:ext cx="1932599" cy="2231329"/>
          </a:xfrm>
          <a:prstGeom prst="rect">
            <a:avLst/>
          </a:prstGeom>
        </p:spPr>
      </p:pic>
      <p:pic>
        <p:nvPicPr>
          <p:cNvPr id="9" name="Picture 8">
            <a:extLst>
              <a:ext uri="{FF2B5EF4-FFF2-40B4-BE49-F238E27FC236}">
                <a16:creationId xmlns:a16="http://schemas.microsoft.com/office/drawing/2014/main" id="{74A2F55B-7EE2-C076-C560-3E933E6244A8}"/>
              </a:ext>
            </a:extLst>
          </p:cNvPr>
          <p:cNvPicPr>
            <a:picLocks noChangeAspect="1"/>
          </p:cNvPicPr>
          <p:nvPr/>
        </p:nvPicPr>
        <p:blipFill>
          <a:blip r:embed="rId6"/>
          <a:stretch>
            <a:fillRect/>
          </a:stretch>
        </p:blipFill>
        <p:spPr>
          <a:xfrm>
            <a:off x="4069759" y="1761378"/>
            <a:ext cx="1932599" cy="2231329"/>
          </a:xfrm>
          <a:prstGeom prst="rect">
            <a:avLst/>
          </a:prstGeom>
        </p:spPr>
      </p:pic>
      <p:pic>
        <p:nvPicPr>
          <p:cNvPr id="10" name="Picture 9">
            <a:extLst>
              <a:ext uri="{FF2B5EF4-FFF2-40B4-BE49-F238E27FC236}">
                <a16:creationId xmlns:a16="http://schemas.microsoft.com/office/drawing/2014/main" id="{353A1179-1655-14CB-454C-7335EE89F300}"/>
              </a:ext>
            </a:extLst>
          </p:cNvPr>
          <p:cNvPicPr>
            <a:picLocks noChangeAspect="1"/>
          </p:cNvPicPr>
          <p:nvPr/>
        </p:nvPicPr>
        <p:blipFill>
          <a:blip r:embed="rId6"/>
          <a:stretch>
            <a:fillRect/>
          </a:stretch>
        </p:blipFill>
        <p:spPr>
          <a:xfrm>
            <a:off x="1389041" y="2877042"/>
            <a:ext cx="1932599" cy="2231329"/>
          </a:xfrm>
          <a:prstGeom prst="rect">
            <a:avLst/>
          </a:prstGeom>
        </p:spPr>
      </p:pic>
      <p:pic>
        <p:nvPicPr>
          <p:cNvPr id="11" name="Picture 10">
            <a:extLst>
              <a:ext uri="{FF2B5EF4-FFF2-40B4-BE49-F238E27FC236}">
                <a16:creationId xmlns:a16="http://schemas.microsoft.com/office/drawing/2014/main" id="{8D9CA36D-CCD6-53A1-2013-14C932D9DFA4}"/>
              </a:ext>
            </a:extLst>
          </p:cNvPr>
          <p:cNvPicPr>
            <a:picLocks noChangeAspect="1"/>
          </p:cNvPicPr>
          <p:nvPr/>
        </p:nvPicPr>
        <p:blipFill>
          <a:blip r:embed="rId6"/>
          <a:stretch>
            <a:fillRect/>
          </a:stretch>
        </p:blipFill>
        <p:spPr>
          <a:xfrm>
            <a:off x="6629400" y="796119"/>
            <a:ext cx="1932599" cy="2231329"/>
          </a:xfrm>
          <a:prstGeom prst="rect">
            <a:avLst/>
          </a:prstGeom>
        </p:spPr>
      </p:pic>
      <p:pic>
        <p:nvPicPr>
          <p:cNvPr id="12" name="Picture 11">
            <a:extLst>
              <a:ext uri="{FF2B5EF4-FFF2-40B4-BE49-F238E27FC236}">
                <a16:creationId xmlns:a16="http://schemas.microsoft.com/office/drawing/2014/main" id="{2315EDAF-91CE-CC02-3DB2-3E86F30C2BF9}"/>
              </a:ext>
            </a:extLst>
          </p:cNvPr>
          <p:cNvPicPr>
            <a:picLocks noChangeAspect="1"/>
          </p:cNvPicPr>
          <p:nvPr/>
        </p:nvPicPr>
        <p:blipFill>
          <a:blip r:embed="rId7"/>
          <a:stretch>
            <a:fillRect/>
          </a:stretch>
        </p:blipFill>
        <p:spPr>
          <a:xfrm>
            <a:off x="2311065" y="4992624"/>
            <a:ext cx="7630067" cy="1931572"/>
          </a:xfrm>
          <a:prstGeom prst="rect">
            <a:avLst/>
          </a:prstGeom>
        </p:spPr>
      </p:pic>
      <p:grpSp>
        <p:nvGrpSpPr>
          <p:cNvPr id="15" name="Group 14">
            <a:extLst>
              <a:ext uri="{FF2B5EF4-FFF2-40B4-BE49-F238E27FC236}">
                <a16:creationId xmlns:a16="http://schemas.microsoft.com/office/drawing/2014/main" id="{285995E8-5586-8A2C-D22F-951CB7B4C9C9}"/>
              </a:ext>
            </a:extLst>
          </p:cNvPr>
          <p:cNvGrpSpPr/>
          <p:nvPr/>
        </p:nvGrpSpPr>
        <p:grpSpPr>
          <a:xfrm>
            <a:off x="1944114" y="6970013"/>
            <a:ext cx="7856638" cy="3154710"/>
            <a:chOff x="1944114" y="6970013"/>
            <a:chExt cx="7856638" cy="3154710"/>
          </a:xfrm>
        </p:grpSpPr>
        <p:sp>
          <p:nvSpPr>
            <p:cNvPr id="13" name="TextBox 12">
              <a:extLst>
                <a:ext uri="{FF2B5EF4-FFF2-40B4-BE49-F238E27FC236}">
                  <a16:creationId xmlns:a16="http://schemas.microsoft.com/office/drawing/2014/main" id="{239CBD84-4351-B1C3-EAA1-F5528E1EE217}"/>
                </a:ext>
              </a:extLst>
            </p:cNvPr>
            <p:cNvSpPr txBox="1"/>
            <p:nvPr/>
          </p:nvSpPr>
          <p:spPr>
            <a:xfrm>
              <a:off x="1944114" y="6970013"/>
              <a:ext cx="7856638" cy="3154710"/>
            </a:xfrm>
            <a:prstGeom prst="rect">
              <a:avLst/>
            </a:prstGeom>
            <a:noFill/>
          </p:spPr>
          <p:txBody>
            <a:bodyPr wrap="none" rtlCol="0">
              <a:spAutoFit/>
            </a:bodyPr>
            <a:lstStyle/>
            <a:p>
              <a:r>
                <a:rPr lang="en-GB" sz="19900" dirty="0">
                  <a:ln w="517525">
                    <a:solidFill>
                      <a:schemeClr val="bg1"/>
                    </a:solidFill>
                  </a:ln>
                  <a:effectLst>
                    <a:outerShdw blurRad="50800" dist="38100" dir="2700000" algn="tl" rotWithShape="0">
                      <a:prstClr val="black">
                        <a:alpha val="40000"/>
                      </a:prstClr>
                    </a:outerShdw>
                  </a:effectLst>
                  <a:latin typeface="SVN-SAF" panose="02040603050506020204" pitchFamily="18" charset="0"/>
                </a:rPr>
                <a:t>HÁI LÊ</a:t>
              </a:r>
              <a:endParaRPr lang="vi-VN" sz="19900" dirty="0">
                <a:ln w="517525">
                  <a:solidFill>
                    <a:schemeClr val="bg1"/>
                  </a:solidFill>
                </a:ln>
                <a:effectLst>
                  <a:outerShdw blurRad="50800" dist="38100" dir="2700000" algn="tl" rotWithShape="0">
                    <a:prstClr val="black">
                      <a:alpha val="40000"/>
                    </a:prstClr>
                  </a:outerShdw>
                </a:effectLst>
              </a:endParaRPr>
            </a:p>
          </p:txBody>
        </p:sp>
        <p:sp>
          <p:nvSpPr>
            <p:cNvPr id="14" name="TextBox 13">
              <a:extLst>
                <a:ext uri="{FF2B5EF4-FFF2-40B4-BE49-F238E27FC236}">
                  <a16:creationId xmlns:a16="http://schemas.microsoft.com/office/drawing/2014/main" id="{5A186897-A7E9-3206-3C3C-97A2CB52533E}"/>
                </a:ext>
              </a:extLst>
            </p:cNvPr>
            <p:cNvSpPr txBox="1"/>
            <p:nvPr/>
          </p:nvSpPr>
          <p:spPr>
            <a:xfrm>
              <a:off x="1944114" y="6970013"/>
              <a:ext cx="7856638" cy="3154710"/>
            </a:xfrm>
            <a:prstGeom prst="rect">
              <a:avLst/>
            </a:prstGeom>
            <a:noFill/>
          </p:spPr>
          <p:txBody>
            <a:bodyPr wrap="none" rtlCol="0">
              <a:spAutoFit/>
            </a:bodyPr>
            <a:lstStyle/>
            <a:p>
              <a:r>
                <a:rPr lang="en-GB" sz="19900" dirty="0">
                  <a:solidFill>
                    <a:srgbClr val="FFC000"/>
                  </a:solidFill>
                  <a:latin typeface="SVN-SAF" panose="02040603050506020204" pitchFamily="18" charset="0"/>
                </a:rPr>
                <a:t>HÁI LÊ</a:t>
              </a:r>
              <a:endParaRPr lang="vi-VN" sz="19900" dirty="0">
                <a:solidFill>
                  <a:srgbClr val="FFC000"/>
                </a:solidFill>
              </a:endParaRPr>
            </a:p>
          </p:txBody>
        </p:sp>
      </p:grpSp>
      <p:pic>
        <p:nvPicPr>
          <p:cNvPr id="16" name="Picture 15">
            <a:extLst>
              <a:ext uri="{FF2B5EF4-FFF2-40B4-BE49-F238E27FC236}">
                <a16:creationId xmlns:a16="http://schemas.microsoft.com/office/drawing/2014/main" id="{8CB492F3-705D-FED8-D62B-2A4E454EAA42}"/>
              </a:ext>
            </a:extLst>
          </p:cNvPr>
          <p:cNvPicPr>
            <a:picLocks noChangeAspect="1"/>
          </p:cNvPicPr>
          <p:nvPr/>
        </p:nvPicPr>
        <p:blipFill>
          <a:blip r:embed="rId8"/>
          <a:stretch>
            <a:fillRect/>
          </a:stretch>
        </p:blipFill>
        <p:spPr>
          <a:xfrm rot="2883969">
            <a:off x="10388678" y="7490449"/>
            <a:ext cx="2674402" cy="2583524"/>
          </a:xfrm>
          <a:prstGeom prst="rect">
            <a:avLst/>
          </a:prstGeom>
        </p:spPr>
      </p:pic>
    </p:spTree>
    <p:extLst>
      <p:ext uri="{BB962C8B-B14F-4D97-AF65-F5344CB8AC3E}">
        <p14:creationId xmlns:p14="http://schemas.microsoft.com/office/powerpoint/2010/main" val="16596690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flowers and grass&#10;&#10;Description automatically generated">
            <a:extLst>
              <a:ext uri="{FF2B5EF4-FFF2-40B4-BE49-F238E27FC236}">
                <a16:creationId xmlns:a16="http://schemas.microsoft.com/office/drawing/2014/main" id="{91787873-6822-FF4C-D7C2-9E0179333688}"/>
              </a:ext>
            </a:extLst>
          </p:cNvPr>
          <p:cNvPicPr>
            <a:picLocks noChangeAspect="1"/>
          </p:cNvPicPr>
          <p:nvPr/>
        </p:nvPicPr>
        <p:blipFill>
          <a:blip r:embed="rId2" cstate="print">
            <a:extLst>
              <a:ext uri="{28A0092B-C50C-407E-A947-70E740481C1C}">
                <a14:useLocalDpi xmlns:a14="http://schemas.microsoft.com/office/drawing/2010/main" val="0"/>
              </a:ext>
            </a:extLst>
          </a:blip>
          <a:srcRect l="11095" r="-1" b="-1"/>
          <a:stretch/>
        </p:blipFill>
        <p:spPr>
          <a:xfrm>
            <a:off x="20" y="1923"/>
            <a:ext cx="18287980" cy="10285077"/>
          </a:xfrm>
          <a:prstGeom prst="rect">
            <a:avLst/>
          </a:prstGeom>
        </p:spPr>
      </p:pic>
      <p:sp>
        <p:nvSpPr>
          <p:cNvPr id="4" name="Freeform 2">
            <a:extLst>
              <a:ext uri="{FF2B5EF4-FFF2-40B4-BE49-F238E27FC236}">
                <a16:creationId xmlns:a16="http://schemas.microsoft.com/office/drawing/2014/main" id="{A3017F86-8224-5456-D8AD-F9840A15180B}"/>
              </a:ext>
            </a:extLst>
          </p:cNvPr>
          <p:cNvSpPr/>
          <p:nvPr/>
        </p:nvSpPr>
        <p:spPr>
          <a:xfrm>
            <a:off x="0" y="114300"/>
            <a:ext cx="12004717" cy="10387861"/>
          </a:xfrm>
          <a:custGeom>
            <a:avLst/>
            <a:gdLst/>
            <a:ahLst/>
            <a:cxnLst/>
            <a:rect l="l" t="t" r="r" b="b"/>
            <a:pathLst>
              <a:path w="2869020" h="3024000">
                <a:moveTo>
                  <a:pt x="0" y="0"/>
                </a:moveTo>
                <a:lnTo>
                  <a:pt x="2869020" y="0"/>
                </a:lnTo>
                <a:lnTo>
                  <a:pt x="2869020" y="3024000"/>
                </a:lnTo>
                <a:lnTo>
                  <a:pt x="0" y="302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4">
            <a:extLst>
              <a:ext uri="{FF2B5EF4-FFF2-40B4-BE49-F238E27FC236}">
                <a16:creationId xmlns:a16="http://schemas.microsoft.com/office/drawing/2014/main" id="{28CF9458-E76D-9EDF-0DC6-8D5BA38382DB}"/>
              </a:ext>
            </a:extLst>
          </p:cNvPr>
          <p:cNvSpPr/>
          <p:nvPr/>
        </p:nvSpPr>
        <p:spPr>
          <a:xfrm>
            <a:off x="12587161" y="3632579"/>
            <a:ext cx="5635647" cy="7992286"/>
          </a:xfrm>
          <a:custGeom>
            <a:avLst/>
            <a:gdLst/>
            <a:ahLst/>
            <a:cxnLst/>
            <a:rect l="l" t="t" r="r" b="b"/>
            <a:pathLst>
              <a:path w="2673619" h="3790128">
                <a:moveTo>
                  <a:pt x="0" y="0"/>
                </a:moveTo>
                <a:lnTo>
                  <a:pt x="2673619" y="0"/>
                </a:lnTo>
                <a:lnTo>
                  <a:pt x="2673619" y="3790128"/>
                </a:lnTo>
                <a:lnTo>
                  <a:pt x="0" y="379012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734D7FC-BD1A-917B-C959-CEA21205198E}"/>
              </a:ext>
            </a:extLst>
          </p:cNvPr>
          <p:cNvPicPr>
            <a:picLocks noChangeAspect="1"/>
          </p:cNvPicPr>
          <p:nvPr/>
        </p:nvPicPr>
        <p:blipFill>
          <a:blip r:embed="rId6"/>
          <a:stretch>
            <a:fillRect/>
          </a:stretch>
        </p:blipFill>
        <p:spPr>
          <a:xfrm>
            <a:off x="8598166" y="3027448"/>
            <a:ext cx="1932599" cy="2231329"/>
          </a:xfrm>
          <a:prstGeom prst="rect">
            <a:avLst/>
          </a:prstGeom>
        </p:spPr>
      </p:pic>
      <p:pic>
        <p:nvPicPr>
          <p:cNvPr id="7" name="Picture 6">
            <a:extLst>
              <a:ext uri="{FF2B5EF4-FFF2-40B4-BE49-F238E27FC236}">
                <a16:creationId xmlns:a16="http://schemas.microsoft.com/office/drawing/2014/main" id="{03A710CE-C41C-AC14-0164-081654C44AF8}"/>
              </a:ext>
            </a:extLst>
          </p:cNvPr>
          <p:cNvPicPr>
            <a:picLocks noChangeAspect="1"/>
          </p:cNvPicPr>
          <p:nvPr/>
        </p:nvPicPr>
        <p:blipFill>
          <a:blip r:embed="rId6"/>
          <a:stretch>
            <a:fillRect/>
          </a:stretch>
        </p:blipFill>
        <p:spPr>
          <a:xfrm>
            <a:off x="5457668" y="3619500"/>
            <a:ext cx="1932599" cy="2231329"/>
          </a:xfrm>
          <a:prstGeom prst="rect">
            <a:avLst/>
          </a:prstGeom>
        </p:spPr>
      </p:pic>
      <p:pic>
        <p:nvPicPr>
          <p:cNvPr id="9" name="Picture 8">
            <a:extLst>
              <a:ext uri="{FF2B5EF4-FFF2-40B4-BE49-F238E27FC236}">
                <a16:creationId xmlns:a16="http://schemas.microsoft.com/office/drawing/2014/main" id="{74A2F55B-7EE2-C076-C560-3E933E6244A8}"/>
              </a:ext>
            </a:extLst>
          </p:cNvPr>
          <p:cNvPicPr>
            <a:picLocks noChangeAspect="1"/>
          </p:cNvPicPr>
          <p:nvPr/>
        </p:nvPicPr>
        <p:blipFill>
          <a:blip r:embed="rId6"/>
          <a:stretch>
            <a:fillRect/>
          </a:stretch>
        </p:blipFill>
        <p:spPr>
          <a:xfrm>
            <a:off x="4069759" y="1761378"/>
            <a:ext cx="1932599" cy="2231329"/>
          </a:xfrm>
          <a:prstGeom prst="rect">
            <a:avLst/>
          </a:prstGeom>
        </p:spPr>
      </p:pic>
      <p:pic>
        <p:nvPicPr>
          <p:cNvPr id="10" name="Picture 9">
            <a:extLst>
              <a:ext uri="{FF2B5EF4-FFF2-40B4-BE49-F238E27FC236}">
                <a16:creationId xmlns:a16="http://schemas.microsoft.com/office/drawing/2014/main" id="{353A1179-1655-14CB-454C-7335EE89F300}"/>
              </a:ext>
            </a:extLst>
          </p:cNvPr>
          <p:cNvPicPr>
            <a:picLocks noChangeAspect="1"/>
          </p:cNvPicPr>
          <p:nvPr/>
        </p:nvPicPr>
        <p:blipFill>
          <a:blip r:embed="rId6"/>
          <a:stretch>
            <a:fillRect/>
          </a:stretch>
        </p:blipFill>
        <p:spPr>
          <a:xfrm>
            <a:off x="1389041" y="2877042"/>
            <a:ext cx="1932599" cy="2231329"/>
          </a:xfrm>
          <a:prstGeom prst="rect">
            <a:avLst/>
          </a:prstGeom>
        </p:spPr>
      </p:pic>
      <p:pic>
        <p:nvPicPr>
          <p:cNvPr id="11" name="Picture 10">
            <a:extLst>
              <a:ext uri="{FF2B5EF4-FFF2-40B4-BE49-F238E27FC236}">
                <a16:creationId xmlns:a16="http://schemas.microsoft.com/office/drawing/2014/main" id="{8D9CA36D-CCD6-53A1-2013-14C932D9DFA4}"/>
              </a:ext>
            </a:extLst>
          </p:cNvPr>
          <p:cNvPicPr>
            <a:picLocks noChangeAspect="1"/>
          </p:cNvPicPr>
          <p:nvPr/>
        </p:nvPicPr>
        <p:blipFill>
          <a:blip r:embed="rId6"/>
          <a:stretch>
            <a:fillRect/>
          </a:stretch>
        </p:blipFill>
        <p:spPr>
          <a:xfrm>
            <a:off x="6629400" y="796119"/>
            <a:ext cx="1932599" cy="2231329"/>
          </a:xfrm>
          <a:prstGeom prst="rect">
            <a:avLst/>
          </a:prstGeom>
        </p:spPr>
      </p:pic>
      <p:sp>
        <p:nvSpPr>
          <p:cNvPr id="2" name="Speech Bubble: Rectangle 1">
            <a:extLst>
              <a:ext uri="{FF2B5EF4-FFF2-40B4-BE49-F238E27FC236}">
                <a16:creationId xmlns:a16="http://schemas.microsoft.com/office/drawing/2014/main" id="{8D7E6633-FC0F-BF9F-66F1-54B2A9854CDD}"/>
              </a:ext>
            </a:extLst>
          </p:cNvPr>
          <p:cNvSpPr/>
          <p:nvPr/>
        </p:nvSpPr>
        <p:spPr>
          <a:xfrm>
            <a:off x="2971800" y="6057899"/>
            <a:ext cx="9296399" cy="3298129"/>
          </a:xfrm>
          <a:prstGeom prst="wedgeRectCallout">
            <a:avLst>
              <a:gd name="adj1" fmla="val 58572"/>
              <a:gd name="adj2" fmla="val -11571"/>
            </a:avLst>
          </a:prstGeom>
          <a:solidFill>
            <a:schemeClr val="bg1"/>
          </a:solidFill>
          <a:ln w="76200">
            <a:solidFill>
              <a:srgbClr val="F86A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i="1" dirty="0">
                <a:solidFill>
                  <a:schemeClr val="tx1"/>
                </a:solidFill>
                <a:latin typeface="Calibri" panose="020F0502020204030204" pitchFamily="34" charset="0"/>
                <a:ea typeface="Calibri" panose="020F0502020204030204" pitchFamily="34" charset="0"/>
                <a:cs typeface="Calibri" panose="020F0502020204030204" pitchFamily="34" charset="0"/>
              </a:rPr>
              <a:t>Xếp các từ</a:t>
            </a:r>
            <a:r>
              <a:rPr lang="en-GB" sz="54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5400" i="1" dirty="0" err="1">
                <a:solidFill>
                  <a:schemeClr val="tx1"/>
                </a:solidFill>
                <a:latin typeface="Calibri" panose="020F0502020204030204" pitchFamily="34" charset="0"/>
                <a:ea typeface="Calibri" panose="020F0502020204030204" pitchFamily="34" charset="0"/>
                <a:cs typeface="Calibri" panose="020F0502020204030204" pitchFamily="34" charset="0"/>
              </a:rPr>
              <a:t>trên</a:t>
            </a:r>
            <a:r>
              <a:rPr lang="en-GB" sz="54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5400" i="1"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GB" sz="54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5400" i="1" dirty="0" err="1">
                <a:solidFill>
                  <a:schemeClr val="tx1"/>
                </a:solidFill>
                <a:latin typeface="Calibri" panose="020F0502020204030204" pitchFamily="34" charset="0"/>
                <a:ea typeface="Calibri" panose="020F0502020204030204" pitchFamily="34" charset="0"/>
                <a:cs typeface="Calibri" panose="020F0502020204030204" pitchFamily="34" charset="0"/>
              </a:rPr>
              <a:t>lê</a:t>
            </a:r>
            <a:r>
              <a:rPr lang="en-GB" sz="5400" i="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5400" i="1" dirty="0">
                <a:solidFill>
                  <a:schemeClr val="tx1"/>
                </a:solidFill>
                <a:latin typeface="Calibri" panose="020F0502020204030204" pitchFamily="34" charset="0"/>
                <a:ea typeface="Calibri" panose="020F0502020204030204" pitchFamily="34" charset="0"/>
                <a:cs typeface="Calibri" panose="020F0502020204030204" pitchFamily="34" charset="0"/>
              </a:rPr>
              <a:t> có nghĩa giống nhau hoặc gần giống nhau vào </a:t>
            </a:r>
            <a:r>
              <a:rPr lang="en-GB" sz="5400" i="1" dirty="0" err="1">
                <a:solidFill>
                  <a:schemeClr val="tx1"/>
                </a:solidFill>
                <a:latin typeface="Calibri" panose="020F0502020204030204" pitchFamily="34" charset="0"/>
                <a:ea typeface="Calibri" panose="020F0502020204030204" pitchFamily="34" charset="0"/>
                <a:cs typeface="Calibri" panose="020F0502020204030204" pitchFamily="34" charset="0"/>
              </a:rPr>
              <a:t>chiếc</a:t>
            </a:r>
            <a:r>
              <a:rPr lang="en-GB" sz="54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5400" i="1" dirty="0" err="1">
                <a:solidFill>
                  <a:schemeClr val="tx1"/>
                </a:solidFill>
                <a:latin typeface="Calibri" panose="020F0502020204030204" pitchFamily="34" charset="0"/>
                <a:ea typeface="Calibri" panose="020F0502020204030204" pitchFamily="34" charset="0"/>
                <a:cs typeface="Calibri" panose="020F0502020204030204" pitchFamily="34" charset="0"/>
              </a:rPr>
              <a:t>rổ</a:t>
            </a:r>
            <a:r>
              <a:rPr lang="vi-VN" sz="5400" i="1" dirty="0">
                <a:solidFill>
                  <a:schemeClr val="tx1"/>
                </a:solidFill>
                <a:latin typeface="Calibri" panose="020F0502020204030204" pitchFamily="34" charset="0"/>
                <a:ea typeface="Calibri" panose="020F0502020204030204" pitchFamily="34" charset="0"/>
                <a:cs typeface="Calibri" panose="020F0502020204030204" pitchFamily="34" charset="0"/>
              </a:rPr>
              <a:t> phù hợp:</a:t>
            </a:r>
          </a:p>
        </p:txBody>
      </p:sp>
    </p:spTree>
    <p:extLst>
      <p:ext uri="{BB962C8B-B14F-4D97-AF65-F5344CB8AC3E}">
        <p14:creationId xmlns:p14="http://schemas.microsoft.com/office/powerpoint/2010/main" val="167089703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flowers and grass&#10;&#10;Description automatically generated">
            <a:extLst>
              <a:ext uri="{FF2B5EF4-FFF2-40B4-BE49-F238E27FC236}">
                <a16:creationId xmlns:a16="http://schemas.microsoft.com/office/drawing/2014/main" id="{91787873-6822-FF4C-D7C2-9E0179333688}"/>
              </a:ext>
            </a:extLst>
          </p:cNvPr>
          <p:cNvPicPr>
            <a:picLocks noChangeAspect="1"/>
          </p:cNvPicPr>
          <p:nvPr/>
        </p:nvPicPr>
        <p:blipFill>
          <a:blip r:embed="rId2" cstate="print">
            <a:extLst>
              <a:ext uri="{28A0092B-C50C-407E-A947-70E740481C1C}">
                <a14:useLocalDpi xmlns:a14="http://schemas.microsoft.com/office/drawing/2010/main" val="0"/>
              </a:ext>
            </a:extLst>
          </a:blip>
          <a:srcRect l="11095" r="-1" b="-1"/>
          <a:stretch/>
        </p:blipFill>
        <p:spPr>
          <a:xfrm>
            <a:off x="20" y="1923"/>
            <a:ext cx="18287980" cy="10285077"/>
          </a:xfrm>
          <a:prstGeom prst="rect">
            <a:avLst/>
          </a:prstGeom>
        </p:spPr>
      </p:pic>
      <p:sp>
        <p:nvSpPr>
          <p:cNvPr id="4" name="Freeform 2">
            <a:extLst>
              <a:ext uri="{FF2B5EF4-FFF2-40B4-BE49-F238E27FC236}">
                <a16:creationId xmlns:a16="http://schemas.microsoft.com/office/drawing/2014/main" id="{A3017F86-8224-5456-D8AD-F9840A15180B}"/>
              </a:ext>
            </a:extLst>
          </p:cNvPr>
          <p:cNvSpPr/>
          <p:nvPr/>
        </p:nvSpPr>
        <p:spPr>
          <a:xfrm>
            <a:off x="0" y="114300"/>
            <a:ext cx="12004717" cy="10387861"/>
          </a:xfrm>
          <a:custGeom>
            <a:avLst/>
            <a:gdLst/>
            <a:ahLst/>
            <a:cxnLst/>
            <a:rect l="l" t="t" r="r" b="b"/>
            <a:pathLst>
              <a:path w="2869020" h="3024000">
                <a:moveTo>
                  <a:pt x="0" y="0"/>
                </a:moveTo>
                <a:lnTo>
                  <a:pt x="2869020" y="0"/>
                </a:lnTo>
                <a:lnTo>
                  <a:pt x="2869020" y="3024000"/>
                </a:lnTo>
                <a:lnTo>
                  <a:pt x="0" y="302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56" name="Group 55">
            <a:extLst>
              <a:ext uri="{FF2B5EF4-FFF2-40B4-BE49-F238E27FC236}">
                <a16:creationId xmlns:a16="http://schemas.microsoft.com/office/drawing/2014/main" id="{557E5A4A-5FCC-0B28-2090-1082FD974F4C}"/>
              </a:ext>
            </a:extLst>
          </p:cNvPr>
          <p:cNvGrpSpPr/>
          <p:nvPr/>
        </p:nvGrpSpPr>
        <p:grpSpPr>
          <a:xfrm>
            <a:off x="308008" y="7174242"/>
            <a:ext cx="3262014" cy="2846057"/>
            <a:chOff x="308008" y="7174242"/>
            <a:chExt cx="3262014" cy="2846057"/>
          </a:xfrm>
        </p:grpSpPr>
        <p:sp>
          <p:nvSpPr>
            <p:cNvPr id="54" name="Freeform 6">
              <a:extLst>
                <a:ext uri="{FF2B5EF4-FFF2-40B4-BE49-F238E27FC236}">
                  <a16:creationId xmlns:a16="http://schemas.microsoft.com/office/drawing/2014/main" id="{7B598D46-3B3C-C3AA-B596-1ABB07C8C809}"/>
                </a:ext>
              </a:extLst>
            </p:cNvPr>
            <p:cNvSpPr/>
            <p:nvPr/>
          </p:nvSpPr>
          <p:spPr>
            <a:xfrm>
              <a:off x="308008" y="7174242"/>
              <a:ext cx="3262014" cy="2846057"/>
            </a:xfrm>
            <a:custGeom>
              <a:avLst/>
              <a:gdLst/>
              <a:ahLst/>
              <a:cxnLst/>
              <a:rect l="l" t="t" r="r" b="b"/>
              <a:pathLst>
                <a:path w="1258229" h="1212618">
                  <a:moveTo>
                    <a:pt x="0" y="0"/>
                  </a:moveTo>
                  <a:lnTo>
                    <a:pt x="1258229" y="0"/>
                  </a:lnTo>
                  <a:lnTo>
                    <a:pt x="1258229" y="1212618"/>
                  </a:lnTo>
                  <a:lnTo>
                    <a:pt x="0" y="12126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5" name="TextBox 54">
              <a:extLst>
                <a:ext uri="{FF2B5EF4-FFF2-40B4-BE49-F238E27FC236}">
                  <a16:creationId xmlns:a16="http://schemas.microsoft.com/office/drawing/2014/main" id="{2C2796A4-1591-F319-C280-1F65E29C53A9}"/>
                </a:ext>
              </a:extLst>
            </p:cNvPr>
            <p:cNvSpPr txBox="1"/>
            <p:nvPr/>
          </p:nvSpPr>
          <p:spPr>
            <a:xfrm>
              <a:off x="921749" y="9048633"/>
              <a:ext cx="2034531" cy="769441"/>
            </a:xfrm>
            <a:prstGeom prst="rect">
              <a:avLst/>
            </a:prstGeom>
            <a:noFill/>
          </p:spPr>
          <p:txBody>
            <a:bodyPr wrap="none" rtlCol="0">
              <a:spAutoFit/>
            </a:bodyPr>
            <a:lstStyle/>
            <a:p>
              <a:r>
                <a:rPr lang="en-GB" sz="4400" b="1" dirty="0">
                  <a:solidFill>
                    <a:schemeClr val="bg1"/>
                  </a:solidFill>
                  <a:effectLst>
                    <a:outerShdw blurRad="38100" dist="38100" dir="2700000" algn="tl">
                      <a:srgbClr val="000000">
                        <a:alpha val="43137"/>
                      </a:srgbClr>
                    </a:outerShdw>
                  </a:effectLst>
                </a:rPr>
                <a:t>Nhóm 1</a:t>
              </a:r>
              <a:endParaRPr lang="vi-VN" sz="4400" b="1" dirty="0">
                <a:solidFill>
                  <a:schemeClr val="bg1"/>
                </a:solidFill>
                <a:effectLst>
                  <a:outerShdw blurRad="38100" dist="38100" dir="2700000" algn="tl">
                    <a:srgbClr val="000000">
                      <a:alpha val="43137"/>
                    </a:srgbClr>
                  </a:outerShdw>
                </a:effectLst>
              </a:endParaRPr>
            </a:p>
          </p:txBody>
        </p:sp>
      </p:grpSp>
      <p:grpSp>
        <p:nvGrpSpPr>
          <p:cNvPr id="57" name="Group 56">
            <a:extLst>
              <a:ext uri="{FF2B5EF4-FFF2-40B4-BE49-F238E27FC236}">
                <a16:creationId xmlns:a16="http://schemas.microsoft.com/office/drawing/2014/main" id="{889A9867-5DB3-08D4-7684-67B0E20964AA}"/>
              </a:ext>
            </a:extLst>
          </p:cNvPr>
          <p:cNvGrpSpPr/>
          <p:nvPr/>
        </p:nvGrpSpPr>
        <p:grpSpPr>
          <a:xfrm>
            <a:off x="6688458" y="7414009"/>
            <a:ext cx="3262014" cy="2846057"/>
            <a:chOff x="308008" y="7174242"/>
            <a:chExt cx="3262014" cy="2846057"/>
          </a:xfrm>
        </p:grpSpPr>
        <p:sp>
          <p:nvSpPr>
            <p:cNvPr id="58" name="Freeform 6">
              <a:extLst>
                <a:ext uri="{FF2B5EF4-FFF2-40B4-BE49-F238E27FC236}">
                  <a16:creationId xmlns:a16="http://schemas.microsoft.com/office/drawing/2014/main" id="{0BE94CE4-13C8-84F7-8022-28D3A7569CC7}"/>
                </a:ext>
              </a:extLst>
            </p:cNvPr>
            <p:cNvSpPr/>
            <p:nvPr/>
          </p:nvSpPr>
          <p:spPr>
            <a:xfrm>
              <a:off x="308008" y="7174242"/>
              <a:ext cx="3262014" cy="2846057"/>
            </a:xfrm>
            <a:custGeom>
              <a:avLst/>
              <a:gdLst/>
              <a:ahLst/>
              <a:cxnLst/>
              <a:rect l="l" t="t" r="r" b="b"/>
              <a:pathLst>
                <a:path w="1258229" h="1212618">
                  <a:moveTo>
                    <a:pt x="0" y="0"/>
                  </a:moveTo>
                  <a:lnTo>
                    <a:pt x="1258229" y="0"/>
                  </a:lnTo>
                  <a:lnTo>
                    <a:pt x="1258229" y="1212618"/>
                  </a:lnTo>
                  <a:lnTo>
                    <a:pt x="0" y="12126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9" name="TextBox 58">
              <a:extLst>
                <a:ext uri="{FF2B5EF4-FFF2-40B4-BE49-F238E27FC236}">
                  <a16:creationId xmlns:a16="http://schemas.microsoft.com/office/drawing/2014/main" id="{7E930021-4458-F706-676C-6075D5A80864}"/>
                </a:ext>
              </a:extLst>
            </p:cNvPr>
            <p:cNvSpPr txBox="1"/>
            <p:nvPr/>
          </p:nvSpPr>
          <p:spPr>
            <a:xfrm>
              <a:off x="921749" y="9048633"/>
              <a:ext cx="2034531" cy="769441"/>
            </a:xfrm>
            <a:prstGeom prst="rect">
              <a:avLst/>
            </a:prstGeom>
            <a:noFill/>
          </p:spPr>
          <p:txBody>
            <a:bodyPr wrap="none" rtlCol="0">
              <a:spAutoFit/>
            </a:bodyPr>
            <a:lstStyle/>
            <a:p>
              <a:r>
                <a:rPr lang="en-GB" sz="4400" b="1" dirty="0">
                  <a:solidFill>
                    <a:schemeClr val="bg1"/>
                  </a:solidFill>
                  <a:effectLst>
                    <a:outerShdw blurRad="38100" dist="38100" dir="2700000" algn="tl">
                      <a:srgbClr val="000000">
                        <a:alpha val="43137"/>
                      </a:srgbClr>
                    </a:outerShdw>
                  </a:effectLst>
                </a:rPr>
                <a:t>Nhóm 2</a:t>
              </a:r>
              <a:endParaRPr lang="vi-VN" sz="4400" b="1" dirty="0">
                <a:solidFill>
                  <a:schemeClr val="bg1"/>
                </a:solidFill>
                <a:effectLst>
                  <a:outerShdw blurRad="38100" dist="38100" dir="2700000" algn="tl">
                    <a:srgbClr val="000000">
                      <a:alpha val="43137"/>
                    </a:srgbClr>
                  </a:outerShdw>
                </a:effectLst>
              </a:endParaRPr>
            </a:p>
          </p:txBody>
        </p:sp>
      </p:grpSp>
      <p:grpSp>
        <p:nvGrpSpPr>
          <p:cNvPr id="60" name="Group 59">
            <a:extLst>
              <a:ext uri="{FF2B5EF4-FFF2-40B4-BE49-F238E27FC236}">
                <a16:creationId xmlns:a16="http://schemas.microsoft.com/office/drawing/2014/main" id="{2208AECE-AE18-E240-5CF1-CB4525181EC7}"/>
              </a:ext>
            </a:extLst>
          </p:cNvPr>
          <p:cNvGrpSpPr/>
          <p:nvPr/>
        </p:nvGrpSpPr>
        <p:grpSpPr>
          <a:xfrm>
            <a:off x="10313332" y="7326146"/>
            <a:ext cx="3262014" cy="2846057"/>
            <a:chOff x="308008" y="7174242"/>
            <a:chExt cx="3262014" cy="2846057"/>
          </a:xfrm>
        </p:grpSpPr>
        <p:sp>
          <p:nvSpPr>
            <p:cNvPr id="61" name="Freeform 6">
              <a:extLst>
                <a:ext uri="{FF2B5EF4-FFF2-40B4-BE49-F238E27FC236}">
                  <a16:creationId xmlns:a16="http://schemas.microsoft.com/office/drawing/2014/main" id="{7A685B69-9CF0-B2E8-A90D-56A3851B9030}"/>
                </a:ext>
              </a:extLst>
            </p:cNvPr>
            <p:cNvSpPr/>
            <p:nvPr/>
          </p:nvSpPr>
          <p:spPr>
            <a:xfrm>
              <a:off x="308008" y="7174242"/>
              <a:ext cx="3262014" cy="2846057"/>
            </a:xfrm>
            <a:custGeom>
              <a:avLst/>
              <a:gdLst/>
              <a:ahLst/>
              <a:cxnLst/>
              <a:rect l="l" t="t" r="r" b="b"/>
              <a:pathLst>
                <a:path w="1258229" h="1212618">
                  <a:moveTo>
                    <a:pt x="0" y="0"/>
                  </a:moveTo>
                  <a:lnTo>
                    <a:pt x="1258229" y="0"/>
                  </a:lnTo>
                  <a:lnTo>
                    <a:pt x="1258229" y="1212618"/>
                  </a:lnTo>
                  <a:lnTo>
                    <a:pt x="0" y="12126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2" name="TextBox 61">
              <a:extLst>
                <a:ext uri="{FF2B5EF4-FFF2-40B4-BE49-F238E27FC236}">
                  <a16:creationId xmlns:a16="http://schemas.microsoft.com/office/drawing/2014/main" id="{6D6227DD-2ADD-ED50-23E0-00D2C9D2F7E5}"/>
                </a:ext>
              </a:extLst>
            </p:cNvPr>
            <p:cNvSpPr txBox="1"/>
            <p:nvPr/>
          </p:nvSpPr>
          <p:spPr>
            <a:xfrm>
              <a:off x="921749" y="9048633"/>
              <a:ext cx="2034531" cy="769441"/>
            </a:xfrm>
            <a:prstGeom prst="rect">
              <a:avLst/>
            </a:prstGeom>
            <a:noFill/>
          </p:spPr>
          <p:txBody>
            <a:bodyPr wrap="none" rtlCol="0">
              <a:spAutoFit/>
            </a:bodyPr>
            <a:lstStyle/>
            <a:p>
              <a:r>
                <a:rPr lang="en-GB" sz="4400" b="1" dirty="0">
                  <a:solidFill>
                    <a:schemeClr val="bg1"/>
                  </a:solidFill>
                  <a:effectLst>
                    <a:outerShdw blurRad="38100" dist="38100" dir="2700000" algn="tl">
                      <a:srgbClr val="000000">
                        <a:alpha val="43137"/>
                      </a:srgbClr>
                    </a:outerShdw>
                  </a:effectLst>
                </a:rPr>
                <a:t>Nhóm 3</a:t>
              </a:r>
              <a:endParaRPr lang="vi-VN" sz="4400" b="1" dirty="0">
                <a:solidFill>
                  <a:schemeClr val="bg1"/>
                </a:solidFill>
                <a:effectLst>
                  <a:outerShdw blurRad="38100" dist="38100" dir="2700000" algn="tl">
                    <a:srgbClr val="000000">
                      <a:alpha val="43137"/>
                    </a:srgbClr>
                  </a:outerShdw>
                </a:effectLst>
              </a:endParaRPr>
            </a:p>
          </p:txBody>
        </p:sp>
      </p:grpSp>
      <p:grpSp>
        <p:nvGrpSpPr>
          <p:cNvPr id="63" name="Group 62">
            <a:extLst>
              <a:ext uri="{FF2B5EF4-FFF2-40B4-BE49-F238E27FC236}">
                <a16:creationId xmlns:a16="http://schemas.microsoft.com/office/drawing/2014/main" id="{A289C626-EB34-C903-9201-488FE6071BD0}"/>
              </a:ext>
            </a:extLst>
          </p:cNvPr>
          <p:cNvGrpSpPr/>
          <p:nvPr/>
        </p:nvGrpSpPr>
        <p:grpSpPr>
          <a:xfrm>
            <a:off x="14028849" y="7160501"/>
            <a:ext cx="3262014" cy="2846057"/>
            <a:chOff x="308008" y="7174242"/>
            <a:chExt cx="3262014" cy="2846057"/>
          </a:xfrm>
        </p:grpSpPr>
        <p:sp>
          <p:nvSpPr>
            <p:cNvPr id="64" name="Freeform 6">
              <a:extLst>
                <a:ext uri="{FF2B5EF4-FFF2-40B4-BE49-F238E27FC236}">
                  <a16:creationId xmlns:a16="http://schemas.microsoft.com/office/drawing/2014/main" id="{4FB95207-54F6-E500-84C2-1F623E163C4A}"/>
                </a:ext>
              </a:extLst>
            </p:cNvPr>
            <p:cNvSpPr/>
            <p:nvPr/>
          </p:nvSpPr>
          <p:spPr>
            <a:xfrm>
              <a:off x="308008" y="7174242"/>
              <a:ext cx="3262014" cy="2846057"/>
            </a:xfrm>
            <a:custGeom>
              <a:avLst/>
              <a:gdLst/>
              <a:ahLst/>
              <a:cxnLst/>
              <a:rect l="l" t="t" r="r" b="b"/>
              <a:pathLst>
                <a:path w="1258229" h="1212618">
                  <a:moveTo>
                    <a:pt x="0" y="0"/>
                  </a:moveTo>
                  <a:lnTo>
                    <a:pt x="1258229" y="0"/>
                  </a:lnTo>
                  <a:lnTo>
                    <a:pt x="1258229" y="1212618"/>
                  </a:lnTo>
                  <a:lnTo>
                    <a:pt x="0" y="12126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5" name="TextBox 64">
              <a:extLst>
                <a:ext uri="{FF2B5EF4-FFF2-40B4-BE49-F238E27FC236}">
                  <a16:creationId xmlns:a16="http://schemas.microsoft.com/office/drawing/2014/main" id="{6E56302B-2801-B378-F955-0303CAF6F26F}"/>
                </a:ext>
              </a:extLst>
            </p:cNvPr>
            <p:cNvSpPr txBox="1"/>
            <p:nvPr/>
          </p:nvSpPr>
          <p:spPr>
            <a:xfrm>
              <a:off x="921749" y="9048633"/>
              <a:ext cx="2034531" cy="769441"/>
            </a:xfrm>
            <a:prstGeom prst="rect">
              <a:avLst/>
            </a:prstGeom>
            <a:noFill/>
          </p:spPr>
          <p:txBody>
            <a:bodyPr wrap="none" rtlCol="0">
              <a:spAutoFit/>
            </a:bodyPr>
            <a:lstStyle/>
            <a:p>
              <a:r>
                <a:rPr lang="en-GB" sz="4400" b="1" dirty="0">
                  <a:solidFill>
                    <a:schemeClr val="bg1"/>
                  </a:solidFill>
                  <a:effectLst>
                    <a:outerShdw blurRad="38100" dist="38100" dir="2700000" algn="tl">
                      <a:srgbClr val="000000">
                        <a:alpha val="43137"/>
                      </a:srgbClr>
                    </a:outerShdw>
                  </a:effectLst>
                </a:rPr>
                <a:t>Nhóm 4</a:t>
              </a:r>
              <a:endParaRPr lang="vi-VN" sz="4400" b="1" dirty="0">
                <a:solidFill>
                  <a:schemeClr val="bg1"/>
                </a:solidFill>
                <a:effectLst>
                  <a:outerShdw blurRad="38100" dist="38100" dir="2700000" algn="tl">
                    <a:srgbClr val="000000">
                      <a:alpha val="43137"/>
                    </a:srgbClr>
                  </a:outerShdw>
                </a:effectLst>
              </a:endParaRPr>
            </a:p>
          </p:txBody>
        </p:sp>
      </p:grpSp>
      <p:grpSp>
        <p:nvGrpSpPr>
          <p:cNvPr id="15" name="Group 14">
            <a:extLst>
              <a:ext uri="{FF2B5EF4-FFF2-40B4-BE49-F238E27FC236}">
                <a16:creationId xmlns:a16="http://schemas.microsoft.com/office/drawing/2014/main" id="{A3A008D4-A37B-699F-E666-F377EDB15741}"/>
              </a:ext>
            </a:extLst>
          </p:cNvPr>
          <p:cNvGrpSpPr/>
          <p:nvPr/>
        </p:nvGrpSpPr>
        <p:grpSpPr>
          <a:xfrm>
            <a:off x="627041" y="2565068"/>
            <a:ext cx="2054809" cy="2231329"/>
            <a:chOff x="627041" y="2565068"/>
            <a:chExt cx="2054809" cy="2231329"/>
          </a:xfrm>
        </p:grpSpPr>
        <p:pic>
          <p:nvPicPr>
            <p:cNvPr id="10" name="Picture 9">
              <a:extLst>
                <a:ext uri="{FF2B5EF4-FFF2-40B4-BE49-F238E27FC236}">
                  <a16:creationId xmlns:a16="http://schemas.microsoft.com/office/drawing/2014/main" id="{353A1179-1655-14CB-454C-7335EE89F300}"/>
                </a:ext>
              </a:extLst>
            </p:cNvPr>
            <p:cNvPicPr>
              <a:picLocks noChangeAspect="1"/>
            </p:cNvPicPr>
            <p:nvPr/>
          </p:nvPicPr>
          <p:blipFill>
            <a:blip r:embed="rId7"/>
            <a:stretch>
              <a:fillRect/>
            </a:stretch>
          </p:blipFill>
          <p:spPr>
            <a:xfrm>
              <a:off x="627041" y="2565068"/>
              <a:ext cx="2054809" cy="2231329"/>
            </a:xfrm>
            <a:prstGeom prst="rect">
              <a:avLst/>
            </a:prstGeom>
          </p:spPr>
        </p:pic>
        <p:sp>
          <p:nvSpPr>
            <p:cNvPr id="14" name="TextBox 13">
              <a:extLst>
                <a:ext uri="{FF2B5EF4-FFF2-40B4-BE49-F238E27FC236}">
                  <a16:creationId xmlns:a16="http://schemas.microsoft.com/office/drawing/2014/main" id="{4A6106F1-A74E-B985-DBEE-1FBA2DBC2213}"/>
                </a:ext>
              </a:extLst>
            </p:cNvPr>
            <p:cNvSpPr txBox="1"/>
            <p:nvPr/>
          </p:nvSpPr>
          <p:spPr>
            <a:xfrm>
              <a:off x="1227339" y="3454098"/>
              <a:ext cx="1251797" cy="1077218"/>
            </a:xfrm>
            <a:prstGeom prst="rect">
              <a:avLst/>
            </a:prstGeom>
            <a:noFill/>
          </p:spPr>
          <p:txBody>
            <a:bodyPr wrap="square" rtlCol="0">
              <a:spAutoFit/>
            </a:bodyPr>
            <a:lstStyle/>
            <a:p>
              <a:pPr algn="ctr"/>
              <a:r>
                <a:rPr lang="en-GB" sz="3200" dirty="0" err="1"/>
                <a:t>nước</a:t>
              </a:r>
              <a:r>
                <a:rPr lang="en-GB" sz="3200" dirty="0"/>
                <a:t> </a:t>
              </a:r>
              <a:r>
                <a:rPr lang="en-GB" sz="3200" dirty="0" err="1"/>
                <a:t>nhà</a:t>
              </a:r>
              <a:endParaRPr lang="vi-VN" sz="3200" dirty="0"/>
            </a:p>
          </p:txBody>
        </p:sp>
      </p:grpSp>
      <p:grpSp>
        <p:nvGrpSpPr>
          <p:cNvPr id="16" name="Group 15">
            <a:extLst>
              <a:ext uri="{FF2B5EF4-FFF2-40B4-BE49-F238E27FC236}">
                <a16:creationId xmlns:a16="http://schemas.microsoft.com/office/drawing/2014/main" id="{D1803580-C3D4-B6DE-34F4-F79D6BDA7C61}"/>
              </a:ext>
            </a:extLst>
          </p:cNvPr>
          <p:cNvGrpSpPr/>
          <p:nvPr/>
        </p:nvGrpSpPr>
        <p:grpSpPr>
          <a:xfrm>
            <a:off x="1717927" y="931607"/>
            <a:ext cx="2054809" cy="2231329"/>
            <a:chOff x="627041" y="2565068"/>
            <a:chExt cx="2054809" cy="2231329"/>
          </a:xfrm>
        </p:grpSpPr>
        <p:pic>
          <p:nvPicPr>
            <p:cNvPr id="17" name="Picture 16">
              <a:extLst>
                <a:ext uri="{FF2B5EF4-FFF2-40B4-BE49-F238E27FC236}">
                  <a16:creationId xmlns:a16="http://schemas.microsoft.com/office/drawing/2014/main" id="{79334874-22E9-C8E8-697D-19F7E538F347}"/>
                </a:ext>
              </a:extLst>
            </p:cNvPr>
            <p:cNvPicPr>
              <a:picLocks noChangeAspect="1"/>
            </p:cNvPicPr>
            <p:nvPr/>
          </p:nvPicPr>
          <p:blipFill>
            <a:blip r:embed="rId7"/>
            <a:stretch>
              <a:fillRect/>
            </a:stretch>
          </p:blipFill>
          <p:spPr>
            <a:xfrm>
              <a:off x="627041" y="2565068"/>
              <a:ext cx="2054809" cy="2231329"/>
            </a:xfrm>
            <a:prstGeom prst="rect">
              <a:avLst/>
            </a:prstGeom>
          </p:spPr>
        </p:pic>
        <p:sp>
          <p:nvSpPr>
            <p:cNvPr id="18" name="TextBox 17">
              <a:extLst>
                <a:ext uri="{FF2B5EF4-FFF2-40B4-BE49-F238E27FC236}">
                  <a16:creationId xmlns:a16="http://schemas.microsoft.com/office/drawing/2014/main" id="{0E0AAA2F-925E-E970-D070-ECF0ACF21D09}"/>
                </a:ext>
              </a:extLst>
            </p:cNvPr>
            <p:cNvSpPr txBox="1"/>
            <p:nvPr/>
          </p:nvSpPr>
          <p:spPr>
            <a:xfrm>
              <a:off x="1227339" y="3454098"/>
              <a:ext cx="1251797" cy="1077218"/>
            </a:xfrm>
            <a:prstGeom prst="rect">
              <a:avLst/>
            </a:prstGeom>
            <a:noFill/>
          </p:spPr>
          <p:txBody>
            <a:bodyPr wrap="square" rtlCol="0">
              <a:spAutoFit/>
            </a:bodyPr>
            <a:lstStyle/>
            <a:p>
              <a:pPr algn="ctr"/>
              <a:r>
                <a:rPr lang="en-GB" sz="3200" dirty="0" err="1"/>
                <a:t>xinh</a:t>
              </a:r>
              <a:r>
                <a:rPr lang="en-GB" sz="3200" dirty="0"/>
                <a:t> </a:t>
              </a:r>
              <a:r>
                <a:rPr lang="en-GB" sz="3200" dirty="0" err="1"/>
                <a:t>xắn</a:t>
              </a:r>
              <a:endParaRPr lang="vi-VN" sz="3200" dirty="0"/>
            </a:p>
          </p:txBody>
        </p:sp>
      </p:grpSp>
      <p:grpSp>
        <p:nvGrpSpPr>
          <p:cNvPr id="19" name="Group 18">
            <a:extLst>
              <a:ext uri="{FF2B5EF4-FFF2-40B4-BE49-F238E27FC236}">
                <a16:creationId xmlns:a16="http://schemas.microsoft.com/office/drawing/2014/main" id="{B1890BAF-C219-EEE0-BBAB-5ACC7CF1ED45}"/>
              </a:ext>
            </a:extLst>
          </p:cNvPr>
          <p:cNvGrpSpPr/>
          <p:nvPr/>
        </p:nvGrpSpPr>
        <p:grpSpPr>
          <a:xfrm>
            <a:off x="3878968" y="656201"/>
            <a:ext cx="2054809" cy="2231329"/>
            <a:chOff x="627041" y="2565068"/>
            <a:chExt cx="2054809" cy="2231329"/>
          </a:xfrm>
        </p:grpSpPr>
        <p:pic>
          <p:nvPicPr>
            <p:cNvPr id="20" name="Picture 19">
              <a:extLst>
                <a:ext uri="{FF2B5EF4-FFF2-40B4-BE49-F238E27FC236}">
                  <a16:creationId xmlns:a16="http://schemas.microsoft.com/office/drawing/2014/main" id="{88445D2E-A0BC-C0EB-F3FF-0A44650E61AA}"/>
                </a:ext>
              </a:extLst>
            </p:cNvPr>
            <p:cNvPicPr>
              <a:picLocks noChangeAspect="1"/>
            </p:cNvPicPr>
            <p:nvPr/>
          </p:nvPicPr>
          <p:blipFill>
            <a:blip r:embed="rId7"/>
            <a:stretch>
              <a:fillRect/>
            </a:stretch>
          </p:blipFill>
          <p:spPr>
            <a:xfrm>
              <a:off x="627041" y="2565068"/>
              <a:ext cx="2054809" cy="2231329"/>
            </a:xfrm>
            <a:prstGeom prst="rect">
              <a:avLst/>
            </a:prstGeom>
          </p:spPr>
        </p:pic>
        <p:sp>
          <p:nvSpPr>
            <p:cNvPr id="21" name="TextBox 20">
              <a:extLst>
                <a:ext uri="{FF2B5EF4-FFF2-40B4-BE49-F238E27FC236}">
                  <a16:creationId xmlns:a16="http://schemas.microsoft.com/office/drawing/2014/main" id="{5400D9BC-496C-7E40-70F4-DF553826E0FD}"/>
                </a:ext>
              </a:extLst>
            </p:cNvPr>
            <p:cNvSpPr txBox="1"/>
            <p:nvPr/>
          </p:nvSpPr>
          <p:spPr>
            <a:xfrm>
              <a:off x="1227339" y="3454098"/>
              <a:ext cx="1251797" cy="1077218"/>
            </a:xfrm>
            <a:prstGeom prst="rect">
              <a:avLst/>
            </a:prstGeom>
            <a:noFill/>
          </p:spPr>
          <p:txBody>
            <a:bodyPr wrap="square" rtlCol="0">
              <a:spAutoFit/>
            </a:bodyPr>
            <a:lstStyle/>
            <a:p>
              <a:pPr algn="ctr"/>
              <a:r>
                <a:rPr lang="en-GB" sz="3200" dirty="0"/>
                <a:t>non </a:t>
              </a:r>
              <a:r>
                <a:rPr lang="en-GB" sz="3200" dirty="0" err="1"/>
                <a:t>sông</a:t>
              </a:r>
              <a:endParaRPr lang="vi-VN" sz="3200" dirty="0"/>
            </a:p>
          </p:txBody>
        </p:sp>
      </p:grpSp>
      <p:grpSp>
        <p:nvGrpSpPr>
          <p:cNvPr id="22" name="Group 21">
            <a:extLst>
              <a:ext uri="{FF2B5EF4-FFF2-40B4-BE49-F238E27FC236}">
                <a16:creationId xmlns:a16="http://schemas.microsoft.com/office/drawing/2014/main" id="{C0D89244-4DCA-7170-485B-B2BBF4CFC9FA}"/>
              </a:ext>
            </a:extLst>
          </p:cNvPr>
          <p:cNvGrpSpPr/>
          <p:nvPr/>
        </p:nvGrpSpPr>
        <p:grpSpPr>
          <a:xfrm>
            <a:off x="5661054" y="471370"/>
            <a:ext cx="2054809" cy="2231329"/>
            <a:chOff x="627041" y="2565068"/>
            <a:chExt cx="2054809" cy="2231329"/>
          </a:xfrm>
        </p:grpSpPr>
        <p:pic>
          <p:nvPicPr>
            <p:cNvPr id="23" name="Picture 22">
              <a:extLst>
                <a:ext uri="{FF2B5EF4-FFF2-40B4-BE49-F238E27FC236}">
                  <a16:creationId xmlns:a16="http://schemas.microsoft.com/office/drawing/2014/main" id="{93EF06F6-B356-99E2-83C3-172975B5EEB0}"/>
                </a:ext>
              </a:extLst>
            </p:cNvPr>
            <p:cNvPicPr>
              <a:picLocks noChangeAspect="1"/>
            </p:cNvPicPr>
            <p:nvPr/>
          </p:nvPicPr>
          <p:blipFill>
            <a:blip r:embed="rId7"/>
            <a:stretch>
              <a:fillRect/>
            </a:stretch>
          </p:blipFill>
          <p:spPr>
            <a:xfrm>
              <a:off x="627041" y="2565068"/>
              <a:ext cx="2054809" cy="2231329"/>
            </a:xfrm>
            <a:prstGeom prst="rect">
              <a:avLst/>
            </a:prstGeom>
          </p:spPr>
        </p:pic>
        <p:sp>
          <p:nvSpPr>
            <p:cNvPr id="24" name="TextBox 23">
              <a:extLst>
                <a:ext uri="{FF2B5EF4-FFF2-40B4-BE49-F238E27FC236}">
                  <a16:creationId xmlns:a16="http://schemas.microsoft.com/office/drawing/2014/main" id="{AAC64CC0-3E7A-5BFC-6A34-0233A112F363}"/>
                </a:ext>
              </a:extLst>
            </p:cNvPr>
            <p:cNvSpPr txBox="1"/>
            <p:nvPr/>
          </p:nvSpPr>
          <p:spPr>
            <a:xfrm>
              <a:off x="1227339" y="3454098"/>
              <a:ext cx="1251797" cy="1077218"/>
            </a:xfrm>
            <a:prstGeom prst="rect">
              <a:avLst/>
            </a:prstGeom>
            <a:noFill/>
          </p:spPr>
          <p:txBody>
            <a:bodyPr wrap="square" rtlCol="0">
              <a:spAutoFit/>
            </a:bodyPr>
            <a:lstStyle/>
            <a:p>
              <a:pPr algn="ctr"/>
              <a:r>
                <a:rPr lang="en-GB" sz="3200" dirty="0" err="1"/>
                <a:t>giang</a:t>
              </a:r>
              <a:r>
                <a:rPr lang="en-GB" sz="3200" dirty="0"/>
                <a:t> </a:t>
              </a:r>
              <a:r>
                <a:rPr lang="en-GB" sz="3200" dirty="0" err="1"/>
                <a:t>sơn</a:t>
              </a:r>
              <a:endParaRPr lang="vi-VN" sz="3200" dirty="0"/>
            </a:p>
          </p:txBody>
        </p:sp>
      </p:grpSp>
      <p:grpSp>
        <p:nvGrpSpPr>
          <p:cNvPr id="25" name="Group 24">
            <a:extLst>
              <a:ext uri="{FF2B5EF4-FFF2-40B4-BE49-F238E27FC236}">
                <a16:creationId xmlns:a16="http://schemas.microsoft.com/office/drawing/2014/main" id="{8738D767-662E-4556-B15B-A86465007A3E}"/>
              </a:ext>
            </a:extLst>
          </p:cNvPr>
          <p:cNvGrpSpPr/>
          <p:nvPr/>
        </p:nvGrpSpPr>
        <p:grpSpPr>
          <a:xfrm>
            <a:off x="5311173" y="2734826"/>
            <a:ext cx="2054809" cy="2231329"/>
            <a:chOff x="627041" y="2565068"/>
            <a:chExt cx="2054809" cy="2231329"/>
          </a:xfrm>
        </p:grpSpPr>
        <p:pic>
          <p:nvPicPr>
            <p:cNvPr id="26" name="Picture 25">
              <a:extLst>
                <a:ext uri="{FF2B5EF4-FFF2-40B4-BE49-F238E27FC236}">
                  <a16:creationId xmlns:a16="http://schemas.microsoft.com/office/drawing/2014/main" id="{688F23C7-E968-BDDF-FF84-61A97309D061}"/>
                </a:ext>
              </a:extLst>
            </p:cNvPr>
            <p:cNvPicPr>
              <a:picLocks noChangeAspect="1"/>
            </p:cNvPicPr>
            <p:nvPr/>
          </p:nvPicPr>
          <p:blipFill>
            <a:blip r:embed="rId7"/>
            <a:stretch>
              <a:fillRect/>
            </a:stretch>
          </p:blipFill>
          <p:spPr>
            <a:xfrm>
              <a:off x="627041" y="2565068"/>
              <a:ext cx="2054809" cy="2231329"/>
            </a:xfrm>
            <a:prstGeom prst="rect">
              <a:avLst/>
            </a:prstGeom>
          </p:spPr>
        </p:pic>
        <p:sp>
          <p:nvSpPr>
            <p:cNvPr id="27" name="TextBox 26">
              <a:extLst>
                <a:ext uri="{FF2B5EF4-FFF2-40B4-BE49-F238E27FC236}">
                  <a16:creationId xmlns:a16="http://schemas.microsoft.com/office/drawing/2014/main" id="{BC886580-AA67-CF8A-18CF-BDF46A8B4A51}"/>
                </a:ext>
              </a:extLst>
            </p:cNvPr>
            <p:cNvSpPr txBox="1"/>
            <p:nvPr/>
          </p:nvSpPr>
          <p:spPr>
            <a:xfrm>
              <a:off x="1227339" y="3454098"/>
              <a:ext cx="1251797" cy="1077218"/>
            </a:xfrm>
            <a:prstGeom prst="rect">
              <a:avLst/>
            </a:prstGeom>
            <a:noFill/>
          </p:spPr>
          <p:txBody>
            <a:bodyPr wrap="square" rtlCol="0">
              <a:spAutoFit/>
            </a:bodyPr>
            <a:lstStyle/>
            <a:p>
              <a:pPr algn="ctr"/>
              <a:r>
                <a:rPr lang="en-GB" sz="3200" dirty="0" err="1"/>
                <a:t>tàu</a:t>
              </a:r>
              <a:r>
                <a:rPr lang="en-GB" sz="3200" dirty="0"/>
                <a:t> </a:t>
              </a:r>
              <a:r>
                <a:rPr lang="en-GB" sz="3200" dirty="0" err="1"/>
                <a:t>hỏa</a:t>
              </a:r>
              <a:endParaRPr lang="vi-VN" sz="3200" dirty="0"/>
            </a:p>
          </p:txBody>
        </p:sp>
      </p:grpSp>
      <p:grpSp>
        <p:nvGrpSpPr>
          <p:cNvPr id="28" name="Group 27">
            <a:extLst>
              <a:ext uri="{FF2B5EF4-FFF2-40B4-BE49-F238E27FC236}">
                <a16:creationId xmlns:a16="http://schemas.microsoft.com/office/drawing/2014/main" id="{B6980C14-6482-505B-9926-DC2CE97CC719}"/>
              </a:ext>
            </a:extLst>
          </p:cNvPr>
          <p:cNvGrpSpPr/>
          <p:nvPr/>
        </p:nvGrpSpPr>
        <p:grpSpPr>
          <a:xfrm>
            <a:off x="7458470" y="2083840"/>
            <a:ext cx="2054809" cy="2231329"/>
            <a:chOff x="627041" y="2565068"/>
            <a:chExt cx="2054809" cy="2231329"/>
          </a:xfrm>
        </p:grpSpPr>
        <p:pic>
          <p:nvPicPr>
            <p:cNvPr id="29" name="Picture 28">
              <a:extLst>
                <a:ext uri="{FF2B5EF4-FFF2-40B4-BE49-F238E27FC236}">
                  <a16:creationId xmlns:a16="http://schemas.microsoft.com/office/drawing/2014/main" id="{24CA849B-3E0E-9194-7AC0-86B6ACF868C0}"/>
                </a:ext>
              </a:extLst>
            </p:cNvPr>
            <p:cNvPicPr>
              <a:picLocks noChangeAspect="1"/>
            </p:cNvPicPr>
            <p:nvPr/>
          </p:nvPicPr>
          <p:blipFill>
            <a:blip r:embed="rId7"/>
            <a:stretch>
              <a:fillRect/>
            </a:stretch>
          </p:blipFill>
          <p:spPr>
            <a:xfrm>
              <a:off x="627041" y="2565068"/>
              <a:ext cx="2054809" cy="2231329"/>
            </a:xfrm>
            <a:prstGeom prst="rect">
              <a:avLst/>
            </a:prstGeom>
          </p:spPr>
        </p:pic>
        <p:sp>
          <p:nvSpPr>
            <p:cNvPr id="30" name="TextBox 29">
              <a:extLst>
                <a:ext uri="{FF2B5EF4-FFF2-40B4-BE49-F238E27FC236}">
                  <a16:creationId xmlns:a16="http://schemas.microsoft.com/office/drawing/2014/main" id="{CA7E2C49-E816-D9CD-F6F1-E02065FE5F7F}"/>
                </a:ext>
              </a:extLst>
            </p:cNvPr>
            <p:cNvSpPr txBox="1"/>
            <p:nvPr/>
          </p:nvSpPr>
          <p:spPr>
            <a:xfrm>
              <a:off x="1227339" y="3454098"/>
              <a:ext cx="1251797" cy="1077218"/>
            </a:xfrm>
            <a:prstGeom prst="rect">
              <a:avLst/>
            </a:prstGeom>
            <a:noFill/>
          </p:spPr>
          <p:txBody>
            <a:bodyPr wrap="square" rtlCol="0">
              <a:spAutoFit/>
            </a:bodyPr>
            <a:lstStyle/>
            <a:p>
              <a:pPr algn="ctr"/>
              <a:r>
                <a:rPr lang="en-GB" sz="3200" dirty="0" err="1"/>
                <a:t>tổ</a:t>
              </a:r>
              <a:r>
                <a:rPr lang="en-GB" sz="3200" dirty="0"/>
                <a:t> </a:t>
              </a:r>
              <a:r>
                <a:rPr lang="en-GB" sz="3200" dirty="0" err="1"/>
                <a:t>quốc</a:t>
              </a:r>
              <a:endParaRPr lang="vi-VN" sz="3200" dirty="0"/>
            </a:p>
          </p:txBody>
        </p:sp>
      </p:grpSp>
      <p:grpSp>
        <p:nvGrpSpPr>
          <p:cNvPr id="31" name="Group 30">
            <a:extLst>
              <a:ext uri="{FF2B5EF4-FFF2-40B4-BE49-F238E27FC236}">
                <a16:creationId xmlns:a16="http://schemas.microsoft.com/office/drawing/2014/main" id="{11BBF496-83C8-6DC3-DE03-F2DEF474FA26}"/>
              </a:ext>
            </a:extLst>
          </p:cNvPr>
          <p:cNvGrpSpPr/>
          <p:nvPr/>
        </p:nvGrpSpPr>
        <p:grpSpPr>
          <a:xfrm>
            <a:off x="9009153" y="1495928"/>
            <a:ext cx="2054809" cy="2231329"/>
            <a:chOff x="627041" y="2565068"/>
            <a:chExt cx="2054809" cy="2231329"/>
          </a:xfrm>
        </p:grpSpPr>
        <p:pic>
          <p:nvPicPr>
            <p:cNvPr id="32" name="Picture 31">
              <a:extLst>
                <a:ext uri="{FF2B5EF4-FFF2-40B4-BE49-F238E27FC236}">
                  <a16:creationId xmlns:a16="http://schemas.microsoft.com/office/drawing/2014/main" id="{84290649-E03F-9596-4859-719AD031D13F}"/>
                </a:ext>
              </a:extLst>
            </p:cNvPr>
            <p:cNvPicPr>
              <a:picLocks noChangeAspect="1"/>
            </p:cNvPicPr>
            <p:nvPr/>
          </p:nvPicPr>
          <p:blipFill>
            <a:blip r:embed="rId7"/>
            <a:stretch>
              <a:fillRect/>
            </a:stretch>
          </p:blipFill>
          <p:spPr>
            <a:xfrm>
              <a:off x="627041" y="2565068"/>
              <a:ext cx="2054809" cy="2231329"/>
            </a:xfrm>
            <a:prstGeom prst="rect">
              <a:avLst/>
            </a:prstGeom>
          </p:spPr>
        </p:pic>
        <p:sp>
          <p:nvSpPr>
            <p:cNvPr id="33" name="TextBox 32">
              <a:extLst>
                <a:ext uri="{FF2B5EF4-FFF2-40B4-BE49-F238E27FC236}">
                  <a16:creationId xmlns:a16="http://schemas.microsoft.com/office/drawing/2014/main" id="{8064FCED-C72B-91AD-46D2-6295D4890F71}"/>
                </a:ext>
              </a:extLst>
            </p:cNvPr>
            <p:cNvSpPr txBox="1"/>
            <p:nvPr/>
          </p:nvSpPr>
          <p:spPr>
            <a:xfrm>
              <a:off x="1227339" y="3454098"/>
              <a:ext cx="1251797" cy="1077218"/>
            </a:xfrm>
            <a:prstGeom prst="rect">
              <a:avLst/>
            </a:prstGeom>
            <a:noFill/>
          </p:spPr>
          <p:txBody>
            <a:bodyPr wrap="square" rtlCol="0">
              <a:spAutoFit/>
            </a:bodyPr>
            <a:lstStyle/>
            <a:p>
              <a:pPr algn="ctr"/>
              <a:r>
                <a:rPr lang="en-GB" sz="3200" dirty="0" err="1"/>
                <a:t>đất</a:t>
              </a:r>
              <a:r>
                <a:rPr lang="en-GB" sz="3200" dirty="0"/>
                <a:t> </a:t>
              </a:r>
              <a:r>
                <a:rPr lang="en-GB" sz="3200" dirty="0" err="1"/>
                <a:t>nước</a:t>
              </a:r>
              <a:endParaRPr lang="vi-VN" sz="3200" dirty="0"/>
            </a:p>
          </p:txBody>
        </p:sp>
      </p:grpSp>
      <p:grpSp>
        <p:nvGrpSpPr>
          <p:cNvPr id="40" name="Group 39">
            <a:extLst>
              <a:ext uri="{FF2B5EF4-FFF2-40B4-BE49-F238E27FC236}">
                <a16:creationId xmlns:a16="http://schemas.microsoft.com/office/drawing/2014/main" id="{C81D21FF-722E-88FD-8A68-E0D981E967AE}"/>
              </a:ext>
            </a:extLst>
          </p:cNvPr>
          <p:cNvGrpSpPr/>
          <p:nvPr/>
        </p:nvGrpSpPr>
        <p:grpSpPr>
          <a:xfrm>
            <a:off x="2098532" y="4780343"/>
            <a:ext cx="2054809" cy="2231329"/>
            <a:chOff x="2098532" y="4780343"/>
            <a:chExt cx="2054809" cy="2231329"/>
          </a:xfrm>
        </p:grpSpPr>
        <p:pic>
          <p:nvPicPr>
            <p:cNvPr id="35" name="Picture 34">
              <a:extLst>
                <a:ext uri="{FF2B5EF4-FFF2-40B4-BE49-F238E27FC236}">
                  <a16:creationId xmlns:a16="http://schemas.microsoft.com/office/drawing/2014/main" id="{9C73BA20-70C7-52E9-A945-3FC109A7A8E7}"/>
                </a:ext>
              </a:extLst>
            </p:cNvPr>
            <p:cNvPicPr>
              <a:picLocks noChangeAspect="1"/>
            </p:cNvPicPr>
            <p:nvPr/>
          </p:nvPicPr>
          <p:blipFill>
            <a:blip r:embed="rId7"/>
            <a:stretch>
              <a:fillRect/>
            </a:stretch>
          </p:blipFill>
          <p:spPr>
            <a:xfrm>
              <a:off x="2098532" y="4780343"/>
              <a:ext cx="2054809" cy="2231329"/>
            </a:xfrm>
            <a:prstGeom prst="rect">
              <a:avLst/>
            </a:prstGeom>
          </p:spPr>
        </p:pic>
        <p:sp>
          <p:nvSpPr>
            <p:cNvPr id="36" name="TextBox 35">
              <a:extLst>
                <a:ext uri="{FF2B5EF4-FFF2-40B4-BE49-F238E27FC236}">
                  <a16:creationId xmlns:a16="http://schemas.microsoft.com/office/drawing/2014/main" id="{55DB44A3-B0C4-B68C-AC68-72D7106A1282}"/>
                </a:ext>
              </a:extLst>
            </p:cNvPr>
            <p:cNvSpPr txBox="1"/>
            <p:nvPr/>
          </p:nvSpPr>
          <p:spPr>
            <a:xfrm>
              <a:off x="2698830" y="5669373"/>
              <a:ext cx="1251797" cy="584775"/>
            </a:xfrm>
            <a:prstGeom prst="rect">
              <a:avLst/>
            </a:prstGeom>
            <a:noFill/>
          </p:spPr>
          <p:txBody>
            <a:bodyPr wrap="square" rtlCol="0">
              <a:spAutoFit/>
            </a:bodyPr>
            <a:lstStyle/>
            <a:p>
              <a:pPr algn="ctr"/>
              <a:r>
                <a:rPr lang="en-GB" sz="3200" dirty="0" err="1"/>
                <a:t>xe</a:t>
              </a:r>
              <a:r>
                <a:rPr lang="en-GB" sz="3200" dirty="0"/>
                <a:t> </a:t>
              </a:r>
              <a:r>
                <a:rPr lang="en-GB" sz="3200" dirty="0" err="1"/>
                <a:t>lửa</a:t>
              </a:r>
              <a:endParaRPr lang="vi-VN" sz="3200" dirty="0"/>
            </a:p>
          </p:txBody>
        </p:sp>
      </p:grpSp>
      <p:grpSp>
        <p:nvGrpSpPr>
          <p:cNvPr id="39" name="Group 38">
            <a:extLst>
              <a:ext uri="{FF2B5EF4-FFF2-40B4-BE49-F238E27FC236}">
                <a16:creationId xmlns:a16="http://schemas.microsoft.com/office/drawing/2014/main" id="{86B715E3-E88E-5229-756D-E8D7F420FBAC}"/>
              </a:ext>
            </a:extLst>
          </p:cNvPr>
          <p:cNvGrpSpPr/>
          <p:nvPr/>
        </p:nvGrpSpPr>
        <p:grpSpPr>
          <a:xfrm>
            <a:off x="3538967" y="3745005"/>
            <a:ext cx="2054809" cy="2231329"/>
            <a:chOff x="3538967" y="3745005"/>
            <a:chExt cx="2054809" cy="2231329"/>
          </a:xfrm>
        </p:grpSpPr>
        <p:pic>
          <p:nvPicPr>
            <p:cNvPr id="37" name="Picture 36">
              <a:extLst>
                <a:ext uri="{FF2B5EF4-FFF2-40B4-BE49-F238E27FC236}">
                  <a16:creationId xmlns:a16="http://schemas.microsoft.com/office/drawing/2014/main" id="{4BCA9689-4CEE-20F6-09BE-8CE0CF6AC01B}"/>
                </a:ext>
              </a:extLst>
            </p:cNvPr>
            <p:cNvPicPr>
              <a:picLocks noChangeAspect="1"/>
            </p:cNvPicPr>
            <p:nvPr/>
          </p:nvPicPr>
          <p:blipFill>
            <a:blip r:embed="rId7"/>
            <a:stretch>
              <a:fillRect/>
            </a:stretch>
          </p:blipFill>
          <p:spPr>
            <a:xfrm>
              <a:off x="3538967" y="3745005"/>
              <a:ext cx="2054809" cy="2231329"/>
            </a:xfrm>
            <a:prstGeom prst="rect">
              <a:avLst/>
            </a:prstGeom>
          </p:spPr>
        </p:pic>
        <p:sp>
          <p:nvSpPr>
            <p:cNvPr id="38" name="TextBox 37">
              <a:extLst>
                <a:ext uri="{FF2B5EF4-FFF2-40B4-BE49-F238E27FC236}">
                  <a16:creationId xmlns:a16="http://schemas.microsoft.com/office/drawing/2014/main" id="{80D01B41-CB89-82B7-1861-1D0C40C677C3}"/>
                </a:ext>
              </a:extLst>
            </p:cNvPr>
            <p:cNvSpPr txBox="1"/>
            <p:nvPr/>
          </p:nvSpPr>
          <p:spPr>
            <a:xfrm>
              <a:off x="4139265" y="4634035"/>
              <a:ext cx="1251797" cy="584775"/>
            </a:xfrm>
            <a:prstGeom prst="rect">
              <a:avLst/>
            </a:prstGeom>
            <a:noFill/>
          </p:spPr>
          <p:txBody>
            <a:bodyPr wrap="square" rtlCol="0">
              <a:spAutoFit/>
            </a:bodyPr>
            <a:lstStyle/>
            <a:p>
              <a:pPr algn="ctr"/>
              <a:r>
                <a:rPr lang="en-GB" sz="3200" dirty="0" err="1"/>
                <a:t>cho</a:t>
              </a:r>
              <a:endParaRPr lang="vi-VN" sz="3200" dirty="0"/>
            </a:p>
          </p:txBody>
        </p:sp>
      </p:grpSp>
      <p:grpSp>
        <p:nvGrpSpPr>
          <p:cNvPr id="41" name="Group 40">
            <a:extLst>
              <a:ext uri="{FF2B5EF4-FFF2-40B4-BE49-F238E27FC236}">
                <a16:creationId xmlns:a16="http://schemas.microsoft.com/office/drawing/2014/main" id="{19A179ED-D2CB-13A0-65A7-BC1BE922EDA2}"/>
              </a:ext>
            </a:extLst>
          </p:cNvPr>
          <p:cNvGrpSpPr/>
          <p:nvPr/>
        </p:nvGrpSpPr>
        <p:grpSpPr>
          <a:xfrm>
            <a:off x="5230730" y="4926422"/>
            <a:ext cx="2054809" cy="2231329"/>
            <a:chOff x="3538967" y="3745005"/>
            <a:chExt cx="2054809" cy="2231329"/>
          </a:xfrm>
        </p:grpSpPr>
        <p:pic>
          <p:nvPicPr>
            <p:cNvPr id="42" name="Picture 41">
              <a:extLst>
                <a:ext uri="{FF2B5EF4-FFF2-40B4-BE49-F238E27FC236}">
                  <a16:creationId xmlns:a16="http://schemas.microsoft.com/office/drawing/2014/main" id="{671FB90A-3598-E887-4980-0226B2FF824D}"/>
                </a:ext>
              </a:extLst>
            </p:cNvPr>
            <p:cNvPicPr>
              <a:picLocks noChangeAspect="1"/>
            </p:cNvPicPr>
            <p:nvPr/>
          </p:nvPicPr>
          <p:blipFill>
            <a:blip r:embed="rId7"/>
            <a:stretch>
              <a:fillRect/>
            </a:stretch>
          </p:blipFill>
          <p:spPr>
            <a:xfrm>
              <a:off x="3538967" y="3745005"/>
              <a:ext cx="2054809" cy="2231329"/>
            </a:xfrm>
            <a:prstGeom prst="rect">
              <a:avLst/>
            </a:prstGeom>
          </p:spPr>
        </p:pic>
        <p:sp>
          <p:nvSpPr>
            <p:cNvPr id="43" name="TextBox 42">
              <a:extLst>
                <a:ext uri="{FF2B5EF4-FFF2-40B4-BE49-F238E27FC236}">
                  <a16:creationId xmlns:a16="http://schemas.microsoft.com/office/drawing/2014/main" id="{2A0C6328-96B1-CED2-6CC9-68A21E89CCB7}"/>
                </a:ext>
              </a:extLst>
            </p:cNvPr>
            <p:cNvSpPr txBox="1"/>
            <p:nvPr/>
          </p:nvSpPr>
          <p:spPr>
            <a:xfrm>
              <a:off x="4139265" y="4634035"/>
              <a:ext cx="1251797" cy="584775"/>
            </a:xfrm>
            <a:prstGeom prst="rect">
              <a:avLst/>
            </a:prstGeom>
            <a:noFill/>
          </p:spPr>
          <p:txBody>
            <a:bodyPr wrap="square" rtlCol="0">
              <a:spAutoFit/>
            </a:bodyPr>
            <a:lstStyle/>
            <a:p>
              <a:pPr algn="ctr"/>
              <a:r>
                <a:rPr lang="en-GB" sz="3200" dirty="0" err="1"/>
                <a:t>biếu</a:t>
              </a:r>
              <a:endParaRPr lang="vi-VN" sz="3200" dirty="0"/>
            </a:p>
          </p:txBody>
        </p:sp>
      </p:grpSp>
      <p:grpSp>
        <p:nvGrpSpPr>
          <p:cNvPr id="44" name="Group 43">
            <a:extLst>
              <a:ext uri="{FF2B5EF4-FFF2-40B4-BE49-F238E27FC236}">
                <a16:creationId xmlns:a16="http://schemas.microsoft.com/office/drawing/2014/main" id="{D414FEBC-7029-70E4-A40B-CC2AF2002311}"/>
              </a:ext>
            </a:extLst>
          </p:cNvPr>
          <p:cNvGrpSpPr/>
          <p:nvPr/>
        </p:nvGrpSpPr>
        <p:grpSpPr>
          <a:xfrm>
            <a:off x="6887250" y="4878062"/>
            <a:ext cx="2054809" cy="2231329"/>
            <a:chOff x="3538967" y="3745005"/>
            <a:chExt cx="2054809" cy="2231329"/>
          </a:xfrm>
        </p:grpSpPr>
        <p:pic>
          <p:nvPicPr>
            <p:cNvPr id="45" name="Picture 44">
              <a:extLst>
                <a:ext uri="{FF2B5EF4-FFF2-40B4-BE49-F238E27FC236}">
                  <a16:creationId xmlns:a16="http://schemas.microsoft.com/office/drawing/2014/main" id="{0731B84E-8274-39D1-302D-694EB6207A29}"/>
                </a:ext>
              </a:extLst>
            </p:cNvPr>
            <p:cNvPicPr>
              <a:picLocks noChangeAspect="1"/>
            </p:cNvPicPr>
            <p:nvPr/>
          </p:nvPicPr>
          <p:blipFill>
            <a:blip r:embed="rId7"/>
            <a:stretch>
              <a:fillRect/>
            </a:stretch>
          </p:blipFill>
          <p:spPr>
            <a:xfrm>
              <a:off x="3538967" y="3745005"/>
              <a:ext cx="2054809" cy="2231329"/>
            </a:xfrm>
            <a:prstGeom prst="rect">
              <a:avLst/>
            </a:prstGeom>
          </p:spPr>
        </p:pic>
        <p:sp>
          <p:nvSpPr>
            <p:cNvPr id="46" name="TextBox 45">
              <a:extLst>
                <a:ext uri="{FF2B5EF4-FFF2-40B4-BE49-F238E27FC236}">
                  <a16:creationId xmlns:a16="http://schemas.microsoft.com/office/drawing/2014/main" id="{D349D45D-26DA-F432-9A8A-D3B6794C4962}"/>
                </a:ext>
              </a:extLst>
            </p:cNvPr>
            <p:cNvSpPr txBox="1"/>
            <p:nvPr/>
          </p:nvSpPr>
          <p:spPr>
            <a:xfrm>
              <a:off x="4139265" y="4634035"/>
              <a:ext cx="1251797" cy="584775"/>
            </a:xfrm>
            <a:prstGeom prst="rect">
              <a:avLst/>
            </a:prstGeom>
            <a:noFill/>
          </p:spPr>
          <p:txBody>
            <a:bodyPr wrap="square" rtlCol="0">
              <a:spAutoFit/>
            </a:bodyPr>
            <a:lstStyle/>
            <a:p>
              <a:pPr algn="ctr"/>
              <a:r>
                <a:rPr lang="en-GB" sz="3200" dirty="0" err="1"/>
                <a:t>đẹp</a:t>
              </a:r>
              <a:endParaRPr lang="vi-VN" sz="3200" dirty="0"/>
            </a:p>
          </p:txBody>
        </p:sp>
      </p:grpSp>
      <p:grpSp>
        <p:nvGrpSpPr>
          <p:cNvPr id="51" name="Group 50">
            <a:extLst>
              <a:ext uri="{FF2B5EF4-FFF2-40B4-BE49-F238E27FC236}">
                <a16:creationId xmlns:a16="http://schemas.microsoft.com/office/drawing/2014/main" id="{8FD8AF80-BD6B-1965-0278-BC772274551B}"/>
              </a:ext>
            </a:extLst>
          </p:cNvPr>
          <p:cNvGrpSpPr/>
          <p:nvPr/>
        </p:nvGrpSpPr>
        <p:grpSpPr>
          <a:xfrm>
            <a:off x="9160373" y="4120538"/>
            <a:ext cx="2054809" cy="2231329"/>
            <a:chOff x="3538967" y="3745005"/>
            <a:chExt cx="2054809" cy="2231329"/>
          </a:xfrm>
        </p:grpSpPr>
        <p:pic>
          <p:nvPicPr>
            <p:cNvPr id="52" name="Picture 51">
              <a:extLst>
                <a:ext uri="{FF2B5EF4-FFF2-40B4-BE49-F238E27FC236}">
                  <a16:creationId xmlns:a16="http://schemas.microsoft.com/office/drawing/2014/main" id="{B66543C1-D733-BA42-8AED-6CE0C3344CED}"/>
                </a:ext>
              </a:extLst>
            </p:cNvPr>
            <p:cNvPicPr>
              <a:picLocks noChangeAspect="1"/>
            </p:cNvPicPr>
            <p:nvPr/>
          </p:nvPicPr>
          <p:blipFill>
            <a:blip r:embed="rId7"/>
            <a:stretch>
              <a:fillRect/>
            </a:stretch>
          </p:blipFill>
          <p:spPr>
            <a:xfrm>
              <a:off x="3538967" y="3745005"/>
              <a:ext cx="2054809" cy="2231329"/>
            </a:xfrm>
            <a:prstGeom prst="rect">
              <a:avLst/>
            </a:prstGeom>
          </p:spPr>
        </p:pic>
        <p:sp>
          <p:nvSpPr>
            <p:cNvPr id="53" name="TextBox 52">
              <a:extLst>
                <a:ext uri="{FF2B5EF4-FFF2-40B4-BE49-F238E27FC236}">
                  <a16:creationId xmlns:a16="http://schemas.microsoft.com/office/drawing/2014/main" id="{3D693881-A313-4B92-DD78-25B27027EC22}"/>
                </a:ext>
              </a:extLst>
            </p:cNvPr>
            <p:cNvSpPr txBox="1"/>
            <p:nvPr/>
          </p:nvSpPr>
          <p:spPr>
            <a:xfrm>
              <a:off x="4139265" y="4634035"/>
              <a:ext cx="1251797" cy="584775"/>
            </a:xfrm>
            <a:prstGeom prst="rect">
              <a:avLst/>
            </a:prstGeom>
            <a:noFill/>
          </p:spPr>
          <p:txBody>
            <a:bodyPr wrap="square" rtlCol="0">
              <a:spAutoFit/>
            </a:bodyPr>
            <a:lstStyle/>
            <a:p>
              <a:pPr algn="ctr"/>
              <a:r>
                <a:rPr lang="en-GB" sz="3200" dirty="0" err="1"/>
                <a:t>xinh</a:t>
              </a:r>
              <a:endParaRPr lang="vi-VN" sz="3200" dirty="0"/>
            </a:p>
          </p:txBody>
        </p:sp>
      </p:grpSp>
    </p:spTree>
    <p:extLst>
      <p:ext uri="{BB962C8B-B14F-4D97-AF65-F5344CB8AC3E}">
        <p14:creationId xmlns:p14="http://schemas.microsoft.com/office/powerpoint/2010/main" val="17337607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3.95062E-6 L -0.00052 0.40895 " pathEditMode="relative" rAng="0" ptsTypes="AA">
                                      <p:cBhvr>
                                        <p:cTn id="6" dur="2000" fill="hold"/>
                                        <p:tgtEl>
                                          <p:spTgt spid="15"/>
                                        </p:tgtEl>
                                        <p:attrNameLst>
                                          <p:attrName>ppt_x</p:attrName>
                                          <p:attrName>ppt_y</p:attrName>
                                        </p:attrNameLst>
                                      </p:cBhvr>
                                      <p:rCtr x="-26" y="2044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8.33333E-7 -2.22222E-6 L -0.19323 0.63889 " pathEditMode="relative" rAng="0" ptsTypes="AA">
                                      <p:cBhvr>
                                        <p:cTn id="10" dur="2000" fill="hold"/>
                                        <p:tgtEl>
                                          <p:spTgt spid="19"/>
                                        </p:tgtEl>
                                        <p:attrNameLst>
                                          <p:attrName>ppt_x</p:attrName>
                                          <p:attrName>ppt_y</p:attrName>
                                        </p:attrNameLst>
                                      </p:cBhvr>
                                      <p:rCtr x="-9661" y="3194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80556E-6 3.33333E-6 L -0.2191 0.64953 " pathEditMode="relative" rAng="0" ptsTypes="AA">
                                      <p:cBhvr>
                                        <p:cTn id="14" dur="2000" fill="hold"/>
                                        <p:tgtEl>
                                          <p:spTgt spid="22"/>
                                        </p:tgtEl>
                                        <p:attrNameLst>
                                          <p:attrName>ppt_x</p:attrName>
                                          <p:attrName>ppt_y</p:attrName>
                                        </p:attrNameLst>
                                      </p:cBhvr>
                                      <p:rCtr x="-10955" y="3246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0556E-6 3.20988E-6 L -0.35582 0.40293 " pathEditMode="relative" rAng="0" ptsTypes="AA">
                                      <p:cBhvr>
                                        <p:cTn id="18" dur="2000" fill="hold"/>
                                        <p:tgtEl>
                                          <p:spTgt spid="28"/>
                                        </p:tgtEl>
                                        <p:attrNameLst>
                                          <p:attrName>ppt_x</p:attrName>
                                          <p:attrName>ppt_y</p:attrName>
                                        </p:attrNameLst>
                                      </p:cBhvr>
                                      <p:rCtr x="-17795" y="2013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72222E-6 1.97531E-6 L -0.39019 0.54352 " pathEditMode="relative" rAng="0" ptsTypes="AA">
                                      <p:cBhvr>
                                        <p:cTn id="22" dur="2000" fill="hold"/>
                                        <p:tgtEl>
                                          <p:spTgt spid="31"/>
                                        </p:tgtEl>
                                        <p:attrNameLst>
                                          <p:attrName>ppt_x</p:attrName>
                                          <p:attrName>ppt_y</p:attrName>
                                        </p:attrNameLst>
                                      </p:cBhvr>
                                      <p:rCtr x="-19514" y="27176"/>
                                    </p:animMotion>
                                  </p:childTnLst>
                                </p:cTn>
                              </p:par>
                            </p:childTnLst>
                          </p:cTn>
                        </p:par>
                      </p:childTnLst>
                    </p:cTn>
                  </p:par>
                </p:childTnLst>
              </p:cTn>
              <p:nextCondLst>
                <p:cond evt="onClick" delay="0">
                  <p:tgtEl>
                    <p:spTgt spid="56"/>
                  </p:tgtEl>
                </p:cond>
              </p:nextCondLst>
            </p:seq>
            <p:seq concurrent="1" nextAc="seek">
              <p:cTn id="23" restart="whenNotActive" fill="hold" evtFilter="cancelBubble" nodeType="interactiveSeq">
                <p:stCondLst>
                  <p:cond evt="onClick" delay="0">
                    <p:tgtEl>
                      <p:spTgt spid="57"/>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58333E-6 1.60494E-6 L 0.07787 0.43688 " pathEditMode="relative" rAng="0" ptsTypes="AA">
                                      <p:cBhvr>
                                        <p:cTn id="27" dur="2000" fill="hold"/>
                                        <p:tgtEl>
                                          <p:spTgt spid="25"/>
                                        </p:tgtEl>
                                        <p:attrNameLst>
                                          <p:attrName>ppt_x</p:attrName>
                                          <p:attrName>ppt_y</p:attrName>
                                        </p:attrNameLst>
                                      </p:cBhvr>
                                      <p:rCtr x="3889" y="21836"/>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1.38889E-7 1.85185E-6 L 0.26971 0.23287 " pathEditMode="relative" rAng="0" ptsTypes="AA">
                                      <p:cBhvr>
                                        <p:cTn id="31" dur="2000" fill="hold"/>
                                        <p:tgtEl>
                                          <p:spTgt spid="40"/>
                                        </p:tgtEl>
                                        <p:attrNameLst>
                                          <p:attrName>ppt_x</p:attrName>
                                          <p:attrName>ppt_y</p:attrName>
                                        </p:attrNameLst>
                                      </p:cBhvr>
                                      <p:rCtr x="13481" y="11636"/>
                                    </p:animMotion>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60"/>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6.17284E-7 L 0.06997 0.29074 " pathEditMode="relative" rAng="0" ptsTypes="AA">
                                      <p:cBhvr>
                                        <p:cTn id="36" dur="2000" fill="hold"/>
                                        <p:tgtEl>
                                          <p:spTgt spid="51"/>
                                        </p:tgtEl>
                                        <p:attrNameLst>
                                          <p:attrName>ppt_x</p:attrName>
                                          <p:attrName>ppt_y</p:attrName>
                                        </p:attrNameLst>
                                      </p:cBhvr>
                                      <p:rCtr x="3498" y="14537"/>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30556E-6 -1.7284E-6 L 0.17838 0.24321 " pathEditMode="relative" rAng="0" ptsTypes="AA">
                                      <p:cBhvr>
                                        <p:cTn id="40" dur="2000" fill="hold"/>
                                        <p:tgtEl>
                                          <p:spTgt spid="44"/>
                                        </p:tgtEl>
                                        <p:attrNameLst>
                                          <p:attrName>ppt_x</p:attrName>
                                          <p:attrName>ppt_y</p:attrName>
                                        </p:attrNameLst>
                                      </p:cBhvr>
                                      <p:rCtr x="8915" y="12160"/>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19444E-6 2.46914E-7 L 0.54054 0.58997 " pathEditMode="relative" rAng="0" ptsTypes="AA">
                                      <p:cBhvr>
                                        <p:cTn id="44" dur="2000" fill="hold"/>
                                        <p:tgtEl>
                                          <p:spTgt spid="16"/>
                                        </p:tgtEl>
                                        <p:attrNameLst>
                                          <p:attrName>ppt_x</p:attrName>
                                          <p:attrName>ppt_y</p:attrName>
                                        </p:attrNameLst>
                                      </p:cBhvr>
                                      <p:rCtr x="27023" y="29491"/>
                                    </p:animMotion>
                                  </p:childTnLst>
                                </p:cTn>
                              </p:par>
                            </p:childTnLst>
                          </p:cTn>
                        </p:par>
                      </p:childTnLst>
                    </p:cTn>
                  </p:par>
                </p:childTnLst>
              </p:cTn>
              <p:nextCondLst>
                <p:cond evt="onClick" delay="0">
                  <p:tgtEl>
                    <p:spTgt spid="60"/>
                  </p:tgtEl>
                </p:cond>
              </p:nextCondLst>
            </p:seq>
            <p:seq concurrent="1" nextAc="seek">
              <p:cTn id="45" restart="whenNotActive" fill="hold" evtFilter="cancelBubble" nodeType="interactiveSeq">
                <p:stCondLst>
                  <p:cond evt="onClick" delay="0">
                    <p:tgtEl>
                      <p:spTgt spid="63"/>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77778E-6 -8.64198E-7 L 0.58368 0.29985 " pathEditMode="relative" rAng="0" ptsTypes="AA">
                                      <p:cBhvr>
                                        <p:cTn id="49" dur="2000" fill="hold"/>
                                        <p:tgtEl>
                                          <p:spTgt spid="39"/>
                                        </p:tgtEl>
                                        <p:attrNameLst>
                                          <p:attrName>ppt_x</p:attrName>
                                          <p:attrName>ppt_y</p:attrName>
                                        </p:attrNameLst>
                                      </p:cBhvr>
                                      <p:rCtr x="29184" y="14985"/>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4.32099E-6 L 0.54305 0.18086 " pathEditMode="relative" rAng="0" ptsTypes="AA">
                                      <p:cBhvr>
                                        <p:cTn id="53" dur="2000" fill="hold"/>
                                        <p:tgtEl>
                                          <p:spTgt spid="41"/>
                                        </p:tgtEl>
                                        <p:attrNameLst>
                                          <p:attrName>ppt_x</p:attrName>
                                          <p:attrName>ppt_y</p:attrName>
                                        </p:attrNameLst>
                                      </p:cBhvr>
                                      <p:rCtr x="27153" y="9043"/>
                                    </p:animMotion>
                                  </p:childTnLst>
                                </p:cTn>
                              </p:par>
                            </p:childTnLst>
                          </p:cTn>
                        </p:par>
                      </p:childTnLst>
                    </p:cTn>
                  </p:par>
                </p:childTnLst>
              </p:cTn>
              <p:nextCondLst>
                <p:cond evt="onClick" delay="0">
                  <p:tgtEl>
                    <p:spTgt spid="6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cartoon of flowers and grass&#10;&#10;Description automatically generated">
            <a:extLst>
              <a:ext uri="{FF2B5EF4-FFF2-40B4-BE49-F238E27FC236}">
                <a16:creationId xmlns:a16="http://schemas.microsoft.com/office/drawing/2014/main" id="{91787873-6822-FF4C-D7C2-9E0179333688}"/>
              </a:ext>
            </a:extLst>
          </p:cNvPr>
          <p:cNvPicPr>
            <a:picLocks noChangeAspect="1"/>
          </p:cNvPicPr>
          <p:nvPr/>
        </p:nvPicPr>
        <p:blipFill>
          <a:blip r:embed="rId3" cstate="print">
            <a:extLst>
              <a:ext uri="{28A0092B-C50C-407E-A947-70E740481C1C}">
                <a14:useLocalDpi xmlns:a14="http://schemas.microsoft.com/office/drawing/2010/main" val="0"/>
              </a:ext>
            </a:extLst>
          </a:blip>
          <a:srcRect l="11095" r="-1" b="-1"/>
          <a:stretch/>
        </p:blipFill>
        <p:spPr>
          <a:xfrm>
            <a:off x="20" y="1923"/>
            <a:ext cx="18287980" cy="10285077"/>
          </a:xfrm>
          <a:prstGeom prst="rect">
            <a:avLst/>
          </a:prstGeom>
        </p:spPr>
      </p:pic>
      <p:sp>
        <p:nvSpPr>
          <p:cNvPr id="4" name="Freeform 2">
            <a:extLst>
              <a:ext uri="{FF2B5EF4-FFF2-40B4-BE49-F238E27FC236}">
                <a16:creationId xmlns:a16="http://schemas.microsoft.com/office/drawing/2014/main" id="{A3017F86-8224-5456-D8AD-F9840A15180B}"/>
              </a:ext>
            </a:extLst>
          </p:cNvPr>
          <p:cNvSpPr/>
          <p:nvPr/>
        </p:nvSpPr>
        <p:spPr>
          <a:xfrm>
            <a:off x="0" y="114300"/>
            <a:ext cx="12004717" cy="10387861"/>
          </a:xfrm>
          <a:custGeom>
            <a:avLst/>
            <a:gdLst/>
            <a:ahLst/>
            <a:cxnLst/>
            <a:rect l="l" t="t" r="r" b="b"/>
            <a:pathLst>
              <a:path w="2869020" h="3024000">
                <a:moveTo>
                  <a:pt x="0" y="0"/>
                </a:moveTo>
                <a:lnTo>
                  <a:pt x="2869020" y="0"/>
                </a:lnTo>
                <a:lnTo>
                  <a:pt x="2869020" y="3024000"/>
                </a:lnTo>
                <a:lnTo>
                  <a:pt x="0" y="3024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4">
            <a:extLst>
              <a:ext uri="{FF2B5EF4-FFF2-40B4-BE49-F238E27FC236}">
                <a16:creationId xmlns:a16="http://schemas.microsoft.com/office/drawing/2014/main" id="{28CF9458-E76D-9EDF-0DC6-8D5BA38382DB}"/>
              </a:ext>
            </a:extLst>
          </p:cNvPr>
          <p:cNvSpPr/>
          <p:nvPr/>
        </p:nvSpPr>
        <p:spPr>
          <a:xfrm>
            <a:off x="12587161" y="3632579"/>
            <a:ext cx="5635647" cy="7992286"/>
          </a:xfrm>
          <a:custGeom>
            <a:avLst/>
            <a:gdLst/>
            <a:ahLst/>
            <a:cxnLst/>
            <a:rect l="l" t="t" r="r" b="b"/>
            <a:pathLst>
              <a:path w="2673619" h="3790128">
                <a:moveTo>
                  <a:pt x="0" y="0"/>
                </a:moveTo>
                <a:lnTo>
                  <a:pt x="2673619" y="0"/>
                </a:lnTo>
                <a:lnTo>
                  <a:pt x="2673619" y="3790128"/>
                </a:lnTo>
                <a:lnTo>
                  <a:pt x="0" y="379012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734D7FC-BD1A-917B-C959-CEA21205198E}"/>
              </a:ext>
            </a:extLst>
          </p:cNvPr>
          <p:cNvPicPr>
            <a:picLocks noChangeAspect="1"/>
          </p:cNvPicPr>
          <p:nvPr/>
        </p:nvPicPr>
        <p:blipFill>
          <a:blip r:embed="rId7"/>
          <a:stretch>
            <a:fillRect/>
          </a:stretch>
        </p:blipFill>
        <p:spPr>
          <a:xfrm>
            <a:off x="8598166" y="3027448"/>
            <a:ext cx="1932599" cy="2231329"/>
          </a:xfrm>
          <a:prstGeom prst="rect">
            <a:avLst/>
          </a:prstGeom>
        </p:spPr>
      </p:pic>
      <p:pic>
        <p:nvPicPr>
          <p:cNvPr id="7" name="Picture 6">
            <a:extLst>
              <a:ext uri="{FF2B5EF4-FFF2-40B4-BE49-F238E27FC236}">
                <a16:creationId xmlns:a16="http://schemas.microsoft.com/office/drawing/2014/main" id="{03A710CE-C41C-AC14-0164-081654C44AF8}"/>
              </a:ext>
            </a:extLst>
          </p:cNvPr>
          <p:cNvPicPr>
            <a:picLocks noChangeAspect="1"/>
          </p:cNvPicPr>
          <p:nvPr/>
        </p:nvPicPr>
        <p:blipFill>
          <a:blip r:embed="rId7"/>
          <a:stretch>
            <a:fillRect/>
          </a:stretch>
        </p:blipFill>
        <p:spPr>
          <a:xfrm>
            <a:off x="5457668" y="3619500"/>
            <a:ext cx="1932599" cy="2231329"/>
          </a:xfrm>
          <a:prstGeom prst="rect">
            <a:avLst/>
          </a:prstGeom>
        </p:spPr>
      </p:pic>
      <p:pic>
        <p:nvPicPr>
          <p:cNvPr id="9" name="Picture 8">
            <a:extLst>
              <a:ext uri="{FF2B5EF4-FFF2-40B4-BE49-F238E27FC236}">
                <a16:creationId xmlns:a16="http://schemas.microsoft.com/office/drawing/2014/main" id="{74A2F55B-7EE2-C076-C560-3E933E6244A8}"/>
              </a:ext>
            </a:extLst>
          </p:cNvPr>
          <p:cNvPicPr>
            <a:picLocks noChangeAspect="1"/>
          </p:cNvPicPr>
          <p:nvPr/>
        </p:nvPicPr>
        <p:blipFill>
          <a:blip r:embed="rId7"/>
          <a:stretch>
            <a:fillRect/>
          </a:stretch>
        </p:blipFill>
        <p:spPr>
          <a:xfrm>
            <a:off x="4069759" y="1761378"/>
            <a:ext cx="1932599" cy="2231329"/>
          </a:xfrm>
          <a:prstGeom prst="rect">
            <a:avLst/>
          </a:prstGeom>
        </p:spPr>
      </p:pic>
      <p:pic>
        <p:nvPicPr>
          <p:cNvPr id="10" name="Picture 9">
            <a:extLst>
              <a:ext uri="{FF2B5EF4-FFF2-40B4-BE49-F238E27FC236}">
                <a16:creationId xmlns:a16="http://schemas.microsoft.com/office/drawing/2014/main" id="{353A1179-1655-14CB-454C-7335EE89F300}"/>
              </a:ext>
            </a:extLst>
          </p:cNvPr>
          <p:cNvPicPr>
            <a:picLocks noChangeAspect="1"/>
          </p:cNvPicPr>
          <p:nvPr/>
        </p:nvPicPr>
        <p:blipFill>
          <a:blip r:embed="rId7"/>
          <a:stretch>
            <a:fillRect/>
          </a:stretch>
        </p:blipFill>
        <p:spPr>
          <a:xfrm>
            <a:off x="1389041" y="2877042"/>
            <a:ext cx="1932599" cy="2231329"/>
          </a:xfrm>
          <a:prstGeom prst="rect">
            <a:avLst/>
          </a:prstGeom>
        </p:spPr>
      </p:pic>
      <p:pic>
        <p:nvPicPr>
          <p:cNvPr id="11" name="Picture 10">
            <a:extLst>
              <a:ext uri="{FF2B5EF4-FFF2-40B4-BE49-F238E27FC236}">
                <a16:creationId xmlns:a16="http://schemas.microsoft.com/office/drawing/2014/main" id="{8D9CA36D-CCD6-53A1-2013-14C932D9DFA4}"/>
              </a:ext>
            </a:extLst>
          </p:cNvPr>
          <p:cNvPicPr>
            <a:picLocks noChangeAspect="1"/>
          </p:cNvPicPr>
          <p:nvPr/>
        </p:nvPicPr>
        <p:blipFill>
          <a:blip r:embed="rId7"/>
          <a:stretch>
            <a:fillRect/>
          </a:stretch>
        </p:blipFill>
        <p:spPr>
          <a:xfrm>
            <a:off x="6629400" y="796119"/>
            <a:ext cx="1932599" cy="2231329"/>
          </a:xfrm>
          <a:prstGeom prst="rect">
            <a:avLst/>
          </a:prstGeom>
        </p:spPr>
      </p:pic>
      <p:grpSp>
        <p:nvGrpSpPr>
          <p:cNvPr id="19" name="Group 18">
            <a:extLst>
              <a:ext uri="{FF2B5EF4-FFF2-40B4-BE49-F238E27FC236}">
                <a16:creationId xmlns:a16="http://schemas.microsoft.com/office/drawing/2014/main" id="{86D6272C-034B-C12C-A0DE-06741F9F41F0}"/>
              </a:ext>
            </a:extLst>
          </p:cNvPr>
          <p:cNvGrpSpPr/>
          <p:nvPr/>
        </p:nvGrpSpPr>
        <p:grpSpPr>
          <a:xfrm>
            <a:off x="914400" y="1935595"/>
            <a:ext cx="11269876" cy="6785136"/>
            <a:chOff x="914400" y="1935595"/>
            <a:chExt cx="11269876" cy="6785136"/>
          </a:xfrm>
        </p:grpSpPr>
        <p:sp>
          <p:nvSpPr>
            <p:cNvPr id="2" name="Freeform 7">
              <a:extLst>
                <a:ext uri="{FF2B5EF4-FFF2-40B4-BE49-F238E27FC236}">
                  <a16:creationId xmlns:a16="http://schemas.microsoft.com/office/drawing/2014/main" id="{59762244-0D5D-539F-B324-7FF889E3C3B1}"/>
                </a:ext>
              </a:extLst>
            </p:cNvPr>
            <p:cNvSpPr/>
            <p:nvPr/>
          </p:nvSpPr>
          <p:spPr>
            <a:xfrm>
              <a:off x="914400" y="1935595"/>
              <a:ext cx="11269876" cy="6785136"/>
            </a:xfrm>
            <a:custGeom>
              <a:avLst/>
              <a:gdLst/>
              <a:ahLst/>
              <a:cxnLst/>
              <a:rect l="l" t="t" r="r" b="b"/>
              <a:pathLst>
                <a:path w="1581998" h="1224071">
                  <a:moveTo>
                    <a:pt x="0" y="0"/>
                  </a:moveTo>
                  <a:lnTo>
                    <a:pt x="1581999" y="0"/>
                  </a:lnTo>
                  <a:lnTo>
                    <a:pt x="1581999" y="1224071"/>
                  </a:lnTo>
                  <a:lnTo>
                    <a:pt x="0" y="12240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17" name="Freeform 4">
              <a:extLst>
                <a:ext uri="{FF2B5EF4-FFF2-40B4-BE49-F238E27FC236}">
                  <a16:creationId xmlns:a16="http://schemas.microsoft.com/office/drawing/2014/main" id="{756021CF-DE73-66B5-F59F-A0BC3686CDAB}"/>
                </a:ext>
              </a:extLst>
            </p:cNvPr>
            <p:cNvSpPr/>
            <p:nvPr/>
          </p:nvSpPr>
          <p:spPr>
            <a:xfrm>
              <a:off x="5190470" y="5576983"/>
              <a:ext cx="2466993" cy="2051739"/>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59D73E9B-E0E4-1DC2-A860-51BBDB7A2DDC}"/>
                </a:ext>
              </a:extLst>
            </p:cNvPr>
            <p:cNvSpPr txBox="1"/>
            <p:nvPr/>
          </p:nvSpPr>
          <p:spPr>
            <a:xfrm>
              <a:off x="2500984" y="3430117"/>
              <a:ext cx="8567391" cy="1754326"/>
            </a:xfrm>
            <a:prstGeom prst="rect">
              <a:avLst/>
            </a:prstGeom>
            <a:noFill/>
          </p:spPr>
          <p:txBody>
            <a:bodyPr wrap="square" rtlCol="0">
              <a:spAutoFit/>
            </a:bodyPr>
            <a:lstStyle/>
            <a:p>
              <a:pPr algn="ctr"/>
              <a:r>
                <a:rPr lang="en-GB" sz="5400" i="1" dirty="0" err="1"/>
                <a:t>Chúc</a:t>
              </a:r>
              <a:r>
                <a:rPr lang="en-GB" sz="5400" i="1" dirty="0"/>
                <a:t> </a:t>
              </a:r>
              <a:r>
                <a:rPr lang="en-GB" sz="5400" i="1" dirty="0" err="1"/>
                <a:t>mừng</a:t>
              </a:r>
              <a:r>
                <a:rPr lang="en-GB" sz="5400" i="1" dirty="0"/>
                <a:t> </a:t>
              </a:r>
              <a:r>
                <a:rPr lang="en-GB" sz="5400" i="1" dirty="0" err="1"/>
                <a:t>các</a:t>
              </a:r>
              <a:r>
                <a:rPr lang="en-GB" sz="5400" i="1" dirty="0"/>
                <a:t> </a:t>
              </a:r>
              <a:r>
                <a:rPr lang="en-GB" sz="5400" i="1" dirty="0" err="1"/>
                <a:t>bạn</a:t>
              </a:r>
              <a:r>
                <a:rPr lang="en-GB" sz="5400" i="1" dirty="0"/>
                <a:t> </a:t>
              </a:r>
              <a:r>
                <a:rPr lang="en-GB" sz="5400" i="1" dirty="0" err="1"/>
                <a:t>đã</a:t>
              </a:r>
              <a:r>
                <a:rPr lang="en-GB" sz="5400" i="1" dirty="0"/>
                <a:t> </a:t>
              </a:r>
              <a:r>
                <a:rPr lang="en-GB" sz="5400" i="1" dirty="0" err="1"/>
                <a:t>nhận</a:t>
              </a:r>
              <a:r>
                <a:rPr lang="en-GB" sz="5400" i="1" dirty="0"/>
                <a:t> </a:t>
              </a:r>
              <a:r>
                <a:rPr lang="en-GB" sz="5400" i="1" dirty="0" err="1"/>
                <a:t>được</a:t>
              </a:r>
              <a:r>
                <a:rPr lang="en-GB" sz="5400" i="1" dirty="0"/>
                <a:t> </a:t>
              </a:r>
              <a:r>
                <a:rPr lang="en-GB" sz="5400" i="1" dirty="0" err="1"/>
                <a:t>túi</a:t>
              </a:r>
              <a:r>
                <a:rPr lang="en-GB" sz="5400" i="1" dirty="0"/>
                <a:t> </a:t>
              </a:r>
              <a:r>
                <a:rPr lang="en-GB" sz="5400" i="1" dirty="0" err="1"/>
                <a:t>hạt</a:t>
              </a:r>
              <a:r>
                <a:rPr lang="en-GB" sz="5400" i="1" dirty="0"/>
                <a:t> </a:t>
              </a:r>
              <a:r>
                <a:rPr lang="en-GB" sz="5400" i="1" dirty="0" err="1"/>
                <a:t>giống</a:t>
              </a:r>
              <a:r>
                <a:rPr lang="en-GB" sz="5400" i="1" dirty="0"/>
                <a:t> </a:t>
              </a:r>
              <a:r>
                <a:rPr lang="en-GB" sz="5400" i="1" dirty="0" err="1"/>
                <a:t>đầu</a:t>
              </a:r>
              <a:r>
                <a:rPr lang="en-GB" sz="5400" i="1" dirty="0"/>
                <a:t> </a:t>
              </a:r>
              <a:r>
                <a:rPr lang="en-GB" sz="5400" i="1" dirty="0" err="1"/>
                <a:t>tiên</a:t>
              </a:r>
              <a:r>
                <a:rPr lang="en-GB" sz="5400" i="1" dirty="0"/>
                <a:t>!</a:t>
              </a:r>
              <a:endParaRPr lang="vi-VN" sz="5400" i="1" dirty="0"/>
            </a:p>
          </p:txBody>
        </p:sp>
      </p:grpSp>
    </p:spTree>
    <p:extLst>
      <p:ext uri="{BB962C8B-B14F-4D97-AF65-F5344CB8AC3E}">
        <p14:creationId xmlns:p14="http://schemas.microsoft.com/office/powerpoint/2010/main" val="18667115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TotalTime>
  <Words>1293</Words>
  <PresentationFormat>Custom</PresentationFormat>
  <Paragraphs>105</Paragraphs>
  <Slides>32</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SVN-Rio 2016</vt:lpstr>
      <vt:lpstr>Wingdings</vt:lpstr>
      <vt:lpstr>SVN-SAF</vt:lpstr>
      <vt:lpstr>Arial</vt:lpstr>
      <vt:lpstr>Calibri</vt:lpstr>
      <vt:lpstr>#9Slide03 AllRoundGothic</vt:lpstr>
      <vt:lpstr>iCiel Pequena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terms:modified xsi:type="dcterms:W3CDTF">2024-08-09T10:53:12Z</dcterms:modified>
  <dc:identifier>DAGNIpjLdD0</dc:identifier>
</cp:coreProperties>
</file>