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59" r:id="rId2"/>
    <p:sldId id="260" r:id="rId3"/>
    <p:sldId id="261" r:id="rId4"/>
    <p:sldId id="262" r:id="rId5"/>
    <p:sldId id="257" r:id="rId6"/>
    <p:sldId id="263" r:id="rId7"/>
    <p:sldId id="264" r:id="rId8"/>
    <p:sldId id="309" r:id="rId9"/>
    <p:sldId id="310" r:id="rId10"/>
    <p:sldId id="311" r:id="rId11"/>
    <p:sldId id="277" r:id="rId12"/>
    <p:sldId id="276" r:id="rId13"/>
    <p:sldId id="312" r:id="rId14"/>
    <p:sldId id="313" r:id="rId15"/>
    <p:sldId id="278" r:id="rId16"/>
    <p:sldId id="279" r:id="rId17"/>
    <p:sldId id="303" r:id="rId18"/>
    <p:sldId id="304" r:id="rId19"/>
    <p:sldId id="293" r:id="rId20"/>
    <p:sldId id="294" r:id="rId21"/>
  </p:sldIdLst>
  <p:sldSz cx="12192000" cy="6858000"/>
  <p:notesSz cx="6858000" cy="9144000"/>
  <p:embeddedFontLst>
    <p:embeddedFont>
      <p:font typeface="#9Slide05 Amplify" panose="020B0604020202020204" charset="0"/>
      <p:regular r:id="rId23"/>
    </p:embeddedFont>
    <p:embeddedFont>
      <p:font typeface="Calibri Light" panose="020F0302020204030204" pitchFamily="34" charset="0"/>
      <p:regular r:id="rId24"/>
      <p:italic r:id="rId25"/>
    </p:embeddedFont>
    <p:embeddedFont>
      <p:font typeface="#9Slide07 IcielLa Chic Pro Shad" panose="020B0604020202020204" charset="0"/>
      <p:regular r:id="rId26"/>
    </p:embeddedFont>
    <p:embeddedFont>
      <p:font typeface="SVN-Poky's" panose="020B0604020202020204" charset="0"/>
      <p:regular r:id="rId27"/>
    </p:embeddedFont>
    <p:embeddedFont>
      <p:font typeface="#9Slide03 AllRoundGothic" panose="020B0604020202020204" charset="0"/>
      <p:regular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0F9"/>
    <a:srgbClr val="FF5050"/>
    <a:srgbClr val="FAD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p:scale>
          <a:sx n="30" d="100"/>
          <a:sy n="30" d="100"/>
        </p:scale>
        <p:origin x="1980" y="8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95A74-7D92-4562-BA3E-4827E8974F84}" type="datetimeFigureOut">
              <a:rPr lang="en-US" smtClean="0"/>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326B0-E503-462B-B254-1A28E7EF0C9A}" type="slidenum">
              <a:rPr lang="en-US" smtClean="0"/>
              <a:t>‹#›</a:t>
            </a:fld>
            <a:endParaRPr lang="en-US"/>
          </a:p>
        </p:txBody>
      </p:sp>
    </p:spTree>
    <p:extLst>
      <p:ext uri="{BB962C8B-B14F-4D97-AF65-F5344CB8AC3E}">
        <p14:creationId xmlns:p14="http://schemas.microsoft.com/office/powerpoint/2010/main" val="385681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2</a:t>
            </a:fld>
            <a:endParaRPr lang="en-US"/>
          </a:p>
        </p:txBody>
      </p:sp>
    </p:spTree>
    <p:extLst>
      <p:ext uri="{BB962C8B-B14F-4D97-AF65-F5344CB8AC3E}">
        <p14:creationId xmlns:p14="http://schemas.microsoft.com/office/powerpoint/2010/main" val="63719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14</a:t>
            </a:fld>
            <a:endParaRPr lang="en-US"/>
          </a:p>
        </p:txBody>
      </p:sp>
    </p:spTree>
    <p:extLst>
      <p:ext uri="{BB962C8B-B14F-4D97-AF65-F5344CB8AC3E}">
        <p14:creationId xmlns:p14="http://schemas.microsoft.com/office/powerpoint/2010/main" val="3171651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16</a:t>
            </a:fld>
            <a:endParaRPr lang="en-US"/>
          </a:p>
        </p:txBody>
      </p:sp>
    </p:spTree>
    <p:extLst>
      <p:ext uri="{BB962C8B-B14F-4D97-AF65-F5344CB8AC3E}">
        <p14:creationId xmlns:p14="http://schemas.microsoft.com/office/powerpoint/2010/main" val="2112249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17</a:t>
            </a:fld>
            <a:endParaRPr lang="en-US"/>
          </a:p>
        </p:txBody>
      </p:sp>
    </p:spTree>
    <p:extLst>
      <p:ext uri="{BB962C8B-B14F-4D97-AF65-F5344CB8AC3E}">
        <p14:creationId xmlns:p14="http://schemas.microsoft.com/office/powerpoint/2010/main" val="240252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3</a:t>
            </a:fld>
            <a:endParaRPr lang="en-US"/>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4</a:t>
            </a:fld>
            <a:endParaRPr lang="en-US"/>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7</a:t>
            </a:fld>
            <a:endParaRPr lang="en-US"/>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8</a:t>
            </a:fld>
            <a:endParaRPr lang="en-US"/>
          </a:p>
        </p:txBody>
      </p:sp>
    </p:spTree>
    <p:extLst>
      <p:ext uri="{BB962C8B-B14F-4D97-AF65-F5344CB8AC3E}">
        <p14:creationId xmlns:p14="http://schemas.microsoft.com/office/powerpoint/2010/main" val="3989149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9</a:t>
            </a:fld>
            <a:endParaRPr lang="en-US"/>
          </a:p>
        </p:txBody>
      </p:sp>
    </p:spTree>
    <p:extLst>
      <p:ext uri="{BB962C8B-B14F-4D97-AF65-F5344CB8AC3E}">
        <p14:creationId xmlns:p14="http://schemas.microsoft.com/office/powerpoint/2010/main" val="428993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10</a:t>
            </a:fld>
            <a:endParaRPr lang="en-US"/>
          </a:p>
        </p:txBody>
      </p:sp>
    </p:spTree>
    <p:extLst>
      <p:ext uri="{BB962C8B-B14F-4D97-AF65-F5344CB8AC3E}">
        <p14:creationId xmlns:p14="http://schemas.microsoft.com/office/powerpoint/2010/main" val="2840268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12</a:t>
            </a:fld>
            <a:endParaRPr lang="en-US"/>
          </a:p>
        </p:txBody>
      </p:sp>
    </p:spTree>
    <p:extLst>
      <p:ext uri="{BB962C8B-B14F-4D97-AF65-F5344CB8AC3E}">
        <p14:creationId xmlns:p14="http://schemas.microsoft.com/office/powerpoint/2010/main" val="568509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27E5F2A-A258-4175-8811-01C322EEFE83}" type="slidenum">
              <a:rPr lang="en-US" smtClean="0"/>
              <a:t>13</a:t>
            </a:fld>
            <a:endParaRPr lang="en-US"/>
          </a:p>
        </p:txBody>
      </p:sp>
    </p:spTree>
    <p:extLst>
      <p:ext uri="{BB962C8B-B14F-4D97-AF65-F5344CB8AC3E}">
        <p14:creationId xmlns:p14="http://schemas.microsoft.com/office/powerpoint/2010/main" val="353632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2ED85D-F71A-4CD6-B145-791801CB30CA}"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pic>
        <p:nvPicPr>
          <p:cNvPr id="8" name="Picture 7" descr="A cartoon of a bakery&#10;&#10;Description automatically generated with medium confidence">
            <a:extLst>
              <a:ext uri="{FF2B5EF4-FFF2-40B4-BE49-F238E27FC236}">
                <a16:creationId xmlns:a16="http://schemas.microsoft.com/office/drawing/2014/main" id="{E14C0B0F-980C-DEA6-E316-4D621EC5F8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925733"/>
          </a:xfrm>
          <a:prstGeom prst="rect">
            <a:avLst/>
          </a:prstGeom>
        </p:spPr>
      </p:pic>
    </p:spTree>
    <p:extLst>
      <p:ext uri="{BB962C8B-B14F-4D97-AF65-F5344CB8AC3E}">
        <p14:creationId xmlns:p14="http://schemas.microsoft.com/office/powerpoint/2010/main" val="2680449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180297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8351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629260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2ED85D-F71A-4CD6-B145-791801CB30CA}"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74456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2ED85D-F71A-4CD6-B145-791801CB30CA}" type="datetimeFigureOut">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150238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2ED85D-F71A-4CD6-B145-791801CB30CA}" type="datetimeFigureOut">
              <a:rPr lang="en-US" smtClean="0"/>
              <a:t>8/23/2024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675791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2ED85D-F71A-4CD6-B145-791801CB30CA}" type="datetimeFigureOut">
              <a:rPr lang="en-US" smtClean="0"/>
              <a:t>8/23/2024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16360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ED85D-F71A-4CD6-B145-791801CB30CA}" type="datetimeFigureOut">
              <a:rPr lang="en-US" smtClean="0"/>
              <a:t>8/23/2024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577500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225747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76801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ED85D-F71A-4CD6-B145-791801CB30CA}" type="datetimeFigureOut">
              <a:rPr lang="en-US" smtClean="0"/>
              <a:t>8/23/2024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1DC3E-BBBD-4D49-9B4F-69C25DBC4787}" type="slidenum">
              <a:rPr lang="en-US" smtClean="0"/>
              <a:t>‹#›</a:t>
            </a:fld>
            <a:endParaRPr lang="en-US"/>
          </a:p>
        </p:txBody>
      </p:sp>
    </p:spTree>
    <p:extLst>
      <p:ext uri="{BB962C8B-B14F-4D97-AF65-F5344CB8AC3E}">
        <p14:creationId xmlns:p14="http://schemas.microsoft.com/office/powerpoint/2010/main" val="4207959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6.gif"/><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16.gif"/><Relationship Id="rId4" Type="http://schemas.openxmlformats.org/officeDocument/2006/relationships/image" Target="../media/image12.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28.svg"/><Relationship Id="rId4" Type="http://schemas.openxmlformats.org/officeDocument/2006/relationships/image" Target="../media/image12.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grpSp>
        <p:nvGrpSpPr>
          <p:cNvPr id="30" name="Nhóm 5">
            <a:extLst>
              <a:ext uri="{FF2B5EF4-FFF2-40B4-BE49-F238E27FC236}">
                <a16:creationId xmlns:a16="http://schemas.microsoft.com/office/drawing/2014/main" id="{83A51D87-DB80-4882-8CB9-0DA9FB55160E}"/>
              </a:ext>
            </a:extLst>
          </p:cNvPr>
          <p:cNvGrpSpPr/>
          <p:nvPr/>
        </p:nvGrpSpPr>
        <p:grpSpPr>
          <a:xfrm rot="986664">
            <a:off x="-667659" y="305066"/>
            <a:ext cx="11375139" cy="6247867"/>
            <a:chOff x="2876479" y="2773788"/>
            <a:chExt cx="6688426" cy="2945881"/>
          </a:xfrm>
        </p:grpSpPr>
        <p:sp>
          <p:nvSpPr>
            <p:cNvPr id="31" name="TextBox 12">
              <a:extLst>
                <a:ext uri="{FF2B5EF4-FFF2-40B4-BE49-F238E27FC236}">
                  <a16:creationId xmlns:a16="http://schemas.microsoft.com/office/drawing/2014/main" id="{0F65B26C-A7E4-73F6-34CE-4F4B9F09A655}"/>
                </a:ext>
              </a:extLst>
            </p:cNvPr>
            <p:cNvSpPr txBox="1"/>
            <p:nvPr/>
          </p:nvSpPr>
          <p:spPr>
            <a:xfrm rot="20527286">
              <a:off x="2876480" y="2773788"/>
              <a:ext cx="6688425" cy="2945880"/>
            </a:xfrm>
            <a:prstGeom prst="rect">
              <a:avLst/>
            </a:prstGeom>
            <a:noFill/>
          </p:spPr>
          <p:txBody>
            <a:bodyPr wrap="square" rtlCol="0">
              <a:spAutoFit/>
            </a:bodyPr>
            <a:lstStyle/>
            <a:p>
              <a:pPr algn="ctr"/>
              <a:r>
                <a:rPr lang="vi-VN" sz="20000">
                  <a:ln w="190500">
                    <a:solidFill>
                      <a:schemeClr val="bg1"/>
                    </a:solidFill>
                  </a:ln>
                  <a:latin typeface="UTM Edwardian" panose="02040603050506020204" pitchFamily="18" charset="0"/>
                  <a:ea typeface="LNTH-LuoLuoNotangYuanTi 1" pitchFamily="2" charset="-128"/>
                  <a:cs typeface="LNTH-LuoLuoNotangYuanTi 1" pitchFamily="2" charset="-128"/>
                </a:rPr>
                <a:t>Khởi động</a:t>
              </a:r>
              <a:endPar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32" name="TextBox 12">
              <a:extLst>
                <a:ext uri="{FF2B5EF4-FFF2-40B4-BE49-F238E27FC236}">
                  <a16:creationId xmlns:a16="http://schemas.microsoft.com/office/drawing/2014/main" id="{39558897-5318-3EE5-0B83-D9C558818F0E}"/>
                </a:ext>
              </a:extLst>
            </p:cNvPr>
            <p:cNvSpPr txBox="1"/>
            <p:nvPr/>
          </p:nvSpPr>
          <p:spPr>
            <a:xfrm rot="20527286">
              <a:off x="2876479" y="2773789"/>
              <a:ext cx="6688425" cy="2945880"/>
            </a:xfrm>
            <a:prstGeom prst="rect">
              <a:avLst/>
            </a:prstGeom>
            <a:noFill/>
          </p:spPr>
          <p:txBody>
            <a:bodyPr wrap="square" rtlCol="0">
              <a:spAutoFit/>
            </a:bodyPr>
            <a:lstStyle/>
            <a:p>
              <a:pPr algn="ctr"/>
              <a:r>
                <a:rPr lang="vi-VN" sz="20000" dirty="0">
                  <a:ln w="0"/>
                  <a:solidFill>
                    <a:srgbClr val="C00000"/>
                  </a:solidFill>
                  <a:latin typeface="UTM Edwardian" panose="02040603050506020204" pitchFamily="18" charset="0"/>
                  <a:ea typeface="LNTH-LuoLuoNotangYuanTi 1" pitchFamily="2" charset="-128"/>
                  <a:cs typeface="LNTH-LuoLuoNotangYuanTi 1" pitchFamily="2" charset="-128"/>
                </a:rPr>
                <a:t>Khởi động</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30"/>
                                        </p:tgtEl>
                                      </p:cBhvr>
                                    </p:animEffect>
                                    <p:animScale>
                                      <p:cBhvr>
                                        <p:cTn id="7"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9" name="Nhóm 28">
            <a:extLst>
              <a:ext uri="{FF2B5EF4-FFF2-40B4-BE49-F238E27FC236}">
                <a16:creationId xmlns:a16="http://schemas.microsoft.com/office/drawing/2014/main" id="{026CF060-679C-C2D0-6BBA-2FBE93896F18}"/>
              </a:ext>
            </a:extLst>
          </p:cNvPr>
          <p:cNvGrpSpPr/>
          <p:nvPr/>
        </p:nvGrpSpPr>
        <p:grpSpPr>
          <a:xfrm>
            <a:off x="2203107" y="-847843"/>
            <a:ext cx="8033211" cy="1877936"/>
            <a:chOff x="7146292" y="-21343"/>
            <a:chExt cx="5937791" cy="1437505"/>
          </a:xfrm>
        </p:grpSpPr>
        <p:grpSp>
          <p:nvGrpSpPr>
            <p:cNvPr id="24" name="Nhóm 25">
              <a:extLst>
                <a:ext uri="{FF2B5EF4-FFF2-40B4-BE49-F238E27FC236}">
                  <a16:creationId xmlns:a16="http://schemas.microsoft.com/office/drawing/2014/main" id="{E3F9D58F-118D-5F7D-416E-69F92472F6EB}"/>
                </a:ext>
              </a:extLst>
            </p:cNvPr>
            <p:cNvGrpSpPr/>
            <p:nvPr/>
          </p:nvGrpSpPr>
          <p:grpSpPr>
            <a:xfrm>
              <a:off x="7146292" y="547192"/>
              <a:ext cx="5937791" cy="614998"/>
              <a:chOff x="7146292" y="458089"/>
              <a:chExt cx="5937791" cy="614998"/>
            </a:xfrm>
          </p:grpSpPr>
          <p:sp>
            <p:nvSpPr>
              <p:cNvPr id="27" name="Rectangle: Rounded Corners 1">
                <a:extLst>
                  <a:ext uri="{FF2B5EF4-FFF2-40B4-BE49-F238E27FC236}">
                    <a16:creationId xmlns:a16="http://schemas.microsoft.com/office/drawing/2014/main" id="{20450505-C40C-CF54-BCA3-5889965AFA39}"/>
                  </a:ext>
                </a:extLst>
              </p:cNvPr>
              <p:cNvSpPr/>
              <p:nvPr/>
            </p:nvSpPr>
            <p:spPr>
              <a:xfrm>
                <a:off x="7905791" y="537641"/>
                <a:ext cx="4422210" cy="535445"/>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28" name="TextBox 10">
                <a:extLst>
                  <a:ext uri="{FF2B5EF4-FFF2-40B4-BE49-F238E27FC236}">
                    <a16:creationId xmlns:a16="http://schemas.microsoft.com/office/drawing/2014/main" id="{9F8338B3-350B-30C0-0E38-B4BF12E28981}"/>
                  </a:ext>
                </a:extLst>
              </p:cNvPr>
              <p:cNvSpPr txBox="1"/>
              <p:nvPr/>
            </p:nvSpPr>
            <p:spPr>
              <a:xfrm>
                <a:off x="7146292" y="458089"/>
                <a:ext cx="5937791" cy="614998"/>
              </a:xfrm>
              <a:prstGeom prst="rect">
                <a:avLst/>
              </a:prstGeom>
              <a:noFill/>
            </p:spPr>
            <p:txBody>
              <a:bodyPr wrap="square" rtlCol="0">
                <a:spAutoFit/>
              </a:bodyPr>
              <a:lstStyle/>
              <a:p>
                <a:pPr algn="ctr">
                  <a:lnSpc>
                    <a:spcPct val="130000"/>
                  </a:lnSpc>
                </a:pP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yêu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cầu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đề</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25" name="Hình ảnh 26">
              <a:extLst>
                <a:ext uri="{FF2B5EF4-FFF2-40B4-BE49-F238E27FC236}">
                  <a16:creationId xmlns:a16="http://schemas.microsoft.com/office/drawing/2014/main" id="{56E01EE8-471E-40C4-FA53-95E1A825D6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7245524" y="-21343"/>
              <a:ext cx="1171718" cy="1437505"/>
            </a:xfrm>
            <a:prstGeom prst="rect">
              <a:avLst/>
            </a:prstGeom>
          </p:spPr>
        </p:pic>
        <p:pic>
          <p:nvPicPr>
            <p:cNvPr id="26" name="Hình ảnh 27">
              <a:extLst>
                <a:ext uri="{FF2B5EF4-FFF2-40B4-BE49-F238E27FC236}">
                  <a16:creationId xmlns:a16="http://schemas.microsoft.com/office/drawing/2014/main" id="{2DBEFB56-6E7B-604E-6C12-0104ECB18E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11632581" y="-21343"/>
              <a:ext cx="1171718" cy="1437505"/>
            </a:xfrm>
            <a:prstGeom prst="rect">
              <a:avLst/>
            </a:prstGeom>
          </p:spPr>
        </p:pic>
      </p:grpSp>
      <p:sp>
        <p:nvSpPr>
          <p:cNvPr id="5" name="Oval 4">
            <a:extLst>
              <a:ext uri="{FF2B5EF4-FFF2-40B4-BE49-F238E27FC236}">
                <a16:creationId xmlns:a16="http://schemas.microsoft.com/office/drawing/2014/main" id="{854AA2D1-3D3E-EE5C-F61C-9A25E57E160E}"/>
              </a:ext>
            </a:extLst>
          </p:cNvPr>
          <p:cNvSpPr/>
          <p:nvPr/>
        </p:nvSpPr>
        <p:spPr>
          <a:xfrm>
            <a:off x="534838" y="754771"/>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4</a:t>
            </a:r>
            <a:endParaRPr lang="vi-VN" sz="6000" dirty="0">
              <a:latin typeface="#9Slide03 AllRoundGothic" panose="020B0703020202020104" pitchFamily="34" charset="-93"/>
            </a:endParaRPr>
          </a:p>
        </p:txBody>
      </p:sp>
      <p:sp>
        <p:nvSpPr>
          <p:cNvPr id="7" name="TextBox 6">
            <a:extLst>
              <a:ext uri="{FF2B5EF4-FFF2-40B4-BE49-F238E27FC236}">
                <a16:creationId xmlns:a16="http://schemas.microsoft.com/office/drawing/2014/main" id="{4C5D0B11-AB39-7FD4-E60C-4EADF5524ED7}"/>
              </a:ext>
            </a:extLst>
          </p:cNvPr>
          <p:cNvSpPr txBox="1"/>
          <p:nvPr/>
        </p:nvSpPr>
        <p:spPr>
          <a:xfrm>
            <a:off x="1452113" y="1315897"/>
            <a:ext cx="9456640" cy="4524315"/>
          </a:xfrm>
          <a:prstGeom prst="rect">
            <a:avLst/>
          </a:prstGeom>
          <a:noFill/>
        </p:spPr>
        <p:txBody>
          <a:bodyPr wrap="square">
            <a:spAutoFit/>
          </a:bodyPr>
          <a:lstStyle/>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Tháng Hai có số ngày nắng là:</a:t>
            </a:r>
          </a:p>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 – 5 = 7 (ngày)</a:t>
            </a:r>
          </a:p>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Tháng Ba có số ngày nắng là:</a:t>
            </a:r>
          </a:p>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 × 2 = 14 (ngày)</a:t>
            </a:r>
          </a:p>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Trong ba tháng đầu năm, trung bình mỗi tháng có số ngày nắng là:</a:t>
            </a:r>
          </a:p>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 + 7 + 14) : 3 = 11 (ngày)</a:t>
            </a:r>
          </a:p>
          <a:p>
            <a:pPr algn="ctr"/>
            <a:r>
              <a:rPr lang="vi-VN"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Đáp số: 11 ngày nắng</a:t>
            </a:r>
          </a:p>
        </p:txBody>
      </p:sp>
    </p:spTree>
    <p:extLst>
      <p:ext uri="{BB962C8B-B14F-4D97-AF65-F5344CB8AC3E}">
        <p14:creationId xmlns:p14="http://schemas.microsoft.com/office/powerpoint/2010/main" val="395357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sz="3000" b="0" dirty="0" err="1">
                  <a:latin typeface="+mn-lt"/>
                </a:rPr>
                <a:t>Kem</a:t>
              </a:r>
              <a:r>
                <a:rPr lang="en-US" sz="3000" b="0" dirty="0">
                  <a:latin typeface="+mn-lt"/>
                </a:rPr>
                <a:t> </a:t>
              </a:r>
              <a:r>
                <a:rPr lang="en-US" sz="3000" b="0" dirty="0" err="1">
                  <a:latin typeface="+mn-lt"/>
                </a:rPr>
                <a:t>ngon</a:t>
              </a:r>
              <a:r>
                <a:rPr lang="en-US" sz="3000" b="0" dirty="0">
                  <a:latin typeface="+mn-lt"/>
                </a:rPr>
                <a:t> </a:t>
              </a:r>
              <a:r>
                <a:rPr lang="en-US" sz="3000" b="0" dirty="0" err="1">
                  <a:latin typeface="+mn-lt"/>
                </a:rPr>
                <a:t>tuyệt</a:t>
              </a:r>
              <a:r>
                <a:rPr lang="en-US" sz="3000" b="0" dirty="0">
                  <a:latin typeface="+mn-lt"/>
                </a:rPr>
                <a:t>! </a:t>
              </a:r>
              <a:r>
                <a:rPr lang="en-US" sz="3000" b="0" dirty="0" err="1">
                  <a:latin typeface="+mn-lt"/>
                </a:rPr>
                <a:t>Mình</a:t>
              </a:r>
              <a:r>
                <a:rPr lang="en-US" sz="3000" b="0" dirty="0">
                  <a:latin typeface="+mn-lt"/>
                </a:rPr>
                <a:t> </a:t>
              </a:r>
              <a:r>
                <a:rPr lang="en-US" sz="3000" b="0" dirty="0" err="1">
                  <a:latin typeface="+mn-lt"/>
                </a:rPr>
                <a:t>sẽ</a:t>
              </a:r>
              <a:r>
                <a:rPr lang="en-US" sz="3000" b="0" dirty="0">
                  <a:latin typeface="+mn-lt"/>
                </a:rPr>
                <a:t> quay </a:t>
              </a:r>
              <a:r>
                <a:rPr lang="en-US" sz="3000" b="0" dirty="0" err="1">
                  <a:latin typeface="+mn-lt"/>
                </a:rPr>
                <a:t>lại</a:t>
              </a:r>
              <a:r>
                <a:rPr lang="en-US" sz="3000" b="0" dirty="0">
                  <a:latin typeface="+mn-lt"/>
                </a:rPr>
                <a:t> </a:t>
              </a:r>
              <a:r>
                <a:rPr lang="en-US" sz="3000" b="0" dirty="0" err="1">
                  <a:latin typeface="+mn-lt"/>
                </a:rPr>
                <a:t>quán</a:t>
              </a:r>
              <a:r>
                <a:rPr lang="en-US" sz="3000" b="0" dirty="0">
                  <a:latin typeface="+mn-lt"/>
                </a:rPr>
                <a:t> </a:t>
              </a:r>
              <a:r>
                <a:rPr lang="en-US" sz="3000" b="0" dirty="0" err="1">
                  <a:latin typeface="+mn-lt"/>
                </a:rPr>
                <a:t>kem</a:t>
              </a:r>
              <a:r>
                <a:rPr lang="en-US" sz="3000" b="0" dirty="0">
                  <a:latin typeface="+mn-lt"/>
                </a:rPr>
                <a:t> </a:t>
              </a:r>
              <a:r>
                <a:rPr lang="en-US" sz="3000" b="0" dirty="0" err="1">
                  <a:latin typeface="+mn-lt"/>
                </a:rPr>
                <a:t>của</a:t>
              </a:r>
              <a:r>
                <a:rPr lang="en-US" sz="3000" b="0" dirty="0">
                  <a:latin typeface="+mn-lt"/>
                </a:rPr>
                <a:t> </a:t>
              </a:r>
              <a:r>
                <a:rPr lang="en-US" sz="3000" b="0" dirty="0" err="1">
                  <a:latin typeface="+mn-lt"/>
                </a:rPr>
                <a:t>các</a:t>
              </a:r>
              <a:r>
                <a:rPr lang="en-US" sz="3000" b="0" dirty="0">
                  <a:latin typeface="+mn-lt"/>
                </a:rPr>
                <a:t> </a:t>
              </a:r>
              <a:r>
                <a:rPr lang="en-US" sz="3000" b="0" dirty="0" err="1">
                  <a:latin typeface="+mn-lt"/>
                </a:rPr>
                <a:t>bạn</a:t>
              </a:r>
              <a:r>
                <a:rPr lang="en-US" sz="3000" b="0" dirty="0">
                  <a:latin typeface="+mn-lt"/>
                </a:rPr>
                <a:t> </a:t>
              </a:r>
              <a:r>
                <a:rPr lang="en-US" sz="3000" b="0" dirty="0" err="1">
                  <a:latin typeface="+mn-lt"/>
                </a:rPr>
                <a:t>nữa</a:t>
              </a:r>
              <a:r>
                <a:rPr lang="en-US" sz="3000" b="0" dirty="0">
                  <a:latin typeface="+mn-lt"/>
                </a:rPr>
                <a:t> </a:t>
              </a:r>
              <a:r>
                <a:rPr lang="en-US" sz="3000" b="0" dirty="0" err="1">
                  <a:latin typeface="+mn-lt"/>
                </a:rPr>
                <a:t>đấy</a:t>
              </a:r>
              <a:r>
                <a:rPr lang="en-US" sz="3000" b="0" dirty="0">
                  <a:latin typeface="+mn-lt"/>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
        <p:nvSpPr>
          <p:cNvPr id="3" name="Title 2">
            <a:extLst>
              <a:ext uri="{FF2B5EF4-FFF2-40B4-BE49-F238E27FC236}">
                <a16:creationId xmlns:a16="http://schemas.microsoft.com/office/drawing/2014/main" id="{08646BD9-7FA0-2D7E-D083-15B6A6036585}"/>
              </a:ext>
            </a:extLst>
          </p:cNvPr>
          <p:cNvSpPr>
            <a:spLocks noGrp="1"/>
          </p:cNvSpPr>
          <p:nvPr>
            <p:ph type="ctrTitle"/>
          </p:nvPr>
        </p:nvSpPr>
        <p:spPr/>
        <p:txBody>
          <a:bodyPr/>
          <a:lstStyle/>
          <a:p>
            <a:endParaRPr lang="vi-VN"/>
          </a:p>
        </p:txBody>
      </p:sp>
      <p:sp>
        <p:nvSpPr>
          <p:cNvPr id="4" name="Subtitle 3">
            <a:extLst>
              <a:ext uri="{FF2B5EF4-FFF2-40B4-BE49-F238E27FC236}">
                <a16:creationId xmlns:a16="http://schemas.microsoft.com/office/drawing/2014/main" id="{200E04AF-85E2-4B54-BDBB-31C64EB05D16}"/>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257193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A907975D-7BB0-2A16-208A-0550BD5F30FB}"/>
              </a:ext>
            </a:extLst>
          </p:cNvPr>
          <p:cNvSpPr/>
          <p:nvPr/>
        </p:nvSpPr>
        <p:spPr>
          <a:xfrm>
            <a:off x="664235" y="530485"/>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5</a:t>
            </a:r>
            <a:endParaRPr lang="vi-VN" sz="6000" dirty="0">
              <a:latin typeface="#9Slide03 AllRoundGothic" panose="020B0703020202020104" pitchFamily="34" charset="-93"/>
            </a:endParaRPr>
          </a:p>
        </p:txBody>
      </p:sp>
      <p:sp>
        <p:nvSpPr>
          <p:cNvPr id="34" name="TextBox 33">
            <a:extLst>
              <a:ext uri="{FF2B5EF4-FFF2-40B4-BE49-F238E27FC236}">
                <a16:creationId xmlns:a16="http://schemas.microsoft.com/office/drawing/2014/main" id="{2C76E55D-EE7E-4256-0725-484E783E3FA4}"/>
              </a:ext>
            </a:extLst>
          </p:cNvPr>
          <p:cNvSpPr txBox="1"/>
          <p:nvPr/>
        </p:nvSpPr>
        <p:spPr>
          <a:xfrm>
            <a:off x="1578635" y="448574"/>
            <a:ext cx="9790980" cy="2062103"/>
          </a:xfrm>
          <a:prstGeom prst="rect">
            <a:avLst/>
          </a:prstGeom>
          <a:noFill/>
        </p:spPr>
        <p:txBody>
          <a:bodyPr wrap="square">
            <a:spAutoFit/>
          </a:bodyPr>
          <a:lstStyle/>
          <a:p>
            <a:r>
              <a:rPr lang="vi-VN" sz="3200" dirty="0"/>
              <a:t>Ba người bạn cùng tổ chức một buổi liên hoan. Hà mua thịt về nướng hết 148 000 đồng. Huy mua nước uống và hoa quả hết 82 000 đồng. Yến mua rau, củ, bánh mì và gia vị hết 160 000 đồng.</a:t>
            </a:r>
          </a:p>
        </p:txBody>
      </p:sp>
      <p:grpSp>
        <p:nvGrpSpPr>
          <p:cNvPr id="39" name="Group 38">
            <a:extLst>
              <a:ext uri="{FF2B5EF4-FFF2-40B4-BE49-F238E27FC236}">
                <a16:creationId xmlns:a16="http://schemas.microsoft.com/office/drawing/2014/main" id="{674F06BF-407E-1498-BA17-F9F5612D03F9}"/>
              </a:ext>
            </a:extLst>
          </p:cNvPr>
          <p:cNvGrpSpPr/>
          <p:nvPr/>
        </p:nvGrpSpPr>
        <p:grpSpPr>
          <a:xfrm>
            <a:off x="389418" y="2416554"/>
            <a:ext cx="10776039" cy="1488046"/>
            <a:chOff x="389418" y="2416554"/>
            <a:chExt cx="10776039" cy="1488046"/>
          </a:xfrm>
        </p:grpSpPr>
        <p:sp>
          <p:nvSpPr>
            <p:cNvPr id="35" name="Rectangle: Rounded Corners 34">
              <a:extLst>
                <a:ext uri="{FF2B5EF4-FFF2-40B4-BE49-F238E27FC236}">
                  <a16:creationId xmlns:a16="http://schemas.microsoft.com/office/drawing/2014/main" id="{F4F64B42-9528-810C-C7E1-4D37E2518C1E}"/>
                </a:ext>
              </a:extLst>
            </p:cNvPr>
            <p:cNvSpPr/>
            <p:nvPr/>
          </p:nvSpPr>
          <p:spPr>
            <a:xfrm>
              <a:off x="822385" y="2645143"/>
              <a:ext cx="10343072" cy="1259457"/>
            </a:xfrm>
            <a:custGeom>
              <a:avLst/>
              <a:gdLst>
                <a:gd name="connsiteX0" fmla="*/ 0 w 10343072"/>
                <a:gd name="connsiteY0" fmla="*/ 209914 h 1259457"/>
                <a:gd name="connsiteX1" fmla="*/ 209914 w 10343072"/>
                <a:gd name="connsiteY1" fmla="*/ 0 h 1259457"/>
                <a:gd name="connsiteX2" fmla="*/ 10133158 w 10343072"/>
                <a:gd name="connsiteY2" fmla="*/ 0 h 1259457"/>
                <a:gd name="connsiteX3" fmla="*/ 10343072 w 10343072"/>
                <a:gd name="connsiteY3" fmla="*/ 209914 h 1259457"/>
                <a:gd name="connsiteX4" fmla="*/ 10343072 w 10343072"/>
                <a:gd name="connsiteY4" fmla="*/ 1049543 h 1259457"/>
                <a:gd name="connsiteX5" fmla="*/ 10133158 w 10343072"/>
                <a:gd name="connsiteY5" fmla="*/ 1259457 h 1259457"/>
                <a:gd name="connsiteX6" fmla="*/ 209914 w 10343072"/>
                <a:gd name="connsiteY6" fmla="*/ 1259457 h 1259457"/>
                <a:gd name="connsiteX7" fmla="*/ 0 w 10343072"/>
                <a:gd name="connsiteY7" fmla="*/ 1049543 h 1259457"/>
                <a:gd name="connsiteX8" fmla="*/ 0 w 10343072"/>
                <a:gd name="connsiteY8" fmla="*/ 209914 h 125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3072" h="1259457" fill="none" extrusionOk="0">
                  <a:moveTo>
                    <a:pt x="0" y="209914"/>
                  </a:moveTo>
                  <a:cubicBezTo>
                    <a:pt x="370" y="104001"/>
                    <a:pt x="102979" y="15099"/>
                    <a:pt x="209914" y="0"/>
                  </a:cubicBezTo>
                  <a:cubicBezTo>
                    <a:pt x="3429133" y="72427"/>
                    <a:pt x="7359790" y="61419"/>
                    <a:pt x="10133158" y="0"/>
                  </a:cubicBezTo>
                  <a:cubicBezTo>
                    <a:pt x="10246678" y="-16607"/>
                    <a:pt x="10327852" y="89378"/>
                    <a:pt x="10343072" y="209914"/>
                  </a:cubicBezTo>
                  <a:cubicBezTo>
                    <a:pt x="10404379" y="388510"/>
                    <a:pt x="10409731" y="762332"/>
                    <a:pt x="10343072" y="1049543"/>
                  </a:cubicBezTo>
                  <a:cubicBezTo>
                    <a:pt x="10346368" y="1148746"/>
                    <a:pt x="10247849" y="1258066"/>
                    <a:pt x="10133158" y="1259457"/>
                  </a:cubicBezTo>
                  <a:cubicBezTo>
                    <a:pt x="7301216" y="1289284"/>
                    <a:pt x="3175439" y="1180151"/>
                    <a:pt x="209914" y="1259457"/>
                  </a:cubicBezTo>
                  <a:cubicBezTo>
                    <a:pt x="104120" y="1258311"/>
                    <a:pt x="-12207" y="1167889"/>
                    <a:pt x="0" y="1049543"/>
                  </a:cubicBezTo>
                  <a:cubicBezTo>
                    <a:pt x="-368" y="902459"/>
                    <a:pt x="-68267" y="375566"/>
                    <a:pt x="0" y="209914"/>
                  </a:cubicBezTo>
                  <a:close/>
                </a:path>
                <a:path w="10343072" h="1259457" stroke="0" extrusionOk="0">
                  <a:moveTo>
                    <a:pt x="0" y="209914"/>
                  </a:moveTo>
                  <a:cubicBezTo>
                    <a:pt x="12367" y="97353"/>
                    <a:pt x="95104" y="2337"/>
                    <a:pt x="209914" y="0"/>
                  </a:cubicBezTo>
                  <a:cubicBezTo>
                    <a:pt x="1210266" y="123000"/>
                    <a:pt x="5291101" y="-96860"/>
                    <a:pt x="10133158" y="0"/>
                  </a:cubicBezTo>
                  <a:cubicBezTo>
                    <a:pt x="10234581" y="-11058"/>
                    <a:pt x="10344430" y="91244"/>
                    <a:pt x="10343072" y="209914"/>
                  </a:cubicBezTo>
                  <a:cubicBezTo>
                    <a:pt x="10323482" y="582700"/>
                    <a:pt x="10372699" y="677146"/>
                    <a:pt x="10343072" y="1049543"/>
                  </a:cubicBezTo>
                  <a:cubicBezTo>
                    <a:pt x="10339507" y="1166766"/>
                    <a:pt x="10232332" y="1256714"/>
                    <a:pt x="10133158" y="1259457"/>
                  </a:cubicBezTo>
                  <a:cubicBezTo>
                    <a:pt x="8064524" y="1098750"/>
                    <a:pt x="3333093" y="1299124"/>
                    <a:pt x="209914" y="1259457"/>
                  </a:cubicBezTo>
                  <a:cubicBezTo>
                    <a:pt x="74564" y="1255535"/>
                    <a:pt x="-12870" y="1159645"/>
                    <a:pt x="0" y="1049543"/>
                  </a:cubicBezTo>
                  <a:cubicBezTo>
                    <a:pt x="-4011" y="916293"/>
                    <a:pt x="-4001" y="416971"/>
                    <a:pt x="0" y="209914"/>
                  </a:cubicBezTo>
                  <a:close/>
                </a:path>
              </a:pathLst>
            </a:custGeom>
            <a:solidFill>
              <a:srgbClr val="AAE0F9"/>
            </a:solidFill>
            <a:ln w="38100">
              <a:solidFill>
                <a:schemeClr val="tx1"/>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i="1" dirty="0">
                  <a:solidFill>
                    <a:schemeClr val="tx1"/>
                  </a:solidFill>
                </a:rPr>
                <a:t>    </a:t>
              </a:r>
              <a:r>
                <a:rPr lang="vi-VN" sz="3200" i="1" dirty="0">
                  <a:solidFill>
                    <a:schemeClr val="tx1"/>
                  </a:solidFill>
                </a:rPr>
                <a:t>a) Tính số tiền mỗi bạn cần đóng góp, biết rằng số tiền đã chi tiêu được chia đều cho mỗi người.</a:t>
              </a:r>
            </a:p>
          </p:txBody>
        </p:sp>
        <p:pic>
          <p:nvPicPr>
            <p:cNvPr id="36" name="Picture 35">
              <a:extLst>
                <a:ext uri="{FF2B5EF4-FFF2-40B4-BE49-F238E27FC236}">
                  <a16:creationId xmlns:a16="http://schemas.microsoft.com/office/drawing/2014/main" id="{A0B7A49E-CC1B-74F3-9660-D3C81798A1DE}"/>
                </a:ext>
              </a:extLst>
            </p:cNvPr>
            <p:cNvPicPr>
              <a:picLocks noChangeAspect="1"/>
            </p:cNvPicPr>
            <p:nvPr/>
          </p:nvPicPr>
          <p:blipFill>
            <a:blip r:embed="rId3"/>
            <a:stretch>
              <a:fillRect/>
            </a:stretch>
          </p:blipFill>
          <p:spPr>
            <a:xfrm>
              <a:off x="389418" y="2416554"/>
              <a:ext cx="1022121" cy="1187206"/>
            </a:xfrm>
            <a:prstGeom prst="rect">
              <a:avLst/>
            </a:prstGeom>
          </p:spPr>
        </p:pic>
      </p:grpSp>
      <p:sp>
        <p:nvSpPr>
          <p:cNvPr id="37" name="Rectangle: Rounded Corners 36">
            <a:extLst>
              <a:ext uri="{FF2B5EF4-FFF2-40B4-BE49-F238E27FC236}">
                <a16:creationId xmlns:a16="http://schemas.microsoft.com/office/drawing/2014/main" id="{B54B76E1-08EA-F69F-EBFF-358124D3DB35}"/>
              </a:ext>
            </a:extLst>
          </p:cNvPr>
          <p:cNvSpPr/>
          <p:nvPr/>
        </p:nvSpPr>
        <p:spPr>
          <a:xfrm>
            <a:off x="1026543" y="4575524"/>
            <a:ext cx="10343072" cy="1259457"/>
          </a:xfrm>
          <a:custGeom>
            <a:avLst/>
            <a:gdLst>
              <a:gd name="connsiteX0" fmla="*/ 0 w 10343072"/>
              <a:gd name="connsiteY0" fmla="*/ 209914 h 1259457"/>
              <a:gd name="connsiteX1" fmla="*/ 209914 w 10343072"/>
              <a:gd name="connsiteY1" fmla="*/ 0 h 1259457"/>
              <a:gd name="connsiteX2" fmla="*/ 10133158 w 10343072"/>
              <a:gd name="connsiteY2" fmla="*/ 0 h 1259457"/>
              <a:gd name="connsiteX3" fmla="*/ 10343072 w 10343072"/>
              <a:gd name="connsiteY3" fmla="*/ 209914 h 1259457"/>
              <a:gd name="connsiteX4" fmla="*/ 10343072 w 10343072"/>
              <a:gd name="connsiteY4" fmla="*/ 1049543 h 1259457"/>
              <a:gd name="connsiteX5" fmla="*/ 10133158 w 10343072"/>
              <a:gd name="connsiteY5" fmla="*/ 1259457 h 1259457"/>
              <a:gd name="connsiteX6" fmla="*/ 209914 w 10343072"/>
              <a:gd name="connsiteY6" fmla="*/ 1259457 h 1259457"/>
              <a:gd name="connsiteX7" fmla="*/ 0 w 10343072"/>
              <a:gd name="connsiteY7" fmla="*/ 1049543 h 1259457"/>
              <a:gd name="connsiteX8" fmla="*/ 0 w 10343072"/>
              <a:gd name="connsiteY8" fmla="*/ 209914 h 125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3072" h="1259457" fill="none" extrusionOk="0">
                <a:moveTo>
                  <a:pt x="0" y="209914"/>
                </a:moveTo>
                <a:cubicBezTo>
                  <a:pt x="370" y="104001"/>
                  <a:pt x="102979" y="15099"/>
                  <a:pt x="209914" y="0"/>
                </a:cubicBezTo>
                <a:cubicBezTo>
                  <a:pt x="3429133" y="72427"/>
                  <a:pt x="7359790" y="61419"/>
                  <a:pt x="10133158" y="0"/>
                </a:cubicBezTo>
                <a:cubicBezTo>
                  <a:pt x="10246678" y="-16607"/>
                  <a:pt x="10327852" y="89378"/>
                  <a:pt x="10343072" y="209914"/>
                </a:cubicBezTo>
                <a:cubicBezTo>
                  <a:pt x="10404379" y="388510"/>
                  <a:pt x="10409731" y="762332"/>
                  <a:pt x="10343072" y="1049543"/>
                </a:cubicBezTo>
                <a:cubicBezTo>
                  <a:pt x="10346368" y="1148746"/>
                  <a:pt x="10247849" y="1258066"/>
                  <a:pt x="10133158" y="1259457"/>
                </a:cubicBezTo>
                <a:cubicBezTo>
                  <a:pt x="7301216" y="1289284"/>
                  <a:pt x="3175439" y="1180151"/>
                  <a:pt x="209914" y="1259457"/>
                </a:cubicBezTo>
                <a:cubicBezTo>
                  <a:pt x="104120" y="1258311"/>
                  <a:pt x="-12207" y="1167889"/>
                  <a:pt x="0" y="1049543"/>
                </a:cubicBezTo>
                <a:cubicBezTo>
                  <a:pt x="-368" y="902459"/>
                  <a:pt x="-68267" y="375566"/>
                  <a:pt x="0" y="209914"/>
                </a:cubicBezTo>
                <a:close/>
              </a:path>
              <a:path w="10343072" h="1259457" stroke="0" extrusionOk="0">
                <a:moveTo>
                  <a:pt x="0" y="209914"/>
                </a:moveTo>
                <a:cubicBezTo>
                  <a:pt x="12367" y="97353"/>
                  <a:pt x="95104" y="2337"/>
                  <a:pt x="209914" y="0"/>
                </a:cubicBezTo>
                <a:cubicBezTo>
                  <a:pt x="1210266" y="123000"/>
                  <a:pt x="5291101" y="-96860"/>
                  <a:pt x="10133158" y="0"/>
                </a:cubicBezTo>
                <a:cubicBezTo>
                  <a:pt x="10234581" y="-11058"/>
                  <a:pt x="10344430" y="91244"/>
                  <a:pt x="10343072" y="209914"/>
                </a:cubicBezTo>
                <a:cubicBezTo>
                  <a:pt x="10323482" y="582700"/>
                  <a:pt x="10372699" y="677146"/>
                  <a:pt x="10343072" y="1049543"/>
                </a:cubicBezTo>
                <a:cubicBezTo>
                  <a:pt x="10339507" y="1166766"/>
                  <a:pt x="10232332" y="1256714"/>
                  <a:pt x="10133158" y="1259457"/>
                </a:cubicBezTo>
                <a:cubicBezTo>
                  <a:pt x="8064524" y="1098750"/>
                  <a:pt x="3333093" y="1299124"/>
                  <a:pt x="209914" y="1259457"/>
                </a:cubicBezTo>
                <a:cubicBezTo>
                  <a:pt x="74564" y="1255535"/>
                  <a:pt x="-12870" y="1159645"/>
                  <a:pt x="0" y="1049543"/>
                </a:cubicBezTo>
                <a:cubicBezTo>
                  <a:pt x="-4011" y="916293"/>
                  <a:pt x="-4001" y="416971"/>
                  <a:pt x="0" y="209914"/>
                </a:cubicBezTo>
                <a:close/>
              </a:path>
            </a:pathLst>
          </a:custGeom>
          <a:solidFill>
            <a:schemeClr val="accent4">
              <a:lumMod val="20000"/>
              <a:lumOff val="80000"/>
            </a:schemeClr>
          </a:solidFill>
          <a:ln w="38100">
            <a:solidFill>
              <a:schemeClr val="tx1"/>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i="1" dirty="0">
                <a:solidFill>
                  <a:schemeClr val="tx1"/>
                </a:solidFill>
              </a:rPr>
              <a:t>      </a:t>
            </a:r>
            <a:r>
              <a:rPr lang="vi-VN" sz="3200" i="1" dirty="0">
                <a:solidFill>
                  <a:schemeClr val="tx1"/>
                </a:solidFill>
              </a:rPr>
              <a:t>b) Tính số tiền mỗi người sẽ đóng thêm hoặc nhận lại.</a:t>
            </a:r>
          </a:p>
        </p:txBody>
      </p:sp>
      <p:pic>
        <p:nvPicPr>
          <p:cNvPr id="38" name="Picture 37">
            <a:extLst>
              <a:ext uri="{FF2B5EF4-FFF2-40B4-BE49-F238E27FC236}">
                <a16:creationId xmlns:a16="http://schemas.microsoft.com/office/drawing/2014/main" id="{F9AC830D-6C47-CC19-A736-CD32DBB7E4F1}"/>
              </a:ext>
            </a:extLst>
          </p:cNvPr>
          <p:cNvPicPr>
            <a:picLocks noChangeAspect="1"/>
          </p:cNvPicPr>
          <p:nvPr/>
        </p:nvPicPr>
        <p:blipFill>
          <a:blip r:embed="rId3"/>
          <a:stretch>
            <a:fillRect/>
          </a:stretch>
        </p:blipFill>
        <p:spPr>
          <a:xfrm>
            <a:off x="586012" y="4160384"/>
            <a:ext cx="1022121" cy="1187206"/>
          </a:xfrm>
          <a:prstGeom prst="rect">
            <a:avLst/>
          </a:prstGeom>
        </p:spPr>
      </p:pic>
    </p:spTree>
    <p:extLst>
      <p:ext uri="{BB962C8B-B14F-4D97-AF65-F5344CB8AC3E}">
        <p14:creationId xmlns:p14="http://schemas.microsoft.com/office/powerpoint/2010/main" val="1287659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dirty="0"/>
          </a:p>
        </p:txBody>
      </p:sp>
      <p:sp>
        <p:nvSpPr>
          <p:cNvPr id="13" name="Oval 12">
            <a:extLst>
              <a:ext uri="{FF2B5EF4-FFF2-40B4-BE49-F238E27FC236}">
                <a16:creationId xmlns:a16="http://schemas.microsoft.com/office/drawing/2014/main" id="{A907975D-7BB0-2A16-208A-0550BD5F30FB}"/>
              </a:ext>
            </a:extLst>
          </p:cNvPr>
          <p:cNvSpPr/>
          <p:nvPr/>
        </p:nvSpPr>
        <p:spPr>
          <a:xfrm>
            <a:off x="664235" y="530485"/>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5</a:t>
            </a:r>
            <a:endParaRPr lang="vi-VN" sz="6000" dirty="0">
              <a:latin typeface="#9Slide03 AllRoundGothic" panose="020B0703020202020104" pitchFamily="34" charset="-93"/>
            </a:endParaRPr>
          </a:p>
        </p:txBody>
      </p:sp>
      <p:sp>
        <p:nvSpPr>
          <p:cNvPr id="34" name="TextBox 33">
            <a:extLst>
              <a:ext uri="{FF2B5EF4-FFF2-40B4-BE49-F238E27FC236}">
                <a16:creationId xmlns:a16="http://schemas.microsoft.com/office/drawing/2014/main" id="{2C76E55D-EE7E-4256-0725-484E783E3FA4}"/>
              </a:ext>
            </a:extLst>
          </p:cNvPr>
          <p:cNvSpPr txBox="1"/>
          <p:nvPr/>
        </p:nvSpPr>
        <p:spPr>
          <a:xfrm>
            <a:off x="1656273" y="613888"/>
            <a:ext cx="9790980" cy="830997"/>
          </a:xfrm>
          <a:prstGeom prst="rect">
            <a:avLst/>
          </a:prstGeom>
          <a:noFill/>
        </p:spPr>
        <p:txBody>
          <a:bodyPr wrap="square">
            <a:spAutoFit/>
          </a:bodyPr>
          <a:lstStyle/>
          <a:p>
            <a:r>
              <a:rPr lang="en-GB" sz="4800" b="1" dirty="0" err="1"/>
              <a:t>Bài</a:t>
            </a:r>
            <a:r>
              <a:rPr lang="en-GB" sz="4800" b="1" dirty="0"/>
              <a:t> </a:t>
            </a:r>
            <a:r>
              <a:rPr lang="en-GB" sz="4800" b="1" dirty="0" err="1"/>
              <a:t>giải</a:t>
            </a:r>
            <a:r>
              <a:rPr lang="en-GB" sz="4800" b="1" dirty="0"/>
              <a:t>:</a:t>
            </a:r>
            <a:endParaRPr lang="vi-VN" sz="4800" b="1" dirty="0"/>
          </a:p>
        </p:txBody>
      </p:sp>
      <p:sp>
        <p:nvSpPr>
          <p:cNvPr id="4" name="TextBox 3">
            <a:extLst>
              <a:ext uri="{FF2B5EF4-FFF2-40B4-BE49-F238E27FC236}">
                <a16:creationId xmlns:a16="http://schemas.microsoft.com/office/drawing/2014/main" id="{482E8602-6263-671E-2060-B1DC86DB0C8D}"/>
              </a:ext>
            </a:extLst>
          </p:cNvPr>
          <p:cNvSpPr txBox="1"/>
          <p:nvPr/>
        </p:nvSpPr>
        <p:spPr>
          <a:xfrm>
            <a:off x="664235" y="1444885"/>
            <a:ext cx="10863530" cy="2482667"/>
          </a:xfrm>
          <a:prstGeom prst="rect">
            <a:avLst/>
          </a:prstGeom>
          <a:noFill/>
        </p:spPr>
        <p:txBody>
          <a:bodyPr wrap="square">
            <a:spAutoFit/>
          </a:bodyPr>
          <a:lstStyle/>
          <a:p>
            <a:pPr>
              <a:lnSpc>
                <a:spcPct val="150000"/>
              </a:lnSpc>
            </a:pPr>
            <a:r>
              <a:rPr lang="vi-VN" sz="3600" dirty="0"/>
              <a:t>a)</a:t>
            </a:r>
          </a:p>
          <a:p>
            <a:pPr algn="ctr">
              <a:lnSpc>
                <a:spcPct val="150000"/>
              </a:lnSpc>
            </a:pPr>
            <a:r>
              <a:rPr lang="vi-VN" sz="3600" dirty="0"/>
              <a:t>Số tiền mỗi bạn cần đóng góp là:</a:t>
            </a:r>
          </a:p>
          <a:p>
            <a:pPr algn="ctr">
              <a:lnSpc>
                <a:spcPct val="150000"/>
              </a:lnSpc>
            </a:pPr>
            <a:r>
              <a:rPr lang="vi-VN" sz="3600" dirty="0"/>
              <a:t>(148 000 + 82 000 + 160 000) : 3 = 130 000 (đồng)</a:t>
            </a:r>
          </a:p>
        </p:txBody>
      </p:sp>
    </p:spTree>
    <p:extLst>
      <p:ext uri="{BB962C8B-B14F-4D97-AF65-F5344CB8AC3E}">
        <p14:creationId xmlns:p14="http://schemas.microsoft.com/office/powerpoint/2010/main" val="4069082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dirty="0"/>
          </a:p>
        </p:txBody>
      </p:sp>
      <p:sp>
        <p:nvSpPr>
          <p:cNvPr id="13" name="Oval 12">
            <a:extLst>
              <a:ext uri="{FF2B5EF4-FFF2-40B4-BE49-F238E27FC236}">
                <a16:creationId xmlns:a16="http://schemas.microsoft.com/office/drawing/2014/main" id="{A907975D-7BB0-2A16-208A-0550BD5F30FB}"/>
              </a:ext>
            </a:extLst>
          </p:cNvPr>
          <p:cNvSpPr/>
          <p:nvPr/>
        </p:nvSpPr>
        <p:spPr>
          <a:xfrm>
            <a:off x="664235" y="530485"/>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5</a:t>
            </a:r>
            <a:endParaRPr lang="vi-VN" sz="6000" dirty="0">
              <a:latin typeface="#9Slide03 AllRoundGothic" panose="020B0703020202020104" pitchFamily="34" charset="-93"/>
            </a:endParaRPr>
          </a:p>
        </p:txBody>
      </p:sp>
      <p:sp>
        <p:nvSpPr>
          <p:cNvPr id="34" name="TextBox 33">
            <a:extLst>
              <a:ext uri="{FF2B5EF4-FFF2-40B4-BE49-F238E27FC236}">
                <a16:creationId xmlns:a16="http://schemas.microsoft.com/office/drawing/2014/main" id="{2C76E55D-EE7E-4256-0725-484E783E3FA4}"/>
              </a:ext>
            </a:extLst>
          </p:cNvPr>
          <p:cNvSpPr txBox="1"/>
          <p:nvPr/>
        </p:nvSpPr>
        <p:spPr>
          <a:xfrm>
            <a:off x="1656273" y="613888"/>
            <a:ext cx="9790980" cy="830997"/>
          </a:xfrm>
          <a:prstGeom prst="rect">
            <a:avLst/>
          </a:prstGeom>
          <a:noFill/>
        </p:spPr>
        <p:txBody>
          <a:bodyPr wrap="square">
            <a:spAutoFit/>
          </a:bodyPr>
          <a:lstStyle/>
          <a:p>
            <a:r>
              <a:rPr lang="en-GB" sz="4800" b="1" dirty="0" err="1"/>
              <a:t>Bài</a:t>
            </a:r>
            <a:r>
              <a:rPr lang="en-GB" sz="4800" b="1" dirty="0"/>
              <a:t> </a:t>
            </a:r>
            <a:r>
              <a:rPr lang="en-GB" sz="4800" b="1" dirty="0" err="1"/>
              <a:t>giải</a:t>
            </a:r>
            <a:r>
              <a:rPr lang="en-GB" sz="4800" b="1" dirty="0"/>
              <a:t>:</a:t>
            </a:r>
            <a:endParaRPr lang="vi-VN" sz="4800" b="1" dirty="0"/>
          </a:p>
        </p:txBody>
      </p:sp>
      <p:sp>
        <p:nvSpPr>
          <p:cNvPr id="5" name="TextBox 4">
            <a:extLst>
              <a:ext uri="{FF2B5EF4-FFF2-40B4-BE49-F238E27FC236}">
                <a16:creationId xmlns:a16="http://schemas.microsoft.com/office/drawing/2014/main" id="{938046B3-E865-532B-3543-FD7E2CFD34F3}"/>
              </a:ext>
            </a:extLst>
          </p:cNvPr>
          <p:cNvSpPr txBox="1"/>
          <p:nvPr/>
        </p:nvSpPr>
        <p:spPr>
          <a:xfrm>
            <a:off x="958251" y="1444885"/>
            <a:ext cx="9577476" cy="5016758"/>
          </a:xfrm>
          <a:prstGeom prst="rect">
            <a:avLst/>
          </a:prstGeom>
          <a:noFill/>
        </p:spPr>
        <p:txBody>
          <a:bodyPr wrap="square">
            <a:spAutoFit/>
          </a:bodyPr>
          <a:lstStyle/>
          <a:p>
            <a:pPr algn="ctr"/>
            <a:r>
              <a:rPr lang="vi-VN" sz="3200" dirty="0"/>
              <a:t>Số tiền Hà sẽ nhận lại là:</a:t>
            </a:r>
          </a:p>
          <a:p>
            <a:pPr algn="ctr"/>
            <a:r>
              <a:rPr lang="vi-VN" sz="3200" dirty="0"/>
              <a:t>      148 000 – 130 000 = 18 000 (đồng)</a:t>
            </a:r>
          </a:p>
          <a:p>
            <a:pPr algn="ctr"/>
            <a:r>
              <a:rPr lang="vi-VN" sz="3200" dirty="0"/>
              <a:t>Số tiền Huy sẽ đóng thêm là:</a:t>
            </a:r>
          </a:p>
          <a:p>
            <a:pPr algn="ctr"/>
            <a:r>
              <a:rPr lang="vi-VN" sz="3200" dirty="0"/>
              <a:t>     130 000 – 82 000 = 48 000 (đồng)</a:t>
            </a:r>
          </a:p>
          <a:p>
            <a:pPr algn="ctr"/>
            <a:r>
              <a:rPr lang="vi-VN" sz="3200" dirty="0"/>
              <a:t>Số tiền Yến sẽ nhận lại là:</a:t>
            </a:r>
          </a:p>
          <a:p>
            <a:pPr algn="ctr"/>
            <a:r>
              <a:rPr lang="vi-VN" sz="3200" dirty="0"/>
              <a:t>      160 000 – 130 000 = 30 000 (đồng)</a:t>
            </a:r>
            <a:endParaRPr lang="en-GB" sz="3200" dirty="0"/>
          </a:p>
          <a:p>
            <a:pPr algn="ctr"/>
            <a:r>
              <a:rPr lang="vi-VN" sz="3200" i="1" dirty="0"/>
              <a:t>Đáp số: a) 130 000 đồng</a:t>
            </a:r>
          </a:p>
          <a:p>
            <a:pPr algn="ctr"/>
            <a:r>
              <a:rPr lang="vi-VN" sz="3200" i="1" dirty="0"/>
              <a:t>                            b) Hà: nhận lại 18 000 đồng</a:t>
            </a:r>
          </a:p>
          <a:p>
            <a:pPr algn="ctr"/>
            <a:r>
              <a:rPr lang="vi-VN" sz="3200" i="1" dirty="0"/>
              <a:t>                               Huy: đóng thêm 48 000 đồng</a:t>
            </a:r>
          </a:p>
          <a:p>
            <a:pPr algn="ctr"/>
            <a:r>
              <a:rPr lang="vi-VN" sz="3200" i="1" dirty="0"/>
              <a:t>                               Yến: nhận lại 30 000 đồng</a:t>
            </a:r>
          </a:p>
        </p:txBody>
      </p:sp>
    </p:spTree>
    <p:extLst>
      <p:ext uri="{BB962C8B-B14F-4D97-AF65-F5344CB8AC3E}">
        <p14:creationId xmlns:p14="http://schemas.microsoft.com/office/powerpoint/2010/main" val="3150567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sz="3000" b="0" dirty="0" err="1">
                  <a:latin typeface="+mn-lt"/>
                </a:rPr>
                <a:t>Tiệm</a:t>
              </a:r>
              <a:r>
                <a:rPr lang="en-US" sz="3000" b="0" dirty="0">
                  <a:latin typeface="+mn-lt"/>
                </a:rPr>
                <a:t> </a:t>
              </a:r>
              <a:r>
                <a:rPr lang="en-US" sz="3000" b="0" dirty="0" err="1">
                  <a:latin typeface="+mn-lt"/>
                </a:rPr>
                <a:t>kem</a:t>
              </a:r>
              <a:r>
                <a:rPr lang="en-US" sz="3000" b="0" dirty="0">
                  <a:latin typeface="+mn-lt"/>
                </a:rPr>
                <a:t> </a:t>
              </a:r>
              <a:r>
                <a:rPr lang="en-US" sz="3000" b="0" dirty="0" err="1">
                  <a:latin typeface="+mn-lt"/>
                </a:rPr>
                <a:t>các</a:t>
              </a:r>
              <a:r>
                <a:rPr lang="en-US" sz="3000" b="0" dirty="0">
                  <a:latin typeface="+mn-lt"/>
                </a:rPr>
                <a:t> </a:t>
              </a:r>
              <a:r>
                <a:rPr lang="en-US" sz="3000" b="0" dirty="0" err="1">
                  <a:latin typeface="+mn-lt"/>
                </a:rPr>
                <a:t>cháu</a:t>
              </a:r>
              <a:r>
                <a:rPr lang="en-US" sz="3000" b="0" dirty="0">
                  <a:latin typeface="+mn-lt"/>
                </a:rPr>
                <a:t> </a:t>
              </a:r>
              <a:r>
                <a:rPr lang="en-US" sz="3000" b="0" dirty="0" err="1">
                  <a:latin typeface="+mn-lt"/>
                </a:rPr>
                <a:t>rất</a:t>
              </a:r>
              <a:r>
                <a:rPr lang="en-US" sz="3000" b="0" dirty="0">
                  <a:latin typeface="+mn-lt"/>
                </a:rPr>
                <a:t> </a:t>
              </a:r>
              <a:r>
                <a:rPr lang="en-US" sz="3000" b="0" dirty="0" err="1">
                  <a:latin typeface="+mn-lt"/>
                </a:rPr>
                <a:t>ngon</a:t>
              </a:r>
              <a:r>
                <a:rPr lang="en-US" sz="3000" b="0" dirty="0">
                  <a:latin typeface="+mn-lt"/>
                </a:rPr>
                <a:t>! </a:t>
              </a:r>
              <a:r>
                <a:rPr lang="en-US" sz="3000" b="0" dirty="0" err="1">
                  <a:latin typeface="+mn-lt"/>
                </a:rPr>
                <a:t>Bà</a:t>
              </a:r>
              <a:r>
                <a:rPr lang="en-US" sz="3000" b="0" dirty="0">
                  <a:latin typeface="+mn-lt"/>
                </a:rPr>
                <a:t> </a:t>
              </a:r>
              <a:r>
                <a:rPr lang="en-US" sz="3000" b="0" dirty="0" err="1">
                  <a:latin typeface="+mn-lt"/>
                </a:rPr>
                <a:t>thích</a:t>
              </a:r>
              <a:r>
                <a:rPr lang="en-US" sz="3000" b="0" dirty="0">
                  <a:latin typeface="+mn-lt"/>
                </a:rPr>
                <a:t> </a:t>
              </a:r>
              <a:r>
                <a:rPr lang="en-US" sz="3000" b="0" dirty="0" err="1">
                  <a:latin typeface="+mn-lt"/>
                </a:rPr>
                <a:t>lắm</a:t>
              </a:r>
              <a:r>
                <a:rPr lang="en-US" sz="3000" b="0" dirty="0">
                  <a:latin typeface="+mn-lt"/>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
        <p:nvSpPr>
          <p:cNvPr id="2" name="Title 1">
            <a:extLst>
              <a:ext uri="{FF2B5EF4-FFF2-40B4-BE49-F238E27FC236}">
                <a16:creationId xmlns:a16="http://schemas.microsoft.com/office/drawing/2014/main" id="{046B82FA-1B90-477E-79CC-CA5F74CD70B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803EF5E0-F0C7-B8CF-5303-F62C6AFA1EE4}"/>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281567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C5F7BA5C-93E5-6BA5-909D-68294BBDEB39}"/>
              </a:ext>
            </a:extLst>
          </p:cNvPr>
          <p:cNvSpPr/>
          <p:nvPr/>
        </p:nvSpPr>
        <p:spPr>
          <a:xfrm>
            <a:off x="664235" y="530485"/>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6</a:t>
            </a:r>
            <a:endParaRPr lang="vi-VN" sz="6000" dirty="0">
              <a:latin typeface="#9Slide03 AllRoundGothic" panose="020B0703020202020104" pitchFamily="34" charset="-93"/>
            </a:endParaRPr>
          </a:p>
        </p:txBody>
      </p:sp>
      <p:grpSp>
        <p:nvGrpSpPr>
          <p:cNvPr id="13" name="Group 12">
            <a:extLst>
              <a:ext uri="{FF2B5EF4-FFF2-40B4-BE49-F238E27FC236}">
                <a16:creationId xmlns:a16="http://schemas.microsoft.com/office/drawing/2014/main" id="{4DF95467-06CC-1745-36A9-117CCA52F9EC}"/>
              </a:ext>
            </a:extLst>
          </p:cNvPr>
          <p:cNvGrpSpPr/>
          <p:nvPr/>
        </p:nvGrpSpPr>
        <p:grpSpPr>
          <a:xfrm>
            <a:off x="576415" y="3479348"/>
            <a:ext cx="4202619" cy="3256254"/>
            <a:chOff x="576415" y="3479348"/>
            <a:chExt cx="4202619" cy="3256254"/>
          </a:xfrm>
        </p:grpSpPr>
        <p:sp>
          <p:nvSpPr>
            <p:cNvPr id="11" name="Freeform 17">
              <a:extLst>
                <a:ext uri="{FF2B5EF4-FFF2-40B4-BE49-F238E27FC236}">
                  <a16:creationId xmlns:a16="http://schemas.microsoft.com/office/drawing/2014/main" id="{358FA5EA-4EC7-F943-5BFE-9285DC8D14C8}"/>
                </a:ext>
              </a:extLst>
            </p:cNvPr>
            <p:cNvSpPr/>
            <p:nvPr/>
          </p:nvSpPr>
          <p:spPr>
            <a:xfrm rot="861882">
              <a:off x="576415" y="3479348"/>
              <a:ext cx="4202619" cy="3256254"/>
            </a:xfrm>
            <a:custGeom>
              <a:avLst/>
              <a:gdLst/>
              <a:ahLst/>
              <a:cxnLst/>
              <a:rect l="l" t="t" r="r" b="b"/>
              <a:pathLst>
                <a:path w="2478828" h="1936584">
                  <a:moveTo>
                    <a:pt x="0" y="0"/>
                  </a:moveTo>
                  <a:lnTo>
                    <a:pt x="2478828" y="0"/>
                  </a:lnTo>
                  <a:lnTo>
                    <a:pt x="2478828" y="1936585"/>
                  </a:lnTo>
                  <a:lnTo>
                    <a:pt x="0" y="19365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2" name="TextBox 11">
              <a:extLst>
                <a:ext uri="{FF2B5EF4-FFF2-40B4-BE49-F238E27FC236}">
                  <a16:creationId xmlns:a16="http://schemas.microsoft.com/office/drawing/2014/main" id="{B8B11503-3FB3-E78F-779A-5E82F1AAA5C1}"/>
                </a:ext>
              </a:extLst>
            </p:cNvPr>
            <p:cNvSpPr txBox="1"/>
            <p:nvPr/>
          </p:nvSpPr>
          <p:spPr>
            <a:xfrm rot="655893">
              <a:off x="899004" y="3973208"/>
              <a:ext cx="3557441" cy="1446550"/>
            </a:xfrm>
            <a:prstGeom prst="rect">
              <a:avLst/>
            </a:prstGeom>
            <a:noFill/>
          </p:spPr>
          <p:txBody>
            <a:bodyPr wrap="square" rtlCol="0">
              <a:spAutoFit/>
            </a:bodyPr>
            <a:lstStyle/>
            <a:p>
              <a:pPr algn="ctr"/>
              <a:r>
                <a:rPr lang="en-GB" sz="4400" dirty="0" err="1">
                  <a:solidFill>
                    <a:schemeClr val="bg1"/>
                  </a:solidFill>
                  <a:latin typeface="#9Slide03 AllRoundGothic" panose="020B0703020202020104" pitchFamily="34" charset="-93"/>
                </a:rPr>
                <a:t>Bài</a:t>
              </a:r>
              <a:r>
                <a:rPr lang="en-GB" sz="4400" dirty="0">
                  <a:solidFill>
                    <a:schemeClr val="bg1"/>
                  </a:solidFill>
                  <a:latin typeface="#9Slide03 AllRoundGothic" panose="020B0703020202020104" pitchFamily="34" charset="-93"/>
                </a:rPr>
                <a:t> </a:t>
              </a:r>
              <a:r>
                <a:rPr lang="en-GB" sz="4400" dirty="0" err="1">
                  <a:solidFill>
                    <a:schemeClr val="bg1"/>
                  </a:solidFill>
                  <a:latin typeface="#9Slide03 AllRoundGothic" panose="020B0703020202020104" pitchFamily="34" charset="-93"/>
                </a:rPr>
                <a:t>toán</a:t>
              </a:r>
              <a:r>
                <a:rPr lang="en-GB" sz="4400" dirty="0">
                  <a:solidFill>
                    <a:schemeClr val="bg1"/>
                  </a:solidFill>
                  <a:latin typeface="#9Slide03 AllRoundGothic" panose="020B0703020202020104" pitchFamily="34" charset="-93"/>
                </a:rPr>
                <a:t> </a:t>
              </a:r>
              <a:r>
                <a:rPr lang="en-GB" sz="4400" dirty="0" err="1">
                  <a:solidFill>
                    <a:schemeClr val="bg1"/>
                  </a:solidFill>
                  <a:latin typeface="#9Slide03 AllRoundGothic" panose="020B0703020202020104" pitchFamily="34" charset="-93"/>
                </a:rPr>
                <a:t>cho</a:t>
              </a:r>
              <a:r>
                <a:rPr lang="en-GB" sz="4400" dirty="0">
                  <a:solidFill>
                    <a:schemeClr val="bg1"/>
                  </a:solidFill>
                  <a:latin typeface="#9Slide03 AllRoundGothic" panose="020B0703020202020104" pitchFamily="34" charset="-93"/>
                </a:rPr>
                <a:t> </a:t>
              </a:r>
              <a:r>
                <a:rPr lang="en-GB" sz="4400" dirty="0" err="1">
                  <a:solidFill>
                    <a:schemeClr val="bg1"/>
                  </a:solidFill>
                  <a:latin typeface="#9Slide03 AllRoundGothic" panose="020B0703020202020104" pitchFamily="34" charset="-93"/>
                </a:rPr>
                <a:t>biết</a:t>
              </a:r>
              <a:r>
                <a:rPr lang="en-GB" sz="4400" dirty="0">
                  <a:solidFill>
                    <a:schemeClr val="bg1"/>
                  </a:solidFill>
                  <a:latin typeface="#9Slide03 AllRoundGothic" panose="020B0703020202020104" pitchFamily="34" charset="-93"/>
                </a:rPr>
                <a:t> </a:t>
              </a:r>
              <a:r>
                <a:rPr lang="en-GB" sz="4400" dirty="0" err="1">
                  <a:solidFill>
                    <a:schemeClr val="bg1"/>
                  </a:solidFill>
                  <a:latin typeface="#9Slide03 AllRoundGothic" panose="020B0703020202020104" pitchFamily="34" charset="-93"/>
                </a:rPr>
                <a:t>gì</a:t>
              </a:r>
              <a:r>
                <a:rPr lang="en-GB" sz="4400" dirty="0">
                  <a:solidFill>
                    <a:schemeClr val="bg1"/>
                  </a:solidFill>
                  <a:latin typeface="#9Slide03 AllRoundGothic" panose="020B0703020202020104" pitchFamily="34" charset="-93"/>
                </a:rPr>
                <a:t>?</a:t>
              </a:r>
              <a:endParaRPr lang="vi-VN" sz="4400" dirty="0">
                <a:solidFill>
                  <a:schemeClr val="bg1"/>
                </a:solidFill>
                <a:latin typeface="#9Slide03 AllRoundGothic" panose="020B0703020202020104" pitchFamily="34" charset="-93"/>
              </a:endParaRPr>
            </a:p>
          </p:txBody>
        </p:sp>
      </p:grpSp>
      <p:sp>
        <p:nvSpPr>
          <p:cNvPr id="21" name="TextBox 20">
            <a:extLst>
              <a:ext uri="{FF2B5EF4-FFF2-40B4-BE49-F238E27FC236}">
                <a16:creationId xmlns:a16="http://schemas.microsoft.com/office/drawing/2014/main" id="{A58912C8-D712-3115-34CA-308E8291D198}"/>
              </a:ext>
            </a:extLst>
          </p:cNvPr>
          <p:cNvSpPr txBox="1"/>
          <p:nvPr/>
        </p:nvSpPr>
        <p:spPr>
          <a:xfrm>
            <a:off x="1753318" y="612475"/>
            <a:ext cx="9644561" cy="2062103"/>
          </a:xfrm>
          <a:prstGeom prst="rect">
            <a:avLst/>
          </a:prstGeom>
          <a:noFill/>
        </p:spPr>
        <p:txBody>
          <a:bodyPr wrap="square">
            <a:spAutoFit/>
          </a:bodyPr>
          <a:lstStyle/>
          <a:p>
            <a:r>
              <a:rPr lang="vi-VN" sz="3200" dirty="0"/>
              <a:t> Bác Ngọc đã rèn được 5 đoạn dây xích, mỗi đoạn có 3 mắt xích. Em hãy đoán xem bác Ngọc cần rèn thêm ít nhất mấy mắt xích nữa để lần lượt nối các đoạn dây xích đó thành một dây xích mới.</a:t>
            </a:r>
          </a:p>
        </p:txBody>
      </p:sp>
      <p:pic>
        <p:nvPicPr>
          <p:cNvPr id="23" name="Picture 22" descr="A person working on an anvil&#10;&#10;Description automatically generated">
            <a:extLst>
              <a:ext uri="{FF2B5EF4-FFF2-40B4-BE49-F238E27FC236}">
                <a16:creationId xmlns:a16="http://schemas.microsoft.com/office/drawing/2014/main" id="{584725FA-36A8-3602-14E6-FC3FF8CAD0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66" t="33007" r="9769" b="14082"/>
          <a:stretch/>
        </p:blipFill>
        <p:spPr>
          <a:xfrm>
            <a:off x="5042793" y="2940072"/>
            <a:ext cx="6379013" cy="2607982"/>
          </a:xfrm>
          <a:prstGeom prst="rect">
            <a:avLst/>
          </a:prstGeom>
        </p:spPr>
      </p:pic>
    </p:spTree>
    <p:extLst>
      <p:ext uri="{BB962C8B-B14F-4D97-AF65-F5344CB8AC3E}">
        <p14:creationId xmlns:p14="http://schemas.microsoft.com/office/powerpoint/2010/main" val="1279764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C5F7BA5C-93E5-6BA5-909D-68294BBDEB39}"/>
              </a:ext>
            </a:extLst>
          </p:cNvPr>
          <p:cNvSpPr/>
          <p:nvPr/>
        </p:nvSpPr>
        <p:spPr>
          <a:xfrm>
            <a:off x="664235" y="530485"/>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6</a:t>
            </a:r>
            <a:endParaRPr lang="vi-VN" sz="6000" dirty="0">
              <a:latin typeface="#9Slide03 AllRoundGothic" panose="020B0703020202020104" pitchFamily="34" charset="-93"/>
            </a:endParaRPr>
          </a:p>
        </p:txBody>
      </p:sp>
      <p:sp>
        <p:nvSpPr>
          <p:cNvPr id="3" name="TextBox 2">
            <a:extLst>
              <a:ext uri="{FF2B5EF4-FFF2-40B4-BE49-F238E27FC236}">
                <a16:creationId xmlns:a16="http://schemas.microsoft.com/office/drawing/2014/main" id="{AD934DD6-D3B8-4457-DF1E-93936CF18B53}"/>
              </a:ext>
            </a:extLst>
          </p:cNvPr>
          <p:cNvSpPr txBox="1"/>
          <p:nvPr/>
        </p:nvSpPr>
        <p:spPr>
          <a:xfrm>
            <a:off x="5020574" y="530485"/>
            <a:ext cx="2585964" cy="923330"/>
          </a:xfrm>
          <a:prstGeom prst="rect">
            <a:avLst/>
          </a:prstGeom>
          <a:noFill/>
        </p:spPr>
        <p:txBody>
          <a:bodyPr wrap="none" rtlCol="0">
            <a:spAutoFit/>
          </a:bodyPr>
          <a:lstStyle/>
          <a:p>
            <a:r>
              <a:rPr lang="en-GB" sz="5400" dirty="0" err="1">
                <a:latin typeface="#9Slide03 AllRoundGothic" panose="020B0703020202020104" pitchFamily="34" charset="-93"/>
              </a:rPr>
              <a:t>Bài</a:t>
            </a:r>
            <a:r>
              <a:rPr lang="en-GB" sz="5400" dirty="0">
                <a:latin typeface="#9Slide03 AllRoundGothic" panose="020B0703020202020104" pitchFamily="34" charset="-93"/>
              </a:rPr>
              <a:t> </a:t>
            </a:r>
            <a:r>
              <a:rPr lang="en-GB" sz="5400" dirty="0" err="1">
                <a:latin typeface="#9Slide03 AllRoundGothic" panose="020B0703020202020104" pitchFamily="34" charset="-93"/>
              </a:rPr>
              <a:t>giải</a:t>
            </a:r>
            <a:endParaRPr lang="vi-VN" sz="5400" dirty="0">
              <a:latin typeface="#9Slide03 AllRoundGothic" panose="020B0703020202020104" pitchFamily="34" charset="-93"/>
            </a:endParaRPr>
          </a:p>
        </p:txBody>
      </p:sp>
      <p:sp>
        <p:nvSpPr>
          <p:cNvPr id="19" name="TextBox 18">
            <a:extLst>
              <a:ext uri="{FF2B5EF4-FFF2-40B4-BE49-F238E27FC236}">
                <a16:creationId xmlns:a16="http://schemas.microsoft.com/office/drawing/2014/main" id="{609693F3-6743-04B7-354F-D525E5B9CC63}"/>
              </a:ext>
            </a:extLst>
          </p:cNvPr>
          <p:cNvSpPr txBox="1"/>
          <p:nvPr/>
        </p:nvSpPr>
        <p:spPr>
          <a:xfrm>
            <a:off x="1111827" y="1915065"/>
            <a:ext cx="10403457" cy="3416320"/>
          </a:xfrm>
          <a:prstGeom prst="rect">
            <a:avLst/>
          </a:prstGeom>
          <a:noFill/>
        </p:spPr>
        <p:txBody>
          <a:bodyPr wrap="square">
            <a:spAutoFit/>
          </a:bodyPr>
          <a:lstStyle/>
          <a:p>
            <a:pPr algn="ctr"/>
            <a:r>
              <a:rPr lang="vi-VN" sz="3600" dirty="0"/>
              <a:t>Giữa hai đoạn dây xích cần 1 mắt xích để nối hai đoạn dây đó.</a:t>
            </a:r>
          </a:p>
          <a:p>
            <a:pPr algn="ctr"/>
            <a:r>
              <a:rPr lang="vi-VN" sz="3600" dirty="0"/>
              <a:t>Bác Ngọc cần rèn thêm ít nhất số mắt xích để nối các đoạn dây xích đó là:</a:t>
            </a:r>
          </a:p>
          <a:p>
            <a:pPr algn="ctr"/>
            <a:r>
              <a:rPr lang="vi-VN" sz="3600" dirty="0"/>
              <a:t>5 – 1 = 4 (mắt xích)</a:t>
            </a:r>
          </a:p>
          <a:p>
            <a:pPr algn="ctr"/>
            <a:r>
              <a:rPr lang="vi-VN" sz="3600" dirty="0"/>
              <a:t>Đáp số: 4 mắt xích</a:t>
            </a:r>
          </a:p>
        </p:txBody>
      </p:sp>
    </p:spTree>
    <p:extLst>
      <p:ext uri="{BB962C8B-B14F-4D97-AF65-F5344CB8AC3E}">
        <p14:creationId xmlns:p14="http://schemas.microsoft.com/office/powerpoint/2010/main" val="2392903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1214386" y="-1259615"/>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1287522" y="135582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Tiệm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c</a:t>
              </a:r>
              <a:r>
                <a:rPr lang="en-US" sz="3000" b="0" dirty="0">
                  <a:solidFill>
                    <a:prstClr val="black">
                      <a:lumMod val="75000"/>
                      <a:lumOff val="25000"/>
                    </a:prstClr>
                  </a:solidFill>
                  <a:latin typeface="Calibri" panose="020F0502020204030204"/>
                </a:rPr>
                <a:t>ô</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rất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lang="en-US" sz="3000" b="0" dirty="0" err="1">
                  <a:solidFill>
                    <a:prstClr val="black">
                      <a:lumMod val="75000"/>
                      <a:lumOff val="25000"/>
                    </a:prstClr>
                  </a:solidFill>
                  <a:latin typeface="Calibri" panose="020F0502020204030204"/>
                </a:rPr>
                <a:t>Cháu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thích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lắm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2" name="Title 1">
            <a:extLst>
              <a:ext uri="{FF2B5EF4-FFF2-40B4-BE49-F238E27FC236}">
                <a16:creationId xmlns:a16="http://schemas.microsoft.com/office/drawing/2014/main" id="{046B82FA-1B90-477E-79CC-CA5F74CD70B5}"/>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803EF5E0-F0C7-B8CF-5303-F62C6AFA1EE4}"/>
              </a:ext>
            </a:extLst>
          </p:cNvPr>
          <p:cNvSpPr>
            <a:spLocks noGrp="1"/>
          </p:cNvSpPr>
          <p:nvPr>
            <p:ph type="subTitle" idx="1"/>
          </p:nvPr>
        </p:nvSpPr>
        <p:spPr/>
        <p:txBody>
          <a:bodyPr/>
          <a:lstStyle/>
          <a:p>
            <a:endParaRPr lang="vi-VN" dirty="0"/>
          </a:p>
        </p:txBody>
      </p:sp>
      <p:sp>
        <p:nvSpPr>
          <p:cNvPr id="5" name="Freeform 9">
            <a:extLst>
              <a:ext uri="{FF2B5EF4-FFF2-40B4-BE49-F238E27FC236}">
                <a16:creationId xmlns:a16="http://schemas.microsoft.com/office/drawing/2014/main" id="{781B945B-24EA-8FB0-5156-090C3E4A1B20}"/>
              </a:ext>
            </a:extLst>
          </p:cNvPr>
          <p:cNvSpPr/>
          <p:nvPr/>
        </p:nvSpPr>
        <p:spPr>
          <a:xfrm>
            <a:off x="4897302" y="2875253"/>
            <a:ext cx="2428772" cy="3963838"/>
          </a:xfrm>
          <a:custGeom>
            <a:avLst/>
            <a:gdLst/>
            <a:ahLst/>
            <a:cxnLst/>
            <a:rect l="l" t="t" r="r" b="b"/>
            <a:pathLst>
              <a:path w="1508964" h="3160134">
                <a:moveTo>
                  <a:pt x="0" y="0"/>
                </a:moveTo>
                <a:lnTo>
                  <a:pt x="1508964" y="0"/>
                </a:lnTo>
                <a:lnTo>
                  <a:pt x="1508964" y="3160134"/>
                </a:lnTo>
                <a:lnTo>
                  <a:pt x="0" y="31601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029672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
            <a:extLst>
              <a:ext uri="{FF2B5EF4-FFF2-40B4-BE49-F238E27FC236}">
                <a16:creationId xmlns:a16="http://schemas.microsoft.com/office/drawing/2014/main" id="{7E546987-0549-398A-6140-87AF62A9514B}"/>
              </a:ext>
            </a:extLst>
          </p:cNvPr>
          <p:cNvGrpSpPr/>
          <p:nvPr/>
        </p:nvGrpSpPr>
        <p:grpSpPr>
          <a:xfrm>
            <a:off x="818867" y="1665858"/>
            <a:ext cx="7130492" cy="5044658"/>
            <a:chOff x="383136" y="294968"/>
            <a:chExt cx="11949814" cy="6415548"/>
          </a:xfrm>
        </p:grpSpPr>
        <p:sp>
          <p:nvSpPr>
            <p:cNvPr id="26" name="Hình chữ nhật: Góc Tròn 3">
              <a:extLst>
                <a:ext uri="{FF2B5EF4-FFF2-40B4-BE49-F238E27FC236}">
                  <a16:creationId xmlns:a16="http://schemas.microsoft.com/office/drawing/2014/main" id="{FD1C116F-5A53-3627-C653-3E4550C99D90}"/>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2" name="Hình ảnh 5">
              <a:extLst>
                <a:ext uri="{FF2B5EF4-FFF2-40B4-BE49-F238E27FC236}">
                  <a16:creationId xmlns:a16="http://schemas.microsoft.com/office/drawing/2014/main" id="{B5D88B6D-4DB4-6AF9-E295-65C33C6E4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902" t="25407" r="4782" b="50511"/>
            <a:stretch/>
          </p:blipFill>
          <p:spPr>
            <a:xfrm rot="958498">
              <a:off x="8589752" y="399057"/>
              <a:ext cx="3743198" cy="1275058"/>
            </a:xfrm>
            <a:prstGeom prst="rect">
              <a:avLst/>
            </a:prstGeom>
            <a:ln>
              <a:noFill/>
            </a:ln>
          </p:spPr>
        </p:pic>
      </p:grpSp>
      <p:pic>
        <p:nvPicPr>
          <p:cNvPr id="40"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41"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grpSp>
        <p:nvGrpSpPr>
          <p:cNvPr id="43" name="Nhóm 44">
            <a:extLst>
              <a:ext uri="{FF2B5EF4-FFF2-40B4-BE49-F238E27FC236}">
                <a16:creationId xmlns:a16="http://schemas.microsoft.com/office/drawing/2014/main" id="{A45BB91E-40A6-BBCA-40D6-7EB2A43B6983}"/>
              </a:ext>
            </a:extLst>
          </p:cNvPr>
          <p:cNvGrpSpPr/>
          <p:nvPr/>
        </p:nvGrpSpPr>
        <p:grpSpPr>
          <a:xfrm>
            <a:off x="1259876" y="311494"/>
            <a:ext cx="6287460" cy="1917833"/>
            <a:chOff x="4743805" y="2513042"/>
            <a:chExt cx="6814013" cy="2725529"/>
          </a:xfrm>
        </p:grpSpPr>
        <p:sp>
          <p:nvSpPr>
            <p:cNvPr id="44" name="TextBox 10">
              <a:extLst>
                <a:ext uri="{FF2B5EF4-FFF2-40B4-BE49-F238E27FC236}">
                  <a16:creationId xmlns:a16="http://schemas.microsoft.com/office/drawing/2014/main" id="{8BCD7D36-0ECE-EFA5-4C90-E91A5C5BA71A}"/>
                </a:ext>
              </a:extLst>
            </p:cNvPr>
            <p:cNvSpPr txBox="1"/>
            <p:nvPr/>
          </p:nvSpPr>
          <p:spPr>
            <a:xfrm>
              <a:off x="4743805" y="2513042"/>
              <a:ext cx="6814013" cy="2657732"/>
            </a:xfrm>
            <a:prstGeom prst="rect">
              <a:avLst/>
            </a:prstGeom>
            <a:noFill/>
          </p:spPr>
          <p:txBody>
            <a:bodyPr wrap="square" rtlCol="0">
              <a:spAutoFit/>
            </a:bodyPr>
            <a:lstStyle/>
            <a:p>
              <a:pPr algn="ctr">
                <a:lnSpc>
                  <a:spcPct val="130000"/>
                </a:lnSpc>
              </a:pPr>
              <a:r>
                <a:rPr lang="vi-VN"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rPr>
                <a:t>DẶN DÒ</a:t>
              </a:r>
              <a:endParaRPr lang="en-US"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45" name="TextBox 10">
              <a:extLst>
                <a:ext uri="{FF2B5EF4-FFF2-40B4-BE49-F238E27FC236}">
                  <a16:creationId xmlns:a16="http://schemas.microsoft.com/office/drawing/2014/main" id="{19E55039-2A50-A986-808E-5ED93F71BA85}"/>
                </a:ext>
              </a:extLst>
            </p:cNvPr>
            <p:cNvSpPr txBox="1"/>
            <p:nvPr/>
          </p:nvSpPr>
          <p:spPr>
            <a:xfrm>
              <a:off x="4743805" y="2564073"/>
              <a:ext cx="6814013" cy="2674498"/>
            </a:xfrm>
            <a:prstGeom prst="rect">
              <a:avLst/>
            </a:prstGeom>
            <a:noFill/>
          </p:spPr>
          <p:txBody>
            <a:bodyPr wrap="square" rtlCol="0">
              <a:spAutoFit/>
            </a:bodyPr>
            <a:lstStyle/>
            <a:p>
              <a:pPr algn="ctr">
                <a:lnSpc>
                  <a:spcPct val="130000"/>
                </a:lnSpc>
              </a:pPr>
              <a:r>
                <a:rPr lang="vi-VN" sz="10000" b="1" dirty="0">
                  <a:ln w="28575">
                    <a:solidFill>
                      <a:srgbClr val="002060"/>
                    </a:solidFill>
                    <a:prstDash val="solid"/>
                  </a:ln>
                  <a:solidFill>
                    <a:srgbClr val="FA968E"/>
                  </a:solidFill>
                  <a:effectLst>
                    <a:outerShdw blurRad="12700" dist="38100" dir="2700000" algn="tl" rotWithShape="0">
                      <a:schemeClr val="accent5">
                        <a:lumMod val="60000"/>
                        <a:lumOff val="40000"/>
                      </a:schemeClr>
                    </a:outerShdw>
                  </a:effectLst>
                  <a:latin typeface="SVN-Poky's" panose="020B0606040200020203" pitchFamily="34" charset="0"/>
                </a:rPr>
                <a:t>DẶN DÒ</a:t>
              </a:r>
              <a:endParaRPr lang="en-US" sz="10000" b="1" dirty="0">
                <a:ln w="28575">
                  <a:solidFill>
                    <a:srgbClr val="002060"/>
                  </a:solidFill>
                  <a:prstDash val="solid"/>
                </a:ln>
                <a:solidFill>
                  <a:srgbClr val="FA968E"/>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nvGrpSpPr>
          <p:cNvPr id="46" name="Group 45"/>
          <p:cNvGrpSpPr/>
          <p:nvPr/>
        </p:nvGrpSpPr>
        <p:grpSpPr>
          <a:xfrm>
            <a:off x="1446662" y="2120226"/>
            <a:ext cx="6100674" cy="941978"/>
            <a:chOff x="1355013" y="1920723"/>
            <a:chExt cx="6100674" cy="941978"/>
          </a:xfrm>
        </p:grpSpPr>
        <p:sp>
          <p:nvSpPr>
            <p:cNvPr id="47"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algn="just">
                <a:lnSpc>
                  <a:spcPct val="120000"/>
                </a:lnSpc>
              </a:pPr>
              <a:r>
                <a:rPr lang="en-US" sz="4000" b="1" dirty="0">
                  <a:solidFill>
                    <a:srgbClr val="A14F23"/>
                  </a:solidFill>
                  <a:latin typeface="UTM Duepuntozero" panose="02040603050506020204" pitchFamily="18" charset="0"/>
                </a:rPr>
                <a:t>GV GHI DẶN DÒ Ở ĐÂY</a:t>
              </a:r>
              <a:endParaRPr lang="en-US" sz="4000" dirty="0">
                <a:solidFill>
                  <a:srgbClr val="A14F23"/>
                </a:solidFill>
                <a:latin typeface="Calibri" panose="020F0502020204030204" pitchFamily="34" charset="0"/>
                <a:cs typeface="Calibri" panose="020F0502020204030204" pitchFamily="34" charset="0"/>
              </a:endParaRPr>
            </a:p>
          </p:txBody>
        </p:sp>
        <p:pic>
          <p:nvPicPr>
            <p:cNvPr id="48" name="Picture 47"/>
            <p:cNvPicPr>
              <a:picLocks noChangeAspect="1"/>
            </p:cNvPicPr>
            <p:nvPr/>
          </p:nvPicPr>
          <p:blipFill rotWithShape="1">
            <a:blip r:embed="rId5"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49" name="Group 48"/>
          <p:cNvGrpSpPr/>
          <p:nvPr/>
        </p:nvGrpSpPr>
        <p:grpSpPr>
          <a:xfrm>
            <a:off x="1446662" y="3347422"/>
            <a:ext cx="6100674" cy="941978"/>
            <a:chOff x="1355013" y="1920723"/>
            <a:chExt cx="6100674" cy="941978"/>
          </a:xfrm>
        </p:grpSpPr>
        <p:sp>
          <p:nvSpPr>
            <p:cNvPr id="50"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algn="just">
                <a:lnSpc>
                  <a:spcPct val="120000"/>
                </a:lnSpc>
              </a:pPr>
              <a:r>
                <a:rPr lang="en-US" sz="4000" b="1" dirty="0">
                  <a:solidFill>
                    <a:srgbClr val="A14F23"/>
                  </a:solidFill>
                  <a:latin typeface="UTM Duepuntozero" panose="02040603050506020204" pitchFamily="18" charset="0"/>
                </a:rPr>
                <a:t>GV GHI DẶN DÒ Ở ĐÂY</a:t>
              </a:r>
              <a:endParaRPr lang="en-US" sz="4000" dirty="0">
                <a:solidFill>
                  <a:srgbClr val="A14F23"/>
                </a:solidFill>
                <a:latin typeface="Calibri" panose="020F0502020204030204" pitchFamily="34" charset="0"/>
                <a:cs typeface="Calibri" panose="020F0502020204030204" pitchFamily="34" charset="0"/>
              </a:endParaRPr>
            </a:p>
          </p:txBody>
        </p:sp>
        <p:pic>
          <p:nvPicPr>
            <p:cNvPr id="51" name="Picture 50"/>
            <p:cNvPicPr>
              <a:picLocks noChangeAspect="1"/>
            </p:cNvPicPr>
            <p:nvPr/>
          </p:nvPicPr>
          <p:blipFill rotWithShape="1">
            <a:blip r:embed="rId5"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2" name="Group 51"/>
          <p:cNvGrpSpPr/>
          <p:nvPr/>
        </p:nvGrpSpPr>
        <p:grpSpPr>
          <a:xfrm>
            <a:off x="1446662" y="4411443"/>
            <a:ext cx="6100674" cy="941978"/>
            <a:chOff x="1355013" y="1920723"/>
            <a:chExt cx="6100674" cy="941978"/>
          </a:xfrm>
        </p:grpSpPr>
        <p:sp>
          <p:nvSpPr>
            <p:cNvPr id="53"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algn="just">
                <a:lnSpc>
                  <a:spcPct val="120000"/>
                </a:lnSpc>
              </a:pPr>
              <a:r>
                <a:rPr lang="en-US" sz="4000" b="1" dirty="0">
                  <a:solidFill>
                    <a:srgbClr val="A14F23"/>
                  </a:solidFill>
                  <a:latin typeface="UTM Duepuntozero" panose="02040603050506020204" pitchFamily="18" charset="0"/>
                </a:rPr>
                <a:t>GV GHI DẶN DÒ Ở ĐÂY</a:t>
              </a:r>
              <a:endParaRPr lang="en-US" sz="4000" dirty="0">
                <a:solidFill>
                  <a:srgbClr val="A14F23"/>
                </a:solidFill>
                <a:latin typeface="Calibri" panose="020F0502020204030204" pitchFamily="34" charset="0"/>
                <a:cs typeface="Calibri" panose="020F0502020204030204" pitchFamily="34" charset="0"/>
              </a:endParaRPr>
            </a:p>
          </p:txBody>
        </p:sp>
        <p:pic>
          <p:nvPicPr>
            <p:cNvPr id="54" name="Picture 53"/>
            <p:cNvPicPr>
              <a:picLocks noChangeAspect="1"/>
            </p:cNvPicPr>
            <p:nvPr/>
          </p:nvPicPr>
          <p:blipFill rotWithShape="1">
            <a:blip r:embed="rId5"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5" name="Group 54"/>
          <p:cNvGrpSpPr/>
          <p:nvPr/>
        </p:nvGrpSpPr>
        <p:grpSpPr>
          <a:xfrm>
            <a:off x="1446662" y="5546850"/>
            <a:ext cx="6100674" cy="941978"/>
            <a:chOff x="1355013" y="1920723"/>
            <a:chExt cx="6100674" cy="941978"/>
          </a:xfrm>
        </p:grpSpPr>
        <p:sp>
          <p:nvSpPr>
            <p:cNvPr id="56"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algn="just">
                <a:lnSpc>
                  <a:spcPct val="120000"/>
                </a:lnSpc>
              </a:pPr>
              <a:r>
                <a:rPr lang="en-US" sz="4000" b="1" dirty="0">
                  <a:solidFill>
                    <a:srgbClr val="A14F23"/>
                  </a:solidFill>
                  <a:latin typeface="UTM Duepuntozero" panose="02040603050506020204" pitchFamily="18" charset="0"/>
                </a:rPr>
                <a:t>GV GHI DẶN DÒ Ở ĐÂY</a:t>
              </a:r>
              <a:endParaRPr lang="en-US" sz="4000" dirty="0">
                <a:solidFill>
                  <a:srgbClr val="A14F23"/>
                </a:solidFill>
                <a:latin typeface="Calibri" panose="020F0502020204030204" pitchFamily="34" charset="0"/>
                <a:cs typeface="Calibri" panose="020F0502020204030204" pitchFamily="34" charset="0"/>
              </a:endParaRPr>
            </a:p>
          </p:txBody>
        </p:sp>
        <p:pic>
          <p:nvPicPr>
            <p:cNvPr id="57" name="Picture 56"/>
            <p:cNvPicPr>
              <a:picLocks noChangeAspect="1"/>
            </p:cNvPicPr>
            <p:nvPr/>
          </p:nvPicPr>
          <p:blipFill rotWithShape="1">
            <a:blip r:embed="rId5"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sp>
        <p:nvSpPr>
          <p:cNvPr id="2" name="Title 1">
            <a:extLst>
              <a:ext uri="{FF2B5EF4-FFF2-40B4-BE49-F238E27FC236}">
                <a16:creationId xmlns:a16="http://schemas.microsoft.com/office/drawing/2014/main" id="{AF73D531-3994-2783-F2A9-31416A0217A3}"/>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710C553D-A133-AE8A-53D8-8C7CD45162D6}"/>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307685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40"/>
                                        </p:tgtEl>
                                        <p:attrNameLst>
                                          <p:attrName>r</p:attrName>
                                        </p:attrNameLst>
                                      </p:cBhvr>
                                    </p:animRot>
                                    <p:animRot by="-240000">
                                      <p:cBhvr>
                                        <p:cTn id="16" dur="200" fill="hold">
                                          <p:stCondLst>
                                            <p:cond delay="200"/>
                                          </p:stCondLst>
                                        </p:cTn>
                                        <p:tgtEl>
                                          <p:spTgt spid="40"/>
                                        </p:tgtEl>
                                        <p:attrNameLst>
                                          <p:attrName>r</p:attrName>
                                        </p:attrNameLst>
                                      </p:cBhvr>
                                    </p:animRot>
                                    <p:animRot by="240000">
                                      <p:cBhvr>
                                        <p:cTn id="17" dur="200" fill="hold">
                                          <p:stCondLst>
                                            <p:cond delay="400"/>
                                          </p:stCondLst>
                                        </p:cTn>
                                        <p:tgtEl>
                                          <p:spTgt spid="40"/>
                                        </p:tgtEl>
                                        <p:attrNameLst>
                                          <p:attrName>r</p:attrName>
                                        </p:attrNameLst>
                                      </p:cBhvr>
                                    </p:animRot>
                                    <p:animRot by="-240000">
                                      <p:cBhvr>
                                        <p:cTn id="18" dur="200" fill="hold">
                                          <p:stCondLst>
                                            <p:cond delay="600"/>
                                          </p:stCondLst>
                                        </p:cTn>
                                        <p:tgtEl>
                                          <p:spTgt spid="40"/>
                                        </p:tgtEl>
                                        <p:attrNameLst>
                                          <p:attrName>r</p:attrName>
                                        </p:attrNameLst>
                                      </p:cBhvr>
                                    </p:animRot>
                                    <p:animRot by="120000">
                                      <p:cBhvr>
                                        <p:cTn id="19" dur="200" fill="hold">
                                          <p:stCondLst>
                                            <p:cond delay="800"/>
                                          </p:stCondLst>
                                        </p:cTn>
                                        <p:tgtEl>
                                          <p:spTgt spid="40"/>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53"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par>
                          <p:cTn id="35" fill="hold">
                            <p:stCondLst>
                              <p:cond delay="2000"/>
                            </p:stCondLst>
                            <p:childTnLst>
                              <p:par>
                                <p:cTn id="36" presetID="42" presetClass="entr" presetSubtype="0"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1000"/>
                                        <p:tgtEl>
                                          <p:spTgt spid="49"/>
                                        </p:tgtEl>
                                      </p:cBhvr>
                                    </p:animEffect>
                                    <p:anim calcmode="lin" valueType="num">
                                      <p:cBhvr>
                                        <p:cTn id="45" dur="1000" fill="hold"/>
                                        <p:tgtEl>
                                          <p:spTgt spid="49"/>
                                        </p:tgtEl>
                                        <p:attrNameLst>
                                          <p:attrName>ppt_x</p:attrName>
                                        </p:attrNameLst>
                                      </p:cBhvr>
                                      <p:tavLst>
                                        <p:tav tm="0">
                                          <p:val>
                                            <p:strVal val="#ppt_x"/>
                                          </p:val>
                                        </p:tav>
                                        <p:tav tm="100000">
                                          <p:val>
                                            <p:strVal val="#ppt_x"/>
                                          </p:val>
                                        </p:tav>
                                      </p:tavLst>
                                    </p:anim>
                                    <p:anim calcmode="lin" valueType="num">
                                      <p:cBhvr>
                                        <p:cTn id="46" dur="1000" fill="hold"/>
                                        <p:tgtEl>
                                          <p:spTgt spid="49"/>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42" presetClass="entr" presetSubtype="0"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1000"/>
                                        <p:tgtEl>
                                          <p:spTgt spid="52"/>
                                        </p:tgtEl>
                                      </p:cBhvr>
                                    </p:animEffect>
                                    <p:anim calcmode="lin" valueType="num">
                                      <p:cBhvr>
                                        <p:cTn id="51" dur="1000" fill="hold"/>
                                        <p:tgtEl>
                                          <p:spTgt spid="52"/>
                                        </p:tgtEl>
                                        <p:attrNameLst>
                                          <p:attrName>ppt_x</p:attrName>
                                        </p:attrNameLst>
                                      </p:cBhvr>
                                      <p:tavLst>
                                        <p:tav tm="0">
                                          <p:val>
                                            <p:strVal val="#ppt_x"/>
                                          </p:val>
                                        </p:tav>
                                        <p:tav tm="100000">
                                          <p:val>
                                            <p:strVal val="#ppt_x"/>
                                          </p:val>
                                        </p:tav>
                                      </p:tavLst>
                                    </p:anim>
                                    <p:anim calcmode="lin" valueType="num">
                                      <p:cBhvr>
                                        <p:cTn id="52" dur="1000" fill="hold"/>
                                        <p:tgtEl>
                                          <p:spTgt spid="52"/>
                                        </p:tgtEl>
                                        <p:attrNameLst>
                                          <p:attrName>ppt_y</p:attrName>
                                        </p:attrNameLst>
                                      </p:cBhvr>
                                      <p:tavLst>
                                        <p:tav tm="0">
                                          <p:val>
                                            <p:strVal val="#ppt_y+.1"/>
                                          </p:val>
                                        </p:tav>
                                        <p:tav tm="100000">
                                          <p:val>
                                            <p:strVal val="#ppt_y"/>
                                          </p:val>
                                        </p:tav>
                                      </p:tavLst>
                                    </p:anim>
                                  </p:childTnLst>
                                </p:cTn>
                              </p:par>
                            </p:childTnLst>
                          </p:cTn>
                        </p:par>
                        <p:par>
                          <p:cTn id="53" fill="hold">
                            <p:stCondLst>
                              <p:cond delay="5000"/>
                            </p:stCondLst>
                            <p:childTnLst>
                              <p:par>
                                <p:cTn id="54" presetID="42" presetClass="entr" presetSubtype="0" fill="hold"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1000"/>
                                        <p:tgtEl>
                                          <p:spTgt spid="55"/>
                                        </p:tgtEl>
                                      </p:cBhvr>
                                    </p:animEffect>
                                    <p:anim calcmode="lin" valueType="num">
                                      <p:cBhvr>
                                        <p:cTn id="57" dur="1000" fill="hold"/>
                                        <p:tgtEl>
                                          <p:spTgt spid="55"/>
                                        </p:tgtEl>
                                        <p:attrNameLst>
                                          <p:attrName>ppt_x</p:attrName>
                                        </p:attrNameLst>
                                      </p:cBhvr>
                                      <p:tavLst>
                                        <p:tav tm="0">
                                          <p:val>
                                            <p:strVal val="#ppt_x"/>
                                          </p:val>
                                        </p:tav>
                                        <p:tav tm="100000">
                                          <p:val>
                                            <p:strVal val="#ppt_x"/>
                                          </p:val>
                                        </p:tav>
                                      </p:tavLst>
                                    </p:anim>
                                    <p:anim calcmode="lin" valueType="num">
                                      <p:cBhvr>
                                        <p:cTn id="5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Nhóm 2">
            <a:extLst>
              <a:ext uri="{FF2B5EF4-FFF2-40B4-BE49-F238E27FC236}">
                <a16:creationId xmlns:a16="http://schemas.microsoft.com/office/drawing/2014/main" id="{F58F85D0-3FC6-679C-B09F-4574A6D87515}"/>
              </a:ext>
            </a:extLst>
          </p:cNvPr>
          <p:cNvGrpSpPr/>
          <p:nvPr/>
        </p:nvGrpSpPr>
        <p:grpSpPr>
          <a:xfrm flipH="1">
            <a:off x="6320454" y="2632606"/>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sz="3000" b="0" dirty="0" err="1">
                  <a:latin typeface="+mn-lt"/>
                </a:rPr>
                <a:t>Trước</a:t>
              </a:r>
              <a:r>
                <a:rPr lang="en-US" sz="3000" b="0" dirty="0">
                  <a:latin typeface="+mn-lt"/>
                </a:rPr>
                <a:t> </a:t>
              </a:r>
              <a:r>
                <a:rPr lang="en-US" sz="3000" b="0" dirty="0" err="1">
                  <a:latin typeface="+mn-lt"/>
                </a:rPr>
                <a:t>khi</a:t>
              </a:r>
              <a:r>
                <a:rPr lang="en-US" sz="3000" b="0" dirty="0">
                  <a:latin typeface="+mn-lt"/>
                </a:rPr>
                <a:t> </a:t>
              </a:r>
              <a:r>
                <a:rPr lang="en-US" sz="3000" b="0" dirty="0" err="1">
                  <a:latin typeface="+mn-lt"/>
                </a:rPr>
                <a:t>giúp</a:t>
              </a:r>
              <a:r>
                <a:rPr lang="en-US" sz="3000" b="0" dirty="0">
                  <a:latin typeface="+mn-lt"/>
                </a:rPr>
                <a:t> </a:t>
              </a:r>
              <a:r>
                <a:rPr lang="en-US" sz="3000" b="0" dirty="0" err="1">
                  <a:latin typeface="+mn-lt"/>
                </a:rPr>
                <a:t>chúng</a:t>
              </a:r>
              <a:r>
                <a:rPr lang="en-US" sz="3000" b="0" dirty="0">
                  <a:latin typeface="+mn-lt"/>
                </a:rPr>
                <a:t> </a:t>
              </a:r>
              <a:r>
                <a:rPr lang="en-US" sz="3000" b="0" dirty="0" err="1">
                  <a:latin typeface="+mn-lt"/>
                </a:rPr>
                <a:t>mình</a:t>
              </a:r>
              <a:r>
                <a:rPr lang="en-US" sz="3000" b="0" dirty="0">
                  <a:latin typeface="+mn-lt"/>
                </a:rPr>
                <a:t> </a:t>
              </a:r>
              <a:r>
                <a:rPr lang="en-US" sz="3000" b="0" dirty="0" err="1">
                  <a:latin typeface="+mn-lt"/>
                </a:rPr>
                <a:t>bán</a:t>
              </a:r>
              <a:r>
                <a:rPr lang="en-US" sz="3000" b="0" dirty="0">
                  <a:latin typeface="+mn-lt"/>
                </a:rPr>
                <a:t> </a:t>
              </a:r>
              <a:r>
                <a:rPr lang="en-US" sz="3000" b="0" dirty="0" err="1">
                  <a:latin typeface="+mn-lt"/>
                </a:rPr>
                <a:t>kem</a:t>
              </a:r>
              <a:r>
                <a:rPr lang="en-US" sz="3000" b="0" dirty="0">
                  <a:latin typeface="+mn-lt"/>
                </a:rPr>
                <a:t>, </a:t>
              </a:r>
              <a:r>
                <a:rPr lang="en-US" sz="3000" b="0" dirty="0" err="1">
                  <a:latin typeface="+mn-lt"/>
                </a:rPr>
                <a:t>chúng</a:t>
              </a:r>
              <a:r>
                <a:rPr lang="en-US" sz="3000" b="0" dirty="0">
                  <a:latin typeface="+mn-lt"/>
                </a:rPr>
                <a:t> ta </a:t>
              </a:r>
              <a:r>
                <a:rPr lang="en-US" sz="3000" b="0" dirty="0" err="1">
                  <a:latin typeface="+mn-lt"/>
                </a:rPr>
                <a:t>hãy</a:t>
              </a:r>
              <a:r>
                <a:rPr lang="en-US" sz="3000" b="0" dirty="0">
                  <a:latin typeface="+mn-lt"/>
                </a:rPr>
                <a:t> </a:t>
              </a:r>
              <a:r>
                <a:rPr lang="en-US" sz="3000" b="0" dirty="0" err="1">
                  <a:latin typeface="+mn-lt"/>
                </a:rPr>
                <a:t>cùng</a:t>
              </a:r>
              <a:r>
                <a:rPr lang="en-US" sz="3000" b="0" dirty="0">
                  <a:latin typeface="+mn-lt"/>
                </a:rPr>
                <a:t> </a:t>
              </a:r>
              <a:r>
                <a:rPr lang="en-US" sz="3000" b="0" dirty="0" err="1">
                  <a:latin typeface="+mn-lt"/>
                </a:rPr>
                <a:t>nhảy</a:t>
              </a:r>
              <a:r>
                <a:rPr lang="en-US" sz="3000" b="0" dirty="0">
                  <a:latin typeface="+mn-lt"/>
                </a:rPr>
                <a:t> </a:t>
              </a:r>
              <a:r>
                <a:rPr lang="en-US" sz="3000" b="0" dirty="0" err="1">
                  <a:latin typeface="+mn-lt"/>
                </a:rPr>
                <a:t>và</a:t>
              </a:r>
              <a:r>
                <a:rPr lang="en-US" sz="3000" b="0" dirty="0">
                  <a:latin typeface="+mn-lt"/>
                </a:rPr>
                <a:t> </a:t>
              </a:r>
              <a:r>
                <a:rPr lang="en-US" sz="3000" b="0" dirty="0" err="1">
                  <a:latin typeface="+mn-lt"/>
                </a:rPr>
                <a:t>hát</a:t>
              </a:r>
              <a:r>
                <a:rPr lang="en-US" sz="3000" b="0" dirty="0">
                  <a:latin typeface="+mn-lt"/>
                </a:rPr>
                <a:t> </a:t>
              </a:r>
              <a:r>
                <a:rPr lang="en-US" sz="3000" b="0" dirty="0" err="1">
                  <a:latin typeface="+mn-lt"/>
                </a:rPr>
                <a:t>một</a:t>
              </a:r>
              <a:r>
                <a:rPr lang="en-US" sz="3000" b="0" dirty="0">
                  <a:latin typeface="+mn-lt"/>
                </a:rPr>
                <a:t> </a:t>
              </a:r>
              <a:r>
                <a:rPr lang="en-US" sz="3000" b="0" dirty="0" err="1">
                  <a:latin typeface="+mn-lt"/>
                </a:rPr>
                <a:t>bài</a:t>
              </a:r>
              <a:r>
                <a:rPr lang="en-US" sz="3000" b="0" dirty="0">
                  <a:latin typeface="+mn-lt"/>
                </a:rPr>
                <a:t> </a:t>
              </a:r>
              <a:r>
                <a:rPr lang="en-US" sz="3000" b="0" dirty="0" err="1">
                  <a:latin typeface="+mn-lt"/>
                </a:rPr>
                <a:t>hát</a:t>
              </a:r>
              <a:r>
                <a:rPr lang="en-US" sz="3000" b="0" dirty="0">
                  <a:latin typeface="+mn-lt"/>
                </a:rPr>
                <a:t> </a:t>
              </a:r>
              <a:r>
                <a:rPr lang="en-US" sz="3000" b="0" dirty="0" err="1">
                  <a:latin typeface="+mn-lt"/>
                </a:rPr>
                <a:t>sau</a:t>
              </a:r>
              <a:r>
                <a:rPr lang="en-US" sz="3000" b="0" dirty="0">
                  <a:latin typeface="+mn-lt"/>
                </a:rPr>
                <a:t> </a:t>
              </a:r>
              <a:r>
                <a:rPr lang="en-US" sz="3000" b="0" dirty="0" err="1">
                  <a:latin typeface="+mn-lt"/>
                </a:rPr>
                <a:t>để</a:t>
              </a:r>
              <a:r>
                <a:rPr lang="en-US" sz="3000" b="0" dirty="0">
                  <a:latin typeface="+mn-lt"/>
                </a:rPr>
                <a:t> </a:t>
              </a:r>
              <a:r>
                <a:rPr lang="en-US" sz="3000" b="0" dirty="0" err="1">
                  <a:latin typeface="+mn-lt"/>
                </a:rPr>
                <a:t>có</a:t>
              </a:r>
              <a:r>
                <a:rPr lang="en-US" sz="3000" b="0" dirty="0">
                  <a:latin typeface="+mn-lt"/>
                </a:rPr>
                <a:t> </a:t>
              </a:r>
              <a:r>
                <a:rPr lang="en-US" sz="3000" b="0" dirty="0" err="1">
                  <a:latin typeface="+mn-lt"/>
                </a:rPr>
                <a:t>thật</a:t>
              </a:r>
              <a:r>
                <a:rPr lang="en-US" sz="3000" b="0" dirty="0">
                  <a:latin typeface="+mn-lt"/>
                </a:rPr>
                <a:t> </a:t>
              </a:r>
              <a:r>
                <a:rPr lang="en-US" sz="3000" b="0" dirty="0" err="1">
                  <a:latin typeface="+mn-lt"/>
                </a:rPr>
                <a:t>nhiều</a:t>
              </a:r>
              <a:r>
                <a:rPr lang="en-US" sz="3000" b="0" dirty="0">
                  <a:latin typeface="+mn-lt"/>
                </a:rPr>
                <a:t> </a:t>
              </a:r>
              <a:r>
                <a:rPr lang="en-US" sz="3000" b="0" dirty="0" err="1">
                  <a:latin typeface="+mn-lt"/>
                </a:rPr>
                <a:t>năng</a:t>
              </a:r>
              <a:r>
                <a:rPr lang="en-US" sz="3000" b="0" dirty="0">
                  <a:latin typeface="+mn-lt"/>
                </a:rPr>
                <a:t> </a:t>
              </a:r>
              <a:r>
                <a:rPr lang="en-US" sz="3000" b="0" dirty="0" err="1">
                  <a:latin typeface="+mn-lt"/>
                </a:rPr>
                <a:t>lượng</a:t>
              </a:r>
              <a:r>
                <a:rPr lang="en-US" sz="3000" b="0" dirty="0">
                  <a:latin typeface="+mn-lt"/>
                </a:rPr>
                <a:t> </a:t>
              </a:r>
              <a:r>
                <a:rPr lang="en-US" sz="3000" b="0" dirty="0" err="1">
                  <a:latin typeface="+mn-lt"/>
                </a:rPr>
                <a:t>trong</a:t>
              </a:r>
              <a:r>
                <a:rPr lang="en-US" sz="3000" b="0" dirty="0">
                  <a:latin typeface="+mn-lt"/>
                </a:rPr>
                <a:t> </a:t>
              </a:r>
              <a:r>
                <a:rPr lang="en-US" sz="3000" b="0" dirty="0" err="1">
                  <a:latin typeface="+mn-lt"/>
                </a:rPr>
                <a:t>tiết</a:t>
              </a:r>
              <a:r>
                <a:rPr lang="en-US" sz="3000" b="0" dirty="0">
                  <a:latin typeface="+mn-lt"/>
                </a:rPr>
                <a:t> </a:t>
              </a:r>
              <a:r>
                <a:rPr lang="en-US" sz="3000" b="0" dirty="0" err="1">
                  <a:latin typeface="+mn-lt"/>
                </a:rPr>
                <a:t>học</a:t>
              </a:r>
              <a:r>
                <a:rPr lang="en-US" sz="3000" b="0" dirty="0">
                  <a:latin typeface="+mn-lt"/>
                </a:rPr>
                <a:t> </a:t>
              </a:r>
              <a:r>
                <a:rPr lang="en-US" sz="3000" b="0" dirty="0" err="1">
                  <a:latin typeface="+mn-lt"/>
                </a:rPr>
                <a:t>này</a:t>
              </a:r>
              <a:r>
                <a:rPr lang="en-US" sz="3000" b="0" dirty="0">
                  <a:latin typeface="+mn-lt"/>
                </a:rPr>
                <a:t> </a:t>
              </a:r>
              <a:r>
                <a:rPr lang="en-US" sz="3000" b="0" dirty="0" err="1">
                  <a:latin typeface="+mn-lt"/>
                </a:rPr>
                <a:t>nhé</a:t>
              </a:r>
              <a:r>
                <a:rPr lang="en-US" sz="3000" b="0" dirty="0">
                  <a:latin typeface="+mn-lt"/>
                </a:rPr>
                <a:t>!</a:t>
              </a:r>
            </a:p>
          </p:txBody>
        </p:sp>
      </p:grpSp>
      <p:sp>
        <p:nvSpPr>
          <p:cNvPr id="6" name="Freeform 4">
            <a:extLst>
              <a:ext uri="{FF2B5EF4-FFF2-40B4-BE49-F238E27FC236}">
                <a16:creationId xmlns:a16="http://schemas.microsoft.com/office/drawing/2014/main" id="{A15A4058-3256-487F-2536-7476BB39EBE1}"/>
              </a:ext>
            </a:extLst>
          </p:cNvPr>
          <p:cNvSpPr/>
          <p:nvPr/>
        </p:nvSpPr>
        <p:spPr>
          <a:xfrm>
            <a:off x="1654321" y="2061714"/>
            <a:ext cx="4008721" cy="5202654"/>
          </a:xfrm>
          <a:custGeom>
            <a:avLst/>
            <a:gdLst/>
            <a:ahLst/>
            <a:cxnLst/>
            <a:rect l="l" t="t" r="r" b="b"/>
            <a:pathLst>
              <a:path w="3111817" h="4114800">
                <a:moveTo>
                  <a:pt x="0" y="0"/>
                </a:moveTo>
                <a:lnTo>
                  <a:pt x="3111817" y="0"/>
                </a:lnTo>
                <a:lnTo>
                  <a:pt x="311181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Tree>
    <p:extLst>
      <p:ext uri="{BB962C8B-B14F-4D97-AF65-F5344CB8AC3E}">
        <p14:creationId xmlns:p14="http://schemas.microsoft.com/office/powerpoint/2010/main" val="103720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6885287" y="9965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grpSp>
        <p:nvGrpSpPr>
          <p:cNvPr id="10" name="Group 13">
            <a:extLst>
              <a:ext uri="{FF2B5EF4-FFF2-40B4-BE49-F238E27FC236}">
                <a16:creationId xmlns:a16="http://schemas.microsoft.com/office/drawing/2014/main" id="{301656F5-16F9-DB65-E562-7F765D6CBCE9}"/>
              </a:ext>
            </a:extLst>
          </p:cNvPr>
          <p:cNvGrpSpPr/>
          <p:nvPr/>
        </p:nvGrpSpPr>
        <p:grpSpPr>
          <a:xfrm>
            <a:off x="-13447" y="577681"/>
            <a:ext cx="8493812" cy="3505173"/>
            <a:chOff x="4133327" y="8204395"/>
            <a:chExt cx="7210038" cy="3505173"/>
          </a:xfrm>
        </p:grpSpPr>
        <p:sp>
          <p:nvSpPr>
            <p:cNvPr id="15" name="TextBox 14">
              <a:extLst>
                <a:ext uri="{FF2B5EF4-FFF2-40B4-BE49-F238E27FC236}">
                  <a16:creationId xmlns:a16="http://schemas.microsoft.com/office/drawing/2014/main" id="{B55AA3F5-C4FB-70ED-8C94-C8E64BCDAE25}"/>
                </a:ext>
              </a:extLst>
            </p:cNvPr>
            <p:cNvSpPr txBox="1"/>
            <p:nvPr/>
          </p:nvSpPr>
          <p:spPr>
            <a:xfrm>
              <a:off x="4149463" y="8204395"/>
              <a:ext cx="7193902" cy="3492816"/>
            </a:xfrm>
            <a:prstGeom prst="rect">
              <a:avLst/>
            </a:prstGeom>
            <a:noFill/>
          </p:spPr>
          <p:txBody>
            <a:bodyPr wrap="square" rtlCol="0">
              <a:spAutoFit/>
            </a:bodyPr>
            <a:lstStyle/>
            <a:p>
              <a:pPr algn="ctr">
                <a:lnSpc>
                  <a:spcPct val="130000"/>
                </a:lnSpc>
              </a:pPr>
              <a:r>
                <a:rPr lang="en-US" sz="9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16" name="TextBox 15">
              <a:extLst>
                <a:ext uri="{FF2B5EF4-FFF2-40B4-BE49-F238E27FC236}">
                  <a16:creationId xmlns:a16="http://schemas.microsoft.com/office/drawing/2014/main" id="{9B1286A7-6E0B-B245-E4B8-3BB61263C926}"/>
                </a:ext>
              </a:extLst>
            </p:cNvPr>
            <p:cNvSpPr txBox="1"/>
            <p:nvPr/>
          </p:nvSpPr>
          <p:spPr>
            <a:xfrm>
              <a:off x="4133327" y="8216752"/>
              <a:ext cx="7193902" cy="3492816"/>
            </a:xfrm>
            <a:prstGeom prst="rect">
              <a:avLst/>
            </a:prstGeom>
            <a:noFill/>
          </p:spPr>
          <p:txBody>
            <a:bodyPr wrap="square" rtlCol="0">
              <a:spAutoFit/>
            </a:bodyPr>
            <a:lstStyle/>
            <a:p>
              <a:pPr algn="ctr">
                <a:lnSpc>
                  <a:spcPct val="130000"/>
                </a:lnSpc>
              </a:pPr>
              <a:r>
                <a:rPr lang="en-US" sz="9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9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9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9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9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9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9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9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9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9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9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9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9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9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9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9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9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9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
        <p:nvSpPr>
          <p:cNvPr id="3" name="Title 2">
            <a:extLst>
              <a:ext uri="{FF2B5EF4-FFF2-40B4-BE49-F238E27FC236}">
                <a16:creationId xmlns:a16="http://schemas.microsoft.com/office/drawing/2014/main" id="{B2E22103-458B-CDBD-8164-A67B05E47C88}"/>
              </a:ext>
            </a:extLst>
          </p:cNvPr>
          <p:cNvSpPr>
            <a:spLocks noGrp="1"/>
          </p:cNvSpPr>
          <p:nvPr>
            <p:ph type="ctrTitle"/>
          </p:nvPr>
        </p:nvSpPr>
        <p:spPr/>
        <p:txBody>
          <a:bodyPr/>
          <a:lstStyle/>
          <a:p>
            <a:endParaRPr lang="vi-VN"/>
          </a:p>
        </p:txBody>
      </p:sp>
      <p:sp>
        <p:nvSpPr>
          <p:cNvPr id="4" name="Subtitle 3">
            <a:extLst>
              <a:ext uri="{FF2B5EF4-FFF2-40B4-BE49-F238E27FC236}">
                <a16:creationId xmlns:a16="http://schemas.microsoft.com/office/drawing/2014/main" id="{9DE9BC42-4C48-B015-0FCE-1D456D0F8A15}"/>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3916769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7"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4" name="applause.wav"/>
                                        </p:tgtEl>
                                      </p:cMediaNode>
                                    </p:audio>
                                  </p:subTnLst>
                                </p:cTn>
                              </p:par>
                              <p:par>
                                <p:cTn id="15" presetID="26" presetClass="emph" presetSubtype="0" repeatCount="indefinite" fill="hold" nodeType="with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par>
                                <p:cTn id="18" presetID="1" presetClass="mediacall" presetSubtype="0" fill="hold" nodeType="withEffect">
                                  <p:stCondLst>
                                    <p:cond delay="0"/>
                                  </p:stCondLst>
                                  <p:childTnLst>
                                    <p:cmd type="call" cmd="playFrom(0.0)">
                                      <p:cBhvr>
                                        <p:cTn id="19" dur="2294" fill="hold"/>
                                        <p:tgtEl>
                                          <p:spTgt spid="17"/>
                                        </p:tgtEl>
                                      </p:cBhvr>
                                    </p:cmd>
                                  </p:childTnLst>
                                </p:cTn>
                              </p:par>
                              <p:par>
                                <p:cTn id="20" presetID="32" presetClass="emph" presetSubtype="0"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4"/>
                                        </p:tgtEl>
                                        <p:attrNameLst>
                                          <p:attrName>r</p:attrName>
                                        </p:attrNameLst>
                                      </p:cBhvr>
                                    </p:animRot>
                                    <p:animRot by="-240000">
                                      <p:cBhvr>
                                        <p:cTn id="28" dur="200" fill="hold">
                                          <p:stCondLst>
                                            <p:cond delay="200"/>
                                          </p:stCondLst>
                                        </p:cTn>
                                        <p:tgtEl>
                                          <p:spTgt spid="14"/>
                                        </p:tgtEl>
                                        <p:attrNameLst>
                                          <p:attrName>r</p:attrName>
                                        </p:attrNameLst>
                                      </p:cBhvr>
                                    </p:animRot>
                                    <p:animRot by="240000">
                                      <p:cBhvr>
                                        <p:cTn id="29" dur="200" fill="hold">
                                          <p:stCondLst>
                                            <p:cond delay="400"/>
                                          </p:stCondLst>
                                        </p:cTn>
                                        <p:tgtEl>
                                          <p:spTgt spid="14"/>
                                        </p:tgtEl>
                                        <p:attrNameLst>
                                          <p:attrName>r</p:attrName>
                                        </p:attrNameLst>
                                      </p:cBhvr>
                                    </p:animRot>
                                    <p:animRot by="-240000">
                                      <p:cBhvr>
                                        <p:cTn id="30" dur="200" fill="hold">
                                          <p:stCondLst>
                                            <p:cond delay="600"/>
                                          </p:stCondLst>
                                        </p:cTn>
                                        <p:tgtEl>
                                          <p:spTgt spid="14"/>
                                        </p:tgtEl>
                                        <p:attrNameLst>
                                          <p:attrName>r</p:attrName>
                                        </p:attrNameLst>
                                      </p:cBhvr>
                                    </p:animRot>
                                    <p:animRot by="120000">
                                      <p:cBhvr>
                                        <p:cTn id="31"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2" name="36222890470139897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554" y="-41900"/>
            <a:ext cx="12225553" cy="68999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Nhóm 2">
            <a:extLst>
              <a:ext uri="{FF2B5EF4-FFF2-40B4-BE49-F238E27FC236}">
                <a16:creationId xmlns:a16="http://schemas.microsoft.com/office/drawing/2014/main" id="{F58F85D0-3FC6-679C-B09F-4574A6D87515}"/>
              </a:ext>
            </a:extLst>
          </p:cNvPr>
          <p:cNvGrpSpPr/>
          <p:nvPr/>
        </p:nvGrpSpPr>
        <p:grpSpPr>
          <a:xfrm flipH="1">
            <a:off x="7226227" y="1252379"/>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sz="3000" b="0" dirty="0">
                  <a:latin typeface="+mn-lt"/>
                </a:rPr>
                <a:t>Các </a:t>
              </a:r>
              <a:r>
                <a:rPr lang="en-US" sz="3000" b="0" dirty="0" err="1">
                  <a:latin typeface="+mn-lt"/>
                </a:rPr>
                <a:t>bạn</a:t>
              </a:r>
              <a:r>
                <a:rPr lang="en-US" sz="3000" b="0" dirty="0">
                  <a:latin typeface="+mn-lt"/>
                </a:rPr>
                <a:t> </a:t>
              </a:r>
              <a:r>
                <a:rPr lang="en-US" sz="3000" b="0" dirty="0" err="1">
                  <a:latin typeface="+mn-lt"/>
                </a:rPr>
                <a:t>thật</a:t>
              </a:r>
              <a:r>
                <a:rPr lang="en-US" sz="3000" b="0" dirty="0">
                  <a:latin typeface="+mn-lt"/>
                </a:rPr>
                <a:t> </a:t>
              </a:r>
              <a:r>
                <a:rPr lang="en-US" sz="3000" b="0" dirty="0" err="1">
                  <a:latin typeface="+mn-lt"/>
                </a:rPr>
                <a:t>đáng</a:t>
              </a:r>
              <a:r>
                <a:rPr lang="en-US" sz="3000" b="0" dirty="0">
                  <a:latin typeface="+mn-lt"/>
                </a:rPr>
                <a:t> </a:t>
              </a:r>
              <a:r>
                <a:rPr lang="en-US" sz="3000" b="0" dirty="0" err="1">
                  <a:latin typeface="+mn-lt"/>
                </a:rPr>
                <a:t>yêu</a:t>
              </a:r>
              <a:r>
                <a:rPr lang="en-US" sz="3000" b="0" dirty="0">
                  <a:latin typeface="+mn-lt"/>
                </a:rPr>
                <a:t>! </a:t>
              </a:r>
              <a:r>
                <a:rPr lang="en-US" sz="3000" b="0" dirty="0" err="1">
                  <a:latin typeface="+mn-lt"/>
                </a:rPr>
                <a:t>Chúng</a:t>
              </a:r>
              <a:r>
                <a:rPr lang="en-US" sz="3000" b="0" dirty="0">
                  <a:latin typeface="+mn-lt"/>
                </a:rPr>
                <a:t> ta </a:t>
              </a:r>
              <a:r>
                <a:rPr lang="en-US" sz="3000" b="0" dirty="0" err="1">
                  <a:latin typeface="+mn-lt"/>
                </a:rPr>
                <a:t>đã</a:t>
              </a:r>
              <a:r>
                <a:rPr lang="en-US" sz="3000" b="0" dirty="0">
                  <a:latin typeface="+mn-lt"/>
                </a:rPr>
                <a:t> </a:t>
              </a:r>
              <a:r>
                <a:rPr lang="en-US" sz="3000" b="0" dirty="0" err="1">
                  <a:latin typeface="+mn-lt"/>
                </a:rPr>
                <a:t>có</a:t>
              </a:r>
              <a:r>
                <a:rPr lang="en-US" sz="3000" b="0" dirty="0">
                  <a:latin typeface="+mn-lt"/>
                </a:rPr>
                <a:t> </a:t>
              </a:r>
              <a:r>
                <a:rPr lang="en-US" sz="3000" b="0" dirty="0" err="1">
                  <a:latin typeface="+mn-lt"/>
                </a:rPr>
                <a:t>năng</a:t>
              </a:r>
              <a:r>
                <a:rPr lang="en-US" sz="3000" b="0" dirty="0">
                  <a:latin typeface="+mn-lt"/>
                </a:rPr>
                <a:t> </a:t>
              </a:r>
              <a:r>
                <a:rPr lang="en-US" sz="3000" b="0" dirty="0" err="1">
                  <a:latin typeface="+mn-lt"/>
                </a:rPr>
                <a:t>lượng</a:t>
              </a:r>
              <a:r>
                <a:rPr lang="en-US" sz="3000" b="0" dirty="0">
                  <a:latin typeface="+mn-lt"/>
                </a:rPr>
                <a:t> </a:t>
              </a:r>
              <a:r>
                <a:rPr lang="en-US" sz="3000" b="0" dirty="0" err="1">
                  <a:latin typeface="+mn-lt"/>
                </a:rPr>
                <a:t>để</a:t>
              </a:r>
              <a:r>
                <a:rPr lang="en-US" sz="3000" b="0" dirty="0">
                  <a:latin typeface="+mn-lt"/>
                </a:rPr>
                <a:t> </a:t>
              </a:r>
              <a:r>
                <a:rPr lang="en-US" sz="3000" b="0" dirty="0" err="1">
                  <a:latin typeface="+mn-lt"/>
                </a:rPr>
                <a:t>mang</a:t>
              </a:r>
              <a:r>
                <a:rPr lang="en-US" sz="3000" b="0" dirty="0">
                  <a:latin typeface="+mn-lt"/>
                </a:rPr>
                <a:t> </a:t>
              </a:r>
              <a:r>
                <a:rPr lang="en-US" sz="3000" b="0" dirty="0" err="1">
                  <a:latin typeface="+mn-lt"/>
                </a:rPr>
                <a:t>những</a:t>
              </a:r>
              <a:r>
                <a:rPr lang="en-US" sz="3000" b="0" dirty="0">
                  <a:latin typeface="+mn-lt"/>
                </a:rPr>
                <a:t> </a:t>
              </a:r>
              <a:r>
                <a:rPr lang="en-US" sz="3000" b="0" dirty="0" err="1">
                  <a:latin typeface="+mn-lt"/>
                </a:rPr>
                <a:t>vị</a:t>
              </a:r>
              <a:r>
                <a:rPr lang="en-US" sz="3000" b="0" dirty="0">
                  <a:latin typeface="+mn-lt"/>
                </a:rPr>
                <a:t> </a:t>
              </a:r>
              <a:r>
                <a:rPr lang="en-US" sz="3000" b="0" dirty="0" err="1">
                  <a:latin typeface="+mn-lt"/>
                </a:rPr>
                <a:t>kem</a:t>
              </a:r>
              <a:r>
                <a:rPr lang="en-US" sz="3000" b="0" dirty="0">
                  <a:latin typeface="+mn-lt"/>
                </a:rPr>
                <a:t> </a:t>
              </a:r>
              <a:r>
                <a:rPr lang="en-US" sz="3000" b="0" dirty="0" err="1">
                  <a:latin typeface="+mn-lt"/>
                </a:rPr>
                <a:t>ngon</a:t>
              </a:r>
              <a:r>
                <a:rPr lang="en-US" sz="3000" b="0" dirty="0">
                  <a:latin typeface="+mn-lt"/>
                </a:rPr>
                <a:t> </a:t>
              </a:r>
              <a:r>
                <a:rPr lang="en-US" sz="3000" b="0" dirty="0" err="1">
                  <a:latin typeface="+mn-lt"/>
                </a:rPr>
                <a:t>nhất</a:t>
              </a:r>
              <a:r>
                <a:rPr lang="en-US" sz="3000" b="0" dirty="0">
                  <a:latin typeface="+mn-lt"/>
                </a:rPr>
                <a:t> </a:t>
              </a:r>
              <a:r>
                <a:rPr lang="en-US" sz="3000" b="0" dirty="0" err="1">
                  <a:latin typeface="+mn-lt"/>
                </a:rPr>
                <a:t>đến</a:t>
              </a:r>
              <a:r>
                <a:rPr lang="en-US" sz="3000" b="0" dirty="0">
                  <a:latin typeface="+mn-lt"/>
                </a:rPr>
                <a:t> </a:t>
              </a:r>
              <a:r>
                <a:rPr lang="en-US" sz="3000" b="0" dirty="0" err="1">
                  <a:latin typeface="+mn-lt"/>
                </a:rPr>
                <a:t>khách</a:t>
              </a:r>
              <a:r>
                <a:rPr lang="en-US" sz="3000" b="0" dirty="0">
                  <a:latin typeface="+mn-lt"/>
                </a:rPr>
                <a:t> </a:t>
              </a:r>
              <a:r>
                <a:rPr lang="en-US" sz="3000" b="0" dirty="0" err="1">
                  <a:latin typeface="+mn-lt"/>
                </a:rPr>
                <a:t>hàng</a:t>
              </a:r>
              <a:r>
                <a:rPr lang="en-US" sz="3000" b="0" dirty="0">
                  <a:latin typeface="+mn-lt"/>
                </a:rPr>
                <a:t> </a:t>
              </a:r>
              <a:r>
                <a:rPr lang="en-US" sz="3000" b="0" dirty="0" err="1">
                  <a:latin typeface="+mn-lt"/>
                </a:rPr>
                <a:t>rồi</a:t>
              </a:r>
              <a:r>
                <a:rPr lang="en-US" sz="3000" b="0" dirty="0">
                  <a:latin typeface="+mn-lt"/>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4225" y="-616160"/>
            <a:ext cx="609600" cy="609600"/>
          </a:xfrm>
          <a:prstGeom prst="rect">
            <a:avLst/>
          </a:prstGeom>
        </p:spPr>
      </p:pic>
      <p:sp>
        <p:nvSpPr>
          <p:cNvPr id="6" name="Freeform 4">
            <a:extLst>
              <a:ext uri="{FF2B5EF4-FFF2-40B4-BE49-F238E27FC236}">
                <a16:creationId xmlns:a16="http://schemas.microsoft.com/office/drawing/2014/main" id="{6415752A-EED9-A39E-0785-7D0B8C8E02B7}"/>
              </a:ext>
            </a:extLst>
          </p:cNvPr>
          <p:cNvSpPr/>
          <p:nvPr/>
        </p:nvSpPr>
        <p:spPr>
          <a:xfrm>
            <a:off x="3008668" y="1858807"/>
            <a:ext cx="4008721" cy="5202654"/>
          </a:xfrm>
          <a:custGeom>
            <a:avLst/>
            <a:gdLst/>
            <a:ahLst/>
            <a:cxnLst/>
            <a:rect l="l" t="t" r="r" b="b"/>
            <a:pathLst>
              <a:path w="3111817" h="4114800">
                <a:moveTo>
                  <a:pt x="0" y="0"/>
                </a:moveTo>
                <a:lnTo>
                  <a:pt x="3111817" y="0"/>
                </a:lnTo>
                <a:lnTo>
                  <a:pt x="311181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Tree>
    <p:extLst>
      <p:ext uri="{BB962C8B-B14F-4D97-AF65-F5344CB8AC3E}">
        <p14:creationId xmlns:p14="http://schemas.microsoft.com/office/powerpoint/2010/main" val="2550149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 presetClass="mediacall" presetSubtype="0" fill="hold" nodeType="withEffect">
                                  <p:stCondLst>
                                    <p:cond delay="0"/>
                                  </p:stCondLst>
                                  <p:childTnLst>
                                    <p:cmd type="call" cmd="playFrom(0.0)">
                                      <p:cBhvr>
                                        <p:cTn id="9"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A6A641F-629A-947A-4A17-1A68725D34B0}"/>
              </a:ext>
            </a:extLst>
          </p:cNvPr>
          <p:cNvSpPr/>
          <p:nvPr/>
        </p:nvSpPr>
        <p:spPr>
          <a:xfrm>
            <a:off x="7668884" y="1690778"/>
            <a:ext cx="3709358" cy="5486400"/>
          </a:xfrm>
          <a:custGeom>
            <a:avLst/>
            <a:gdLst/>
            <a:ahLst/>
            <a:cxnLst/>
            <a:rect l="l" t="t" r="r" b="b"/>
            <a:pathLst>
              <a:path w="2573464" h="4114800">
                <a:moveTo>
                  <a:pt x="0" y="0"/>
                </a:moveTo>
                <a:lnTo>
                  <a:pt x="2573464" y="0"/>
                </a:lnTo>
                <a:lnTo>
                  <a:pt x="257346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pic>
        <p:nvPicPr>
          <p:cNvPr id="3" name="Picture 2">
            <a:extLst>
              <a:ext uri="{FF2B5EF4-FFF2-40B4-BE49-F238E27FC236}">
                <a16:creationId xmlns:a16="http://schemas.microsoft.com/office/drawing/2014/main" id="{3B860DDD-BACA-D0AA-7747-7A5287FC47FD}"/>
              </a:ext>
            </a:extLst>
          </p:cNvPr>
          <p:cNvPicPr>
            <a:picLocks noChangeAspect="1"/>
          </p:cNvPicPr>
          <p:nvPr/>
        </p:nvPicPr>
        <p:blipFill>
          <a:blip r:embed="rId4"/>
          <a:stretch>
            <a:fillRect/>
          </a:stretch>
        </p:blipFill>
        <p:spPr>
          <a:xfrm>
            <a:off x="3101907" y="145501"/>
            <a:ext cx="2182557" cy="1207113"/>
          </a:xfrm>
          <a:prstGeom prst="rect">
            <a:avLst/>
          </a:prstGeom>
        </p:spPr>
      </p:pic>
      <p:sp>
        <p:nvSpPr>
          <p:cNvPr id="4" name="Rectangle: Rounded Corners 3">
            <a:extLst>
              <a:ext uri="{FF2B5EF4-FFF2-40B4-BE49-F238E27FC236}">
                <a16:creationId xmlns:a16="http://schemas.microsoft.com/office/drawing/2014/main" id="{9213EEEF-3DB3-45A1-29EB-B41C7C12EB75}"/>
              </a:ext>
            </a:extLst>
          </p:cNvPr>
          <p:cNvSpPr/>
          <p:nvPr/>
        </p:nvSpPr>
        <p:spPr>
          <a:xfrm>
            <a:off x="750883" y="1490471"/>
            <a:ext cx="2220055" cy="685737"/>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err="1">
                <a:solidFill>
                  <a:schemeClr val="tx2">
                    <a:lumMod val="75000"/>
                  </a:schemeClr>
                </a:solidFill>
                <a:latin typeface="#9Slide05 Amplify" panose="02000000000000000000" pitchFamily="2" charset="-93"/>
              </a:rPr>
              <a:t>Bài</a:t>
            </a:r>
            <a:r>
              <a:rPr lang="en-GB" sz="6000" dirty="0">
                <a:solidFill>
                  <a:schemeClr val="tx2">
                    <a:lumMod val="75000"/>
                  </a:schemeClr>
                </a:solidFill>
                <a:latin typeface="#9Slide05 Amplify" panose="02000000000000000000" pitchFamily="2" charset="-93"/>
              </a:rPr>
              <a:t> 3</a:t>
            </a:r>
            <a:endParaRPr lang="vi-VN" sz="6000" dirty="0">
              <a:solidFill>
                <a:schemeClr val="tx2">
                  <a:lumMod val="75000"/>
                </a:schemeClr>
              </a:solidFill>
              <a:latin typeface="#9Slide05 Amplify" panose="02000000000000000000" pitchFamily="2" charset="-93"/>
            </a:endParaRPr>
          </a:p>
        </p:txBody>
      </p:sp>
      <p:grpSp>
        <p:nvGrpSpPr>
          <p:cNvPr id="5" name="Group 4">
            <a:extLst>
              <a:ext uri="{FF2B5EF4-FFF2-40B4-BE49-F238E27FC236}">
                <a16:creationId xmlns:a16="http://schemas.microsoft.com/office/drawing/2014/main" id="{0121656D-49FA-E02E-16C9-BEAB262C4B8F}"/>
              </a:ext>
            </a:extLst>
          </p:cNvPr>
          <p:cNvGrpSpPr/>
          <p:nvPr/>
        </p:nvGrpSpPr>
        <p:grpSpPr>
          <a:xfrm>
            <a:off x="867556" y="2108519"/>
            <a:ext cx="6962162" cy="1015663"/>
            <a:chOff x="2221730" y="2044511"/>
            <a:chExt cx="6962162" cy="1015663"/>
          </a:xfrm>
        </p:grpSpPr>
        <p:sp>
          <p:nvSpPr>
            <p:cNvPr id="6" name="TextBox 5">
              <a:extLst>
                <a:ext uri="{FF2B5EF4-FFF2-40B4-BE49-F238E27FC236}">
                  <a16:creationId xmlns:a16="http://schemas.microsoft.com/office/drawing/2014/main" id="{23E03BE8-9538-A30A-CF50-A2D4DB99FDF3}"/>
                </a:ext>
              </a:extLst>
            </p:cNvPr>
            <p:cNvSpPr txBox="1"/>
            <p:nvPr/>
          </p:nvSpPr>
          <p:spPr>
            <a:xfrm>
              <a:off x="2221730" y="2044511"/>
              <a:ext cx="6962162" cy="1015663"/>
            </a:xfrm>
            <a:prstGeom prst="rect">
              <a:avLst/>
            </a:prstGeom>
            <a:noFill/>
          </p:spPr>
          <p:txBody>
            <a:bodyPr wrap="none" rtlCol="0">
              <a:spAutoFit/>
            </a:bodyPr>
            <a:lstStyle/>
            <a:p>
              <a:pPr algn="ctr"/>
              <a:r>
                <a:rPr lang="en-GB" sz="6000" dirty="0">
                  <a:ln w="317500">
                    <a:solidFill>
                      <a:schemeClr val="bg1"/>
                    </a:solidFill>
                  </a:ln>
                  <a:effectLst>
                    <a:outerShdw dist="38100" dir="2700000" algn="tl" rotWithShape="0">
                      <a:prstClr val="black"/>
                    </a:outerShdw>
                  </a:effectLst>
                  <a:latin typeface="iCiel Soup of Justice" pitchFamily="2" charset="-93"/>
                </a:rPr>
                <a:t>ÔN TẬP VỀ GIẢI TOÁN</a:t>
              </a:r>
              <a:endParaRPr lang="vi-VN" sz="6000" dirty="0">
                <a:ln w="317500">
                  <a:solidFill>
                    <a:schemeClr val="bg1"/>
                  </a:solidFill>
                </a:ln>
                <a:effectLst>
                  <a:outerShdw dist="38100" dir="2700000" algn="tl" rotWithShape="0">
                    <a:prstClr val="black"/>
                  </a:outerShdw>
                </a:effectLst>
                <a:latin typeface="iCiel Soup of Justice" pitchFamily="2" charset="-93"/>
              </a:endParaRPr>
            </a:p>
          </p:txBody>
        </p:sp>
        <p:sp>
          <p:nvSpPr>
            <p:cNvPr id="7" name="TextBox 6">
              <a:extLst>
                <a:ext uri="{FF2B5EF4-FFF2-40B4-BE49-F238E27FC236}">
                  <a16:creationId xmlns:a16="http://schemas.microsoft.com/office/drawing/2014/main" id="{EFCF58C8-2715-FE29-56F9-A6D1494E89B2}"/>
                </a:ext>
              </a:extLst>
            </p:cNvPr>
            <p:cNvSpPr txBox="1"/>
            <p:nvPr/>
          </p:nvSpPr>
          <p:spPr>
            <a:xfrm>
              <a:off x="2221730" y="2044511"/>
              <a:ext cx="6962162" cy="1015663"/>
            </a:xfrm>
            <a:prstGeom prst="rect">
              <a:avLst/>
            </a:prstGeom>
            <a:noFill/>
          </p:spPr>
          <p:txBody>
            <a:bodyPr wrap="none" rtlCol="0">
              <a:spAutoFit/>
            </a:bodyPr>
            <a:lstStyle/>
            <a:p>
              <a:pPr algn="ctr"/>
              <a:r>
                <a:rPr lang="en-GB" sz="6000" dirty="0">
                  <a:gradFill>
                    <a:gsLst>
                      <a:gs pos="0">
                        <a:srgbClr val="FFC000"/>
                      </a:gs>
                      <a:gs pos="74000">
                        <a:srgbClr val="00B050"/>
                      </a:gs>
                      <a:gs pos="98000">
                        <a:srgbClr val="FF0000"/>
                      </a:gs>
                      <a:gs pos="100000">
                        <a:schemeClr val="accent1">
                          <a:lumMod val="30000"/>
                          <a:lumOff val="70000"/>
                        </a:schemeClr>
                      </a:gs>
                    </a:gsLst>
                    <a:lin ang="5400000" scaled="1"/>
                  </a:gradFill>
                  <a:latin typeface="iCiel Soup of Justice" pitchFamily="2" charset="-93"/>
                </a:rPr>
                <a:t>ÔN TẬP VỀ GIẢI TOÁN</a:t>
              </a:r>
              <a:endParaRPr lang="vi-VN" sz="6000" dirty="0">
                <a:gradFill>
                  <a:gsLst>
                    <a:gs pos="0">
                      <a:srgbClr val="FFC000"/>
                    </a:gs>
                    <a:gs pos="74000">
                      <a:srgbClr val="00B050"/>
                    </a:gs>
                    <a:gs pos="98000">
                      <a:srgbClr val="FF0000"/>
                    </a:gs>
                    <a:gs pos="100000">
                      <a:schemeClr val="accent1">
                        <a:lumMod val="30000"/>
                        <a:lumOff val="70000"/>
                      </a:schemeClr>
                    </a:gs>
                  </a:gsLst>
                  <a:lin ang="5400000" scaled="1"/>
                </a:gradFill>
                <a:latin typeface="iCiel Soup of Justice" pitchFamily="2" charset="-93"/>
              </a:endParaRPr>
            </a:p>
          </p:txBody>
        </p:sp>
      </p:grpSp>
      <p:grpSp>
        <p:nvGrpSpPr>
          <p:cNvPr id="12" name="Group 11">
            <a:extLst>
              <a:ext uri="{FF2B5EF4-FFF2-40B4-BE49-F238E27FC236}">
                <a16:creationId xmlns:a16="http://schemas.microsoft.com/office/drawing/2014/main" id="{1B359C96-9DCC-FC42-3567-A7C62F904788}"/>
              </a:ext>
            </a:extLst>
          </p:cNvPr>
          <p:cNvGrpSpPr/>
          <p:nvPr/>
        </p:nvGrpSpPr>
        <p:grpSpPr>
          <a:xfrm>
            <a:off x="3985922" y="4202670"/>
            <a:ext cx="1537600" cy="855394"/>
            <a:chOff x="3985922" y="4202670"/>
            <a:chExt cx="1537600" cy="855394"/>
          </a:xfrm>
        </p:grpSpPr>
        <p:sp>
          <p:nvSpPr>
            <p:cNvPr id="10" name="TextBox 9">
              <a:extLst>
                <a:ext uri="{FF2B5EF4-FFF2-40B4-BE49-F238E27FC236}">
                  <a16:creationId xmlns:a16="http://schemas.microsoft.com/office/drawing/2014/main" id="{2FB5DBF0-E3F6-9F02-3DBA-F48A18B6912B}"/>
                </a:ext>
              </a:extLst>
            </p:cNvPr>
            <p:cNvSpPr txBox="1"/>
            <p:nvPr/>
          </p:nvSpPr>
          <p:spPr>
            <a:xfrm>
              <a:off x="3985922" y="4202670"/>
              <a:ext cx="1537600" cy="830997"/>
            </a:xfrm>
            <a:prstGeom prst="rect">
              <a:avLst/>
            </a:prstGeom>
            <a:noFill/>
          </p:spPr>
          <p:txBody>
            <a:bodyPr wrap="none" rtlCol="0">
              <a:spAutoFit/>
            </a:bodyPr>
            <a:lstStyle/>
            <a:p>
              <a:r>
                <a:rPr lang="en-GB" sz="4800" dirty="0">
                  <a:ln w="317500">
                    <a:solidFill>
                      <a:schemeClr val="bg1"/>
                    </a:solidFill>
                  </a:ln>
                  <a:effectLst>
                    <a:outerShdw blurRad="50800" dist="38100" dir="2700000" algn="tl" rotWithShape="0">
                      <a:prstClr val="black">
                        <a:alpha val="40000"/>
                      </a:prstClr>
                    </a:outerShdw>
                  </a:effectLst>
                  <a:latin typeface="#9Slide05 Amplify" panose="02000000000000000000" pitchFamily="2" charset="-93"/>
                </a:rPr>
                <a:t>(</a:t>
              </a:r>
              <a:r>
                <a:rPr lang="en-GB" sz="4800" dirty="0" err="1">
                  <a:ln w="317500">
                    <a:solidFill>
                      <a:schemeClr val="bg1"/>
                    </a:solidFill>
                  </a:ln>
                  <a:effectLst>
                    <a:outerShdw blurRad="50800" dist="38100" dir="2700000" algn="tl" rotWithShape="0">
                      <a:prstClr val="black">
                        <a:alpha val="40000"/>
                      </a:prstClr>
                    </a:outerShdw>
                  </a:effectLst>
                  <a:latin typeface="#9Slide05 Amplify" panose="02000000000000000000" pitchFamily="2" charset="-93"/>
                </a:rPr>
                <a:t>Tiết</a:t>
              </a:r>
              <a:r>
                <a:rPr lang="en-GB" sz="4800" dirty="0">
                  <a:ln w="317500">
                    <a:solidFill>
                      <a:schemeClr val="bg1"/>
                    </a:solidFill>
                  </a:ln>
                  <a:effectLst>
                    <a:outerShdw blurRad="50800" dist="38100" dir="2700000" algn="tl" rotWithShape="0">
                      <a:prstClr val="black">
                        <a:alpha val="40000"/>
                      </a:prstClr>
                    </a:outerShdw>
                  </a:effectLst>
                  <a:latin typeface="#9Slide05 Amplify" panose="02000000000000000000" pitchFamily="2" charset="-93"/>
                </a:rPr>
                <a:t> 2)</a:t>
              </a:r>
              <a:endParaRPr lang="vi-VN" sz="4800" dirty="0">
                <a:ln w="317500">
                  <a:solidFill>
                    <a:schemeClr val="bg1"/>
                  </a:solidFill>
                </a:ln>
                <a:effectLst>
                  <a:outerShdw blurRad="50800" dist="38100" dir="2700000" algn="tl" rotWithShape="0">
                    <a:prstClr val="black">
                      <a:alpha val="40000"/>
                    </a:prstClr>
                  </a:outerShdw>
                </a:effectLst>
                <a:latin typeface="#9Slide05 Amplify" panose="02000000000000000000" pitchFamily="2" charset="-93"/>
              </a:endParaRPr>
            </a:p>
          </p:txBody>
        </p:sp>
        <p:sp>
          <p:nvSpPr>
            <p:cNvPr id="11" name="TextBox 10">
              <a:extLst>
                <a:ext uri="{FF2B5EF4-FFF2-40B4-BE49-F238E27FC236}">
                  <a16:creationId xmlns:a16="http://schemas.microsoft.com/office/drawing/2014/main" id="{E71DD65F-27C4-BFDC-B6CD-43D1DFBB744B}"/>
                </a:ext>
              </a:extLst>
            </p:cNvPr>
            <p:cNvSpPr txBox="1"/>
            <p:nvPr/>
          </p:nvSpPr>
          <p:spPr>
            <a:xfrm>
              <a:off x="3985922" y="4227067"/>
              <a:ext cx="1537600" cy="830997"/>
            </a:xfrm>
            <a:prstGeom prst="rect">
              <a:avLst/>
            </a:prstGeom>
            <a:noFill/>
          </p:spPr>
          <p:txBody>
            <a:bodyPr wrap="none" rtlCol="0">
              <a:spAutoFit/>
            </a:bodyPr>
            <a:lstStyle/>
            <a:p>
              <a:r>
                <a:rPr lang="en-GB" sz="4800" dirty="0">
                  <a:latin typeface="#9Slide05 Amplify" panose="02000000000000000000" pitchFamily="2" charset="-93"/>
                </a:rPr>
                <a:t>(</a:t>
              </a:r>
              <a:r>
                <a:rPr lang="en-GB" sz="4800" dirty="0" err="1">
                  <a:latin typeface="#9Slide05 Amplify" panose="02000000000000000000" pitchFamily="2" charset="-93"/>
                </a:rPr>
                <a:t>Tiết</a:t>
              </a:r>
              <a:r>
                <a:rPr lang="en-GB" sz="4800" dirty="0">
                  <a:latin typeface="#9Slide05 Amplify" panose="02000000000000000000" pitchFamily="2" charset="-93"/>
                </a:rPr>
                <a:t> 2)</a:t>
              </a:r>
              <a:endParaRPr lang="vi-VN" sz="4800" dirty="0">
                <a:latin typeface="#9Slide05 Amplify" panose="02000000000000000000" pitchFamily="2" charset="-93"/>
              </a:endParaRPr>
            </a:p>
          </p:txBody>
        </p:sp>
      </p:grpSp>
    </p:spTree>
    <p:extLst>
      <p:ext uri="{BB962C8B-B14F-4D97-AF65-F5344CB8AC3E}">
        <p14:creationId xmlns:p14="http://schemas.microsoft.com/office/powerpoint/2010/main" val="3310783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grpSp>
        <p:nvGrpSpPr>
          <p:cNvPr id="9" name="Nhóm 5">
            <a:extLst>
              <a:ext uri="{FF2B5EF4-FFF2-40B4-BE49-F238E27FC236}">
                <a16:creationId xmlns:a16="http://schemas.microsoft.com/office/drawing/2014/main" id="{83A51D87-DB80-4882-8CB9-0DA9FB55160E}"/>
              </a:ext>
            </a:extLst>
          </p:cNvPr>
          <p:cNvGrpSpPr/>
          <p:nvPr/>
        </p:nvGrpSpPr>
        <p:grpSpPr>
          <a:xfrm rot="986664">
            <a:off x="-1072083" y="-9336"/>
            <a:ext cx="11406714" cy="3170100"/>
            <a:chOff x="2876480" y="3499374"/>
            <a:chExt cx="6706992" cy="1494708"/>
          </a:xfrm>
        </p:grpSpPr>
        <p:sp>
          <p:nvSpPr>
            <p:cNvPr id="10" name="TextBox 12">
              <a:extLst>
                <a:ext uri="{FF2B5EF4-FFF2-40B4-BE49-F238E27FC236}">
                  <a16:creationId xmlns:a16="http://schemas.microsoft.com/office/drawing/2014/main" id="{0F65B26C-A7E4-73F6-34CE-4F4B9F09A655}"/>
                </a:ext>
              </a:extLst>
            </p:cNvPr>
            <p:cNvSpPr txBox="1"/>
            <p:nvPr/>
          </p:nvSpPr>
          <p:spPr>
            <a:xfrm rot="20527286">
              <a:off x="2876480" y="3499374"/>
              <a:ext cx="6688425" cy="1494708"/>
            </a:xfrm>
            <a:prstGeom prst="rect">
              <a:avLst/>
            </a:prstGeom>
            <a:noFill/>
          </p:spPr>
          <p:txBody>
            <a:bodyPr wrap="square" rtlCol="0">
              <a:spAutoFit/>
            </a:bodyPr>
            <a:lstStyle/>
            <a:p>
              <a:pPr algn="ctr"/>
              <a:r>
                <a:rPr lang="en-US" sz="20000" dirty="0" err="1">
                  <a:ln w="190500">
                    <a:solidFill>
                      <a:schemeClr val="bg1"/>
                    </a:solidFill>
                  </a:ln>
                  <a:latin typeface="UTM Edwardian" panose="02040603050506020204" pitchFamily="18" charset="0"/>
                  <a:ea typeface="LNTH-LuoLuoNotangYuanTi 1" pitchFamily="2" charset="-128"/>
                  <a:cs typeface="LNTH-LuoLuoNotangYuanTi 1" pitchFamily="2" charset="-128"/>
                </a:rPr>
                <a:t>Luyện</a:t>
              </a:r>
              <a:r>
                <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rPr>
                <a:t> </a:t>
              </a:r>
              <a:r>
                <a:rPr lang="en-US" sz="20000" dirty="0" err="1">
                  <a:ln w="190500">
                    <a:solidFill>
                      <a:schemeClr val="bg1"/>
                    </a:solidFill>
                  </a:ln>
                  <a:latin typeface="UTM Edwardian" panose="02040603050506020204" pitchFamily="18" charset="0"/>
                  <a:ea typeface="LNTH-LuoLuoNotangYuanTi 1" pitchFamily="2" charset="-128"/>
                  <a:cs typeface="LNTH-LuoLuoNotangYuanTi 1" pitchFamily="2" charset="-128"/>
                </a:rPr>
                <a:t>tập</a:t>
              </a:r>
              <a:endPar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11" name="TextBox 12">
              <a:extLst>
                <a:ext uri="{FF2B5EF4-FFF2-40B4-BE49-F238E27FC236}">
                  <a16:creationId xmlns:a16="http://schemas.microsoft.com/office/drawing/2014/main" id="{39558897-5318-3EE5-0B83-D9C558818F0E}"/>
                </a:ext>
              </a:extLst>
            </p:cNvPr>
            <p:cNvSpPr txBox="1"/>
            <p:nvPr/>
          </p:nvSpPr>
          <p:spPr>
            <a:xfrm rot="20527286">
              <a:off x="2945269" y="3589531"/>
              <a:ext cx="6638203" cy="1204473"/>
            </a:xfrm>
            <a:prstGeom prst="rect">
              <a:avLst/>
            </a:prstGeom>
            <a:noFill/>
          </p:spPr>
          <p:txBody>
            <a:bodyPr wrap="square" rtlCol="0">
              <a:spAutoFit/>
            </a:bodyPr>
            <a:lstStyle/>
            <a:p>
              <a:pPr algn="ctr"/>
              <a:r>
                <a:rPr lang="en-US" sz="16000" dirty="0" err="1">
                  <a:ln w="0"/>
                  <a:solidFill>
                    <a:srgbClr val="C00000"/>
                  </a:solidFill>
                  <a:latin typeface="UTM Edwardian" panose="02040603050506020204" pitchFamily="18" charset="0"/>
                  <a:ea typeface="LNTH-LuoLuoNotangYuanTi 1" pitchFamily="2" charset="-128"/>
                  <a:cs typeface="LNTH-LuoLuoNotangYuanTi 1" pitchFamily="2" charset="-128"/>
                </a:rPr>
                <a:t>Luyện</a:t>
              </a:r>
              <a:r>
                <a:rPr lang="en-US" sz="160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16000" dirty="0" err="1">
                  <a:ln w="0"/>
                  <a:solidFill>
                    <a:srgbClr val="C00000"/>
                  </a:solidFill>
                  <a:latin typeface="UTM Edwardian" panose="02040603050506020204" pitchFamily="18" charset="0"/>
                  <a:ea typeface="LNTH-LuoLuoNotangYuanTi 1" pitchFamily="2" charset="-128"/>
                  <a:cs typeface="LNTH-LuoLuoNotangYuanTi 1" pitchFamily="2" charset="-128"/>
                </a:rPr>
                <a:t>tập</a:t>
              </a:r>
              <a:endParaRPr lang="en-US" sz="16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
        <p:nvSpPr>
          <p:cNvPr id="4" name="Subtitle 3">
            <a:extLst>
              <a:ext uri="{FF2B5EF4-FFF2-40B4-BE49-F238E27FC236}">
                <a16:creationId xmlns:a16="http://schemas.microsoft.com/office/drawing/2014/main" id="{80FF8468-B9CD-FD87-15AB-898B497AB447}"/>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9" name="Nhóm 28">
            <a:extLst>
              <a:ext uri="{FF2B5EF4-FFF2-40B4-BE49-F238E27FC236}">
                <a16:creationId xmlns:a16="http://schemas.microsoft.com/office/drawing/2014/main" id="{026CF060-679C-C2D0-6BBA-2FBE93896F18}"/>
              </a:ext>
            </a:extLst>
          </p:cNvPr>
          <p:cNvGrpSpPr/>
          <p:nvPr/>
        </p:nvGrpSpPr>
        <p:grpSpPr>
          <a:xfrm>
            <a:off x="2203107" y="-847843"/>
            <a:ext cx="8033211" cy="1877936"/>
            <a:chOff x="7146292" y="-21343"/>
            <a:chExt cx="5937791" cy="1437505"/>
          </a:xfrm>
        </p:grpSpPr>
        <p:grpSp>
          <p:nvGrpSpPr>
            <p:cNvPr id="24" name="Nhóm 25">
              <a:extLst>
                <a:ext uri="{FF2B5EF4-FFF2-40B4-BE49-F238E27FC236}">
                  <a16:creationId xmlns:a16="http://schemas.microsoft.com/office/drawing/2014/main" id="{E3F9D58F-118D-5F7D-416E-69F92472F6EB}"/>
                </a:ext>
              </a:extLst>
            </p:cNvPr>
            <p:cNvGrpSpPr/>
            <p:nvPr/>
          </p:nvGrpSpPr>
          <p:grpSpPr>
            <a:xfrm>
              <a:off x="7146292" y="547192"/>
              <a:ext cx="5937791" cy="614998"/>
              <a:chOff x="7146292" y="458089"/>
              <a:chExt cx="5937791" cy="614998"/>
            </a:xfrm>
          </p:grpSpPr>
          <p:sp>
            <p:nvSpPr>
              <p:cNvPr id="27" name="Rectangle: Rounded Corners 1">
                <a:extLst>
                  <a:ext uri="{FF2B5EF4-FFF2-40B4-BE49-F238E27FC236}">
                    <a16:creationId xmlns:a16="http://schemas.microsoft.com/office/drawing/2014/main" id="{20450505-C40C-CF54-BCA3-5889965AFA39}"/>
                  </a:ext>
                </a:extLst>
              </p:cNvPr>
              <p:cNvSpPr/>
              <p:nvPr/>
            </p:nvSpPr>
            <p:spPr>
              <a:xfrm>
                <a:off x="7905791" y="537641"/>
                <a:ext cx="4422210" cy="535445"/>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28" name="TextBox 10">
                <a:extLst>
                  <a:ext uri="{FF2B5EF4-FFF2-40B4-BE49-F238E27FC236}">
                    <a16:creationId xmlns:a16="http://schemas.microsoft.com/office/drawing/2014/main" id="{9F8338B3-350B-30C0-0E38-B4BF12E28981}"/>
                  </a:ext>
                </a:extLst>
              </p:cNvPr>
              <p:cNvSpPr txBox="1"/>
              <p:nvPr/>
            </p:nvSpPr>
            <p:spPr>
              <a:xfrm>
                <a:off x="7146292" y="458089"/>
                <a:ext cx="5937791" cy="614998"/>
              </a:xfrm>
              <a:prstGeom prst="rect">
                <a:avLst/>
              </a:prstGeom>
              <a:noFill/>
            </p:spPr>
            <p:txBody>
              <a:bodyPr wrap="square" rtlCol="0">
                <a:spAutoFit/>
              </a:bodyPr>
              <a:lstStyle/>
              <a:p>
                <a:pPr algn="ctr">
                  <a:lnSpc>
                    <a:spcPct val="130000"/>
                  </a:lnSpc>
                </a:pP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yêu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cầu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đề</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25" name="Hình ảnh 26">
              <a:extLst>
                <a:ext uri="{FF2B5EF4-FFF2-40B4-BE49-F238E27FC236}">
                  <a16:creationId xmlns:a16="http://schemas.microsoft.com/office/drawing/2014/main" id="{56E01EE8-471E-40C4-FA53-95E1A825D6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7245524" y="-21343"/>
              <a:ext cx="1171718" cy="1437505"/>
            </a:xfrm>
            <a:prstGeom prst="rect">
              <a:avLst/>
            </a:prstGeom>
          </p:spPr>
        </p:pic>
        <p:pic>
          <p:nvPicPr>
            <p:cNvPr id="26" name="Hình ảnh 27">
              <a:extLst>
                <a:ext uri="{FF2B5EF4-FFF2-40B4-BE49-F238E27FC236}">
                  <a16:creationId xmlns:a16="http://schemas.microsoft.com/office/drawing/2014/main" id="{2DBEFB56-6E7B-604E-6C12-0104ECB18E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11632581" y="-21343"/>
              <a:ext cx="1171718" cy="1437505"/>
            </a:xfrm>
            <a:prstGeom prst="rect">
              <a:avLst/>
            </a:prstGeom>
          </p:spPr>
        </p:pic>
      </p:grpSp>
      <p:sp>
        <p:nvSpPr>
          <p:cNvPr id="5" name="Oval 4">
            <a:extLst>
              <a:ext uri="{FF2B5EF4-FFF2-40B4-BE49-F238E27FC236}">
                <a16:creationId xmlns:a16="http://schemas.microsoft.com/office/drawing/2014/main" id="{854AA2D1-3D3E-EE5C-F61C-9A25E57E160E}"/>
              </a:ext>
            </a:extLst>
          </p:cNvPr>
          <p:cNvSpPr/>
          <p:nvPr/>
        </p:nvSpPr>
        <p:spPr>
          <a:xfrm>
            <a:off x="534838" y="754771"/>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4</a:t>
            </a:r>
            <a:endParaRPr lang="vi-VN" sz="6000" dirty="0">
              <a:latin typeface="#9Slide03 AllRoundGothic" panose="020B0703020202020104" pitchFamily="34" charset="-93"/>
            </a:endParaRPr>
          </a:p>
        </p:txBody>
      </p:sp>
      <p:sp>
        <p:nvSpPr>
          <p:cNvPr id="34" name="TextBox 33">
            <a:extLst>
              <a:ext uri="{FF2B5EF4-FFF2-40B4-BE49-F238E27FC236}">
                <a16:creationId xmlns:a16="http://schemas.microsoft.com/office/drawing/2014/main" id="{4C10CE50-C8BA-D6DA-3B33-3D595201A7CB}"/>
              </a:ext>
            </a:extLst>
          </p:cNvPr>
          <p:cNvSpPr txBox="1"/>
          <p:nvPr/>
        </p:nvSpPr>
        <p:spPr>
          <a:xfrm>
            <a:off x="1511621" y="1024650"/>
            <a:ext cx="9807407" cy="3416320"/>
          </a:xfrm>
          <a:prstGeom prst="rect">
            <a:avLst/>
          </a:prstGeom>
          <a:noFill/>
        </p:spPr>
        <p:txBody>
          <a:bodyPr wrap="square">
            <a:spAutoFit/>
          </a:bodyPr>
          <a:lstStyle/>
          <a:p>
            <a:pPr algn="just"/>
            <a:r>
              <a:rPr lang="vi-VN" sz="3600" dirty="0"/>
              <a:t>Theo thống kê ở một địa điểm, tháng Một có 12 ngày nắng, tháng Hai có số ngày nắng ít hơn tháng Một là 5 ngày, tháng Ba có số ngày nắng nhiều gấp 2 lần số ngày nắng của tháng Hai. Hỏi trung bình ba tháng đầu năm, mỗi tháng có bao nhiêu ngày nắng?</a:t>
            </a:r>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9"/>
                                        </p:tgtEl>
                                        <p:attrNameLst>
                                          <p:attrName>r</p:attrName>
                                        </p:attrNameLst>
                                      </p:cBhvr>
                                    </p:animRot>
                                    <p:animRot by="-240000">
                                      <p:cBhvr>
                                        <p:cTn id="12" dur="200" fill="hold">
                                          <p:stCondLst>
                                            <p:cond delay="200"/>
                                          </p:stCondLst>
                                        </p:cTn>
                                        <p:tgtEl>
                                          <p:spTgt spid="19"/>
                                        </p:tgtEl>
                                        <p:attrNameLst>
                                          <p:attrName>r</p:attrName>
                                        </p:attrNameLst>
                                      </p:cBhvr>
                                    </p:animRot>
                                    <p:animRot by="240000">
                                      <p:cBhvr>
                                        <p:cTn id="13" dur="200" fill="hold">
                                          <p:stCondLst>
                                            <p:cond delay="400"/>
                                          </p:stCondLst>
                                        </p:cTn>
                                        <p:tgtEl>
                                          <p:spTgt spid="19"/>
                                        </p:tgtEl>
                                        <p:attrNameLst>
                                          <p:attrName>r</p:attrName>
                                        </p:attrNameLst>
                                      </p:cBhvr>
                                    </p:animRot>
                                    <p:animRot by="-240000">
                                      <p:cBhvr>
                                        <p:cTn id="14" dur="200" fill="hold">
                                          <p:stCondLst>
                                            <p:cond delay="600"/>
                                          </p:stCondLst>
                                        </p:cTn>
                                        <p:tgtEl>
                                          <p:spTgt spid="19"/>
                                        </p:tgtEl>
                                        <p:attrNameLst>
                                          <p:attrName>r</p:attrName>
                                        </p:attrNameLst>
                                      </p:cBhvr>
                                    </p:animRot>
                                    <p:animRot by="120000">
                                      <p:cBhvr>
                                        <p:cTn id="15" dur="200" fill="hold">
                                          <p:stCondLst>
                                            <p:cond delay="800"/>
                                          </p:stCondLst>
                                        </p:cTn>
                                        <p:tgtEl>
                                          <p:spTgt spid="1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9" name="Nhóm 28">
            <a:extLst>
              <a:ext uri="{FF2B5EF4-FFF2-40B4-BE49-F238E27FC236}">
                <a16:creationId xmlns:a16="http://schemas.microsoft.com/office/drawing/2014/main" id="{026CF060-679C-C2D0-6BBA-2FBE93896F18}"/>
              </a:ext>
            </a:extLst>
          </p:cNvPr>
          <p:cNvGrpSpPr/>
          <p:nvPr/>
        </p:nvGrpSpPr>
        <p:grpSpPr>
          <a:xfrm>
            <a:off x="2203107" y="-847843"/>
            <a:ext cx="8033211" cy="1877936"/>
            <a:chOff x="7146292" y="-21343"/>
            <a:chExt cx="5937791" cy="1437505"/>
          </a:xfrm>
        </p:grpSpPr>
        <p:grpSp>
          <p:nvGrpSpPr>
            <p:cNvPr id="24" name="Nhóm 25">
              <a:extLst>
                <a:ext uri="{FF2B5EF4-FFF2-40B4-BE49-F238E27FC236}">
                  <a16:creationId xmlns:a16="http://schemas.microsoft.com/office/drawing/2014/main" id="{E3F9D58F-118D-5F7D-416E-69F92472F6EB}"/>
                </a:ext>
              </a:extLst>
            </p:cNvPr>
            <p:cNvGrpSpPr/>
            <p:nvPr/>
          </p:nvGrpSpPr>
          <p:grpSpPr>
            <a:xfrm>
              <a:off x="7146292" y="547192"/>
              <a:ext cx="5937791" cy="614998"/>
              <a:chOff x="7146292" y="458089"/>
              <a:chExt cx="5937791" cy="614998"/>
            </a:xfrm>
          </p:grpSpPr>
          <p:sp>
            <p:nvSpPr>
              <p:cNvPr id="27" name="Rectangle: Rounded Corners 1">
                <a:extLst>
                  <a:ext uri="{FF2B5EF4-FFF2-40B4-BE49-F238E27FC236}">
                    <a16:creationId xmlns:a16="http://schemas.microsoft.com/office/drawing/2014/main" id="{20450505-C40C-CF54-BCA3-5889965AFA39}"/>
                  </a:ext>
                </a:extLst>
              </p:cNvPr>
              <p:cNvSpPr/>
              <p:nvPr/>
            </p:nvSpPr>
            <p:spPr>
              <a:xfrm>
                <a:off x="7905791" y="537641"/>
                <a:ext cx="4422210" cy="535445"/>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28" name="TextBox 10">
                <a:extLst>
                  <a:ext uri="{FF2B5EF4-FFF2-40B4-BE49-F238E27FC236}">
                    <a16:creationId xmlns:a16="http://schemas.microsoft.com/office/drawing/2014/main" id="{9F8338B3-350B-30C0-0E38-B4BF12E28981}"/>
                  </a:ext>
                </a:extLst>
              </p:cNvPr>
              <p:cNvSpPr txBox="1"/>
              <p:nvPr/>
            </p:nvSpPr>
            <p:spPr>
              <a:xfrm>
                <a:off x="7146292" y="458089"/>
                <a:ext cx="5937791" cy="614998"/>
              </a:xfrm>
              <a:prstGeom prst="rect">
                <a:avLst/>
              </a:prstGeom>
              <a:noFill/>
            </p:spPr>
            <p:txBody>
              <a:bodyPr wrap="square" rtlCol="0">
                <a:spAutoFit/>
              </a:bodyPr>
              <a:lstStyle/>
              <a:p>
                <a:pPr algn="ctr">
                  <a:lnSpc>
                    <a:spcPct val="130000"/>
                  </a:lnSpc>
                </a:pP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yêu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cầu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đề</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25" name="Hình ảnh 26">
              <a:extLst>
                <a:ext uri="{FF2B5EF4-FFF2-40B4-BE49-F238E27FC236}">
                  <a16:creationId xmlns:a16="http://schemas.microsoft.com/office/drawing/2014/main" id="{56E01EE8-471E-40C4-FA53-95E1A825D6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7245524" y="-21343"/>
              <a:ext cx="1171718" cy="1437505"/>
            </a:xfrm>
            <a:prstGeom prst="rect">
              <a:avLst/>
            </a:prstGeom>
          </p:spPr>
        </p:pic>
        <p:pic>
          <p:nvPicPr>
            <p:cNvPr id="26" name="Hình ảnh 27">
              <a:extLst>
                <a:ext uri="{FF2B5EF4-FFF2-40B4-BE49-F238E27FC236}">
                  <a16:creationId xmlns:a16="http://schemas.microsoft.com/office/drawing/2014/main" id="{2DBEFB56-6E7B-604E-6C12-0104ECB18E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11632581" y="-21343"/>
              <a:ext cx="1171718" cy="1437505"/>
            </a:xfrm>
            <a:prstGeom prst="rect">
              <a:avLst/>
            </a:prstGeom>
          </p:spPr>
        </p:pic>
      </p:grpSp>
      <p:sp>
        <p:nvSpPr>
          <p:cNvPr id="5" name="Oval 4">
            <a:extLst>
              <a:ext uri="{FF2B5EF4-FFF2-40B4-BE49-F238E27FC236}">
                <a16:creationId xmlns:a16="http://schemas.microsoft.com/office/drawing/2014/main" id="{854AA2D1-3D3E-EE5C-F61C-9A25E57E160E}"/>
              </a:ext>
            </a:extLst>
          </p:cNvPr>
          <p:cNvSpPr/>
          <p:nvPr/>
        </p:nvSpPr>
        <p:spPr>
          <a:xfrm>
            <a:off x="534838" y="754771"/>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4</a:t>
            </a:r>
            <a:endParaRPr lang="vi-VN" sz="6000" dirty="0">
              <a:latin typeface="#9Slide03 AllRoundGothic" panose="020B0703020202020104" pitchFamily="34" charset="-93"/>
            </a:endParaRPr>
          </a:p>
        </p:txBody>
      </p:sp>
      <p:sp>
        <p:nvSpPr>
          <p:cNvPr id="34" name="TextBox 33">
            <a:extLst>
              <a:ext uri="{FF2B5EF4-FFF2-40B4-BE49-F238E27FC236}">
                <a16:creationId xmlns:a16="http://schemas.microsoft.com/office/drawing/2014/main" id="{4C10CE50-C8BA-D6DA-3B33-3D595201A7CB}"/>
              </a:ext>
            </a:extLst>
          </p:cNvPr>
          <p:cNvSpPr txBox="1"/>
          <p:nvPr/>
        </p:nvSpPr>
        <p:spPr>
          <a:xfrm>
            <a:off x="1520247" y="802233"/>
            <a:ext cx="9807407" cy="2554545"/>
          </a:xfrm>
          <a:prstGeom prst="rect">
            <a:avLst/>
          </a:prstGeom>
          <a:noFill/>
        </p:spPr>
        <p:txBody>
          <a:bodyPr wrap="square">
            <a:spAutoFit/>
          </a:bodyPr>
          <a:lstStyle/>
          <a:p>
            <a:pPr algn="just"/>
            <a:r>
              <a:rPr lang="vi-VN" sz="3200" dirty="0"/>
              <a:t>Theo thống kê ở một địa điểm, tháng Một có 12 ngày nắng, tháng Hai có số ngày nắng ít hơn tháng Một là 5 ngày, tháng Ba có số ngày nắng nhiều gấp 2 lần số ngày nắng của tháng Hai. Hỏi trung bình ba tháng đầu năm, mỗi tháng có bao nhiêu ngày nắng?</a:t>
            </a:r>
          </a:p>
        </p:txBody>
      </p:sp>
      <p:grpSp>
        <p:nvGrpSpPr>
          <p:cNvPr id="8" name="Group 7">
            <a:extLst>
              <a:ext uri="{FF2B5EF4-FFF2-40B4-BE49-F238E27FC236}">
                <a16:creationId xmlns:a16="http://schemas.microsoft.com/office/drawing/2014/main" id="{B34F867A-A1DA-65EA-7CB1-D4A51607F0D9}"/>
              </a:ext>
            </a:extLst>
          </p:cNvPr>
          <p:cNvGrpSpPr/>
          <p:nvPr/>
        </p:nvGrpSpPr>
        <p:grpSpPr>
          <a:xfrm>
            <a:off x="709797" y="3773882"/>
            <a:ext cx="3775939" cy="2554545"/>
            <a:chOff x="709797" y="3773882"/>
            <a:chExt cx="3775939" cy="2554545"/>
          </a:xfrm>
        </p:grpSpPr>
        <p:sp>
          <p:nvSpPr>
            <p:cNvPr id="2" name="Freeform 18">
              <a:extLst>
                <a:ext uri="{FF2B5EF4-FFF2-40B4-BE49-F238E27FC236}">
                  <a16:creationId xmlns:a16="http://schemas.microsoft.com/office/drawing/2014/main" id="{33F4DD7E-0D84-B2BD-DF54-089E42DFB91B}"/>
                </a:ext>
              </a:extLst>
            </p:cNvPr>
            <p:cNvSpPr/>
            <p:nvPr/>
          </p:nvSpPr>
          <p:spPr>
            <a:xfrm>
              <a:off x="709797" y="3773882"/>
              <a:ext cx="3775939" cy="2554545"/>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4" name="TextBox 3">
              <a:extLst>
                <a:ext uri="{FF2B5EF4-FFF2-40B4-BE49-F238E27FC236}">
                  <a16:creationId xmlns:a16="http://schemas.microsoft.com/office/drawing/2014/main" id="{F79096E2-3503-E0A8-82DD-21027EE52C33}"/>
                </a:ext>
              </a:extLst>
            </p:cNvPr>
            <p:cNvSpPr txBox="1"/>
            <p:nvPr/>
          </p:nvSpPr>
          <p:spPr>
            <a:xfrm>
              <a:off x="1029777" y="4498552"/>
              <a:ext cx="3138184" cy="1446550"/>
            </a:xfrm>
            <a:prstGeom prst="rect">
              <a:avLst/>
            </a:prstGeom>
            <a:noFill/>
          </p:spPr>
          <p:txBody>
            <a:bodyPr wrap="square">
              <a:spAutoFit/>
            </a:bodyPr>
            <a:lstStyle/>
            <a:p>
              <a:pPr algn="ctr"/>
              <a:r>
                <a:rPr lang="en-GB" sz="4400" dirty="0"/>
                <a:t>Đ</a:t>
              </a:r>
              <a:r>
                <a:rPr lang="vi-VN" sz="4400" dirty="0"/>
                <a:t>ây là dạng toán gì</a:t>
              </a:r>
              <a:r>
                <a:rPr lang="en-GB" sz="4400" dirty="0"/>
                <a:t>?</a:t>
              </a:r>
              <a:endParaRPr lang="vi-VN" sz="4400" dirty="0"/>
            </a:p>
          </p:txBody>
        </p:sp>
      </p:grpSp>
      <p:sp>
        <p:nvSpPr>
          <p:cNvPr id="11" name="TextBox 10">
            <a:extLst>
              <a:ext uri="{FF2B5EF4-FFF2-40B4-BE49-F238E27FC236}">
                <a16:creationId xmlns:a16="http://schemas.microsoft.com/office/drawing/2014/main" id="{488BB03C-57BD-F04B-BB7C-674D49EDFB6B}"/>
              </a:ext>
            </a:extLst>
          </p:cNvPr>
          <p:cNvSpPr txBox="1"/>
          <p:nvPr/>
        </p:nvSpPr>
        <p:spPr>
          <a:xfrm>
            <a:off x="4882877" y="4198832"/>
            <a:ext cx="6094562" cy="1569660"/>
          </a:xfrm>
          <a:prstGeom prst="rect">
            <a:avLst/>
          </a:prstGeom>
          <a:noFill/>
        </p:spPr>
        <p:txBody>
          <a:bodyPr wrap="square">
            <a:spAutoFit/>
          </a:bodyPr>
          <a:lstStyle/>
          <a:p>
            <a:r>
              <a:rPr lang="vi-VN" sz="4800" b="1" dirty="0">
                <a:solidFill>
                  <a:srgbClr val="FF5050"/>
                </a:solidFill>
              </a:rPr>
              <a:t>Dạng toán tìm số trung bình cộng</a:t>
            </a:r>
          </a:p>
        </p:txBody>
      </p:sp>
    </p:spTree>
    <p:extLst>
      <p:ext uri="{BB962C8B-B14F-4D97-AF65-F5344CB8AC3E}">
        <p14:creationId xmlns:p14="http://schemas.microsoft.com/office/powerpoint/2010/main" val="2141406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9" name="Nhóm 28">
            <a:extLst>
              <a:ext uri="{FF2B5EF4-FFF2-40B4-BE49-F238E27FC236}">
                <a16:creationId xmlns:a16="http://schemas.microsoft.com/office/drawing/2014/main" id="{026CF060-679C-C2D0-6BBA-2FBE93896F18}"/>
              </a:ext>
            </a:extLst>
          </p:cNvPr>
          <p:cNvGrpSpPr/>
          <p:nvPr/>
        </p:nvGrpSpPr>
        <p:grpSpPr>
          <a:xfrm>
            <a:off x="2203107" y="-847843"/>
            <a:ext cx="8033211" cy="1877936"/>
            <a:chOff x="7146292" y="-21343"/>
            <a:chExt cx="5937791" cy="1437505"/>
          </a:xfrm>
        </p:grpSpPr>
        <p:grpSp>
          <p:nvGrpSpPr>
            <p:cNvPr id="24" name="Nhóm 25">
              <a:extLst>
                <a:ext uri="{FF2B5EF4-FFF2-40B4-BE49-F238E27FC236}">
                  <a16:creationId xmlns:a16="http://schemas.microsoft.com/office/drawing/2014/main" id="{E3F9D58F-118D-5F7D-416E-69F92472F6EB}"/>
                </a:ext>
              </a:extLst>
            </p:cNvPr>
            <p:cNvGrpSpPr/>
            <p:nvPr/>
          </p:nvGrpSpPr>
          <p:grpSpPr>
            <a:xfrm>
              <a:off x="7146292" y="547192"/>
              <a:ext cx="5937791" cy="614998"/>
              <a:chOff x="7146292" y="458089"/>
              <a:chExt cx="5937791" cy="614998"/>
            </a:xfrm>
          </p:grpSpPr>
          <p:sp>
            <p:nvSpPr>
              <p:cNvPr id="27" name="Rectangle: Rounded Corners 1">
                <a:extLst>
                  <a:ext uri="{FF2B5EF4-FFF2-40B4-BE49-F238E27FC236}">
                    <a16:creationId xmlns:a16="http://schemas.microsoft.com/office/drawing/2014/main" id="{20450505-C40C-CF54-BCA3-5889965AFA39}"/>
                  </a:ext>
                </a:extLst>
              </p:cNvPr>
              <p:cNvSpPr/>
              <p:nvPr/>
            </p:nvSpPr>
            <p:spPr>
              <a:xfrm>
                <a:off x="7905791" y="537641"/>
                <a:ext cx="4422210" cy="535445"/>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latin typeface="#9Slide07 IcielLa Chic Pro Shad" panose="02000506090000020004" pitchFamily="2" charset="0"/>
                </a:endParaRPr>
              </a:p>
            </p:txBody>
          </p:sp>
          <p:sp>
            <p:nvSpPr>
              <p:cNvPr id="28" name="TextBox 10">
                <a:extLst>
                  <a:ext uri="{FF2B5EF4-FFF2-40B4-BE49-F238E27FC236}">
                    <a16:creationId xmlns:a16="http://schemas.microsoft.com/office/drawing/2014/main" id="{9F8338B3-350B-30C0-0E38-B4BF12E28981}"/>
                  </a:ext>
                </a:extLst>
              </p:cNvPr>
              <p:cNvSpPr txBox="1"/>
              <p:nvPr/>
            </p:nvSpPr>
            <p:spPr>
              <a:xfrm>
                <a:off x="7146292" y="458089"/>
                <a:ext cx="5937791" cy="614998"/>
              </a:xfrm>
              <a:prstGeom prst="rect">
                <a:avLst/>
              </a:prstGeom>
              <a:noFill/>
            </p:spPr>
            <p:txBody>
              <a:bodyPr wrap="square" rtlCol="0">
                <a:spAutoFit/>
              </a:bodyPr>
              <a:lstStyle/>
              <a:p>
                <a:pPr algn="ctr">
                  <a:lnSpc>
                    <a:spcPct val="130000"/>
                  </a:lnSpc>
                </a:pP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yêu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cầu</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đề</a:t>
                </a:r>
                <a:r>
                  <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4000" b="1" dirty="0">
                  <a:ln w="28575">
                    <a:solidFill>
                      <a:srgbClr val="002060"/>
                    </a:solidFill>
                    <a:prstDash val="solid"/>
                  </a:ln>
                  <a:solidFill>
                    <a:srgbClr val="A3D9F1"/>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25" name="Hình ảnh 26">
              <a:extLst>
                <a:ext uri="{FF2B5EF4-FFF2-40B4-BE49-F238E27FC236}">
                  <a16:creationId xmlns:a16="http://schemas.microsoft.com/office/drawing/2014/main" id="{56E01EE8-471E-40C4-FA53-95E1A825D6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7245524" y="-21343"/>
              <a:ext cx="1171718" cy="1437505"/>
            </a:xfrm>
            <a:prstGeom prst="rect">
              <a:avLst/>
            </a:prstGeom>
          </p:spPr>
        </p:pic>
        <p:pic>
          <p:nvPicPr>
            <p:cNvPr id="26" name="Hình ảnh 27">
              <a:extLst>
                <a:ext uri="{FF2B5EF4-FFF2-40B4-BE49-F238E27FC236}">
                  <a16:creationId xmlns:a16="http://schemas.microsoft.com/office/drawing/2014/main" id="{2DBEFB56-6E7B-604E-6C12-0104ECB18E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20" t="50000" r="21155"/>
            <a:stretch/>
          </p:blipFill>
          <p:spPr>
            <a:xfrm rot="958498">
              <a:off x="11632581" y="-21343"/>
              <a:ext cx="1171718" cy="1437505"/>
            </a:xfrm>
            <a:prstGeom prst="rect">
              <a:avLst/>
            </a:prstGeom>
          </p:spPr>
        </p:pic>
      </p:grpSp>
      <p:sp>
        <p:nvSpPr>
          <p:cNvPr id="5" name="Oval 4">
            <a:extLst>
              <a:ext uri="{FF2B5EF4-FFF2-40B4-BE49-F238E27FC236}">
                <a16:creationId xmlns:a16="http://schemas.microsoft.com/office/drawing/2014/main" id="{854AA2D1-3D3E-EE5C-F61C-9A25E57E160E}"/>
              </a:ext>
            </a:extLst>
          </p:cNvPr>
          <p:cNvSpPr/>
          <p:nvPr/>
        </p:nvSpPr>
        <p:spPr>
          <a:xfrm>
            <a:off x="534838" y="754771"/>
            <a:ext cx="914400" cy="9144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3 AllRoundGothic" panose="020B0703020202020104" pitchFamily="34" charset="-93"/>
              </a:rPr>
              <a:t>4</a:t>
            </a:r>
            <a:endParaRPr lang="vi-VN" sz="6000" dirty="0">
              <a:latin typeface="#9Slide03 AllRoundGothic" panose="020B0703020202020104" pitchFamily="34" charset="-93"/>
            </a:endParaRPr>
          </a:p>
        </p:txBody>
      </p:sp>
      <p:sp>
        <p:nvSpPr>
          <p:cNvPr id="34" name="TextBox 33">
            <a:extLst>
              <a:ext uri="{FF2B5EF4-FFF2-40B4-BE49-F238E27FC236}">
                <a16:creationId xmlns:a16="http://schemas.microsoft.com/office/drawing/2014/main" id="{4C10CE50-C8BA-D6DA-3B33-3D595201A7CB}"/>
              </a:ext>
            </a:extLst>
          </p:cNvPr>
          <p:cNvSpPr txBox="1"/>
          <p:nvPr/>
        </p:nvSpPr>
        <p:spPr>
          <a:xfrm>
            <a:off x="1520247" y="802233"/>
            <a:ext cx="9807407" cy="2554545"/>
          </a:xfrm>
          <a:prstGeom prst="rect">
            <a:avLst/>
          </a:prstGeom>
          <a:noFill/>
        </p:spPr>
        <p:txBody>
          <a:bodyPr wrap="square">
            <a:spAutoFit/>
          </a:bodyPr>
          <a:lstStyle/>
          <a:p>
            <a:pPr algn="just"/>
            <a:r>
              <a:rPr lang="vi-VN" sz="3200" dirty="0"/>
              <a:t>Theo thống kê ở một địa điểm, tháng Một có 12 ngày nắng, tháng Hai có số ngày nắng ít hơn tháng Một là 5 ngày, tháng Ba có số ngày nắng nhiều gấp 2 lần số ngày nắng của tháng Hai. Hỏi trung bình ba tháng đầu năm, mỗi tháng có bao nhiêu ngày nắng?</a:t>
            </a:r>
          </a:p>
        </p:txBody>
      </p:sp>
      <p:grpSp>
        <p:nvGrpSpPr>
          <p:cNvPr id="8" name="Group 7">
            <a:extLst>
              <a:ext uri="{FF2B5EF4-FFF2-40B4-BE49-F238E27FC236}">
                <a16:creationId xmlns:a16="http://schemas.microsoft.com/office/drawing/2014/main" id="{B34F867A-A1DA-65EA-7CB1-D4A51607F0D9}"/>
              </a:ext>
            </a:extLst>
          </p:cNvPr>
          <p:cNvGrpSpPr/>
          <p:nvPr/>
        </p:nvGrpSpPr>
        <p:grpSpPr>
          <a:xfrm>
            <a:off x="709797" y="3773882"/>
            <a:ext cx="3775939" cy="2554545"/>
            <a:chOff x="709797" y="3773882"/>
            <a:chExt cx="3775939" cy="2554545"/>
          </a:xfrm>
        </p:grpSpPr>
        <p:sp>
          <p:nvSpPr>
            <p:cNvPr id="2" name="Freeform 18">
              <a:extLst>
                <a:ext uri="{FF2B5EF4-FFF2-40B4-BE49-F238E27FC236}">
                  <a16:creationId xmlns:a16="http://schemas.microsoft.com/office/drawing/2014/main" id="{33F4DD7E-0D84-B2BD-DF54-089E42DFB91B}"/>
                </a:ext>
              </a:extLst>
            </p:cNvPr>
            <p:cNvSpPr/>
            <p:nvPr/>
          </p:nvSpPr>
          <p:spPr>
            <a:xfrm>
              <a:off x="709797" y="3773882"/>
              <a:ext cx="3775939" cy="2554545"/>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4" name="TextBox 3">
              <a:extLst>
                <a:ext uri="{FF2B5EF4-FFF2-40B4-BE49-F238E27FC236}">
                  <a16:creationId xmlns:a16="http://schemas.microsoft.com/office/drawing/2014/main" id="{F79096E2-3503-E0A8-82DD-21027EE52C33}"/>
                </a:ext>
              </a:extLst>
            </p:cNvPr>
            <p:cNvSpPr txBox="1"/>
            <p:nvPr/>
          </p:nvSpPr>
          <p:spPr>
            <a:xfrm>
              <a:off x="1029777" y="4498552"/>
              <a:ext cx="3138184" cy="1446550"/>
            </a:xfrm>
            <a:prstGeom prst="rect">
              <a:avLst/>
            </a:prstGeom>
            <a:noFill/>
          </p:spPr>
          <p:txBody>
            <a:bodyPr wrap="square">
              <a:spAutoFit/>
            </a:bodyPr>
            <a:lstStyle/>
            <a:p>
              <a:pPr algn="ctr"/>
              <a:r>
                <a:rPr lang="en-GB" sz="4400" dirty="0" err="1"/>
                <a:t>Đề</a:t>
              </a:r>
              <a:r>
                <a:rPr lang="en-GB" sz="4400" dirty="0"/>
                <a:t> </a:t>
              </a:r>
              <a:r>
                <a:rPr lang="en-GB" sz="4400" dirty="0" err="1"/>
                <a:t>bài</a:t>
              </a:r>
              <a:r>
                <a:rPr lang="en-GB" sz="4400" dirty="0"/>
                <a:t> </a:t>
              </a:r>
              <a:r>
                <a:rPr lang="en-GB" sz="4400" dirty="0" err="1"/>
                <a:t>cho</a:t>
              </a:r>
              <a:r>
                <a:rPr lang="en-GB" sz="4400" dirty="0"/>
                <a:t> </a:t>
              </a:r>
              <a:r>
                <a:rPr lang="en-GB" sz="4400" dirty="0" err="1"/>
                <a:t>biết</a:t>
              </a:r>
              <a:r>
                <a:rPr lang="en-GB" sz="4400" dirty="0"/>
                <a:t> </a:t>
              </a:r>
              <a:r>
                <a:rPr lang="en-GB" sz="4400" dirty="0" err="1"/>
                <a:t>gì</a:t>
              </a:r>
              <a:r>
                <a:rPr lang="en-GB" sz="4400" dirty="0"/>
                <a:t>?</a:t>
              </a:r>
              <a:endParaRPr lang="vi-VN" sz="4400" dirty="0"/>
            </a:p>
          </p:txBody>
        </p:sp>
      </p:grpSp>
      <p:cxnSp>
        <p:nvCxnSpPr>
          <p:cNvPr id="6" name="Straight Connector 5">
            <a:extLst>
              <a:ext uri="{FF2B5EF4-FFF2-40B4-BE49-F238E27FC236}">
                <a16:creationId xmlns:a16="http://schemas.microsoft.com/office/drawing/2014/main" id="{21A407E1-D046-3652-C398-09E7B6846F54}"/>
              </a:ext>
            </a:extLst>
          </p:cNvPr>
          <p:cNvCxnSpPr>
            <a:cxnSpLocks/>
          </p:cNvCxnSpPr>
          <p:nvPr/>
        </p:nvCxnSpPr>
        <p:spPr>
          <a:xfrm>
            <a:off x="7401464" y="1337095"/>
            <a:ext cx="376974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21C5534-FD1A-BF14-016C-03D02BFA3E9C}"/>
              </a:ext>
            </a:extLst>
          </p:cNvPr>
          <p:cNvCxnSpPr>
            <a:cxnSpLocks/>
          </p:cNvCxnSpPr>
          <p:nvPr/>
        </p:nvCxnSpPr>
        <p:spPr>
          <a:xfrm>
            <a:off x="1813091" y="1820174"/>
            <a:ext cx="935811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4D7D15A-F041-F409-7C41-62B1E1D9FEFB}"/>
              </a:ext>
            </a:extLst>
          </p:cNvPr>
          <p:cNvCxnSpPr>
            <a:cxnSpLocks/>
          </p:cNvCxnSpPr>
          <p:nvPr/>
        </p:nvCxnSpPr>
        <p:spPr>
          <a:xfrm>
            <a:off x="1744079" y="2329133"/>
            <a:ext cx="935811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7D0586-9A59-4CF9-AE4C-955DD933746F}"/>
              </a:ext>
            </a:extLst>
          </p:cNvPr>
          <p:cNvCxnSpPr>
            <a:cxnSpLocks/>
          </p:cNvCxnSpPr>
          <p:nvPr/>
        </p:nvCxnSpPr>
        <p:spPr>
          <a:xfrm>
            <a:off x="1813091" y="2769081"/>
            <a:ext cx="44928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E296F15-73B1-55E1-4D99-A93CDD82D438}"/>
              </a:ext>
            </a:extLst>
          </p:cNvPr>
          <p:cNvGrpSpPr/>
          <p:nvPr/>
        </p:nvGrpSpPr>
        <p:grpSpPr>
          <a:xfrm>
            <a:off x="1175623" y="3796725"/>
            <a:ext cx="3775939" cy="2554545"/>
            <a:chOff x="709797" y="3773882"/>
            <a:chExt cx="3775939" cy="2554545"/>
          </a:xfrm>
        </p:grpSpPr>
        <p:sp>
          <p:nvSpPr>
            <p:cNvPr id="18" name="Freeform 18">
              <a:extLst>
                <a:ext uri="{FF2B5EF4-FFF2-40B4-BE49-F238E27FC236}">
                  <a16:creationId xmlns:a16="http://schemas.microsoft.com/office/drawing/2014/main" id="{70EAF61E-2E31-6E42-9075-2F744B1DD237}"/>
                </a:ext>
              </a:extLst>
            </p:cNvPr>
            <p:cNvSpPr/>
            <p:nvPr/>
          </p:nvSpPr>
          <p:spPr>
            <a:xfrm>
              <a:off x="709797" y="3773882"/>
              <a:ext cx="3775939" cy="2554545"/>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0" name="TextBox 19">
              <a:extLst>
                <a:ext uri="{FF2B5EF4-FFF2-40B4-BE49-F238E27FC236}">
                  <a16:creationId xmlns:a16="http://schemas.microsoft.com/office/drawing/2014/main" id="{D9273B75-20F2-5EB6-D9B9-D8F3E62F97CB}"/>
                </a:ext>
              </a:extLst>
            </p:cNvPr>
            <p:cNvSpPr txBox="1"/>
            <p:nvPr/>
          </p:nvSpPr>
          <p:spPr>
            <a:xfrm>
              <a:off x="1347265" y="4142314"/>
              <a:ext cx="2739967" cy="1754326"/>
            </a:xfrm>
            <a:prstGeom prst="rect">
              <a:avLst/>
            </a:prstGeom>
            <a:noFill/>
          </p:spPr>
          <p:txBody>
            <a:bodyPr wrap="square">
              <a:spAutoFit/>
            </a:bodyPr>
            <a:lstStyle/>
            <a:p>
              <a:pPr algn="ctr"/>
              <a:r>
                <a:rPr lang="en-GB" sz="5400" dirty="0" err="1"/>
                <a:t>Đề</a:t>
              </a:r>
              <a:r>
                <a:rPr lang="en-GB" sz="5400" dirty="0"/>
                <a:t> </a:t>
              </a:r>
              <a:r>
                <a:rPr lang="en-GB" sz="5400" dirty="0" err="1"/>
                <a:t>bài</a:t>
              </a:r>
              <a:r>
                <a:rPr lang="en-GB" sz="5400" dirty="0"/>
                <a:t> </a:t>
              </a:r>
              <a:r>
                <a:rPr lang="en-GB" sz="5400" dirty="0" err="1"/>
                <a:t>hỏi</a:t>
              </a:r>
              <a:r>
                <a:rPr lang="en-GB" sz="5400" dirty="0"/>
                <a:t> </a:t>
              </a:r>
              <a:r>
                <a:rPr lang="en-GB" sz="5400" dirty="0" err="1"/>
                <a:t>gì</a:t>
              </a:r>
              <a:r>
                <a:rPr lang="en-GB" sz="5400" dirty="0"/>
                <a:t>?</a:t>
              </a:r>
              <a:endParaRPr lang="vi-VN" sz="5400" dirty="0"/>
            </a:p>
          </p:txBody>
        </p:sp>
      </p:grpSp>
      <p:cxnSp>
        <p:nvCxnSpPr>
          <p:cNvPr id="21" name="Straight Connector 20">
            <a:extLst>
              <a:ext uri="{FF2B5EF4-FFF2-40B4-BE49-F238E27FC236}">
                <a16:creationId xmlns:a16="http://schemas.microsoft.com/office/drawing/2014/main" id="{DDCACB87-45A6-9DC3-C142-B33B1828607D}"/>
              </a:ext>
            </a:extLst>
          </p:cNvPr>
          <p:cNvCxnSpPr>
            <a:cxnSpLocks/>
          </p:cNvCxnSpPr>
          <p:nvPr/>
        </p:nvCxnSpPr>
        <p:spPr>
          <a:xfrm>
            <a:off x="6745857" y="2769081"/>
            <a:ext cx="44253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F61740-2049-B2DB-CAB3-44FCB9E85471}"/>
              </a:ext>
            </a:extLst>
          </p:cNvPr>
          <p:cNvCxnSpPr>
            <a:cxnSpLocks/>
          </p:cNvCxnSpPr>
          <p:nvPr/>
        </p:nvCxnSpPr>
        <p:spPr>
          <a:xfrm>
            <a:off x="1670650" y="3356778"/>
            <a:ext cx="803406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068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810</Words>
  <Application>Microsoft Office PowerPoint</Application>
  <PresentationFormat>Widescreen</PresentationFormat>
  <Paragraphs>86</Paragraphs>
  <Slides>20</Slides>
  <Notes>12</Notes>
  <HiddenSlides>0</HiddenSlides>
  <MMClips>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Lato Regular</vt:lpstr>
      <vt:lpstr>#9Slide05 Amplify</vt:lpstr>
      <vt:lpstr>Calibri Light</vt:lpstr>
      <vt:lpstr>iCiel Soup of Justice</vt:lpstr>
      <vt:lpstr>UTM Edwardian</vt:lpstr>
      <vt:lpstr>Times New Roman</vt:lpstr>
      <vt:lpstr>#9Slide07 IcielLa Chic Pro Shad</vt:lpstr>
      <vt:lpstr>UTM Duepuntozero</vt:lpstr>
      <vt:lpstr>SVN-Poky's</vt:lpstr>
      <vt:lpstr>LNTH-LuoLuoNotangYuanTi 1</vt:lpstr>
      <vt:lpstr>#9Slide03 AllRoundGothic</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 NGOC HONG HANH</dc:creator>
  <cp:lastModifiedBy>TT</cp:lastModifiedBy>
  <cp:revision>37</cp:revision>
  <dcterms:created xsi:type="dcterms:W3CDTF">2022-12-02T04:12:52Z</dcterms:created>
  <dcterms:modified xsi:type="dcterms:W3CDTF">2024-08-23T12:38:08Z</dcterms:modified>
</cp:coreProperties>
</file>