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41" r:id="rId2"/>
    <p:sldMasterId id="2147483754" r:id="rId3"/>
    <p:sldMasterId id="2147483768" r:id="rId4"/>
  </p:sldMasterIdLst>
  <p:notesMasterIdLst>
    <p:notesMasterId r:id="rId16"/>
  </p:notesMasterIdLst>
  <p:sldIdLst>
    <p:sldId id="283" r:id="rId5"/>
    <p:sldId id="314" r:id="rId6"/>
    <p:sldId id="357" r:id="rId7"/>
    <p:sldId id="367" r:id="rId8"/>
    <p:sldId id="368" r:id="rId9"/>
    <p:sldId id="308" r:id="rId10"/>
    <p:sldId id="362" r:id="rId11"/>
    <p:sldId id="369" r:id="rId12"/>
    <p:sldId id="370" r:id="rId13"/>
    <p:sldId id="355" r:id="rId14"/>
    <p:sldId id="356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P001 4 hàng" panose="020B0603050302020204" pitchFamily="34" charset="0"/>
      <p:regular r:id="rId23"/>
      <p:bold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094B691-B9FC-4B9E-BB15-9B4592A8084B}" type="slidenum">
              <a:rPr lang="en-US">
                <a:solidFill>
                  <a:srgbClr val="000000"/>
                </a:solidFill>
              </a:rPr>
              <a:pPr eaLnBrk="1" hangingPunct="1"/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E69D-A7EE-4D55-AB83-E9E0448BC2CC}" type="datetime1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EA51-6D94-4D93-84F8-BBB4B206C6A8}" type="datetime1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B562-7EF2-4816-A74D-228169BB6827}" type="datetime1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E393-F139-4437-A81C-86BE25AA2FCB}" type="datetime1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28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65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83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580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12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6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8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2DC-882D-4575-9281-AA5E2362841F}" type="datetime1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32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18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28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28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4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87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05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65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6732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2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437F-A320-41AE-8AEE-03388B65FC54}" type="datetime1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55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93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48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21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537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21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41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E69D-A7EE-4D55-AB83-E9E0448BC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95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2DC-882D-4575-9281-AA5E236284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97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437F-A320-41AE-8AEE-03388B65FC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2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89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14CE-CD91-4F36-95A8-B85BE9BA5B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21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F650-3993-43CC-95BC-CEC8340688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37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137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ED38-7277-4220-9891-A6CA0FF6AC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554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60E7-427B-44A8-B07B-A74978C2E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304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EA51-6D94-4D93-84F8-BBB4B206C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00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B562-7EF2-4816-A74D-228169BB68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066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E393-F139-4437-A81C-86BE25AA2F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14CE-CD91-4F36-95A8-B85BE9BA5B64}" type="datetime1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F650-3993-43CC-95BC-CEC83406881A}" type="datetime1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ED38-7277-4220-9891-A6CA0FF6ACD2}" type="datetime1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60E7-427B-44A8-B07B-A74978C2E29D}" type="datetime1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1A9B-6D0A-4353-BFF8-564EB26CF951}" type="datetime1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5" r:id="rId3"/>
    <p:sldLayoutId id="2147483652" r:id="rId4"/>
    <p:sldLayoutId id="2147483651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5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1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9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1A9B-6D0A-4353-BFF8-564EB26CF9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3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451191" y="44189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58352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795131" y="1859340"/>
            <a:ext cx="108667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Tiết 3 – Chính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tả: Đôi bàn tay bé</a:t>
            </a:r>
          </a:p>
        </p:txBody>
      </p:sp>
    </p:spTree>
    <p:extLst>
      <p:ext uri="{BB962C8B-B14F-4D97-AF65-F5344CB8AC3E}">
        <p14:creationId xmlns:p14="http://schemas.microsoft.com/office/powerpoint/2010/main" val="282811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-30239"/>
            <a:ext cx="709135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47275" y="3373362"/>
            <a:ext cx="5473614" cy="73866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Củng</a:t>
            </a:r>
            <a:r>
              <a:rPr lang="en-US" sz="4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cố</a:t>
            </a:r>
            <a:r>
              <a:rPr lang="en-US" sz="4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- </a:t>
            </a:r>
            <a:r>
              <a:rPr lang="en-US" sz="4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dặn</a:t>
            </a:r>
            <a:r>
              <a:rPr lang="en-US" sz="4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dò</a:t>
            </a:r>
            <a:endParaRPr lang="en-US" sz="4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9083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2</a:t>
            </a:fld>
            <a:endParaRPr lang="en-US"/>
          </a:p>
        </p:txBody>
      </p:sp>
      <p:grpSp>
        <p:nvGrpSpPr>
          <p:cNvPr id="9" name="组合 23"/>
          <p:cNvGrpSpPr/>
          <p:nvPr/>
        </p:nvGrpSpPr>
        <p:grpSpPr>
          <a:xfrm>
            <a:off x="1513821" y="-161119"/>
            <a:ext cx="8827914" cy="5351305"/>
            <a:chOff x="3084810" y="-335112"/>
            <a:chExt cx="5809496" cy="5760000"/>
          </a:xfrm>
        </p:grpSpPr>
        <p:grpSp>
          <p:nvGrpSpPr>
            <p:cNvPr id="10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2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noFill/>
              <a:ln w="76200" cap="rnd" cmpd="sng" algn="ctr">
                <a:solidFill>
                  <a:srgbClr val="F7E3AD"/>
                </a:solidFill>
                <a:prstDash val="solid"/>
              </a:ln>
              <a:effectLst/>
            </p:spPr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1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547246" y="3325981"/>
            <a:ext cx="5306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vo (Headings)"/>
              </a:rPr>
              <a:t>Khởi</a:t>
            </a:r>
            <a:r>
              <a:rPr lang="en-US" sz="6600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 (Headings)"/>
              </a:rPr>
              <a:t>động</a:t>
            </a:r>
            <a:endParaRPr lang="en-US" sz="6600" dirty="0">
              <a:solidFill>
                <a:srgbClr val="FF0000"/>
              </a:solidFill>
              <a:latin typeface="UTM Avo (Headings)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758" y="754859"/>
            <a:ext cx="10971493" cy="312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6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3</a:t>
            </a:fld>
            <a:endParaRPr lang="en-US"/>
          </a:p>
        </p:txBody>
      </p:sp>
      <p:pic>
        <p:nvPicPr>
          <p:cNvPr id="3" name="KHÚC HÁT ĐÔI BÀN TAY - Nhạc sĩ Phạm Tuyên - Nhạc Thiếu Nhi Ý Nghĩa Nhất Hiện N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304" y="450762"/>
            <a:ext cx="11848564" cy="64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2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2" y="450761"/>
            <a:ext cx="11732653" cy="625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662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59FECF-7CD7-490E-AE14-9161EBD7EED8}"/>
              </a:ext>
            </a:extLst>
          </p:cNvPr>
          <p:cNvCxnSpPr>
            <a:cxnSpLocks/>
          </p:cNvCxnSpPr>
          <p:nvPr/>
        </p:nvCxnSpPr>
        <p:spPr>
          <a:xfrm>
            <a:off x="4536792" y="639673"/>
            <a:ext cx="0" cy="6054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5118E5DB-9B38-4192-A5E0-BCC98AB55A8D}"/>
              </a:ext>
            </a:extLst>
          </p:cNvPr>
          <p:cNvSpPr/>
          <p:nvPr/>
        </p:nvSpPr>
        <p:spPr>
          <a:xfrm>
            <a:off x="4744768" y="295252"/>
            <a:ext cx="5129644" cy="5593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1.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vi-VN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vi-VN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nói về điều gì?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25425" y="948985"/>
            <a:ext cx="7284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prstClr val="black"/>
                </a:solidFill>
              </a:rPr>
              <a:t>Đôi bàn tay bé siêng năng, chăm chỉ, rất đáng yêu.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DF472390-350A-4AD0-ADEB-838567ED1B27}"/>
              </a:ext>
            </a:extLst>
          </p:cNvPr>
          <p:cNvSpPr/>
          <p:nvPr/>
        </p:nvSpPr>
        <p:spPr>
          <a:xfrm>
            <a:off x="4625425" y="2907848"/>
            <a:ext cx="5129644" cy="550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3.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vi-VN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vi-VN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5770" y="3603464"/>
            <a:ext cx="5368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</a:rPr>
              <a:t>Bài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thơ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8 </a:t>
            </a:r>
            <a:r>
              <a:rPr lang="en-US" sz="2400" dirty="0" err="1">
                <a:solidFill>
                  <a:prstClr val="black"/>
                </a:solidFill>
              </a:rPr>
              <a:t>dòng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748B796C-A799-4FC9-BA99-305566B2B420}"/>
              </a:ext>
            </a:extLst>
          </p:cNvPr>
          <p:cNvSpPr/>
          <p:nvPr/>
        </p:nvSpPr>
        <p:spPr>
          <a:xfrm>
            <a:off x="4625425" y="4159554"/>
            <a:ext cx="5129644" cy="6111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4.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Mỗi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tiếng</a:t>
            </a:r>
            <a:r>
              <a:rPr lang="vi-VN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65770" y="4860450"/>
            <a:ext cx="403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</a:rPr>
              <a:t>Mỗi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dòng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5 </a:t>
            </a:r>
            <a:r>
              <a:rPr lang="en-US" sz="2400" dirty="0" err="1">
                <a:solidFill>
                  <a:prstClr val="black"/>
                </a:solidFill>
              </a:rPr>
              <a:t>tiếng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748B796C-A799-4FC9-BA99-305566B2B420}"/>
              </a:ext>
            </a:extLst>
          </p:cNvPr>
          <p:cNvSpPr/>
          <p:nvPr/>
        </p:nvSpPr>
        <p:spPr>
          <a:xfrm>
            <a:off x="4626698" y="5411825"/>
            <a:ext cx="5129644" cy="586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5.Chữ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cái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đầu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thế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?</a:t>
            </a:r>
            <a:endParaRPr lang="vi-VN" altLang="zh-CN" sz="2400" kern="0" dirty="0">
              <a:solidFill>
                <a:prstClr val="black"/>
              </a:solidFill>
              <a:latin typeface="UTM Avo (Headings)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64741" y="6117437"/>
            <a:ext cx="67496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prstClr val="black"/>
                </a:solidFill>
                <a:latin typeface="UTM Avo (Body)"/>
              </a:rPr>
              <a:t>Chữ</a:t>
            </a:r>
            <a:r>
              <a:rPr lang="en-US" sz="2200" dirty="0">
                <a:solidFill>
                  <a:prstClr val="black"/>
                </a:solidFill>
                <a:latin typeface="UTM Avo (Body)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 (Body)"/>
              </a:rPr>
              <a:t>cái</a:t>
            </a:r>
            <a:r>
              <a:rPr lang="en-US" sz="2200" dirty="0">
                <a:solidFill>
                  <a:prstClr val="black"/>
                </a:solidFill>
                <a:latin typeface="UTM Avo (Body)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 (Body)"/>
              </a:rPr>
              <a:t>đầu</a:t>
            </a:r>
            <a:r>
              <a:rPr lang="en-US" sz="2200" dirty="0">
                <a:solidFill>
                  <a:prstClr val="black"/>
                </a:solidFill>
                <a:latin typeface="UTM Avo (Body)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 (Body)"/>
              </a:rPr>
              <a:t>viết</a:t>
            </a:r>
            <a:r>
              <a:rPr lang="en-US" sz="2200" dirty="0">
                <a:solidFill>
                  <a:prstClr val="black"/>
                </a:solidFill>
                <a:latin typeface="UTM Avo (Body)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 (Body)"/>
              </a:rPr>
              <a:t>hoa</a:t>
            </a:r>
            <a:r>
              <a:rPr lang="en-US" sz="2200" dirty="0">
                <a:solidFill>
                  <a:prstClr val="black"/>
                </a:solidFill>
                <a:latin typeface="UTM Avo (Body)"/>
              </a:rPr>
              <a:t>.</a:t>
            </a:r>
            <a:r>
              <a:rPr lang="en-US" sz="2200" dirty="0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lùi</a:t>
            </a:r>
            <a:r>
              <a:rPr lang="en-US" sz="2200" dirty="0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 3 ô li </a:t>
            </a:r>
            <a:r>
              <a:rPr lang="en-US" sz="2200" dirty="0" err="1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lề</a:t>
            </a:r>
            <a:r>
              <a:rPr lang="en-US" sz="2200" dirty="0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vở</a:t>
            </a:r>
            <a:r>
              <a:rPr lang="en-US" sz="2200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. </a:t>
            </a:r>
            <a:endParaRPr lang="en-US" sz="2200" dirty="0">
              <a:solidFill>
                <a:prstClr val="black"/>
              </a:solidFill>
              <a:latin typeface="UTM Avo (Body)"/>
              <a:cs typeface="Times New Roman" panose="02020603050405020304" pitchFamily="18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5118E5DB-9B38-4192-A5E0-BCC98AB55A8D}"/>
              </a:ext>
            </a:extLst>
          </p:cNvPr>
          <p:cNvSpPr/>
          <p:nvPr/>
        </p:nvSpPr>
        <p:spPr>
          <a:xfrm>
            <a:off x="4665770" y="1532931"/>
            <a:ext cx="5129644" cy="56575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2.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vi-VN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vi-VN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được</a:t>
            </a:r>
            <a:r>
              <a:rPr lang="en-US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ở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vị</a:t>
            </a:r>
            <a:r>
              <a:rPr lang="en-US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trí</a:t>
            </a:r>
            <a:r>
              <a:rPr lang="en-US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en-US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?</a:t>
            </a:r>
            <a:endParaRPr lang="vi-VN" altLang="zh-CN" sz="2400" kern="0" dirty="0">
              <a:solidFill>
                <a:prstClr val="black"/>
              </a:solidFill>
              <a:latin typeface="UTM Avo (Body)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5425" y="2256769"/>
            <a:ext cx="5368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</a:rPr>
              <a:t>Giữa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trang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vở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cách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lề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vở</a:t>
            </a:r>
            <a:r>
              <a:rPr lang="en-US" sz="2400" dirty="0">
                <a:solidFill>
                  <a:prstClr val="black"/>
                </a:solidFill>
              </a:rPr>
              <a:t> 4 ô li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9448800" y="6403647"/>
            <a:ext cx="2556387" cy="365125"/>
          </a:xfr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281816" y="548452"/>
            <a:ext cx="4343609" cy="61456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b="1" kern="0">
                <a:solidFill>
                  <a:schemeClr val="accent1"/>
                </a:solidFill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</a:rPr>
              <a:t>       Đôi bàn tay bé</a:t>
            </a:r>
          </a:p>
          <a:p>
            <a:pPr lvl="0">
              <a:lnSpc>
                <a:spcPct val="150000"/>
              </a:lnSpc>
              <a:defRPr/>
            </a:pPr>
            <a:endParaRPr lang="en-US" sz="110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Đôi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xíu</a:t>
            </a:r>
            <a:endParaRPr lang="vi-VN" sz="2400" dirty="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siêng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vi-VN" sz="2400" dirty="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Hết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sâu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kim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bà</a:t>
            </a:r>
            <a:endParaRPr lang="en-US" sz="2400" dirty="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nhặt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rau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giúp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endParaRPr lang="en-US" sz="1050" dirty="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Đôi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be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endParaRPr lang="vi-VN" sz="2400" dirty="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ai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  <a:endParaRPr lang="vi-VN" sz="2400" dirty="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Chiều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ông</a:t>
            </a:r>
            <a:endParaRPr lang="vi-VN" sz="2400" dirty="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Tối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chép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thơ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tặng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bố</a:t>
            </a:r>
            <a:r>
              <a:rPr lang="vi-VN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                   </a:t>
            </a:r>
            <a:r>
              <a:rPr lang="en-US" sz="16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NGUYỄN LÃM THẮNG</a:t>
            </a:r>
            <a:endParaRPr lang="en-US" dirty="0">
              <a:solidFill>
                <a:srgbClr val="0070C0"/>
              </a:solidFill>
              <a:latin typeface="HP001 4 hàng" panose="020B06030503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891" y="0"/>
            <a:ext cx="1700109" cy="76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66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/>
      <p:bldP spid="12" grpId="0" animBg="1"/>
      <p:bldP spid="13" grpId="0"/>
      <p:bldP spid="14" grpId="0" animBg="1"/>
      <p:bldP spid="15" grpId="0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0" y="1261481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6811000" y="1941338"/>
            <a:ext cx="4557979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440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440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400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vở Luyện viết</a:t>
            </a:r>
            <a:endParaRPr kumimoji="0" lang="en-US" sz="600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2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34"/>
          <p:cNvGrpSpPr>
            <a:grpSpLocks/>
          </p:cNvGrpSpPr>
          <p:nvPr/>
        </p:nvGrpSpPr>
        <p:grpSpPr bwMode="auto">
          <a:xfrm>
            <a:off x="0" y="6529388"/>
            <a:ext cx="12194117" cy="328612"/>
            <a:chOff x="0" y="6557554"/>
            <a:chExt cx="12194509" cy="328254"/>
          </a:xfrm>
        </p:grpSpPr>
        <p:sp>
          <p:nvSpPr>
            <p:cNvPr id="36" name="Rectangle 35"/>
            <p:cNvSpPr/>
            <p:nvPr/>
          </p:nvSpPr>
          <p:spPr>
            <a:xfrm>
              <a:off x="2417311" y="6557554"/>
              <a:ext cx="2427895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UTM Avo (Body)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826155" y="6557554"/>
              <a:ext cx="2480813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UTM Avo (Body)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300618" y="6557554"/>
              <a:ext cx="2480813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UTM Avo (Body)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715812" y="6557554"/>
              <a:ext cx="2478697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UTM Avo (Body)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0" y="6557554"/>
              <a:ext cx="2427895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UTM Avo (Body)"/>
              </a:endParaRPr>
            </a:p>
          </p:txBody>
        </p:sp>
      </p:grpSp>
      <p:grpSp>
        <p:nvGrpSpPr>
          <p:cNvPr id="2" name="135"/>
          <p:cNvGrpSpPr>
            <a:grpSpLocks/>
          </p:cNvGrpSpPr>
          <p:nvPr/>
        </p:nvGrpSpPr>
        <p:grpSpPr bwMode="auto">
          <a:xfrm>
            <a:off x="1188951" y="555689"/>
            <a:ext cx="10636251" cy="938441"/>
            <a:chOff x="2470108" y="2002067"/>
            <a:chExt cx="8616920" cy="966897"/>
          </a:xfrm>
        </p:grpSpPr>
        <p:sp>
          <p:nvSpPr>
            <p:cNvPr id="3" name="23"/>
            <p:cNvSpPr/>
            <p:nvPr/>
          </p:nvSpPr>
          <p:spPr>
            <a:xfrm>
              <a:off x="2470108" y="2002067"/>
              <a:ext cx="8236232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UTM Avo (Body)"/>
                <a:cs typeface="+mn-ea"/>
                <a:sym typeface="+mn-lt"/>
              </a:endParaRPr>
            </a:p>
          </p:txBody>
        </p:sp>
        <p:sp>
          <p:nvSpPr>
            <p:cNvPr id="64541" name="137"/>
            <p:cNvSpPr txBox="1">
              <a:spLocks noChangeArrowheads="1"/>
            </p:cNvSpPr>
            <p:nvPr/>
          </p:nvSpPr>
          <p:spPr bwMode="auto">
            <a:xfrm>
              <a:off x="2470108" y="2129641"/>
              <a:ext cx="8616920" cy="56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4000" b="1">
                <a:solidFill>
                  <a:srgbClr val="000000"/>
                </a:solidFill>
                <a:latin typeface="UTM Avo (Body)"/>
                <a:ea typeface="SimSun" pitchFamily="2" charset="-122"/>
                <a:cs typeface="Arial-Rounded" pitchFamily="34" charset="0"/>
              </a:endParaRPr>
            </a:p>
          </p:txBody>
        </p:sp>
      </p:grpSp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>
            <a:off x="364069" y="319094"/>
            <a:ext cx="30903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 sz="2000">
              <a:solidFill>
                <a:prstClr val="black"/>
              </a:solidFill>
              <a:latin typeface="UTM Avo (Body)"/>
              <a:cs typeface="+mn-ea"/>
              <a:sym typeface="+mn-lt"/>
            </a:endParaRPr>
          </a:p>
        </p:txBody>
      </p:sp>
      <p:sp>
        <p:nvSpPr>
          <p:cNvPr id="64517" name="Rectangle 8"/>
          <p:cNvSpPr>
            <a:spLocks noChangeArrowheads="1"/>
          </p:cNvSpPr>
          <p:nvPr/>
        </p:nvSpPr>
        <p:spPr bwMode="auto">
          <a:xfrm>
            <a:off x="673102" y="763249"/>
            <a:ext cx="10983419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phù</a:t>
            </a: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trống</a:t>
            </a: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 c </a:t>
            </a: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hay 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k</a:t>
            </a: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 ?</a:t>
            </a:r>
          </a:p>
        </p:txBody>
      </p:sp>
      <p:sp>
        <p:nvSpPr>
          <p:cNvPr id="64518" name="Rectangle 11"/>
          <p:cNvSpPr>
            <a:spLocks noChangeArrowheads="1"/>
          </p:cNvSpPr>
          <p:nvPr/>
        </p:nvSpPr>
        <p:spPr bwMode="auto">
          <a:xfrm>
            <a:off x="948268" y="1762125"/>
            <a:ext cx="4665133" cy="7683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FF"/>
                </a:solidFill>
                <a:latin typeface="UTM Avo (Body)"/>
                <a:cs typeface="Times New Roman" pitchFamily="18" charset="0"/>
              </a:rPr>
              <a:t>∎</a:t>
            </a:r>
            <a:r>
              <a:rPr lang="en-US" sz="44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ái đồng hồ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914401" y="1749425"/>
            <a:ext cx="4667251" cy="7683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c</a:t>
            </a:r>
            <a:r>
              <a:rPr lang="en-US" sz="4400" dirty="0" err="1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ái</a:t>
            </a:r>
            <a:r>
              <a:rPr lang="en-US" sz="4400" dirty="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đồng</a:t>
            </a:r>
            <a:r>
              <a:rPr lang="en-US" sz="4400" dirty="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hồ</a:t>
            </a:r>
            <a:endParaRPr lang="en-US" sz="4400" dirty="0">
              <a:solidFill>
                <a:prstClr val="black"/>
              </a:solidFill>
              <a:latin typeface="UTM Avo (Body)"/>
              <a:cs typeface="Times New Roman" pitchFamily="18" charset="0"/>
            </a:endParaRPr>
          </a:p>
        </p:txBody>
      </p:sp>
      <p:sp>
        <p:nvSpPr>
          <p:cNvPr id="64520" name="Rectangle 14"/>
          <p:cNvSpPr>
            <a:spLocks noChangeArrowheads="1"/>
          </p:cNvSpPr>
          <p:nvPr/>
        </p:nvSpPr>
        <p:spPr bwMode="auto">
          <a:xfrm>
            <a:off x="6568018" y="1749431"/>
            <a:ext cx="2667718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FF"/>
                </a:solidFill>
                <a:latin typeface="UTM Avo (Body)"/>
                <a:cs typeface="Times New Roman" pitchFamily="18" charset="0"/>
              </a:rPr>
              <a:t>∎</a:t>
            </a:r>
            <a:r>
              <a:rPr lang="en-US" sz="44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on tu hú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631518" y="1747845"/>
            <a:ext cx="2856549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c</a:t>
            </a:r>
            <a:r>
              <a:rPr lang="en-US" sz="44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on tu hú</a:t>
            </a:r>
          </a:p>
        </p:txBody>
      </p:sp>
      <p:sp>
        <p:nvSpPr>
          <p:cNvPr id="64522" name="Rectangle 15"/>
          <p:cNvSpPr>
            <a:spLocks noChangeArrowheads="1"/>
          </p:cNvSpPr>
          <p:nvPr/>
        </p:nvSpPr>
        <p:spPr bwMode="auto">
          <a:xfrm>
            <a:off x="1002060" y="2899324"/>
            <a:ext cx="2762295" cy="738664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2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tiếng</a:t>
            </a:r>
            <a:r>
              <a:rPr lang="en-US" sz="4200">
                <a:solidFill>
                  <a:srgbClr val="FF00FF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vi-VN" sz="4200">
                <a:solidFill>
                  <a:srgbClr val="FF00FF"/>
                </a:solidFill>
                <a:latin typeface="UTM Avo (Body)"/>
                <a:cs typeface="Times New Roman" pitchFamily="18" charset="0"/>
              </a:rPr>
              <a:t>∎</a:t>
            </a:r>
            <a:r>
              <a:rPr lang="en-US" sz="42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êu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047751" y="2892431"/>
            <a:ext cx="2476960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tiếng</a:t>
            </a:r>
            <a:r>
              <a:rPr lang="en-US" sz="4400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 k</a:t>
            </a:r>
            <a:r>
              <a:rPr lang="en-US" sz="44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êu</a:t>
            </a:r>
          </a:p>
        </p:txBody>
      </p:sp>
      <p:sp>
        <p:nvSpPr>
          <p:cNvPr id="64524" name="Rectangle 16"/>
          <p:cNvSpPr>
            <a:spLocks noChangeArrowheads="1"/>
          </p:cNvSpPr>
          <p:nvPr/>
        </p:nvSpPr>
        <p:spPr bwMode="auto">
          <a:xfrm>
            <a:off x="4522783" y="2934923"/>
            <a:ext cx="4000500" cy="76993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FF"/>
                </a:solidFill>
                <a:latin typeface="UTM Avo (Body)"/>
                <a:cs typeface="Times New Roman" pitchFamily="18" charset="0"/>
              </a:rPr>
              <a:t>∎</a:t>
            </a:r>
            <a:r>
              <a:rPr lang="en-US" sz="44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âu chuyện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431244" y="2934923"/>
            <a:ext cx="4203700" cy="76993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c</a:t>
            </a:r>
            <a:r>
              <a:rPr lang="en-US" sz="44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âu chuyện</a:t>
            </a:r>
          </a:p>
        </p:txBody>
      </p:sp>
      <p:sp>
        <p:nvSpPr>
          <p:cNvPr id="64526" name="Rectangle 17"/>
          <p:cNvSpPr>
            <a:spLocks noChangeArrowheads="1"/>
          </p:cNvSpPr>
          <p:nvPr/>
        </p:nvSpPr>
        <p:spPr bwMode="auto">
          <a:xfrm>
            <a:off x="9968721" y="2887669"/>
            <a:ext cx="1378904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FF"/>
                </a:solidFill>
                <a:latin typeface="UTM Avo (Body)"/>
                <a:cs typeface="Times New Roman" pitchFamily="18" charset="0"/>
              </a:rPr>
              <a:t>∎</a:t>
            </a:r>
            <a:r>
              <a:rPr lang="en-US" sz="44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ì lạ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9968721" y="2883935"/>
            <a:ext cx="1378902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k</a:t>
            </a:r>
            <a:r>
              <a:rPr lang="en-US" sz="4400" dirty="0" err="1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ì</a:t>
            </a:r>
            <a:r>
              <a:rPr lang="en-US" sz="4400" dirty="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lạ</a:t>
            </a:r>
            <a:endParaRPr lang="en-US" sz="4400" dirty="0">
              <a:solidFill>
                <a:prstClr val="black"/>
              </a:solidFill>
              <a:latin typeface="UTM Avo (Body)"/>
              <a:cs typeface="Times New Roman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35000" y="4821245"/>
            <a:ext cx="623889" cy="76944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k:</a:t>
            </a:r>
            <a:endParaRPr lang="en-US">
              <a:solidFill>
                <a:prstClr val="black"/>
              </a:solidFill>
              <a:latin typeface="UTM Avo (Body)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35000" y="3855612"/>
            <a:ext cx="623889" cy="769441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c:</a:t>
            </a:r>
            <a:endParaRPr lang="en-US" dirty="0">
              <a:solidFill>
                <a:prstClr val="black"/>
              </a:solidFill>
              <a:latin typeface="UTM Avo (Body)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348315" y="3910723"/>
            <a:ext cx="75041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âm</a:t>
            </a:r>
            <a:r>
              <a:rPr lang="en-US" sz="32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: </a:t>
            </a:r>
            <a:r>
              <a:rPr lang="pl-PL" sz="3200" dirty="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a, ă, â, o, ô, ơ, u, ư</a:t>
            </a:r>
            <a:endParaRPr lang="en-US" sz="3200" dirty="0">
              <a:solidFill>
                <a:prstClr val="black"/>
              </a:solidFill>
              <a:latin typeface="UTM Avo (Body)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" y="1797050"/>
            <a:ext cx="8382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068" y="1736106"/>
            <a:ext cx="10287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DEDF4C8-0943-4B1A-B381-0A2A2BF88872}"/>
              </a:ext>
            </a:extLst>
          </p:cNvPr>
          <p:cNvSpPr txBox="1"/>
          <p:nvPr/>
        </p:nvSpPr>
        <p:spPr>
          <a:xfrm>
            <a:off x="1290411" y="49371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Các nguyên âm: i, e, ê</a:t>
            </a:r>
            <a:endParaRPr lang="en-US" sz="3200" dirty="0">
              <a:solidFill>
                <a:prstClr val="black"/>
              </a:solidFill>
              <a:latin typeface="UTM Avo (Body)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773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7" grpId="0" animBg="1"/>
      <p:bldP spid="29" grpId="0" animBg="1"/>
      <p:bldP spid="20" grpId="0" animBg="1"/>
      <p:bldP spid="39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8" y="540621"/>
            <a:ext cx="11866001" cy="614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32"/>
          <p:cNvSpPr txBox="1">
            <a:spLocks noChangeArrowheads="1"/>
          </p:cNvSpPr>
          <p:nvPr/>
        </p:nvSpPr>
        <p:spPr bwMode="auto">
          <a:xfrm>
            <a:off x="6438491" y="2387325"/>
            <a:ext cx="10241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3300"/>
                </a:solidFill>
                <a:latin typeface="UTM Avo (Body)"/>
                <a:cs typeface="Times New Roman" pitchFamily="18" charset="0"/>
              </a:rPr>
              <a:t>ă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26" y="2972100"/>
            <a:ext cx="891382" cy="63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30"/>
          <p:cNvSpPr txBox="1">
            <a:spLocks noChangeArrowheads="1"/>
          </p:cNvSpPr>
          <p:nvPr/>
        </p:nvSpPr>
        <p:spPr bwMode="auto">
          <a:xfrm>
            <a:off x="6361241" y="3410802"/>
            <a:ext cx="81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8" name="Text Box 129"/>
          <p:cNvSpPr txBox="1">
            <a:spLocks noChangeArrowheads="1"/>
          </p:cNvSpPr>
          <p:nvPr/>
        </p:nvSpPr>
        <p:spPr bwMode="auto">
          <a:xfrm>
            <a:off x="6361241" y="4502375"/>
            <a:ext cx="81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d</a:t>
            </a:r>
          </a:p>
        </p:txBody>
      </p:sp>
      <p:sp>
        <p:nvSpPr>
          <p:cNvPr id="9" name="Text Box 126"/>
          <p:cNvSpPr txBox="1">
            <a:spLocks noChangeArrowheads="1"/>
          </p:cNvSpPr>
          <p:nvPr/>
        </p:nvSpPr>
        <p:spPr bwMode="auto">
          <a:xfrm>
            <a:off x="6370408" y="4969163"/>
            <a:ext cx="81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3300"/>
                </a:solidFill>
                <a:latin typeface="UTM Avo (Body)"/>
                <a:cs typeface="Times New Roman" pitchFamily="18" charset="0"/>
              </a:rPr>
              <a:t>đ</a:t>
            </a:r>
          </a:p>
        </p:txBody>
      </p:sp>
      <p:sp>
        <p:nvSpPr>
          <p:cNvPr id="10" name="Text Box 127"/>
          <p:cNvSpPr txBox="1">
            <a:spLocks noChangeArrowheads="1"/>
          </p:cNvSpPr>
          <p:nvPr/>
        </p:nvSpPr>
        <p:spPr bwMode="auto">
          <a:xfrm>
            <a:off x="6361241" y="5488275"/>
            <a:ext cx="81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FF3300"/>
                </a:solidFill>
                <a:latin typeface="UTM Avo (Body)"/>
                <a:cs typeface="Times New Roman" pitchFamily="18" charset="0"/>
              </a:rPr>
              <a:t>e</a:t>
            </a:r>
          </a:p>
        </p:txBody>
      </p:sp>
      <p:sp>
        <p:nvSpPr>
          <p:cNvPr id="11" name="Text Box 127"/>
          <p:cNvSpPr txBox="1">
            <a:spLocks noChangeArrowheads="1"/>
          </p:cNvSpPr>
          <p:nvPr/>
        </p:nvSpPr>
        <p:spPr bwMode="auto">
          <a:xfrm>
            <a:off x="6331117" y="6073050"/>
            <a:ext cx="81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3300"/>
                </a:solidFill>
                <a:latin typeface="UTM Avo (Body)"/>
                <a:cs typeface="Times New Roman" pitchFamily="18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197308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9</a:t>
            </a:fld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1970" y="-1680191"/>
            <a:ext cx="4844204" cy="1165570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6E4FE81-70BA-41F4-BF05-6EA2825C957A}"/>
              </a:ext>
            </a:extLst>
          </p:cNvPr>
          <p:cNvSpPr txBox="1">
            <a:spLocks/>
          </p:cNvSpPr>
          <p:nvPr/>
        </p:nvSpPr>
        <p:spPr>
          <a:xfrm>
            <a:off x="81842" y="465074"/>
            <a:ext cx="1202445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3.Tìm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B053235-3294-4D24-BDC3-53A3C73D1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629393"/>
              </p:ext>
            </p:extLst>
          </p:nvPr>
        </p:nvGraphicFramePr>
        <p:xfrm>
          <a:off x="899164" y="2120087"/>
          <a:ext cx="4917441" cy="4353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147">
                  <a:extLst>
                    <a:ext uri="{9D8B030D-6E8A-4147-A177-3AD203B41FA5}">
                      <a16:colId xmlns:a16="http://schemas.microsoft.com/office/drawing/2014/main" val="1122422540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28920763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1416036857"/>
                    </a:ext>
                  </a:extLst>
                </a:gridCol>
              </a:tblGrid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cái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cái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56467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24718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21852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571515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bê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29946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xê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332805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5F4989A-C406-4848-9796-C28DC71FB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467710"/>
              </p:ext>
            </p:extLst>
          </p:nvPr>
        </p:nvGraphicFramePr>
        <p:xfrm>
          <a:off x="6426204" y="2120087"/>
          <a:ext cx="4917441" cy="364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147">
                  <a:extLst>
                    <a:ext uri="{9D8B030D-6E8A-4147-A177-3AD203B41FA5}">
                      <a16:colId xmlns:a16="http://schemas.microsoft.com/office/drawing/2014/main" val="1122422540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28920763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1416036857"/>
                    </a:ext>
                  </a:extLst>
                </a:gridCol>
              </a:tblGrid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cái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cái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56467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dê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24718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đê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21852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571515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2994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A5B384-8EC7-4AB6-A7AC-38551B41F2DD}"/>
              </a:ext>
            </a:extLst>
          </p:cNvPr>
          <p:cNvSpPr txBox="1"/>
          <p:nvPr/>
        </p:nvSpPr>
        <p:spPr>
          <a:xfrm>
            <a:off x="3026411" y="4512200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628295-B802-4954-A1D8-EEF7BA6AF921}"/>
              </a:ext>
            </a:extLst>
          </p:cNvPr>
          <p:cNvSpPr txBox="1"/>
          <p:nvPr/>
        </p:nvSpPr>
        <p:spPr>
          <a:xfrm>
            <a:off x="3026411" y="5829215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A16DE-7951-45BE-AADD-257B1D2A1638}"/>
              </a:ext>
            </a:extLst>
          </p:cNvPr>
          <p:cNvSpPr txBox="1"/>
          <p:nvPr/>
        </p:nvSpPr>
        <p:spPr>
          <a:xfrm>
            <a:off x="8553451" y="3074673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63D362-4C4E-43B3-8163-3C6AF23D6D66}"/>
              </a:ext>
            </a:extLst>
          </p:cNvPr>
          <p:cNvSpPr txBox="1"/>
          <p:nvPr/>
        </p:nvSpPr>
        <p:spPr>
          <a:xfrm>
            <a:off x="8553451" y="4490918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05359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336</Words>
  <Application>Microsoft Office PowerPoint</Application>
  <PresentationFormat>Widescreen</PresentationFormat>
  <Paragraphs>94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UTM Avo (Body)</vt:lpstr>
      <vt:lpstr>Calibri</vt:lpstr>
      <vt:lpstr>UTM Avo</vt:lpstr>
      <vt:lpstr>HP001 4 hàng</vt:lpstr>
      <vt:lpstr>UTM Avo (Headings)</vt:lpstr>
      <vt:lpstr>Arial</vt:lpstr>
      <vt:lpstr>Times New Roman</vt:lpstr>
      <vt:lpstr>Arial-Rounded</vt:lpstr>
      <vt:lpstr>等线</vt:lpstr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Vũ Trọng Đông</cp:lastModifiedBy>
  <cp:revision>83</cp:revision>
  <dcterms:created xsi:type="dcterms:W3CDTF">2021-11-01T08:16:43Z</dcterms:created>
  <dcterms:modified xsi:type="dcterms:W3CDTF">2022-02-27T06:40:35Z</dcterms:modified>
</cp:coreProperties>
</file>