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50" r:id="rId2"/>
    <p:sldId id="308" r:id="rId3"/>
    <p:sldId id="328" r:id="rId4"/>
    <p:sldId id="329" r:id="rId5"/>
    <p:sldId id="330" r:id="rId6"/>
    <p:sldId id="331" r:id="rId7"/>
    <p:sldId id="332" r:id="rId8"/>
    <p:sldId id="333" r:id="rId9"/>
    <p:sldId id="337" r:id="rId10"/>
    <p:sldId id="336" r:id="rId11"/>
    <p:sldId id="339" r:id="rId12"/>
    <p:sldId id="342" r:id="rId13"/>
    <p:sldId id="344" r:id="rId14"/>
    <p:sldId id="341" r:id="rId15"/>
    <p:sldId id="345" r:id="rId16"/>
    <p:sldId id="346" r:id="rId17"/>
    <p:sldId id="348" r:id="rId18"/>
    <p:sldId id="347" r:id="rId19"/>
    <p:sldId id="349" r:id="rId20"/>
    <p:sldId id="351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UTM Avo" panose="02040603050506020204" pitchFamily="18" charset="0"/>
      <p:regular r:id="rId27"/>
      <p:bold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5E69A-775B-40C0-BFA3-698DBC370592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13290-4E4B-46F1-BE61-50F211B1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8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5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Bấm</a:t>
            </a:r>
            <a:r>
              <a:rPr lang="vi-VN" baseline="0" dirty="0"/>
              <a:t> vào con cá để quay về trang chủ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3C91B-7E17-4245-A8D4-747CC83B31CB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092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Bấm</a:t>
            </a:r>
            <a:r>
              <a:rPr lang="vi-VN" baseline="0" dirty="0"/>
              <a:t> vào bạch tuột để quay về trang chủ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3C91B-7E17-4245-A8D4-747CC83B31CB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4252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Bấm</a:t>
            </a:r>
            <a:r>
              <a:rPr lang="vi-VN" baseline="0" dirty="0"/>
              <a:t> vào con cá để quay về trang chủ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3C91B-7E17-4245-A8D4-747CC83B31CB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03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Bấm</a:t>
            </a:r>
            <a:r>
              <a:rPr lang="vi-VN" baseline="0" dirty="0"/>
              <a:t> vào con cua để quay về trang chủ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3C91B-7E17-4245-A8D4-747CC83B31CB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36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" y="20646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9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27;p9">
            <a:extLst>
              <a:ext uri="{FF2B5EF4-FFF2-40B4-BE49-F238E27FC236}">
                <a16:creationId xmlns:a16="http://schemas.microsoft.com/office/drawing/2014/main" id="{3F045396-818B-88D2-3D5E-689DD01C05A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0E6EB2D4-6E79-D7DC-1417-E22B5FFAF9A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97F022FE-7EC6-E40B-6E08-B600C19BB76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24E7311-100E-4519-9B09-90246DEA2069}"/>
              </a:ext>
            </a:extLst>
          </p:cNvPr>
          <p:cNvSpPr/>
          <p:nvPr userDrawn="1"/>
        </p:nvSpPr>
        <p:spPr>
          <a:xfrm>
            <a:off x="11232081" y="124093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8715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96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3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9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12;p7">
            <a:extLst>
              <a:ext uri="{FF2B5EF4-FFF2-40B4-BE49-F238E27FC236}">
                <a16:creationId xmlns:a16="http://schemas.microsoft.com/office/drawing/2014/main" id="{4D50320B-58F2-468D-BF26-65FDA15DF7F9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2722EF8-E821-396E-5C31-EFFAA0A7A488}"/>
              </a:ext>
            </a:extLst>
          </p:cNvPr>
          <p:cNvSpPr/>
          <p:nvPr userDrawn="1"/>
        </p:nvSpPr>
        <p:spPr>
          <a:xfrm>
            <a:off x="11232081" y="0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4382A231-E26F-882B-5A5A-337D0D7E0BA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E0B0A452-71E1-AE8A-DF17-D9483B510DE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oogle Shape;27;p9">
            <a:extLst>
              <a:ext uri="{FF2B5EF4-FFF2-40B4-BE49-F238E27FC236}">
                <a16:creationId xmlns:a16="http://schemas.microsoft.com/office/drawing/2014/main" id="{0F1BD067-F808-5FE0-AE18-A425C64FABF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EF418706-8DAF-3811-6E12-26DF8531EE3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27;p9">
            <a:extLst>
              <a:ext uri="{FF2B5EF4-FFF2-40B4-BE49-F238E27FC236}">
                <a16:creationId xmlns:a16="http://schemas.microsoft.com/office/drawing/2014/main" id="{B12B1E2E-B30B-2BE6-D14B-0DF145F36EA5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3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49" r:id="rId4"/>
    <p:sldLayoutId id="2147483650" r:id="rId5"/>
    <p:sldLayoutId id="2147483685" r:id="rId6"/>
    <p:sldLayoutId id="2147483652" r:id="rId7"/>
    <p:sldLayoutId id="214748365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53" r:id="rId15"/>
    <p:sldLayoutId id="214748368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2.png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slide" Target="slide4.xml"/><Relationship Id="rId2" Type="http://schemas.openxmlformats.org/officeDocument/2006/relationships/image" Target="../media/image14.jp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1.png"/><Relationship Id="rId5" Type="http://schemas.openxmlformats.org/officeDocument/2006/relationships/slide" Target="slide20.xml"/><Relationship Id="rId15" Type="http://schemas.openxmlformats.org/officeDocument/2006/relationships/image" Target="../media/image23.png"/><Relationship Id="rId10" Type="http://schemas.openxmlformats.org/officeDocument/2006/relationships/image" Target="../media/image20.gif"/><Relationship Id="rId4" Type="http://schemas.openxmlformats.org/officeDocument/2006/relationships/image" Target="../media/image17.gif"/><Relationship Id="rId9" Type="http://schemas.openxmlformats.org/officeDocument/2006/relationships/slide" Target="slide8.xml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jp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jp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jp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224315" y="1838954"/>
            <a:ext cx="9815508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người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việc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5240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943" y="1012314"/>
            <a:ext cx="7648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+mj-lt"/>
                <a:cs typeface="Times New Roman" pitchFamily="18" charset="0"/>
              </a:rPr>
              <a:t>    </a:t>
            </a:r>
            <a:r>
              <a:rPr lang="en-US" sz="3000" dirty="0" err="1">
                <a:latin typeface="+mj-lt"/>
                <a:cs typeface="Times New Roman" pitchFamily="18" charset="0"/>
              </a:rPr>
              <a:t>Cái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chổi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thấy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rác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quét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nhà</a:t>
            </a:r>
            <a:endParaRPr lang="en-US" sz="3000" dirty="0">
              <a:latin typeface="+mj-lt"/>
              <a:cs typeface="Times New Roman" pitchFamily="18" charset="0"/>
            </a:endParaRPr>
          </a:p>
          <a:p>
            <a:r>
              <a:rPr lang="en-US" sz="3000" dirty="0" err="1">
                <a:latin typeface="+mj-lt"/>
                <a:cs typeface="Times New Roman" pitchFamily="18" charset="0"/>
              </a:rPr>
              <a:t>Cây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kim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sợi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chỉ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giúp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bà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vá</a:t>
            </a:r>
            <a:r>
              <a:rPr lang="en-US" sz="3000" dirty="0">
                <a:latin typeface="+mj-lt"/>
                <a:cs typeface="Times New Roman" pitchFamily="18" charset="0"/>
              </a:rPr>
              <a:t> may</a:t>
            </a:r>
          </a:p>
          <a:p>
            <a:r>
              <a:rPr lang="en-US" sz="3000" dirty="0">
                <a:latin typeface="+mj-lt"/>
                <a:cs typeface="Times New Roman" pitchFamily="18" charset="0"/>
              </a:rPr>
              <a:t>    </a:t>
            </a:r>
            <a:r>
              <a:rPr lang="en-US" sz="3000" dirty="0" err="1">
                <a:latin typeface="+mj-lt"/>
                <a:cs typeface="Times New Roman" pitchFamily="18" charset="0"/>
              </a:rPr>
              <a:t>Quyển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vở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chép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chữ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cả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ngày</a:t>
            </a:r>
            <a:endParaRPr lang="en-US" sz="3000" dirty="0">
              <a:latin typeface="+mj-lt"/>
              <a:cs typeface="Times New Roman" pitchFamily="18" charset="0"/>
            </a:endParaRPr>
          </a:p>
          <a:p>
            <a:r>
              <a:rPr lang="en-US" sz="3000" dirty="0" err="1">
                <a:latin typeface="+mj-lt"/>
                <a:cs typeface="Times New Roman" pitchFamily="18" charset="0"/>
              </a:rPr>
              <a:t>Ngọn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mướp</a:t>
            </a:r>
            <a:r>
              <a:rPr lang="en-US" sz="3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xòe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lá</a:t>
            </a:r>
            <a:r>
              <a:rPr lang="en-US" sz="3000" dirty="0">
                <a:latin typeface="+mj-lt"/>
                <a:cs typeface="Times New Roman" pitchFamily="18" charset="0"/>
              </a:rPr>
              <a:t>, </a:t>
            </a:r>
            <a:r>
              <a:rPr lang="en-US" sz="3000" dirty="0" err="1">
                <a:latin typeface="+mj-lt"/>
                <a:cs typeface="Times New Roman" pitchFamily="18" charset="0"/>
              </a:rPr>
              <a:t>vươn</a:t>
            </a:r>
            <a:r>
              <a:rPr lang="en-US" sz="3000" dirty="0">
                <a:latin typeface="+mj-lt"/>
                <a:cs typeface="Times New Roman" pitchFamily="18" charset="0"/>
              </a:rPr>
              <a:t> “ </a:t>
            </a:r>
            <a:r>
              <a:rPr lang="en-US" sz="3000" dirty="0" err="1">
                <a:latin typeface="+mj-lt"/>
                <a:cs typeface="Times New Roman" pitchFamily="18" charset="0"/>
              </a:rPr>
              <a:t>tay</a:t>
            </a:r>
            <a:r>
              <a:rPr lang="en-US" sz="3000" dirty="0">
                <a:latin typeface="+mj-lt"/>
                <a:cs typeface="Times New Roman" pitchFamily="18" charset="0"/>
              </a:rPr>
              <a:t>” </a:t>
            </a:r>
            <a:r>
              <a:rPr lang="en-US" sz="3000" dirty="0" err="1">
                <a:latin typeface="+mj-lt"/>
                <a:cs typeface="Times New Roman" pitchFamily="18" charset="0"/>
              </a:rPr>
              <a:t>leo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giàn</a:t>
            </a:r>
            <a:endParaRPr lang="en-US" sz="3000" dirty="0">
              <a:latin typeface="+mj-lt"/>
              <a:cs typeface="Times New Roman" pitchFamily="18" charset="0"/>
            </a:endParaRPr>
          </a:p>
          <a:p>
            <a:r>
              <a:rPr lang="en-US" sz="3000" dirty="0">
                <a:latin typeface="+mj-lt"/>
                <a:cs typeface="Times New Roman" pitchFamily="18" charset="0"/>
              </a:rPr>
              <a:t>     </a:t>
            </a:r>
            <a:r>
              <a:rPr lang="en-US" sz="3000" dirty="0" err="1">
                <a:latin typeface="+mj-lt"/>
                <a:cs typeface="Times New Roman" pitchFamily="18" charset="0"/>
              </a:rPr>
              <a:t>Đồng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hồ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biết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chỉ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thời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gian</a:t>
            </a:r>
            <a:endParaRPr lang="en-US" sz="3000" dirty="0">
              <a:latin typeface="+mj-lt"/>
              <a:cs typeface="Times New Roman" pitchFamily="18" charset="0"/>
            </a:endParaRPr>
          </a:p>
          <a:p>
            <a:r>
              <a:rPr lang="en-US" sz="3000" dirty="0" err="1">
                <a:latin typeface="+mj-lt"/>
                <a:cs typeface="Times New Roman" pitchFamily="18" charset="0"/>
              </a:rPr>
              <a:t>Cái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rá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vo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gạo</a:t>
            </a:r>
            <a:r>
              <a:rPr lang="en-US" sz="3000" dirty="0">
                <a:latin typeface="+mj-lt"/>
                <a:cs typeface="Times New Roman" pitchFamily="18" charset="0"/>
              </a:rPr>
              <a:t>, </a:t>
            </a:r>
            <a:r>
              <a:rPr lang="en-US" sz="3000" dirty="0" err="1">
                <a:latin typeface="+mj-lt"/>
                <a:cs typeface="Times New Roman" pitchFamily="18" charset="0"/>
              </a:rPr>
              <a:t>hòn</a:t>
            </a:r>
            <a:r>
              <a:rPr lang="en-US" sz="3000" dirty="0">
                <a:latin typeface="+mj-lt"/>
                <a:cs typeface="Times New Roman" pitchFamily="18" charset="0"/>
              </a:rPr>
              <a:t> than </a:t>
            </a:r>
            <a:r>
              <a:rPr lang="en-US" sz="3000" dirty="0" err="1">
                <a:latin typeface="+mj-lt"/>
                <a:cs typeface="Times New Roman" pitchFamily="18" charset="0"/>
              </a:rPr>
              <a:t>đốt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lò</a:t>
            </a:r>
            <a:endParaRPr lang="en-US" sz="3000" dirty="0">
              <a:latin typeface="+mj-lt"/>
              <a:cs typeface="Times New Roman" pitchFamily="18" charset="0"/>
            </a:endParaRPr>
          </a:p>
          <a:p>
            <a:r>
              <a:rPr lang="en-US" sz="3000" dirty="0">
                <a:latin typeface="+mj-lt"/>
                <a:cs typeface="Times New Roman" pitchFamily="18" charset="0"/>
              </a:rPr>
              <a:t>     Con </a:t>
            </a:r>
            <a:r>
              <a:rPr lang="en-US" sz="3000" dirty="0" err="1">
                <a:latin typeface="+mj-lt"/>
                <a:cs typeface="Times New Roman" pitchFamily="18" charset="0"/>
              </a:rPr>
              <a:t>gà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báo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sáng</a:t>
            </a:r>
            <a:r>
              <a:rPr lang="en-US" sz="3000" dirty="0">
                <a:latin typeface="+mj-lt"/>
                <a:cs typeface="Times New Roman" pitchFamily="18" charset="0"/>
              </a:rPr>
              <a:t>  “ Ó… o…”</a:t>
            </a:r>
          </a:p>
          <a:p>
            <a:r>
              <a:rPr lang="en-US" sz="3000" dirty="0" err="1">
                <a:latin typeface="+mj-lt"/>
                <a:cs typeface="Times New Roman" pitchFamily="18" charset="0"/>
              </a:rPr>
              <a:t>Cánh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cửa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biết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mở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để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cho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nắng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vào</a:t>
            </a:r>
            <a:endParaRPr lang="en-US" sz="3000" dirty="0">
              <a:latin typeface="+mj-lt"/>
              <a:cs typeface="Times New Roman" pitchFamily="18" charset="0"/>
            </a:endParaRPr>
          </a:p>
          <a:p>
            <a:r>
              <a:rPr lang="en-US" sz="3000" dirty="0">
                <a:latin typeface="+mj-lt"/>
                <a:cs typeface="Times New Roman" pitchFamily="18" charset="0"/>
              </a:rPr>
              <a:t>    </a:t>
            </a:r>
            <a:r>
              <a:rPr lang="en-US" sz="3000" dirty="0" err="1">
                <a:latin typeface="+mj-lt"/>
                <a:cs typeface="Times New Roman" pitchFamily="18" charset="0"/>
              </a:rPr>
              <a:t>Mỗi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người</a:t>
            </a:r>
            <a:r>
              <a:rPr lang="en-US" sz="3000" dirty="0">
                <a:latin typeface="+mj-lt"/>
                <a:cs typeface="Times New Roman" pitchFamily="18" charset="0"/>
              </a:rPr>
              <a:t>  </a:t>
            </a:r>
            <a:r>
              <a:rPr lang="en-US" sz="3000" dirty="0" err="1">
                <a:latin typeface="+mj-lt"/>
                <a:cs typeface="Times New Roman" pitchFamily="18" charset="0"/>
              </a:rPr>
              <a:t>một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việc</a:t>
            </a:r>
            <a:r>
              <a:rPr lang="en-US" sz="3000" dirty="0">
                <a:latin typeface="+mj-lt"/>
                <a:cs typeface="Times New Roman" pitchFamily="18" charset="0"/>
              </a:rPr>
              <a:t>  </a:t>
            </a:r>
            <a:r>
              <a:rPr lang="en-US" sz="3000" dirty="0" err="1">
                <a:latin typeface="+mj-lt"/>
                <a:cs typeface="Times New Roman" pitchFamily="18" charset="0"/>
              </a:rPr>
              <a:t>vui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sao</a:t>
            </a:r>
            <a:endParaRPr lang="en-US" sz="3000" dirty="0">
              <a:latin typeface="+mj-lt"/>
              <a:cs typeface="Times New Roman" pitchFamily="18" charset="0"/>
            </a:endParaRPr>
          </a:p>
          <a:p>
            <a:r>
              <a:rPr lang="en-US" sz="3000" dirty="0" err="1">
                <a:latin typeface="+mj-lt"/>
                <a:cs typeface="Times New Roman" pitchFamily="18" charset="0"/>
              </a:rPr>
              <a:t>Bé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ngoan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làm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được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việc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nào</a:t>
            </a:r>
            <a:r>
              <a:rPr lang="en-US" sz="3000" dirty="0">
                <a:latin typeface="+mj-lt"/>
                <a:cs typeface="Times New Roman" pitchFamily="18" charset="0"/>
              </a:rPr>
              <a:t>, </a:t>
            </a:r>
            <a:r>
              <a:rPr lang="en-US" sz="3000" dirty="0" err="1">
                <a:latin typeface="+mj-lt"/>
                <a:cs typeface="Times New Roman" pitchFamily="18" charset="0"/>
              </a:rPr>
              <a:t>bé</a:t>
            </a:r>
            <a:r>
              <a:rPr lang="en-US" sz="3000" dirty="0"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latin typeface="+mj-lt"/>
                <a:cs typeface="Times New Roman" pitchFamily="18" charset="0"/>
              </a:rPr>
              <a:t>ơi</a:t>
            </a:r>
            <a:r>
              <a:rPr lang="en-US" sz="3000" dirty="0">
                <a:latin typeface="+mj-lt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2141" y="3828877"/>
            <a:ext cx="2211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nắng</a:t>
            </a:r>
            <a:endParaRPr lang="en-US" sz="3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3893217" y="1095850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3004205" y="1566312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3757271" y="2508619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2255730" y="3860380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2842225" y="3388791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4073528" y="3831566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3681071" y="4289894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4321893" y="4713635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2546129" y="4778006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82247" y="527173"/>
            <a:ext cx="96592" cy="58635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4398093" y="2024776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7041929" y="5153721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7118129" y="5157918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5721291" y="5170764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3931317" y="5201969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2350799" y="2913966"/>
            <a:ext cx="76200" cy="44008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6193EB1-0BC5-45F9-BAC6-FD290924A265}"/>
              </a:ext>
            </a:extLst>
          </p:cNvPr>
          <p:cNvSpPr txBox="1"/>
          <p:nvPr/>
        </p:nvSpPr>
        <p:spPr>
          <a:xfrm>
            <a:off x="229489" y="6067591"/>
            <a:ext cx="4395019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itchFamily="34" charset="0"/>
                <a:cs typeface="Arial-Rounded" pitchFamily="34" charset="0"/>
              </a:rPr>
              <a:t>câu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898710" y="560224"/>
            <a:ext cx="4171277" cy="6330827"/>
            <a:chOff x="1451428" y="1146629"/>
            <a:chExt cx="5050972" cy="4383313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l="31705" t="23958" r="43307" b="40328"/>
            <a:stretch/>
          </p:blipFill>
          <p:spPr>
            <a:xfrm>
              <a:off x="1451428" y="1146629"/>
              <a:ext cx="3251200" cy="26125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/>
            <a:srcRect l="56916" t="21181" r="29251" b="61557"/>
            <a:stretch/>
          </p:blipFill>
          <p:spPr>
            <a:xfrm>
              <a:off x="4702628" y="1364341"/>
              <a:ext cx="1799772" cy="126274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4"/>
            <a:srcRect l="56693" t="24355" r="29363" b="36756"/>
            <a:stretch/>
          </p:blipFill>
          <p:spPr>
            <a:xfrm>
              <a:off x="4688114" y="2685142"/>
              <a:ext cx="1814286" cy="2844800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4601028" y="4601028"/>
              <a:ext cx="290285" cy="24674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161" y="457056"/>
            <a:ext cx="27066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8047632" y="1442504"/>
            <a:ext cx="2571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xòe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lá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47632" y="2164847"/>
            <a:ext cx="21875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sợi</a:t>
            </a:r>
            <a:r>
              <a:rPr lang="en-US" sz="3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chỉ</a:t>
            </a:r>
            <a:endParaRPr lang="en-US" sz="3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7632" y="2896466"/>
            <a:ext cx="202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leo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giàn</a:t>
            </a:r>
            <a:endParaRPr lang="en-US" sz="3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72483" y="457056"/>
            <a:ext cx="4229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cs typeface="Times New Roman" pitchFamily="18" charset="0"/>
              </a:rPr>
              <a:t>Mỗi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người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một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việc</a:t>
            </a:r>
            <a:endParaRPr lang="en-US" sz="32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6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49" grpId="0" animBg="1"/>
      <p:bldP spid="56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651" y="1215840"/>
            <a:ext cx="762260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Cái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chổi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thấy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rác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quét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nhà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Cây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kim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sợi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giúp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bà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vá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may</a:t>
            </a:r>
          </a:p>
          <a:p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Quyển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vở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chép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cả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ngày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Ngọn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mướp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xòe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lá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vươn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“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tay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”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leo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giàn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hồ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thời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gian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Cái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rá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gạo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hòn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than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đốt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lò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 Con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gà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báo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sáng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“ Ó… o…”</a:t>
            </a:r>
          </a:p>
          <a:p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Cánh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cửa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mở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nắng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vào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Mỗi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vui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sao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ngoan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nào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ơi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?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7" y="899652"/>
            <a:ext cx="413861" cy="213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224993" y="1669228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06" y="2420247"/>
            <a:ext cx="545122" cy="349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13B03CA-D329-49EF-A566-042E79C2EE9B}"/>
              </a:ext>
            </a:extLst>
          </p:cNvPr>
          <p:cNvSpPr/>
          <p:nvPr/>
        </p:nvSpPr>
        <p:spPr>
          <a:xfrm>
            <a:off x="224993" y="4016145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1495" y="472971"/>
            <a:ext cx="4229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cs typeface="Times New Roman" pitchFamily="18" charset="0"/>
              </a:rPr>
              <a:t>Mỗi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người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một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việc</a:t>
            </a:r>
            <a:endParaRPr lang="en-US" sz="3200" b="1" dirty="0"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788980" y="436659"/>
            <a:ext cx="3277069" cy="5651357"/>
            <a:chOff x="1451428" y="1146629"/>
            <a:chExt cx="5050972" cy="438331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31705" t="23958" r="43307" b="40328"/>
            <a:stretch/>
          </p:blipFill>
          <p:spPr>
            <a:xfrm>
              <a:off x="1451428" y="1146629"/>
              <a:ext cx="3251200" cy="261257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56916" t="21181" r="29251" b="61557"/>
            <a:stretch/>
          </p:blipFill>
          <p:spPr>
            <a:xfrm>
              <a:off x="4702628" y="1364341"/>
              <a:ext cx="1799772" cy="126274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56693" t="24355" r="29363" b="36756"/>
            <a:stretch/>
          </p:blipFill>
          <p:spPr>
            <a:xfrm>
              <a:off x="4688114" y="2685142"/>
              <a:ext cx="1814286" cy="28448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601028" y="4601028"/>
              <a:ext cx="290285" cy="24674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71404" y="5991146"/>
            <a:ext cx="756397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chia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20538" y="5989713"/>
            <a:ext cx="310871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601497" y="5989713"/>
            <a:ext cx="547165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nối</a:t>
            </a:r>
            <a:r>
              <a:rPr lang="en-US" sz="3200" dirty="0"/>
              <a:t>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48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414" y="549775"/>
            <a:ext cx="79591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+mj-lt"/>
                <a:cs typeface="Times New Roman" pitchFamily="18" charset="0"/>
              </a:rPr>
              <a:t>Mỗi người một việc</a:t>
            </a:r>
          </a:p>
          <a:p>
            <a:pPr algn="ctr"/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    </a:t>
            </a:r>
          </a:p>
          <a:p>
            <a:pPr algn="ctr"/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Cái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chổi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thấy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rác,quét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nhà</a:t>
            </a:r>
            <a:endParaRPr lang="en-US" sz="30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Cây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kim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sợi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giúp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bà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vá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may</a:t>
            </a:r>
          </a:p>
          <a:p>
            <a:pPr algn="ctr"/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  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Quyển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vở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chép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chữ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cả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ngày</a:t>
            </a:r>
            <a:endParaRPr lang="en-US" sz="30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Ngọn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mướp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xòe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lá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vươn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“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tay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”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leo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giàn</a:t>
            </a:r>
            <a:endParaRPr lang="en-US" sz="30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hồ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thời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gian</a:t>
            </a:r>
            <a:endParaRPr lang="en-US" sz="30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Cái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rá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vo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gạo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hòn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than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đốt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lò</a:t>
            </a:r>
            <a:endParaRPr lang="en-US" sz="30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    Con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gà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báo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sáng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“ Ó… o…”</a:t>
            </a:r>
          </a:p>
          <a:p>
            <a:pPr algn="ctr"/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Cánh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cửa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mở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để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cho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nắng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vào</a:t>
            </a:r>
            <a:endParaRPr lang="en-US" sz="30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Mỗi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một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vui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sao</a:t>
            </a:r>
            <a:endParaRPr lang="en-US" sz="30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ngoan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làm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cs typeface="Times New Roman" pitchFamily="18" charset="0"/>
              </a:rPr>
              <a:t>ơi</a:t>
            </a:r>
            <a:r>
              <a:rPr lang="en-US" sz="30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                                             </a:t>
            </a:r>
            <a:r>
              <a:rPr lang="en-US" sz="2000">
                <a:solidFill>
                  <a:prstClr val="black"/>
                </a:solidFill>
                <a:cs typeface="Times New Roman" pitchFamily="18" charset="0"/>
              </a:rPr>
              <a:t>Nguyễn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Chương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US" sz="3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81869" y="1390918"/>
            <a:ext cx="3992451" cy="5467082"/>
            <a:chOff x="1451428" y="1146629"/>
            <a:chExt cx="5050972" cy="43833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1705" t="23958" r="43307" b="40328"/>
            <a:stretch/>
          </p:blipFill>
          <p:spPr>
            <a:xfrm>
              <a:off x="1451428" y="1146629"/>
              <a:ext cx="3251200" cy="261257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56916" t="21181" r="29251" b="61557"/>
            <a:stretch/>
          </p:blipFill>
          <p:spPr>
            <a:xfrm>
              <a:off x="4702628" y="1364341"/>
              <a:ext cx="1799772" cy="126274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56693" t="24355" r="29363" b="36756"/>
            <a:stretch/>
          </p:blipFill>
          <p:spPr>
            <a:xfrm>
              <a:off x="4688114" y="2685142"/>
              <a:ext cx="1814286" cy="28448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601028" y="4601028"/>
              <a:ext cx="290285" cy="24674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34722" y="6063810"/>
            <a:ext cx="288745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Đọc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toàn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72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707" y="1030595"/>
            <a:ext cx="783139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  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Cái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chổi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thấy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rác,quét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nhà</a:t>
            </a:r>
            <a:endParaRPr lang="en-US" sz="25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Cây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kim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sợi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giúp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bà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vá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may</a:t>
            </a:r>
          </a:p>
          <a:p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  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Quyển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vở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chép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chữ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cả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ngày</a:t>
            </a:r>
            <a:endParaRPr lang="en-US" sz="25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Ngọn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mướp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xòe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lá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vươn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“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tay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”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leo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giàn</a:t>
            </a:r>
            <a:endParaRPr lang="en-US" sz="25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Đồng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hồ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thời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gian</a:t>
            </a:r>
            <a:endParaRPr lang="en-US" sz="25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Cái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rá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vo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gạo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hòn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than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đốt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lò</a:t>
            </a:r>
            <a:endParaRPr lang="en-US" sz="25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    Con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gà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báo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sáng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“ Ó… o…”</a:t>
            </a:r>
          </a:p>
          <a:p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Cánh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cửa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mở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để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cho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nắng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vào</a:t>
            </a:r>
            <a:endParaRPr lang="en-US" sz="25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Mỗi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người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một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vui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sao</a:t>
            </a:r>
            <a:endParaRPr lang="en-US" sz="25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ngoan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làm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được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ơi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                        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Nguyễn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Văn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cs typeface="Times New Roman" pitchFamily="18" charset="0"/>
              </a:rPr>
              <a:t>Chương</a:t>
            </a:r>
            <a:r>
              <a:rPr lang="en-US" sz="2500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63592" y="3244334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'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8" y="5263116"/>
            <a:ext cx="6889841" cy="144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79872" y="461209"/>
            <a:ext cx="466642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100" dirty="0" err="1">
                <a:solidFill>
                  <a:srgbClr val="FF0000"/>
                </a:solidFill>
                <a:cs typeface="Times New Roman" pitchFamily="18" charset="0"/>
              </a:rPr>
              <a:t>Mỗi</a:t>
            </a:r>
            <a:r>
              <a:rPr lang="en-US" sz="31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31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31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cs typeface="Times New Roman" pitchFamily="18" charset="0"/>
              </a:rPr>
              <a:t>việc</a:t>
            </a:r>
            <a:endParaRPr lang="en-US" sz="31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014604" y="412464"/>
            <a:ext cx="3992451" cy="4773116"/>
            <a:chOff x="1451428" y="1146629"/>
            <a:chExt cx="5050972" cy="43833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31705" t="23958" r="43307" b="40328"/>
            <a:stretch/>
          </p:blipFill>
          <p:spPr>
            <a:xfrm>
              <a:off x="1451428" y="1146629"/>
              <a:ext cx="3251200" cy="261257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56916" t="21181" r="29251" b="61557"/>
            <a:stretch/>
          </p:blipFill>
          <p:spPr>
            <a:xfrm>
              <a:off x="4702628" y="1364341"/>
              <a:ext cx="1799772" cy="126274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l="56693" t="24355" r="29363" b="36756"/>
            <a:stretch/>
          </p:blipFill>
          <p:spPr>
            <a:xfrm>
              <a:off x="4688114" y="2685142"/>
              <a:ext cx="1814286" cy="28448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601028" y="4601028"/>
              <a:ext cx="290285" cy="24674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881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40720"/>
            <a:ext cx="708991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>
                <a:solidFill>
                  <a:schemeClr val="accent1"/>
                </a:solidFill>
                <a:latin typeface="+mj-lt"/>
                <a:cs typeface="Times New Roman" pitchFamily="18" charset="0"/>
              </a:rPr>
              <a:t>Mỗi người một việc</a:t>
            </a:r>
          </a:p>
          <a:p>
            <a:pPr algn="ctr"/>
            <a:endParaRPr lang="en-US" sz="300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>
                <a:solidFill>
                  <a:prstClr val="black"/>
                </a:solidFill>
                <a:cs typeface="Times New Roman" pitchFamily="18" charset="0"/>
              </a:rPr>
              <a:t>Cái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chổi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rác,quét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nhà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kim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sợi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may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vở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chép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ngày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Ngọn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mướp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xòe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vươn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“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leo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giàn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hồ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gian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rá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gạo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hòn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than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đốt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lò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Con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báo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“ Ó… o…”</a:t>
            </a: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Cánh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vào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vui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sao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ngoan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ơi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r>
              <a:rPr lang="en-US" sz="2800">
                <a:solidFill>
                  <a:prstClr val="black"/>
                </a:solidFill>
                <a:cs typeface="Times New Roman" pitchFamily="18" charset="0"/>
              </a:rPr>
              <a:t>                                           </a:t>
            </a:r>
            <a:r>
              <a:rPr lang="en-US" sz="2000">
                <a:solidFill>
                  <a:prstClr val="black"/>
                </a:solidFill>
                <a:cs typeface="Times New Roman" pitchFamily="18" charset="0"/>
              </a:rPr>
              <a:t>Nguyễn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Chương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197212" y="1390918"/>
            <a:ext cx="0" cy="52360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97212" y="1390918"/>
            <a:ext cx="4767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, con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97212" y="2745134"/>
            <a:ext cx="47679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ái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chổi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kim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sợi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chỉ,quyển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vở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hồ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rá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hòn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 than,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cánh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Calibri"/>
              </a:rPr>
              <a:t>cửa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Calibri"/>
              </a:rPr>
              <a:t>.</a:t>
            </a:r>
            <a:endParaRPr lang="en-US" sz="28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97213" y="4561016"/>
            <a:ext cx="3686492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+ Con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vật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: con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gà</a:t>
            </a:r>
            <a:r>
              <a:rPr lang="vi-VN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97214" y="5561290"/>
            <a:ext cx="4994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Loài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cây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ngọn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mướp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.</a:t>
            </a:r>
            <a:endParaRPr lang="en-US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241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316" y="840720"/>
            <a:ext cx="708499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>
                <a:solidFill>
                  <a:schemeClr val="accent1"/>
                </a:solidFill>
                <a:latin typeface="+mj-lt"/>
                <a:cs typeface="Times New Roman" pitchFamily="18" charset="0"/>
              </a:rPr>
              <a:t>Mỗi người một việc</a:t>
            </a:r>
          </a:p>
          <a:p>
            <a:pPr algn="ctr"/>
            <a:endParaRPr lang="en-US" sz="300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>
                <a:solidFill>
                  <a:prstClr val="black"/>
                </a:solidFill>
                <a:cs typeface="Times New Roman" pitchFamily="18" charset="0"/>
              </a:rPr>
              <a:t>Cái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chổi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rác,quét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nhà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kim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sợi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may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vở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chép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ngày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Ngọn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mướp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xòe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vươn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“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leo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giàn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hồ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gian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rá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gạo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hòn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than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đốt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lò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Con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báo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“ Ó… o…”</a:t>
            </a: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Cánh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vào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vui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sao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ngoan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ơi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pPr algn="r"/>
            <a:r>
              <a:rPr lang="en-US" sz="2800">
                <a:solidFill>
                  <a:prstClr val="black"/>
                </a:solidFill>
                <a:cs typeface="Times New Roman" pitchFamily="18" charset="0"/>
              </a:rPr>
              <a:t>                 </a:t>
            </a:r>
            <a:r>
              <a:rPr lang="en-US" sz="2000">
                <a:solidFill>
                  <a:prstClr val="black"/>
                </a:solidFill>
                <a:cs typeface="Times New Roman" pitchFamily="18" charset="0"/>
              </a:rPr>
              <a:t>Nguyễn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Chương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197212" y="1390918"/>
            <a:ext cx="0" cy="52360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44696" y="1240076"/>
            <a:ext cx="46899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ích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1152" y="3054811"/>
            <a:ext cx="4316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+ </a:t>
            </a:r>
            <a:r>
              <a:rPr lang="en-US" sz="2800" dirty="0" err="1">
                <a:cs typeface="Times New Roman" pitchFamily="18" charset="0"/>
              </a:rPr>
              <a:t>Cái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chổi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để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quét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nhà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quét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sân</a:t>
            </a:r>
            <a:r>
              <a:rPr lang="vi-VN" sz="2800" dirty="0">
                <a:cs typeface="Times New Roman" pitchFamily="18" charset="0"/>
              </a:rPr>
              <a:t>.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6236" y="4089497"/>
            <a:ext cx="4778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kim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sợi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quần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áo</a:t>
            </a:r>
            <a:r>
              <a:rPr lang="vi-VN" sz="2800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42313" y="5241924"/>
            <a:ext cx="4792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+ Con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gà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gáy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sáng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để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báo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mọi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Calibri"/>
                <a:cs typeface="Times New Roman"/>
              </a:rPr>
              <a:t>người</a:t>
            </a:r>
            <a:r>
              <a:rPr lang="en-US" sz="2800" dirty="0">
                <a:solidFill>
                  <a:srgbClr val="000000"/>
                </a:solidFill>
                <a:ea typeface="Calibri"/>
                <a:cs typeface="Times New Roman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7077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7197212" y="1390918"/>
            <a:ext cx="0" cy="52360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39376" y="2526116"/>
            <a:ext cx="3772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68175" y="1222805"/>
            <a:ext cx="4616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3: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3826" y="4174966"/>
            <a:ext cx="4750594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Trả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lời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: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Em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có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thể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quét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nhà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,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giúp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mẹ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nấu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cơm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,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phơi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quần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áo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,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chăm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chỉ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học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2500" dirty="0" err="1">
                <a:solidFill>
                  <a:srgbClr val="002060"/>
                </a:solidFill>
                <a:ea typeface="Calibri"/>
                <a:cs typeface="Times New Roman"/>
              </a:rPr>
              <a:t>tập</a:t>
            </a:r>
            <a:r>
              <a:rPr lang="en-US" sz="2500" dirty="0">
                <a:solidFill>
                  <a:srgbClr val="002060"/>
                </a:solidFill>
                <a:ea typeface="Calibri"/>
                <a:cs typeface="Times New Roman"/>
              </a:rPr>
              <a:t>……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7339375" y="3124029"/>
            <a:ext cx="47305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ngoan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87F19E-6503-48A6-A3D6-EE0DE7DBC221}"/>
              </a:ext>
            </a:extLst>
          </p:cNvPr>
          <p:cNvSpPr txBox="1"/>
          <p:nvPr/>
        </p:nvSpPr>
        <p:spPr>
          <a:xfrm>
            <a:off x="70686" y="840720"/>
            <a:ext cx="708991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>
                <a:solidFill>
                  <a:schemeClr val="accent1"/>
                </a:solidFill>
                <a:latin typeface="+mj-lt"/>
                <a:cs typeface="Times New Roman" pitchFamily="18" charset="0"/>
              </a:rPr>
              <a:t>Mỗi người một việc</a:t>
            </a:r>
          </a:p>
          <a:p>
            <a:pPr algn="ctr"/>
            <a:endParaRPr lang="en-US" sz="300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>
                <a:solidFill>
                  <a:prstClr val="black"/>
                </a:solidFill>
                <a:cs typeface="Times New Roman" pitchFamily="18" charset="0"/>
              </a:rPr>
              <a:t>Cái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chổi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rác,quét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nhà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kim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sợi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may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Quyển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vở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chép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ngày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Ngọn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mướp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xòe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vươn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“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leo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giàn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hồ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gian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rá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gạo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hòn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than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đốt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lò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Con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báo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“ Ó… o…”</a:t>
            </a: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Cánh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vào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vui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sao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ngoan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ơi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r>
              <a:rPr lang="en-US" sz="2800">
                <a:solidFill>
                  <a:prstClr val="black"/>
                </a:solidFill>
                <a:cs typeface="Times New Roman" pitchFamily="18" charset="0"/>
              </a:rPr>
              <a:t>                                           </a:t>
            </a:r>
            <a:r>
              <a:rPr lang="en-US" sz="2000">
                <a:solidFill>
                  <a:prstClr val="black"/>
                </a:solidFill>
                <a:cs typeface="Times New Roman" pitchFamily="18" charset="0"/>
              </a:rPr>
              <a:t>Nguyễn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Chương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1C2BB23-1A6B-4774-8394-4E8567F91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943"/>
            <a:ext cx="12192000" cy="64080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17143" y="3301711"/>
            <a:ext cx="747485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Luyện</a:t>
            </a:r>
            <a:r>
              <a:rPr lang="en-US" sz="9600" b="1" spc="5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9600" b="1" spc="50" dirty="0" err="1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tập</a:t>
            </a:r>
            <a:endParaRPr lang="vi-VN" sz="96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490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0724" y="1118544"/>
            <a:ext cx="11119641" cy="16383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88" y="472213"/>
            <a:ext cx="10340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8207" y="3162036"/>
            <a:ext cx="2202542" cy="3618777"/>
          </a:xfrm>
          <a:prstGeom prst="roundRect">
            <a:avLst/>
          </a:prstGeom>
          <a:solidFill>
            <a:srgbClr val="7030A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69083" y="3162036"/>
            <a:ext cx="2316741" cy="361877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43801" y="3159419"/>
            <a:ext cx="2199448" cy="362139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01227" y="3159419"/>
            <a:ext cx="2279007" cy="36213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3374" y="1704331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+mj-lt"/>
                <a:cs typeface="Times New Roman" pitchFamily="18" charset="0"/>
              </a:rPr>
              <a:t>bé.</a:t>
            </a:r>
            <a:endParaRPr lang="en-US" sz="28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255" y="1214284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chổi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8658" y="120781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kim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3010" y="1215502"/>
            <a:ext cx="80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4757" y="1207813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vở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8102" y="1172861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mướp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3107" y="1172861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5721" y="1172861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than,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28750" y="1207813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gạo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28899" y="1215502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gà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9580" y="1731033"/>
            <a:ext cx="2266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buổi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54309" y="1172861"/>
            <a:ext cx="115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9679" y="3220836"/>
            <a:ext cx="1393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NGƯỜI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80148" y="3159419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VẬT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20261" y="3239223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CON VẬT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14582" y="3239223"/>
            <a:ext cx="2032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THỜI GIAN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05085" y="1215502"/>
            <a:ext cx="102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bà</a:t>
            </a:r>
            <a:r>
              <a:rPr lang="en-US" sz="2800" dirty="0"/>
              <a:t>,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95885" y="1207813"/>
            <a:ext cx="111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8952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-0.15612 0.36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 -0.00833 L -0.12071 0.397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58 -0.0044 L 0.23894 0.352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26745 0.347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10664 0.448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648 L 0.10078 0.443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-0.15651 0.537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14271 0.530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0857 L -0.29701 0.6199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20" y="3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28007 0.6078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44896 0.691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3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15274 0.3854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4753 0.3976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69765 0.424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83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2" y="454336"/>
            <a:ext cx="5754103" cy="134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3407" y="1917290"/>
            <a:ext cx="11227316" cy="98505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Chổi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kim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bà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vở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mướp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lá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than,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gạo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gà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cửa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buổi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sáng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bé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407" y="3155845"/>
            <a:ext cx="6530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cs typeface="Times New Roman" pitchFamily="18" charset="0"/>
              </a:rPr>
              <a:t>a) Một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cs typeface="Times New Roman" pitchFamily="18" charset="0"/>
              </a:rPr>
              <a:t>Ai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2326" y="3740620"/>
            <a:ext cx="602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Ai?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6210" y="4325395"/>
            <a:ext cx="6588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cs typeface="Times New Roman" pitchFamily="18" charset="0"/>
              </a:rPr>
              <a:t>b) Một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Con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B05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7857" y="4848615"/>
            <a:ext cx="749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Gà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7233" y="5433390"/>
            <a:ext cx="8375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cs typeface="Times New Roman" pitchFamily="18" charset="0"/>
              </a:rPr>
              <a:t>c) Một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Times New Roman" pitchFamily="18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3824" y="6018165"/>
            <a:ext cx="7340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Chổi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Cái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5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2632433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42424" y="1850744"/>
            <a:ext cx="75180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5031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42531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802CDD34-CDD6-492A-9A67-72995A5FF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715"/>
            <a:ext cx="12191999" cy="64032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0101" r="20074" b="50000"/>
          <a:stretch>
            <a:fillRect/>
          </a:stretch>
        </p:blipFill>
        <p:spPr bwMode="auto">
          <a:xfrm>
            <a:off x="3910823" y="454715"/>
            <a:ext cx="3644389" cy="196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5461" y="2613994"/>
            <a:ext cx="9816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280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28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tôm cá dưới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vướng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lưới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bác</a:t>
            </a:r>
            <a:r>
              <a:rPr lang="en-US" sz="28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ngư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đánh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cá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cứu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28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ấy bằng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nhé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23065" r="4429" b="21185"/>
          <a:stretch/>
        </p:blipFill>
        <p:spPr>
          <a:xfrm>
            <a:off x="5867400" y="4343401"/>
            <a:ext cx="1211070" cy="77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5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7C3DA138-B50A-4352-8E43-D6EB17352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61"/>
            <a:ext cx="12174648" cy="6410738"/>
          </a:xfrm>
          <a:prstGeom prst="rect">
            <a:avLst/>
          </a:prstGeom>
        </p:spPr>
      </p:pic>
      <p:pic>
        <p:nvPicPr>
          <p:cNvPr id="2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34" y="4184587"/>
            <a:ext cx="1509106" cy="163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42" y="3542961"/>
            <a:ext cx="1570607" cy="60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92" y="2907288"/>
            <a:ext cx="1460223" cy="127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75" y="4847984"/>
            <a:ext cx="1805566" cy="103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ưới bạch tuột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t="12538" r="5462" b="9614"/>
          <a:stretch/>
        </p:blipFill>
        <p:spPr>
          <a:xfrm>
            <a:off x="5093395" y="1931349"/>
            <a:ext cx="1800212" cy="2214783"/>
          </a:xfrm>
          <a:prstGeom prst="rect">
            <a:avLst/>
          </a:prstGeom>
        </p:spPr>
      </p:pic>
      <p:pic>
        <p:nvPicPr>
          <p:cNvPr id="7" name="lưới cá vàng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t="12538" r="5462" b="9614"/>
          <a:stretch/>
        </p:blipFill>
        <p:spPr>
          <a:xfrm>
            <a:off x="2706260" y="3194119"/>
            <a:ext cx="1800212" cy="221478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5867400" y="1"/>
            <a:ext cx="1524" cy="2066547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175039" y="1"/>
            <a:ext cx="893675" cy="3468502"/>
          </a:xfrm>
          <a:custGeom>
            <a:avLst/>
            <a:gdLst>
              <a:gd name="connsiteX0" fmla="*/ 118169 w 571659"/>
              <a:gd name="connsiteY0" fmla="*/ 2483318 h 2483318"/>
              <a:gd name="connsiteX1" fmla="*/ 570556 w 571659"/>
              <a:gd name="connsiteY1" fmla="*/ 2050182 h 2483318"/>
              <a:gd name="connsiteX2" fmla="*/ 2666 w 571659"/>
              <a:gd name="connsiteY2" fmla="*/ 1434165 h 2483318"/>
              <a:gd name="connsiteX3" fmla="*/ 349175 w 571659"/>
              <a:gd name="connsiteY3" fmla="*/ 885525 h 2483318"/>
              <a:gd name="connsiteX4" fmla="*/ 156670 w 571659"/>
              <a:gd name="connsiteY4" fmla="*/ 231007 h 2483318"/>
              <a:gd name="connsiteX5" fmla="*/ 233672 w 571659"/>
              <a:gd name="connsiteY5" fmla="*/ 0 h 248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659" h="2483318">
                <a:moveTo>
                  <a:pt x="118169" y="2483318"/>
                </a:moveTo>
                <a:cubicBezTo>
                  <a:pt x="353987" y="2354179"/>
                  <a:pt x="589806" y="2225041"/>
                  <a:pt x="570556" y="2050182"/>
                </a:cubicBezTo>
                <a:cubicBezTo>
                  <a:pt x="551306" y="1875323"/>
                  <a:pt x="39563" y="1628274"/>
                  <a:pt x="2666" y="1434165"/>
                </a:cubicBezTo>
                <a:cubicBezTo>
                  <a:pt x="-34231" y="1240056"/>
                  <a:pt x="323508" y="1086051"/>
                  <a:pt x="349175" y="885525"/>
                </a:cubicBezTo>
                <a:cubicBezTo>
                  <a:pt x="374842" y="684999"/>
                  <a:pt x="175920" y="378594"/>
                  <a:pt x="156670" y="231007"/>
                </a:cubicBezTo>
                <a:cubicBezTo>
                  <a:pt x="137420" y="83420"/>
                  <a:pt x="185546" y="41710"/>
                  <a:pt x="233672" y="0"/>
                </a:cubicBezTo>
              </a:path>
            </a:pathLst>
          </a:cu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390"/>
          </a:p>
        </p:txBody>
      </p:sp>
      <p:pic>
        <p:nvPicPr>
          <p:cNvPr id="11" name="lưới cá dino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t="12538" r="5462" b="9614"/>
          <a:stretch/>
        </p:blipFill>
        <p:spPr>
          <a:xfrm>
            <a:off x="7628006" y="2483268"/>
            <a:ext cx="2043681" cy="2125339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8339628" y="1"/>
            <a:ext cx="352666" cy="2614517"/>
          </a:xfrm>
          <a:custGeom>
            <a:avLst/>
            <a:gdLst>
              <a:gd name="connsiteX0" fmla="*/ 176504 w 312301"/>
              <a:gd name="connsiteY0" fmla="*/ 1790299 h 1790299"/>
              <a:gd name="connsiteX1" fmla="*/ 3249 w 312301"/>
              <a:gd name="connsiteY1" fmla="*/ 1617044 h 1790299"/>
              <a:gd name="connsiteX2" fmla="*/ 311257 w 312301"/>
              <a:gd name="connsiteY2" fmla="*/ 1145406 h 1790299"/>
              <a:gd name="connsiteX3" fmla="*/ 109127 w 312301"/>
              <a:gd name="connsiteY3" fmla="*/ 654518 h 1790299"/>
              <a:gd name="connsiteX4" fmla="*/ 263131 w 312301"/>
              <a:gd name="connsiteY4" fmla="*/ 182880 h 1790299"/>
              <a:gd name="connsiteX5" fmla="*/ 282381 w 312301"/>
              <a:gd name="connsiteY5" fmla="*/ 0 h 179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01" h="1790299">
                <a:moveTo>
                  <a:pt x="176504" y="1790299"/>
                </a:moveTo>
                <a:cubicBezTo>
                  <a:pt x="78647" y="1757412"/>
                  <a:pt x="-19210" y="1724526"/>
                  <a:pt x="3249" y="1617044"/>
                </a:cubicBezTo>
                <a:cubicBezTo>
                  <a:pt x="25708" y="1509562"/>
                  <a:pt x="293611" y="1305827"/>
                  <a:pt x="311257" y="1145406"/>
                </a:cubicBezTo>
                <a:cubicBezTo>
                  <a:pt x="328903" y="984985"/>
                  <a:pt x="117148" y="814939"/>
                  <a:pt x="109127" y="654518"/>
                </a:cubicBezTo>
                <a:cubicBezTo>
                  <a:pt x="101106" y="494097"/>
                  <a:pt x="234255" y="291966"/>
                  <a:pt x="263131" y="182880"/>
                </a:cubicBezTo>
                <a:cubicBezTo>
                  <a:pt x="292007" y="73794"/>
                  <a:pt x="287194" y="36897"/>
                  <a:pt x="282381" y="0"/>
                </a:cubicBezTo>
              </a:path>
            </a:pathLst>
          </a:cu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390"/>
          </a:p>
        </p:txBody>
      </p:sp>
      <p:pic>
        <p:nvPicPr>
          <p:cNvPr id="13" name="lưới cua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t="12538" r="5462" b="9614"/>
          <a:stretch/>
        </p:blipFill>
        <p:spPr>
          <a:xfrm>
            <a:off x="6723612" y="4184588"/>
            <a:ext cx="1476888" cy="1817001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7141917" y="0"/>
            <a:ext cx="628798" cy="4306826"/>
          </a:xfrm>
          <a:custGeom>
            <a:avLst/>
            <a:gdLst>
              <a:gd name="connsiteX0" fmla="*/ 207972 w 633019"/>
              <a:gd name="connsiteY0" fmla="*/ 3465094 h 3465094"/>
              <a:gd name="connsiteX1" fmla="*/ 5842 w 633019"/>
              <a:gd name="connsiteY1" fmla="*/ 3099334 h 3465094"/>
              <a:gd name="connsiteX2" fmla="*/ 410103 w 633019"/>
              <a:gd name="connsiteY2" fmla="*/ 2723949 h 3465094"/>
              <a:gd name="connsiteX3" fmla="*/ 63594 w 633019"/>
              <a:gd name="connsiteY3" fmla="*/ 2030930 h 3465094"/>
              <a:gd name="connsiteX4" fmla="*/ 631484 w 633019"/>
              <a:gd name="connsiteY4" fmla="*/ 731520 h 3465094"/>
              <a:gd name="connsiteX5" fmla="*/ 198347 w 633019"/>
              <a:gd name="connsiteY5" fmla="*/ 0 h 346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019" h="3465094">
                <a:moveTo>
                  <a:pt x="207972" y="3465094"/>
                </a:moveTo>
                <a:cubicBezTo>
                  <a:pt x="90063" y="3343976"/>
                  <a:pt x="-27846" y="3222858"/>
                  <a:pt x="5842" y="3099334"/>
                </a:cubicBezTo>
                <a:cubicBezTo>
                  <a:pt x="39530" y="2975810"/>
                  <a:pt x="400478" y="2902016"/>
                  <a:pt x="410103" y="2723949"/>
                </a:cubicBezTo>
                <a:cubicBezTo>
                  <a:pt x="419728" y="2545882"/>
                  <a:pt x="26697" y="2363001"/>
                  <a:pt x="63594" y="2030930"/>
                </a:cubicBezTo>
                <a:cubicBezTo>
                  <a:pt x="100491" y="1698859"/>
                  <a:pt x="609025" y="1070008"/>
                  <a:pt x="631484" y="731520"/>
                </a:cubicBezTo>
                <a:cubicBezTo>
                  <a:pt x="653943" y="393032"/>
                  <a:pt x="426145" y="196516"/>
                  <a:pt x="198347" y="0"/>
                </a:cubicBezTo>
              </a:path>
            </a:pathLst>
          </a:cu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390"/>
          </a:p>
        </p:txBody>
      </p:sp>
      <p:pic>
        <p:nvPicPr>
          <p:cNvPr id="18" name="Picture 1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t="14889" r="12401" b="14687"/>
          <a:stretch/>
        </p:blipFill>
        <p:spPr>
          <a:xfrm>
            <a:off x="10983923" y="5781722"/>
            <a:ext cx="1190725" cy="10762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805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60099E-6 L 3.61111E-6 -0.676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1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58246E-6 L 4.16667E-6 -0.919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475E-6 L 5.55556E-7 0.3591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56874E-7 L 1.38889E-6 -0.7982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91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52487E-6 L 0.00087 -0.6076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6549E-6 L -0.60539 0.65926 " pathEditMode="relative" rAng="0" ptsTypes="AA">
                                      <p:cBhvr>
                                        <p:cTn id="6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78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9855E-6 L -2.77778E-6 -0.9320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8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24467E-6 L 5.55556E-7 -1.1825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8.55731E-7 L -0.88316 8.55731E-7 " pathEditMode="relative" rAng="0" ptsTypes="AA">
                                      <p:cBhvr>
                                        <p:cTn id="9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0748E-6 L -8.33333E-7 -0.8826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1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0266E-6 L -2.5E-6 -0.718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9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6123E-6 L 0.35451 -1.46123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26B3DAE8-3731-4913-9691-DE99DF4D0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399243"/>
            <a:ext cx="12191207" cy="6458309"/>
          </a:xfrm>
          <a:prstGeom prst="rect">
            <a:avLst/>
          </a:prstGeom>
        </p:spPr>
      </p:pic>
      <p:pic>
        <p:nvPicPr>
          <p:cNvPr id="2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1" y="3062412"/>
            <a:ext cx="1509106" cy="163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898019" y="484997"/>
            <a:ext cx="10620382" cy="1459401"/>
          </a:xfrm>
          <a:prstGeom prst="cloudCallout">
            <a:avLst>
              <a:gd name="adj1" fmla="val -53153"/>
              <a:gd name="adj2" fmla="val 120367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ngữ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, con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,…..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gọi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chung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? </a:t>
            </a:r>
            <a:endParaRPr lang="vi-VN" sz="3200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vi-VN" sz="3200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98210" y="2638704"/>
            <a:ext cx="4267632" cy="124153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A.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vật</a:t>
            </a:r>
            <a:r>
              <a:rPr lang="vi-VN" sz="3200" dirty="0">
                <a:latin typeface="+mj-lt"/>
                <a:cs typeface="Arial" panose="020B0604020202020204" pitchFamily="34" charset="0"/>
              </a:rPr>
              <a:t>.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0399" y="2565113"/>
            <a:ext cx="3810000" cy="124153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con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vật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94504" y="4800602"/>
            <a:ext cx="4075043" cy="124153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C.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thời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gian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10399" y="4800602"/>
            <a:ext cx="3810000" cy="124153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D.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đồ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vật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7DA0109-65D0-4629-9EF2-3AA264F17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405353"/>
            <a:ext cx="12190413" cy="6452201"/>
          </a:xfrm>
          <a:prstGeom prst="rect">
            <a:avLst/>
          </a:prstGeom>
        </p:spPr>
      </p:pic>
      <p:pic>
        <p:nvPicPr>
          <p:cNvPr id="3" name="Picture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585252"/>
            <a:ext cx="1460223" cy="127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958712" y="476517"/>
            <a:ext cx="10265879" cy="1745428"/>
          </a:xfrm>
          <a:prstGeom prst="cloudCallout">
            <a:avLst>
              <a:gd name="adj1" fmla="val -70306"/>
              <a:gd name="adj2" fmla="val 10995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vi-VN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Trong bài 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“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thật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vui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”</a:t>
            </a:r>
            <a:r>
              <a:rPr lang="vi-VN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cs typeface="Arial" panose="020B0604020202020204" pitchFamily="34" charset="0"/>
              </a:rPr>
              <a:t>b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é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bận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rộn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? </a:t>
            </a:r>
            <a:endParaRPr lang="vi-VN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/>
            <a:endParaRPr lang="vi-VN" sz="3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18269" y="4648200"/>
            <a:ext cx="3639424" cy="13525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  <a:cs typeface="Times New Roman" pitchFamily="18" charset="0"/>
              </a:rPr>
              <a:t>D. </a:t>
            </a:r>
            <a:r>
              <a:rPr lang="en-US" sz="2800" dirty="0" err="1">
                <a:latin typeface="+mj-lt"/>
                <a:cs typeface="Times New Roman" pitchFamily="18" charset="0"/>
              </a:rPr>
              <a:t>Tất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các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đáp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án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trên</a:t>
            </a:r>
            <a:r>
              <a:rPr lang="vi-VN" sz="2800" dirty="0">
                <a:latin typeface="+mj-lt"/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18269" y="2960354"/>
            <a:ext cx="3639424" cy="13525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B.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bài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học</a:t>
            </a:r>
            <a:r>
              <a:rPr lang="vi-VN" sz="2800" dirty="0">
                <a:latin typeface="+mj-lt"/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28106" y="4648201"/>
            <a:ext cx="3639424" cy="13525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C.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chơi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với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em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đỡ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mẹ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90800" y="2960354"/>
            <a:ext cx="3639424" cy="13525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A.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quét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nhà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nhặt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rau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45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6" grpId="3" animBg="1"/>
      <p:bldP spid="6" grpId="4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  <p:bldP spid="9" grpId="0" animBg="1"/>
      <p:bldP spid="9" grpId="1" animBg="1"/>
      <p:bldP spid="9" grpId="2" animBg="1"/>
      <p:bldP spid="9" grpId="3" animBg="1"/>
      <p:bldP spid="9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8E26182-070C-4668-8B34-2F23C37EC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437882"/>
            <a:ext cx="12190413" cy="6419673"/>
          </a:xfrm>
          <a:prstGeom prst="rect">
            <a:avLst/>
          </a:prstGeom>
        </p:spPr>
      </p:pic>
      <p:pic>
        <p:nvPicPr>
          <p:cNvPr id="4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473161"/>
            <a:ext cx="1570607" cy="60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785611" y="530922"/>
            <a:ext cx="10988467" cy="2302430"/>
          </a:xfrm>
          <a:prstGeom prst="cloudCallout">
            <a:avLst>
              <a:gd name="adj1" fmla="val -43698"/>
              <a:gd name="adj2" fmla="val 914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Trong bài 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“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thật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”</a:t>
            </a:r>
            <a:r>
              <a:rPr lang="vi-VN" sz="28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,</a:t>
            </a:r>
            <a:endParaRPr lang="en-US" sz="2800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ì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bận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rộn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lúc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Chọn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ý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thích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vi-V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16765" y="4719116"/>
            <a:ext cx="4589426" cy="11531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  <a:cs typeface="Times New Roman" pitchFamily="18" charset="0"/>
              </a:rPr>
              <a:t>C.</a:t>
            </a:r>
            <a:r>
              <a:rPr lang="en-US" sz="2800">
                <a:latin typeface="+mj-lt"/>
                <a:cs typeface="Times New Roman" pitchFamily="18" charset="0"/>
              </a:rPr>
              <a:t> </a:t>
            </a:r>
            <a:r>
              <a:rPr lang="en-US" sz="2800">
                <a:cs typeface="Times New Roman" pitchFamily="18" charset="0"/>
              </a:rPr>
              <a:t>Vì bé được làm việc như mọi vật mọi người</a:t>
            </a:r>
            <a:r>
              <a:rPr lang="vi-VN" sz="2800"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68190" y="3078093"/>
            <a:ext cx="3862942" cy="11531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B. </a:t>
            </a:r>
            <a:r>
              <a:rPr lang="en-US" sz="2800" dirty="0" err="1">
                <a:latin typeface="+mj-lt"/>
                <a:cs typeface="Times New Roman" pitchFamily="18" charset="0"/>
              </a:rPr>
              <a:t>Vì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yêu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những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việc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mình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làm</a:t>
            </a:r>
            <a:r>
              <a:rPr lang="vi-VN" sz="2800" dirty="0">
                <a:latin typeface="+mj-lt"/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68190" y="4719116"/>
            <a:ext cx="4004610" cy="11531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D</a:t>
            </a:r>
            <a:r>
              <a:rPr lang="vi-VN" sz="260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.</a:t>
            </a:r>
            <a:r>
              <a:rPr lang="en-US" sz="260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>
                <a:cs typeface="Times New Roman" pitchFamily="18" charset="0"/>
              </a:rPr>
              <a:t>Tất cả các đáp án trên</a:t>
            </a:r>
            <a:r>
              <a:rPr lang="vi-VN" sz="2400">
                <a:cs typeface="Times New Roman" pitchFamily="18" charset="0"/>
              </a:rPr>
              <a:t>.</a:t>
            </a:r>
            <a:r>
              <a:rPr lang="vi-VN" sz="260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 </a:t>
            </a:r>
            <a:endParaRPr lang="en-US" sz="2600" dirty="0"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16765" y="3159501"/>
            <a:ext cx="4589426" cy="11531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A. </a:t>
            </a:r>
            <a:r>
              <a:rPr lang="en-US" sz="2800" dirty="0" err="1">
                <a:latin typeface="+mj-lt"/>
                <a:cs typeface="Times New Roman" pitchFamily="18" charset="0"/>
              </a:rPr>
              <a:t>Vì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việc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ích</a:t>
            </a:r>
            <a:r>
              <a:rPr lang="vi-VN" sz="2800" dirty="0">
                <a:latin typeface="+mj-lt"/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0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45066D7-97B1-4E84-9034-E1759A6D0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412125"/>
            <a:ext cx="12190413" cy="6445430"/>
          </a:xfrm>
          <a:prstGeom prst="rect">
            <a:avLst/>
          </a:prstGeom>
        </p:spPr>
      </p:pic>
      <p:pic>
        <p:nvPicPr>
          <p:cNvPr id="2" name="Picture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85050"/>
            <a:ext cx="1805566" cy="103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004552" y="575250"/>
            <a:ext cx="10122794" cy="2209800"/>
          </a:xfrm>
          <a:prstGeom prst="cloudCallout">
            <a:avLst>
              <a:gd name="adj1" fmla="val -47214"/>
              <a:gd name="adj2" fmla="val 7055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Cho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ngữ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: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Bác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sỹ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, y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tá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ông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chị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giáo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giáo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mẹ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ngữ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?</a:t>
            </a:r>
            <a:endParaRPr lang="vi-VN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/>
            <a:endParaRPr lang="vi-VN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66772" y="4639649"/>
            <a:ext cx="4044452" cy="9245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+mj-lt"/>
                <a:cs typeface="Times New Roman" pitchFamily="18" charset="0"/>
              </a:rPr>
              <a:t>C. </a:t>
            </a:r>
            <a:r>
              <a:rPr lang="en-US" sz="3600" dirty="0" err="1">
                <a:latin typeface="+mj-lt"/>
                <a:cs typeface="Times New Roman" pitchFamily="18" charset="0"/>
              </a:rPr>
              <a:t>Chỉ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latin typeface="+mj-lt"/>
                <a:cs typeface="Times New Roman" pitchFamily="18" charset="0"/>
              </a:rPr>
              <a:t>người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62798" y="3268644"/>
            <a:ext cx="3964547" cy="9245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B. </a:t>
            </a:r>
            <a:r>
              <a:rPr lang="en-US" sz="3600" dirty="0" err="1">
                <a:latin typeface="+mj-lt"/>
                <a:cs typeface="Times New Roman" pitchFamily="18" charset="0"/>
              </a:rPr>
              <a:t>Chỉ</a:t>
            </a:r>
            <a:r>
              <a:rPr lang="en-US" sz="3600" dirty="0">
                <a:latin typeface="+mj-lt"/>
                <a:cs typeface="Times New Roman" pitchFamily="18" charset="0"/>
              </a:rPr>
              <a:t> con </a:t>
            </a:r>
            <a:r>
              <a:rPr lang="en-US" sz="3600" dirty="0" err="1">
                <a:latin typeface="+mj-lt"/>
                <a:cs typeface="Times New Roman" pitchFamily="18" charset="0"/>
              </a:rPr>
              <a:t>vật</a:t>
            </a:r>
            <a:r>
              <a:rPr lang="vi-VN" sz="3600" dirty="0">
                <a:latin typeface="+mj-lt"/>
                <a:cs typeface="Times New Roman" pitchFamily="18" charset="0"/>
              </a:rPr>
              <a:t>.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62799" y="4637196"/>
            <a:ext cx="3964546" cy="9245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D. </a:t>
            </a:r>
            <a:r>
              <a:rPr lang="en-US" sz="3600" dirty="0" err="1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vật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66772" y="3352887"/>
            <a:ext cx="4044452" cy="9245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A. </a:t>
            </a:r>
            <a:r>
              <a:rPr lang="en-US" sz="3600" dirty="0" err="1">
                <a:latin typeface="+mj-lt"/>
                <a:cs typeface="Times New Roman" pitchFamily="18" charset="0"/>
              </a:rPr>
              <a:t>Chỉ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latin typeface="+mj-lt"/>
                <a:cs typeface="Times New Roman" pitchFamily="18" charset="0"/>
              </a:rPr>
              <a:t>thời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latin typeface="+mj-lt"/>
                <a:cs typeface="Times New Roman" pitchFamily="18" charset="0"/>
              </a:rPr>
              <a:t>gian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6" grpId="4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560" y="609039"/>
            <a:ext cx="79591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+mj-lt"/>
                <a:cs typeface="Times New Roman" pitchFamily="18" charset="0"/>
              </a:rPr>
              <a:t>Mỗi người một việc</a:t>
            </a:r>
            <a:r>
              <a:rPr lang="en-US" sz="3600" b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b="1">
                <a:solidFill>
                  <a:prstClr val="black"/>
                </a:solidFill>
                <a:latin typeface="+mj-lt"/>
                <a:cs typeface="Times New Roman" pitchFamily="18" charset="0"/>
              </a:rPr>
              <a:t>   </a:t>
            </a:r>
          </a:p>
          <a:p>
            <a:pPr algn="ctr"/>
            <a:endParaRPr lang="en-US" sz="300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000">
                <a:solidFill>
                  <a:prstClr val="black"/>
                </a:solidFill>
                <a:latin typeface="+mj-lt"/>
                <a:cs typeface="Times New Roman" pitchFamily="18" charset="0"/>
              </a:rPr>
              <a:t>Cái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chổi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thấy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rác,quét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nhà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Cây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kim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sợi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giúp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bà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vá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may</a:t>
            </a:r>
          </a:p>
          <a:p>
            <a:pPr algn="ctr"/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Quyển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vở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chép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cả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ngày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Ngọn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mướp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xòe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lá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vươn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“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tay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”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leo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giàn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hồ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thời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gian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Cái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rá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gạo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hòn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than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đốt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lò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 Con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gà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báo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sáng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“ Ó… o…”</a:t>
            </a:r>
          </a:p>
          <a:p>
            <a:pPr algn="ctr"/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Cánh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cửa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mở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nắng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vào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Mỗi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vui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sao</a:t>
            </a:r>
            <a:endParaRPr lang="en-US" sz="3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ngoan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nào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ơi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?</a:t>
            </a:r>
          </a:p>
          <a:p>
            <a:r>
              <a:rPr lang="en-US" sz="3000">
                <a:solidFill>
                  <a:prstClr val="black"/>
                </a:solidFill>
                <a:latin typeface="+mj-lt"/>
                <a:cs typeface="Times New Roman" pitchFamily="18" charset="0"/>
              </a:rPr>
              <a:t>                                                </a:t>
            </a:r>
            <a:r>
              <a:rPr lang="en-US" sz="2000">
                <a:solidFill>
                  <a:prstClr val="black"/>
                </a:solidFill>
                <a:latin typeface="+mj-lt"/>
                <a:cs typeface="Times New Roman" pitchFamily="18" charset="0"/>
              </a:rPr>
              <a:t>Nguyễn </a:t>
            </a:r>
            <a:r>
              <a:rPr lang="en-US" sz="2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Chương</a:t>
            </a:r>
            <a:r>
              <a:rPr lang="en-US" sz="3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89704" y="1178883"/>
            <a:ext cx="3584616" cy="5467082"/>
            <a:chOff x="1451428" y="1146629"/>
            <a:chExt cx="5050972" cy="43833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1705" t="23958" r="43307" b="40328"/>
            <a:stretch/>
          </p:blipFill>
          <p:spPr>
            <a:xfrm>
              <a:off x="1451428" y="1146629"/>
              <a:ext cx="3251200" cy="261257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56916" t="21181" r="29251" b="61557"/>
            <a:stretch/>
          </p:blipFill>
          <p:spPr>
            <a:xfrm>
              <a:off x="4702628" y="1364341"/>
              <a:ext cx="1799772" cy="126274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56693" t="24355" r="29363" b="36756"/>
            <a:stretch/>
          </p:blipFill>
          <p:spPr>
            <a:xfrm>
              <a:off x="4688114" y="2685142"/>
              <a:ext cx="1814286" cy="28448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601028" y="4601028"/>
              <a:ext cx="290285" cy="24674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04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1396</Words>
  <Application>Microsoft Office PowerPoint</Application>
  <PresentationFormat>Widescreen</PresentationFormat>
  <Paragraphs>194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UTM Avo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80</cp:revision>
  <dcterms:created xsi:type="dcterms:W3CDTF">2021-11-01T08:16:43Z</dcterms:created>
  <dcterms:modified xsi:type="dcterms:W3CDTF">2022-08-24T04:18:53Z</dcterms:modified>
</cp:coreProperties>
</file>