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8" r:id="rId2"/>
    <p:sldId id="285" r:id="rId3"/>
    <p:sldId id="271" r:id="rId4"/>
    <p:sldId id="257" r:id="rId5"/>
    <p:sldId id="279" r:id="rId6"/>
    <p:sldId id="259" r:id="rId7"/>
    <p:sldId id="260" r:id="rId8"/>
    <p:sldId id="286" r:id="rId9"/>
    <p:sldId id="261" r:id="rId10"/>
    <p:sldId id="283" r:id="rId11"/>
    <p:sldId id="268" r:id="rId12"/>
    <p:sldId id="287" r:id="rId13"/>
    <p:sldId id="288" r:id="rId14"/>
    <p:sldId id="289" r:id="rId15"/>
    <p:sldId id="284" r:id="rId16"/>
    <p:sldId id="29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DBA9D-A3F9-43B9-BCBB-F2D7BCC886CC}" type="datetimeFigureOut">
              <a:rPr lang="en-US" smtClean="0"/>
              <a:t>8/15/2024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15F8D-4B1D-49C4-A8F2-5D7BD689BC91}" type="slidenum">
              <a:rPr lang="en-US" smtClean="0"/>
              <a:t>‹#›</a:t>
            </a:fld>
            <a:endParaRPr lang="en-US"/>
          </a:p>
        </p:txBody>
      </p:sp>
    </p:spTree>
    <p:extLst>
      <p:ext uri="{BB962C8B-B14F-4D97-AF65-F5344CB8AC3E}">
        <p14:creationId xmlns:p14="http://schemas.microsoft.com/office/powerpoint/2010/main" val="44655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SimSun" panose="02010600030101010101" pitchFamily="2" charset="-122"/>
              </a:rPr>
              <a:t>Bài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hát</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với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lời</a:t>
            </a:r>
            <a:r>
              <a:rPr lang="en-US" sz="1800" i="1" dirty="0">
                <a:effectLst/>
                <a:latin typeface="Times New Roman" panose="02020603050405020304" pitchFamily="18" charset="0"/>
                <a:ea typeface="SimSun" panose="02010600030101010101" pitchFamily="2" charset="-122"/>
              </a:rPr>
              <a:t> ca </a:t>
            </a:r>
            <a:r>
              <a:rPr lang="en-US" sz="1800" i="1" dirty="0" err="1">
                <a:effectLst/>
                <a:latin typeface="Times New Roman" panose="02020603050405020304" pitchFamily="18" charset="0"/>
                <a:ea typeface="SimSun" panose="02010600030101010101" pitchFamily="2" charset="-122"/>
              </a:rPr>
              <a:t>trong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sáng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đã</a:t>
            </a:r>
            <a:r>
              <a:rPr lang="en-US" sz="1800" i="1" dirty="0">
                <a:effectLst/>
                <a:latin typeface="Times New Roman" panose="02020603050405020304" pitchFamily="18" charset="0"/>
                <a:ea typeface="SimSun" panose="02010600030101010101" pitchFamily="2" charset="-122"/>
              </a:rPr>
              <a:t> ca </a:t>
            </a:r>
            <a:r>
              <a:rPr lang="en-US" sz="1800" i="1" dirty="0" err="1">
                <a:effectLst/>
                <a:latin typeface="Times New Roman" panose="02020603050405020304" pitchFamily="18" charset="0"/>
                <a:ea typeface="SimSun" panose="02010600030101010101" pitchFamily="2" charset="-122"/>
              </a:rPr>
              <a:t>ngợi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mái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trường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nơi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các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em</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thể</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học</a:t>
            </a:r>
            <a:r>
              <a:rPr lang="en-US" sz="1800" i="1" dirty="0">
                <a:effectLst/>
                <a:latin typeface="Times New Roman" panose="02020603050405020304" pitchFamily="18" charset="0"/>
                <a:ea typeface="SimSun" panose="02010600030101010101" pitchFamily="2" charset="-122"/>
              </a:rPr>
              <a:t> bao </a:t>
            </a:r>
            <a:r>
              <a:rPr lang="en-US" sz="1800" i="1" dirty="0" err="1">
                <a:effectLst/>
                <a:latin typeface="Times New Roman" panose="02020603050405020304" pitchFamily="18" charset="0"/>
                <a:ea typeface="SimSun" panose="02010600030101010101" pitchFamily="2" charset="-122"/>
              </a:rPr>
              <a:t>điều</a:t>
            </a:r>
            <a:r>
              <a:rPr lang="en-US" sz="1800" i="1" dirty="0">
                <a:effectLst/>
                <a:latin typeface="Times New Roman" panose="02020603050405020304" pitchFamily="18" charset="0"/>
                <a:ea typeface="SimSun" panose="02010600030101010101" pitchFamily="2" charset="-122"/>
              </a:rPr>
              <a:t> hay. </a:t>
            </a:r>
            <a:r>
              <a:rPr lang="en-US" sz="1800" i="1" dirty="0" err="1">
                <a:effectLst/>
                <a:latin typeface="Times New Roman" panose="02020603050405020304" pitchFamily="18" charset="0"/>
                <a:ea typeface="SimSun" panose="02010600030101010101" pitchFamily="2" charset="-122"/>
              </a:rPr>
              <a:t>Để</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tìm</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hiểu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kĩ</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hơn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về</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nơi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đây</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chúng</a:t>
            </a:r>
            <a:r>
              <a:rPr lang="en-US" sz="1800" i="1" dirty="0">
                <a:effectLst/>
                <a:latin typeface="Times New Roman" panose="02020603050405020304" pitchFamily="18" charset="0"/>
                <a:ea typeface="SimSun" panose="02010600030101010101" pitchFamily="2" charset="-122"/>
              </a:rPr>
              <a:t> ta </a:t>
            </a:r>
            <a:r>
              <a:rPr lang="en-US" sz="1800" i="1" dirty="0" err="1">
                <a:effectLst/>
                <a:latin typeface="Times New Roman" panose="02020603050405020304" pitchFamily="18" charset="0"/>
                <a:ea typeface="SimSun" panose="02010600030101010101" pitchFamily="2" charset="-122"/>
              </a:rPr>
              <a:t>cùng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vào</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bài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học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hôm</a:t>
            </a:r>
            <a:r>
              <a:rPr lang="en-US" sz="1800" i="1" dirty="0">
                <a:effectLst/>
                <a:latin typeface="Times New Roman" panose="02020603050405020304" pitchFamily="18" charset="0"/>
                <a:ea typeface="SimSun" panose="02010600030101010101" pitchFamily="2" charset="-122"/>
              </a:rPr>
              <a:t> nay </a:t>
            </a:r>
            <a:r>
              <a:rPr lang="en-US" sz="1800" i="1" dirty="0" err="1">
                <a:effectLst/>
                <a:latin typeface="Times New Roman" panose="02020603050405020304" pitchFamily="18" charset="0"/>
                <a:ea typeface="SimSun" panose="02010600030101010101" pitchFamily="2" charset="-122"/>
              </a:rPr>
              <a:t>nhé</a:t>
            </a:r>
            <a:r>
              <a:rPr lang="en-US" sz="1800" i="1" dirty="0">
                <a:effectLst/>
                <a:latin typeface="Times New Roman" panose="02020603050405020304" pitchFamily="18" charset="0"/>
                <a:ea typeface="SimSun" panose="02010600030101010101" pitchFamily="2" charset="-122"/>
              </a:rPr>
              <a:t> – </a:t>
            </a:r>
            <a:r>
              <a:rPr lang="en-US" sz="1800" i="1" dirty="0" err="1">
                <a:effectLst/>
                <a:latin typeface="Times New Roman" panose="02020603050405020304" pitchFamily="18" charset="0"/>
                <a:ea typeface="SimSun" panose="02010600030101010101" pitchFamily="2" charset="-122"/>
              </a:rPr>
              <a:t>Chủ</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đề</a:t>
            </a:r>
            <a:r>
              <a:rPr lang="en-US" sz="1800" i="1" dirty="0">
                <a:effectLst/>
                <a:latin typeface="Times New Roman" panose="02020603050405020304" pitchFamily="18" charset="0"/>
                <a:ea typeface="SimSun" panose="02010600030101010101" pitchFamily="2" charset="-122"/>
              </a:rPr>
              <a:t> 1 – </a:t>
            </a:r>
            <a:r>
              <a:rPr lang="en-US" sz="1800" i="1" dirty="0" err="1">
                <a:effectLst/>
                <a:latin typeface="Times New Roman" panose="02020603050405020304" pitchFamily="18" charset="0"/>
                <a:ea typeface="SimSun" panose="02010600030101010101" pitchFamily="2" charset="-122"/>
              </a:rPr>
              <a:t>Tiết</a:t>
            </a:r>
            <a:r>
              <a:rPr lang="en-US" sz="1800" i="1" dirty="0">
                <a:effectLst/>
                <a:latin typeface="Times New Roman" panose="02020603050405020304" pitchFamily="18" charset="0"/>
                <a:ea typeface="SimSun" panose="02010600030101010101" pitchFamily="2" charset="-122"/>
              </a:rPr>
              <a:t> 2: </a:t>
            </a:r>
            <a:r>
              <a:rPr lang="en-US" sz="1800" i="1" dirty="0" err="1">
                <a:effectLst/>
                <a:latin typeface="Times New Roman" panose="02020603050405020304" pitchFamily="18" charset="0"/>
                <a:ea typeface="SimSun" panose="02010600030101010101" pitchFamily="2" charset="-122"/>
              </a:rPr>
              <a:t>Hoạt</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động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giáo</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dục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theo</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chủ</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đề</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Tự</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hào</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truyền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thống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nhà</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trường</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D3415F8D-4B1D-49C4-A8F2-5D7BD689BC91}" type="slidenum">
              <a:rPr lang="en-US" smtClean="0"/>
              <a:t>4</a:t>
            </a:fld>
            <a:endParaRPr lang="en-US"/>
          </a:p>
        </p:txBody>
      </p:sp>
    </p:spTree>
    <p:extLst>
      <p:ext uri="{BB962C8B-B14F-4D97-AF65-F5344CB8AC3E}">
        <p14:creationId xmlns:p14="http://schemas.microsoft.com/office/powerpoint/2010/main" val="184714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79BD9-2088-4E8E-8BBA-E09DE99F8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179BD9-2088-4E8E-8BBA-E09DE99F8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21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19853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852222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030224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20523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27531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93584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271527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070493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id="{2026ABF0-CAB8-B0FD-8584-6BC125C49F90}"/>
              </a:ext>
            </a:extLst>
          </p:cNvPr>
          <p:cNvPicPr>
            <a:picLocks noChangeAspect="1"/>
          </p:cNvPicPr>
          <p:nvPr userDrawn="1"/>
        </p:nvPicPr>
        <p:blipFill>
          <a:blip r:embed="rId2"/>
          <a:stretch>
            <a:fillRect/>
          </a:stretch>
        </p:blipFill>
        <p:spPr>
          <a:xfrm>
            <a:off x="79980" y="0"/>
            <a:ext cx="1247775" cy="428625"/>
          </a:xfrm>
          <a:prstGeom prst="rect">
            <a:avLst/>
          </a:prstGeom>
        </p:spPr>
      </p:pic>
    </p:spTree>
    <p:extLst>
      <p:ext uri="{BB962C8B-B14F-4D97-AF65-F5344CB8AC3E}">
        <p14:creationId xmlns:p14="http://schemas.microsoft.com/office/powerpoint/2010/main" val="442029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637959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689031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D9D010-C4DF-E34F-C88F-70DE1E861007}"/>
              </a:ext>
            </a:extLst>
          </p:cNvPr>
          <p:cNvPicPr>
            <a:picLocks noChangeAspect="1"/>
          </p:cNvPicPr>
          <p:nvPr userDrawn="1"/>
        </p:nvPicPr>
        <p:blipFill>
          <a:blip r:embed="rId14"/>
          <a:stretch>
            <a:fillRect/>
          </a:stretch>
        </p:blipFill>
        <p:spPr>
          <a:xfrm>
            <a:off x="141991" y="0"/>
            <a:ext cx="1104900" cy="31432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0AB6B8A-D9D9-5914-C5D9-2C2F4A0CDCA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09946" y="1"/>
            <a:ext cx="1585958" cy="1585958"/>
          </a:xfrm>
          <a:prstGeom prst="rect">
            <a:avLst/>
          </a:prstGeom>
        </p:spPr>
      </p:pic>
    </p:spTree>
    <p:extLst>
      <p:ext uri="{BB962C8B-B14F-4D97-AF65-F5344CB8AC3E}">
        <p14:creationId xmlns:p14="http://schemas.microsoft.com/office/powerpoint/2010/main" val="87304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sp>
        <p:nvSpPr>
          <p:cNvPr id="3" name="椭圆 2">
            <a:extLst>
              <a:ext uri="{FF2B5EF4-FFF2-40B4-BE49-F238E27FC236}">
                <a16:creationId xmlns:a16="http://schemas.microsoft.com/office/drawing/2014/main" id="{42FC8D58-3BDA-4A83-ACAE-D817879AF505}"/>
              </a:ext>
            </a:extLst>
          </p:cNvPr>
          <p:cNvSpPr/>
          <p:nvPr/>
        </p:nvSpPr>
        <p:spPr>
          <a:xfrm>
            <a:off x="5036040" y="1197405"/>
            <a:ext cx="914400" cy="914400"/>
          </a:xfrm>
          <a:prstGeom prst="ellipse">
            <a:avLst/>
          </a:prstGeom>
          <a:solidFill>
            <a:srgbClr val="F9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rPr>
              <a:t>0</a:t>
            </a:r>
            <a:endParaRPr kumimoji="0" lang="zh-CN" altLang="en-US"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endParaRPr>
          </a:p>
        </p:txBody>
      </p:sp>
      <p:sp>
        <p:nvSpPr>
          <p:cNvPr id="8" name="椭圆 7">
            <a:extLst>
              <a:ext uri="{FF2B5EF4-FFF2-40B4-BE49-F238E27FC236}">
                <a16:creationId xmlns:a16="http://schemas.microsoft.com/office/drawing/2014/main" id="{F0B46DDE-5817-41BA-A7CF-24966FD85095}"/>
              </a:ext>
            </a:extLst>
          </p:cNvPr>
          <p:cNvSpPr/>
          <p:nvPr/>
        </p:nvSpPr>
        <p:spPr>
          <a:xfrm>
            <a:off x="6182668" y="1197405"/>
            <a:ext cx="914400" cy="914400"/>
          </a:xfrm>
          <a:prstGeom prst="ellipse">
            <a:avLst/>
          </a:prstGeom>
          <a:solidFill>
            <a:srgbClr val="F9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rPr>
              <a:t>1</a:t>
            </a:r>
            <a:endParaRPr kumimoji="0" lang="zh-CN" altLang="en-US"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endParaRPr>
          </a:p>
        </p:txBody>
      </p:sp>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345BDC71-3A7F-8F7E-0589-95C5F70AC022}"/>
              </a:ext>
            </a:extLst>
          </p:cNvPr>
          <p:cNvPicPr>
            <a:picLocks noChangeAspect="1"/>
          </p:cNvPicPr>
          <p:nvPr/>
        </p:nvPicPr>
        <p:blipFill>
          <a:blip r:embed="rId8"/>
          <a:stretch>
            <a:fillRect/>
          </a:stretch>
        </p:blipFill>
        <p:spPr>
          <a:xfrm>
            <a:off x="840019" y="1955181"/>
            <a:ext cx="10778662" cy="2566638"/>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DE1C1D3-B8FB-408E-9BD0-720F4B3AFBD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2442144E-F736-4366-A20A-3CFB14CB2C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955" y="1306319"/>
            <a:ext cx="5413237" cy="4677037"/>
          </a:xfrm>
          <a:prstGeom prst="rect">
            <a:avLst/>
          </a:prstGeom>
          <a:effectLst>
            <a:outerShdw blurRad="12700" dist="12700" dir="18900000" algn="bl" rotWithShape="0">
              <a:prstClr val="black">
                <a:alpha val="40000"/>
              </a:prstClr>
            </a:outerShdw>
          </a:effectLst>
        </p:spPr>
      </p:pic>
      <p:pic>
        <p:nvPicPr>
          <p:cNvPr id="9" name="图片 8">
            <a:extLst>
              <a:ext uri="{FF2B5EF4-FFF2-40B4-BE49-F238E27FC236}">
                <a16:creationId xmlns:a16="http://schemas.microsoft.com/office/drawing/2014/main" id="{340F7333-8899-4C40-BE20-FE76633EED1F}"/>
              </a:ext>
            </a:extLst>
          </p:cNvPr>
          <p:cNvPicPr>
            <a:picLocks noChangeAspect="1"/>
          </p:cNvPicPr>
          <p:nvPr/>
        </p:nvPicPr>
        <p:blipFill>
          <a:blip r:embed="rId3"/>
          <a:stretch>
            <a:fillRect/>
          </a:stretch>
        </p:blipFill>
        <p:spPr>
          <a:xfrm>
            <a:off x="1069566" y="720975"/>
            <a:ext cx="4761389" cy="1609159"/>
          </a:xfrm>
          <a:prstGeom prst="rect">
            <a:avLst/>
          </a:prstGeom>
        </p:spPr>
      </p:pic>
      <p:pic>
        <p:nvPicPr>
          <p:cNvPr id="2" name="Picture 1">
            <a:extLst>
              <a:ext uri="{FF2B5EF4-FFF2-40B4-BE49-F238E27FC236}">
                <a16:creationId xmlns:a16="http://schemas.microsoft.com/office/drawing/2014/main" id="{C82A7544-CE7F-0D95-8F7F-75FF6FE6F157}"/>
              </a:ext>
            </a:extLst>
          </p:cNvPr>
          <p:cNvPicPr>
            <a:picLocks noChangeAspect="1"/>
          </p:cNvPicPr>
          <p:nvPr/>
        </p:nvPicPr>
        <p:blipFill>
          <a:blip r:embed="rId4"/>
          <a:stretch>
            <a:fillRect/>
          </a:stretch>
        </p:blipFill>
        <p:spPr>
          <a:xfrm>
            <a:off x="969057" y="1266392"/>
            <a:ext cx="4767485" cy="1201016"/>
          </a:xfrm>
          <a:prstGeom prst="rect">
            <a:avLst/>
          </a:prstGeom>
        </p:spPr>
      </p:pic>
      <p:pic>
        <p:nvPicPr>
          <p:cNvPr id="4" name="Picture 3">
            <a:extLst>
              <a:ext uri="{FF2B5EF4-FFF2-40B4-BE49-F238E27FC236}">
                <a16:creationId xmlns:a16="http://schemas.microsoft.com/office/drawing/2014/main" id="{F5417919-7305-1EEF-E0E1-FEB7927453F4}"/>
              </a:ext>
            </a:extLst>
          </p:cNvPr>
          <p:cNvPicPr>
            <a:picLocks noChangeAspect="1"/>
          </p:cNvPicPr>
          <p:nvPr/>
        </p:nvPicPr>
        <p:blipFill>
          <a:blip r:embed="rId5"/>
          <a:stretch>
            <a:fillRect/>
          </a:stretch>
        </p:blipFill>
        <p:spPr>
          <a:xfrm>
            <a:off x="1018577" y="2417717"/>
            <a:ext cx="5011346" cy="2517866"/>
          </a:xfrm>
          <a:prstGeom prst="rect">
            <a:avLst/>
          </a:prstGeom>
        </p:spPr>
      </p:pic>
    </p:spTree>
    <p:extLst>
      <p:ext uri="{BB962C8B-B14F-4D97-AF65-F5344CB8AC3E}">
        <p14:creationId xmlns:p14="http://schemas.microsoft.com/office/powerpoint/2010/main" val="2889356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3"/>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907FC13A-A76A-425F-8F74-ACA2010441AA}"/>
              </a:ext>
            </a:extLst>
          </p:cNvPr>
          <p:cNvSpPr/>
          <p:nvPr/>
        </p:nvSpPr>
        <p:spPr>
          <a:xfrm>
            <a:off x="448409" y="722086"/>
            <a:ext cx="1135966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矩形 5">
            <a:extLst>
              <a:ext uri="{FF2B5EF4-FFF2-40B4-BE49-F238E27FC236}">
                <a16:creationId xmlns:a16="http://schemas.microsoft.com/office/drawing/2014/main" id="{86B5BC7C-1E8B-4F74-A8F8-3324D40AB61F}"/>
              </a:ext>
            </a:extLst>
          </p:cNvPr>
          <p:cNvSpPr/>
          <p:nvPr/>
        </p:nvSpPr>
        <p:spPr>
          <a:xfrm>
            <a:off x="3276924" y="248477"/>
            <a:ext cx="5533701" cy="1370773"/>
          </a:xfrm>
          <a:prstGeom prst="rect">
            <a:avLst/>
          </a:prstGeom>
          <a:solidFill>
            <a:srgbClr val="ED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0">
            <a:extLst>
              <a:ext uri="{FF2B5EF4-FFF2-40B4-BE49-F238E27FC236}">
                <a16:creationId xmlns:a16="http://schemas.microsoft.com/office/drawing/2014/main" id="{3B22F771-16FA-4342-B4E2-5DE4F6D7D470}"/>
              </a:ext>
            </a:extLst>
          </p:cNvPr>
          <p:cNvSpPr/>
          <p:nvPr/>
        </p:nvSpPr>
        <p:spPr>
          <a:xfrm>
            <a:off x="3326390" y="367592"/>
            <a:ext cx="537945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Báo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cáo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kết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quả</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tìm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hiểu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thống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nhà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trường</a:t>
            </a: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Picture 8">
            <a:extLst>
              <a:ext uri="{FF2B5EF4-FFF2-40B4-BE49-F238E27FC236}">
                <a16:creationId xmlns:a16="http://schemas.microsoft.com/office/drawing/2014/main" id="{E434101F-CF9C-B508-BD6D-4AC8561B1FCD}"/>
              </a:ext>
            </a:extLst>
          </p:cNvPr>
          <p:cNvPicPr>
            <a:picLocks noChangeAspect="1"/>
          </p:cNvPicPr>
          <p:nvPr/>
        </p:nvPicPr>
        <p:blipFill>
          <a:blip r:embed="rId4"/>
          <a:stretch>
            <a:fillRect/>
          </a:stretch>
        </p:blipFill>
        <p:spPr>
          <a:xfrm>
            <a:off x="2987040" y="1855361"/>
            <a:ext cx="6463664" cy="4124433"/>
          </a:xfrm>
          <a:prstGeom prst="rect">
            <a:avLst/>
          </a:prstGeom>
        </p:spPr>
      </p:pic>
    </p:spTree>
    <p:extLst>
      <p:ext uri="{BB962C8B-B14F-4D97-AF65-F5344CB8AC3E}">
        <p14:creationId xmlns:p14="http://schemas.microsoft.com/office/powerpoint/2010/main" val="17065998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3"/>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907FC13A-A76A-425F-8F74-ACA2010441AA}"/>
              </a:ext>
            </a:extLst>
          </p:cNvPr>
          <p:cNvSpPr/>
          <p:nvPr/>
        </p:nvSpPr>
        <p:spPr>
          <a:xfrm>
            <a:off x="448409" y="722086"/>
            <a:ext cx="1135966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矩形 5">
            <a:extLst>
              <a:ext uri="{FF2B5EF4-FFF2-40B4-BE49-F238E27FC236}">
                <a16:creationId xmlns:a16="http://schemas.microsoft.com/office/drawing/2014/main" id="{86B5BC7C-1E8B-4F74-A8F8-3324D40AB61F}"/>
              </a:ext>
            </a:extLst>
          </p:cNvPr>
          <p:cNvSpPr/>
          <p:nvPr/>
        </p:nvSpPr>
        <p:spPr>
          <a:xfrm>
            <a:off x="1229360" y="248477"/>
            <a:ext cx="9885680" cy="757363"/>
          </a:xfrm>
          <a:prstGeom prst="rect">
            <a:avLst/>
          </a:prstGeom>
          <a:solidFill>
            <a:srgbClr val="ED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0">
            <a:extLst>
              <a:ext uri="{FF2B5EF4-FFF2-40B4-BE49-F238E27FC236}">
                <a16:creationId xmlns:a16="http://schemas.microsoft.com/office/drawing/2014/main" id="{3B22F771-16FA-4342-B4E2-5DE4F6D7D470}"/>
              </a:ext>
            </a:extLst>
          </p:cNvPr>
          <p:cNvSpPr/>
          <p:nvPr/>
        </p:nvSpPr>
        <p:spPr>
          <a:xfrm>
            <a:off x="1381760" y="367592"/>
            <a:ext cx="9641840" cy="584775"/>
          </a:xfrm>
          <a:prstGeom prst="rect">
            <a:avLst/>
          </a:prstGeom>
        </p:spPr>
        <p:txBody>
          <a:bodyPr wrap="square">
            <a:spAutoFit/>
          </a:bodyPr>
          <a:lstStyle/>
          <a:p>
            <a:pPr lvl="0" algn="ctr"/>
            <a:r>
              <a:rPr lang="vi-VN" sz="3200" b="1" dirty="0">
                <a:solidFill>
                  <a:prstClr val="white"/>
                </a:solidFill>
                <a:latin typeface="Cambria" panose="02040503050406030204" pitchFamily="18" charset="0"/>
                <a:ea typeface="Cambria" panose="02040503050406030204" pitchFamily="18" charset="0"/>
                <a:cs typeface="Times New Roman" pitchFamily="18" charset="0"/>
              </a:rPr>
              <a:t>Chia sẻ về ý nghĩa của các truyền thống nhà trường</a:t>
            </a: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04150611-15BB-6810-DFD0-4BF8EB3ED628}"/>
              </a:ext>
            </a:extLst>
          </p:cNvPr>
          <p:cNvPicPr>
            <a:picLocks noChangeAspect="1"/>
          </p:cNvPicPr>
          <p:nvPr/>
        </p:nvPicPr>
        <p:blipFill>
          <a:blip r:embed="rId4"/>
          <a:stretch>
            <a:fillRect/>
          </a:stretch>
        </p:blipFill>
        <p:spPr>
          <a:xfrm>
            <a:off x="992187" y="1524317"/>
            <a:ext cx="10164602" cy="3718243"/>
          </a:xfrm>
          <a:prstGeom prst="rect">
            <a:avLst/>
          </a:prstGeom>
        </p:spPr>
      </p:pic>
    </p:spTree>
    <p:extLst>
      <p:ext uri="{BB962C8B-B14F-4D97-AF65-F5344CB8AC3E}">
        <p14:creationId xmlns:p14="http://schemas.microsoft.com/office/powerpoint/2010/main" val="331912098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5" name="组合 23">
            <a:extLst>
              <a:ext uri="{FF2B5EF4-FFF2-40B4-BE49-F238E27FC236}">
                <a16:creationId xmlns:a16="http://schemas.microsoft.com/office/drawing/2014/main" id="{202784FA-4A28-E73C-2838-A33FB43D82BC}"/>
              </a:ext>
            </a:extLst>
          </p:cNvPr>
          <p:cNvGrpSpPr/>
          <p:nvPr/>
        </p:nvGrpSpPr>
        <p:grpSpPr>
          <a:xfrm>
            <a:off x="3949302" y="672494"/>
            <a:ext cx="7225760" cy="5312295"/>
            <a:chOff x="3314700" y="5609052"/>
            <a:chExt cx="5391342" cy="683644"/>
          </a:xfrm>
        </p:grpSpPr>
        <p:sp>
          <p:nvSpPr>
            <p:cNvPr id="10" name="圆角矩形 25">
              <a:extLst>
                <a:ext uri="{FF2B5EF4-FFF2-40B4-BE49-F238E27FC236}">
                  <a16:creationId xmlns:a16="http://schemas.microsoft.com/office/drawing/2014/main" id="{E528C151-8DEE-9CB7-280C-0F8F569A47F7}"/>
                </a:ext>
              </a:extLst>
            </p:cNvPr>
            <p:cNvSpPr/>
            <p:nvPr/>
          </p:nvSpPr>
          <p:spPr>
            <a:xfrm>
              <a:off x="3410142" y="5676072"/>
              <a:ext cx="5295900" cy="616624"/>
            </a:xfrm>
            <a:prstGeom prst="roundRect">
              <a:avLst/>
            </a:prstGeom>
            <a:solidFill>
              <a:srgbClr val="F2757A"/>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宋体" panose="02010600030101010101" pitchFamily="2" charset="-122"/>
                <a:cs typeface="+mn-cs"/>
              </a:endParaRPr>
            </a:p>
          </p:txBody>
        </p:sp>
        <p:sp>
          <p:nvSpPr>
            <p:cNvPr id="11" name="圆角矩形 26">
              <a:extLst>
                <a:ext uri="{FF2B5EF4-FFF2-40B4-BE49-F238E27FC236}">
                  <a16:creationId xmlns:a16="http://schemas.microsoft.com/office/drawing/2014/main" id="{3E113CCA-4564-C3D3-3DEC-B430AD34DBFE}"/>
                </a:ext>
              </a:extLst>
            </p:cNvPr>
            <p:cNvSpPr/>
            <p:nvPr/>
          </p:nvSpPr>
          <p:spPr>
            <a:xfrm>
              <a:off x="3314700" y="5609052"/>
              <a:ext cx="5295900" cy="645899"/>
            </a:xfrm>
            <a:prstGeom prst="roundRect">
              <a:avLst/>
            </a:prstGeom>
            <a:solidFill>
              <a:sysClr val="window" lastClr="FFFFFF"/>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宋体" panose="02010600030101010101" pitchFamily="2" charset="-122"/>
                <a:cs typeface="+mn-cs"/>
              </a:endParaRPr>
            </a:p>
          </p:txBody>
        </p:sp>
      </p:grpSp>
      <p:sp>
        <p:nvSpPr>
          <p:cNvPr id="13" name="TextBox 12">
            <a:extLst>
              <a:ext uri="{FF2B5EF4-FFF2-40B4-BE49-F238E27FC236}">
                <a16:creationId xmlns:a16="http://schemas.microsoft.com/office/drawing/2014/main" id="{2FFB63ED-4409-F686-AE25-2AA9715251DC}"/>
              </a:ext>
            </a:extLst>
          </p:cNvPr>
          <p:cNvSpPr txBox="1"/>
          <p:nvPr/>
        </p:nvSpPr>
        <p:spPr>
          <a:xfrm>
            <a:off x="4155440" y="790405"/>
            <a:ext cx="6553200" cy="224676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1" i="0" dirty="0">
                <a:solidFill>
                  <a:srgbClr val="FF0000"/>
                </a:solidFill>
                <a:effectLst/>
                <a:latin typeface="Cambria" panose="02040503050406030204" pitchFamily="18" charset="0"/>
                <a:ea typeface="Cambria" panose="02040503050406030204" pitchFamily="18" charset="0"/>
              </a:rPr>
              <a:t>Truyền thống uống nước nhớ nguồn: </a:t>
            </a:r>
            <a:r>
              <a:rPr lang="vi-VN" sz="2800" b="0" i="0" dirty="0">
                <a:solidFill>
                  <a:srgbClr val="FF0000"/>
                </a:solidFill>
                <a:effectLst/>
                <a:latin typeface="Cambria" panose="02040503050406030204" pitchFamily="18" charset="0"/>
                <a:ea typeface="Cambria" panose="02040503050406030204" pitchFamily="18" charset="0"/>
              </a:rPr>
              <a:t>giúp chúng ta biết ơn, biết nhớ tới công lao của của những người đã lao động trước đó để cho ta hưởng thành quả ngày hôm nay.</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C0BDCA94-8DC7-DCCF-3FE9-10497C5D90B2}"/>
              </a:ext>
            </a:extLst>
          </p:cNvPr>
          <p:cNvSpPr txBox="1"/>
          <p:nvPr/>
        </p:nvSpPr>
        <p:spPr>
          <a:xfrm>
            <a:off x="4297680" y="3117045"/>
            <a:ext cx="6553200" cy="224676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2800" b="1" dirty="0">
                <a:solidFill>
                  <a:srgbClr val="FF0000"/>
                </a:solidFill>
                <a:latin typeface="Cambria" panose="02040503050406030204" pitchFamily="18" charset="0"/>
                <a:ea typeface="Cambria" panose="02040503050406030204" pitchFamily="18" charset="0"/>
              </a:rPr>
              <a:t>Truyền thống hiếu học: </a:t>
            </a:r>
            <a:r>
              <a:rPr lang="vi-VN" sz="2800" dirty="0">
                <a:solidFill>
                  <a:srgbClr val="FF0000"/>
                </a:solidFill>
                <a:latin typeface="Cambria" panose="02040503050406030204" pitchFamily="18" charset="0"/>
                <a:ea typeface="Cambria" panose="02040503050406030204" pitchFamily="18" charset="0"/>
              </a:rPr>
              <a:t>giúp học hỏi, tìm hiểu để hội nhập quốc tế, đón nhận khoa học – kĩ thuật, chiếm lĩnh đỉnh cao về trí tuệ của nhân loại, làm giàu cho quê hương, đất nước.</a:t>
            </a:r>
            <a:endPar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30258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5" name="组合 23">
            <a:extLst>
              <a:ext uri="{FF2B5EF4-FFF2-40B4-BE49-F238E27FC236}">
                <a16:creationId xmlns:a16="http://schemas.microsoft.com/office/drawing/2014/main" id="{202784FA-4A28-E73C-2838-A33FB43D82BC}"/>
              </a:ext>
            </a:extLst>
          </p:cNvPr>
          <p:cNvGrpSpPr/>
          <p:nvPr/>
        </p:nvGrpSpPr>
        <p:grpSpPr>
          <a:xfrm>
            <a:off x="3949302" y="672494"/>
            <a:ext cx="7225760" cy="5312295"/>
            <a:chOff x="3314700" y="5609052"/>
            <a:chExt cx="5391342" cy="683644"/>
          </a:xfrm>
        </p:grpSpPr>
        <p:sp>
          <p:nvSpPr>
            <p:cNvPr id="10" name="圆角矩形 25">
              <a:extLst>
                <a:ext uri="{FF2B5EF4-FFF2-40B4-BE49-F238E27FC236}">
                  <a16:creationId xmlns:a16="http://schemas.microsoft.com/office/drawing/2014/main" id="{E528C151-8DEE-9CB7-280C-0F8F569A47F7}"/>
                </a:ext>
              </a:extLst>
            </p:cNvPr>
            <p:cNvSpPr/>
            <p:nvPr/>
          </p:nvSpPr>
          <p:spPr>
            <a:xfrm>
              <a:off x="3410142" y="5676072"/>
              <a:ext cx="5295900" cy="616624"/>
            </a:xfrm>
            <a:prstGeom prst="roundRect">
              <a:avLst/>
            </a:prstGeom>
            <a:solidFill>
              <a:srgbClr val="F2757A"/>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宋体" panose="02010600030101010101" pitchFamily="2" charset="-122"/>
                <a:cs typeface="+mn-cs"/>
              </a:endParaRPr>
            </a:p>
          </p:txBody>
        </p:sp>
        <p:sp>
          <p:nvSpPr>
            <p:cNvPr id="11" name="圆角矩形 26">
              <a:extLst>
                <a:ext uri="{FF2B5EF4-FFF2-40B4-BE49-F238E27FC236}">
                  <a16:creationId xmlns:a16="http://schemas.microsoft.com/office/drawing/2014/main" id="{3E113CCA-4564-C3D3-3DEC-B430AD34DBFE}"/>
                </a:ext>
              </a:extLst>
            </p:cNvPr>
            <p:cNvSpPr/>
            <p:nvPr/>
          </p:nvSpPr>
          <p:spPr>
            <a:xfrm>
              <a:off x="3314700" y="5609052"/>
              <a:ext cx="5295900" cy="645899"/>
            </a:xfrm>
            <a:prstGeom prst="roundRect">
              <a:avLst/>
            </a:prstGeom>
            <a:solidFill>
              <a:sysClr val="window" lastClr="FFFFFF"/>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07号-萌趣欢乐体" panose="020F0502020204030204"/>
                <a:ea typeface="宋体" panose="02010600030101010101" pitchFamily="2" charset="-122"/>
                <a:cs typeface="+mn-cs"/>
              </a:endParaRPr>
            </a:p>
          </p:txBody>
        </p:sp>
      </p:grpSp>
      <p:sp>
        <p:nvSpPr>
          <p:cNvPr id="13" name="TextBox 12">
            <a:extLst>
              <a:ext uri="{FF2B5EF4-FFF2-40B4-BE49-F238E27FC236}">
                <a16:creationId xmlns:a16="http://schemas.microsoft.com/office/drawing/2014/main" id="{2FFB63ED-4409-F686-AE25-2AA9715251DC}"/>
              </a:ext>
            </a:extLst>
          </p:cNvPr>
          <p:cNvSpPr txBox="1"/>
          <p:nvPr/>
        </p:nvSpPr>
        <p:spPr>
          <a:xfrm>
            <a:off x="4155440" y="1267925"/>
            <a:ext cx="6553200" cy="353943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rPr>
              <a:t>Truyền thống tôn sư trọng đạo: </a:t>
            </a:r>
            <a:r>
              <a:rPr lang="vi-VN" sz="3200" dirty="0">
                <a:solidFill>
                  <a:srgbClr val="FF0000"/>
                </a:solidFill>
                <a:latin typeface="Cambria" panose="02040503050406030204" pitchFamily="18" charset="0"/>
                <a:ea typeface="Cambria" panose="02040503050406030204" pitchFamily="18" charset="0"/>
              </a:rPr>
              <a:t>giúp chúng ta biết tôn trọng, kính yêu và biết ơn đối với những người làm thầy giáo, cô giáo – người đã giúp chúng ta gây dựng hoài bão, ước mơ và thực hiện ước mơ của mình.</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65934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C3340093-D9A2-4D18-AD32-FF237ABFAF1C}"/>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a:extLst>
              <a:ext uri="{FF2B5EF4-FFF2-40B4-BE49-F238E27FC236}">
                <a16:creationId xmlns:a16="http://schemas.microsoft.com/office/drawing/2014/main" id="{4F40DC05-8626-443F-AEB1-B30955934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323206"/>
            <a:ext cx="10688320" cy="6839594"/>
          </a:xfrm>
          <a:prstGeom prst="rect">
            <a:avLst/>
          </a:prstGeom>
        </p:spPr>
      </p:pic>
      <p:sp>
        <p:nvSpPr>
          <p:cNvPr id="2" name="TextBox 1">
            <a:extLst>
              <a:ext uri="{FF2B5EF4-FFF2-40B4-BE49-F238E27FC236}">
                <a16:creationId xmlns:a16="http://schemas.microsoft.com/office/drawing/2014/main" id="{64358ACE-A97C-A644-F063-EAE05BE23E6E}"/>
              </a:ext>
            </a:extLst>
          </p:cNvPr>
          <p:cNvSpPr txBox="1"/>
          <p:nvPr/>
        </p:nvSpPr>
        <p:spPr>
          <a:xfrm>
            <a:off x="2346960" y="3901440"/>
            <a:ext cx="7833360" cy="1077218"/>
          </a:xfrm>
          <a:prstGeom prst="rect">
            <a:avLst/>
          </a:prstGeom>
          <a:noFill/>
        </p:spPr>
        <p:txBody>
          <a:bodyPr wrap="square" rtlCol="0">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 Bày tỏ cảm xúc của em khi tham quan và tìm hiểu về truyền thống nhà trường.</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28772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5" name="Group 4">
            <a:extLst>
              <a:ext uri="{FF2B5EF4-FFF2-40B4-BE49-F238E27FC236}">
                <a16:creationId xmlns:a16="http://schemas.microsoft.com/office/drawing/2014/main" id="{7E67641A-B2ED-EC4E-C085-D28245996B8E}"/>
              </a:ext>
            </a:extLst>
          </p:cNvPr>
          <p:cNvGrpSpPr/>
          <p:nvPr/>
        </p:nvGrpSpPr>
        <p:grpSpPr>
          <a:xfrm>
            <a:off x="919011" y="1524000"/>
            <a:ext cx="7768008" cy="4458170"/>
            <a:chOff x="-2527669" y="2599787"/>
            <a:chExt cx="7396233" cy="2849543"/>
          </a:xfrm>
        </p:grpSpPr>
        <p:sp>
          <p:nvSpPr>
            <p:cNvPr id="6" name="Rectangle: Rounded Corners 5">
              <a:extLst>
                <a:ext uri="{FF2B5EF4-FFF2-40B4-BE49-F238E27FC236}">
                  <a16:creationId xmlns:a16="http://schemas.microsoft.com/office/drawing/2014/main" id="{E06B81FD-A0C5-763E-1A6F-1170A8FFAE85}"/>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E428CD75-B15C-7F3C-65AE-AA7973569E18}"/>
                </a:ext>
              </a:extLst>
            </p:cNvPr>
            <p:cNvSpPr txBox="1"/>
            <p:nvPr/>
          </p:nvSpPr>
          <p:spPr>
            <a:xfrm>
              <a:off x="-2367032" y="2770795"/>
              <a:ext cx="7061261" cy="257706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Mỗi nhà trường đều có những truyền thống tốt đẹp như truyền thống tôn sư trọng đạo, truyền thống hiếu học, truyền thống uống nước nhớ nguồn,... Các em cần tìm hiểu để biết được các truyền thống đó, nỗ lực học tập và rèn luyện bản thân để góp phần phát huy truyền thống nhà trường.</a:t>
              </a:r>
            </a:p>
          </p:txBody>
        </p:sp>
      </p:grpSp>
      <p:pic>
        <p:nvPicPr>
          <p:cNvPr id="8" name="Picture 7">
            <a:extLst>
              <a:ext uri="{FF2B5EF4-FFF2-40B4-BE49-F238E27FC236}">
                <a16:creationId xmlns:a16="http://schemas.microsoft.com/office/drawing/2014/main" id="{E5779C18-60CE-0C94-4705-45F8C36AD4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1" name="Picture 10" descr="A close up of a logo&#10;&#10;Description automatically generated">
            <a:extLst>
              <a:ext uri="{FF2B5EF4-FFF2-40B4-BE49-F238E27FC236}">
                <a16:creationId xmlns:a16="http://schemas.microsoft.com/office/drawing/2014/main" id="{A1779D26-4097-7E70-D231-01F05A97B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9" y="189906"/>
            <a:ext cx="4433107" cy="1277801"/>
          </a:xfrm>
          <a:prstGeom prst="rect">
            <a:avLst/>
          </a:prstGeom>
        </p:spPr>
      </p:pic>
    </p:spTree>
    <p:extLst>
      <p:ext uri="{BB962C8B-B14F-4D97-AF65-F5344CB8AC3E}">
        <p14:creationId xmlns:p14="http://schemas.microsoft.com/office/powerpoint/2010/main" val="9145713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8905115-BF18-F4D3-3A98-9854B854CB45}"/>
              </a:ext>
            </a:extLst>
          </p:cNvPr>
          <p:cNvPicPr>
            <a:picLocks noChangeAspect="1"/>
          </p:cNvPicPr>
          <p:nvPr/>
        </p:nvPicPr>
        <p:blipFill>
          <a:blip r:embed="rId7"/>
          <a:stretch>
            <a:fillRect/>
          </a:stretch>
        </p:blipFill>
        <p:spPr>
          <a:xfrm>
            <a:off x="686349" y="1446716"/>
            <a:ext cx="10778662" cy="1566808"/>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Em yêu trường em  Hát kết hợp phụ họa đơn giản  Lớp 3  CHỦ ĐỀ 5  MÁI TRƯỜNG  SGK CÁNH DIỀU_v720P">
            <a:hlinkClick r:id="" action="ppaction://media"/>
            <a:extLst>
              <a:ext uri="{FF2B5EF4-FFF2-40B4-BE49-F238E27FC236}">
                <a16:creationId xmlns:a16="http://schemas.microsoft.com/office/drawing/2014/main" id="{E57D2478-0CD3-9D0C-7CFB-0E7B6968F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077349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图片 5">
            <a:extLst>
              <a:ext uri="{FF2B5EF4-FFF2-40B4-BE49-F238E27FC236}">
                <a16:creationId xmlns:a16="http://schemas.microsoft.com/office/drawing/2014/main" id="{6CC9E131-6891-4022-AECA-A83838213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939" y="-729205"/>
            <a:ext cx="9235112" cy="7940233"/>
          </a:xfrm>
          <a:prstGeom prst="rect">
            <a:avLst/>
          </a:prstGeom>
        </p:spPr>
      </p:pic>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sp>
        <p:nvSpPr>
          <p:cNvPr id="9" name="矩形 2">
            <a:extLst>
              <a:ext uri="{FF2B5EF4-FFF2-40B4-BE49-F238E27FC236}">
                <a16:creationId xmlns:a16="http://schemas.microsoft.com/office/drawing/2014/main" id="{0BC47097-D0A1-470A-A319-858F9794D829}"/>
              </a:ext>
            </a:extLst>
          </p:cNvPr>
          <p:cNvSpPr/>
          <p:nvPr/>
        </p:nvSpPr>
        <p:spPr>
          <a:xfrm>
            <a:off x="3405152" y="1695459"/>
            <a:ext cx="7589419" cy="1938992"/>
          </a:xfrm>
          <a:prstGeom prst="rect">
            <a:avLst/>
          </a:prstGeom>
        </p:spPr>
        <p:txBody>
          <a:bodyPr wrap="square">
            <a:spAutoFit/>
          </a:bodyPr>
          <a:lstStyle/>
          <a:p>
            <a:pPr marL="457200" lvl="0" indent="-457200" algn="just">
              <a:buFont typeface="Arial" panose="020B0604020202020204" pitchFamily="34" charset="0"/>
              <a:buChar cha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Sau khi nghe và vận động theo ca khúc các em có cảm nhận gì về mái trường?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3"/>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4"/>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6"/>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7"/>
          <a:stretch>
            <a:fillRect/>
          </a:stretch>
        </p:blipFill>
        <p:spPr>
          <a:xfrm>
            <a:off x="5450027" y="5164471"/>
            <a:ext cx="1524132" cy="1121761"/>
          </a:xfrm>
          <a:prstGeom prst="rect">
            <a:avLst/>
          </a:prstGeom>
        </p:spPr>
      </p:pic>
      <p:pic>
        <p:nvPicPr>
          <p:cNvPr id="4" name="Picture 3">
            <a:extLst>
              <a:ext uri="{FF2B5EF4-FFF2-40B4-BE49-F238E27FC236}">
                <a16:creationId xmlns:a16="http://schemas.microsoft.com/office/drawing/2014/main" id="{1FB64001-4645-91E2-1339-0E6D09F4E38D}"/>
              </a:ext>
            </a:extLst>
          </p:cNvPr>
          <p:cNvPicPr>
            <a:picLocks noChangeAspect="1"/>
          </p:cNvPicPr>
          <p:nvPr/>
        </p:nvPicPr>
        <p:blipFill>
          <a:blip r:embed="rId8"/>
          <a:stretch>
            <a:fillRect/>
          </a:stretch>
        </p:blipFill>
        <p:spPr>
          <a:xfrm>
            <a:off x="875070" y="0"/>
            <a:ext cx="10784759" cy="1072989"/>
          </a:xfrm>
          <a:prstGeom prst="rect">
            <a:avLst/>
          </a:prstGeom>
        </p:spPr>
      </p:pic>
      <p:pic>
        <p:nvPicPr>
          <p:cNvPr id="7" name="Picture 6">
            <a:extLst>
              <a:ext uri="{FF2B5EF4-FFF2-40B4-BE49-F238E27FC236}">
                <a16:creationId xmlns:a16="http://schemas.microsoft.com/office/drawing/2014/main" id="{853BB0B2-0A00-A775-81A1-7E05F5EECDC3}"/>
              </a:ext>
            </a:extLst>
          </p:cNvPr>
          <p:cNvPicPr>
            <a:picLocks noChangeAspect="1"/>
          </p:cNvPicPr>
          <p:nvPr/>
        </p:nvPicPr>
        <p:blipFill>
          <a:blip r:embed="rId9"/>
          <a:stretch>
            <a:fillRect/>
          </a:stretch>
        </p:blipFill>
        <p:spPr>
          <a:xfrm>
            <a:off x="1899641" y="1566943"/>
            <a:ext cx="9364268" cy="2523963"/>
          </a:xfrm>
          <a:prstGeom prst="rect">
            <a:avLst/>
          </a:prstGeom>
        </p:spPr>
      </p:pic>
      <p:pic>
        <p:nvPicPr>
          <p:cNvPr id="9" name="Picture 8">
            <a:extLst>
              <a:ext uri="{FF2B5EF4-FFF2-40B4-BE49-F238E27FC236}">
                <a16:creationId xmlns:a16="http://schemas.microsoft.com/office/drawing/2014/main" id="{ED38EED9-B3E2-89E7-EA3E-9204B497F099}"/>
              </a:ext>
            </a:extLst>
          </p:cNvPr>
          <p:cNvPicPr>
            <a:picLocks noChangeAspect="1"/>
          </p:cNvPicPr>
          <p:nvPr/>
        </p:nvPicPr>
        <p:blipFill>
          <a:blip r:embed="rId10"/>
          <a:stretch>
            <a:fillRect/>
          </a:stretch>
        </p:blipFill>
        <p:spPr>
          <a:xfrm>
            <a:off x="664783" y="1272121"/>
            <a:ext cx="1432684" cy="865707"/>
          </a:xfrm>
          <a:prstGeom prst="rect">
            <a:avLst/>
          </a:prstGeom>
        </p:spPr>
      </p:pic>
    </p:spTree>
    <p:extLst>
      <p:ext uri="{BB962C8B-B14F-4D97-AF65-F5344CB8AC3E}">
        <p14:creationId xmlns:p14="http://schemas.microsoft.com/office/powerpoint/2010/main" val="37161162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sp>
        <p:nvSpPr>
          <p:cNvPr id="7" name="文本框 6">
            <a:extLst>
              <a:ext uri="{FF2B5EF4-FFF2-40B4-BE49-F238E27FC236}">
                <a16:creationId xmlns:a16="http://schemas.microsoft.com/office/drawing/2014/main" id="{CE9FB755-8F1E-498D-80A1-0E7144BF797C}"/>
              </a:ext>
            </a:extLst>
          </p:cNvPr>
          <p:cNvSpPr txBox="1"/>
          <p:nvPr/>
        </p:nvSpPr>
        <p:spPr>
          <a:xfrm>
            <a:off x="792207" y="2162602"/>
            <a:ext cx="1078092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9Slide07 SFU Rhythm" panose="00000400000000000000" pitchFamily="2" charset="0"/>
                <a:ea typeface="思源黑体 CN Medium" panose="020B0600000000000000" pitchFamily="34" charset="-122"/>
                <a:cs typeface="+mn-cs"/>
              </a:rPr>
              <a:t>KHÁM PHÁ</a:t>
            </a:r>
            <a:endParaRPr kumimoji="0" lang="zh-CN" altLang="en-US" sz="9600" b="0" i="0" u="none" strike="noStrike" kern="1200" cap="none" spc="0" normalizeH="0" baseline="0" noProof="0" dirty="0">
              <a:ln>
                <a:noFill/>
              </a:ln>
              <a:solidFill>
                <a:prstClr val="white"/>
              </a:solidFill>
              <a:effectLst/>
              <a:uLnTx/>
              <a:uFillTx/>
              <a:latin typeface="#9Slide07 SFU Rhythm" panose="00000400000000000000" pitchFamily="2" charset="0"/>
              <a:ea typeface="思源黑体 CN Medium" panose="020B0600000000000000" pitchFamily="34" charset="-122"/>
              <a:cs typeface="+mn-cs"/>
            </a:endParaRPr>
          </a:p>
        </p:txBody>
      </p:sp>
      <p:sp>
        <p:nvSpPr>
          <p:cNvPr id="3" name="椭圆 2">
            <a:extLst>
              <a:ext uri="{FF2B5EF4-FFF2-40B4-BE49-F238E27FC236}">
                <a16:creationId xmlns:a16="http://schemas.microsoft.com/office/drawing/2014/main" id="{42FC8D58-3BDA-4A83-ACAE-D817879AF505}"/>
              </a:ext>
            </a:extLst>
          </p:cNvPr>
          <p:cNvSpPr/>
          <p:nvPr/>
        </p:nvSpPr>
        <p:spPr>
          <a:xfrm>
            <a:off x="5036040" y="1197405"/>
            <a:ext cx="914400" cy="914400"/>
          </a:xfrm>
          <a:prstGeom prst="ellipse">
            <a:avLst/>
          </a:prstGeom>
          <a:solidFill>
            <a:srgbClr val="F9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rPr>
              <a:t>0</a:t>
            </a:r>
            <a:endParaRPr kumimoji="0" lang="zh-CN" altLang="en-US"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endParaRPr>
          </a:p>
        </p:txBody>
      </p:sp>
      <p:sp>
        <p:nvSpPr>
          <p:cNvPr id="8" name="椭圆 7">
            <a:extLst>
              <a:ext uri="{FF2B5EF4-FFF2-40B4-BE49-F238E27FC236}">
                <a16:creationId xmlns:a16="http://schemas.microsoft.com/office/drawing/2014/main" id="{F0B46DDE-5817-41BA-A7CF-24966FD85095}"/>
              </a:ext>
            </a:extLst>
          </p:cNvPr>
          <p:cNvSpPr/>
          <p:nvPr/>
        </p:nvSpPr>
        <p:spPr>
          <a:xfrm>
            <a:off x="6182668" y="1197405"/>
            <a:ext cx="914400" cy="914400"/>
          </a:xfrm>
          <a:prstGeom prst="ellipse">
            <a:avLst/>
          </a:prstGeom>
          <a:solidFill>
            <a:srgbClr val="F9C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rPr>
              <a:t>2</a:t>
            </a:r>
            <a:endParaRPr kumimoji="0" lang="zh-CN" altLang="en-US" sz="3600" b="0" i="0" u="none" strike="noStrike" kern="1200" cap="none" spc="0" normalizeH="0" baseline="0" noProof="0" dirty="0">
              <a:ln>
                <a:noFill/>
              </a:ln>
              <a:solidFill>
                <a:prstClr val="white"/>
              </a:solidFill>
              <a:effectLst>
                <a:outerShdw blurRad="12700" dist="12700" dir="2700000" algn="tl" rotWithShape="0">
                  <a:prstClr val="black">
                    <a:alpha val="40000"/>
                  </a:prstClr>
                </a:outerShdw>
              </a:effectLst>
              <a:uLnTx/>
              <a:uFillTx/>
              <a:latin typeface="#9Slide07 SFU Rhythm" panose="00000400000000000000" pitchFamily="2" charset="0"/>
              <a:ea typeface="思源黑体 CN Heavy" panose="020B0A00000000000000" pitchFamily="34" charset="-122"/>
              <a:cs typeface="+mn-cs"/>
            </a:endParaRPr>
          </a:p>
        </p:txBody>
      </p:sp>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DE1C1D3-B8FB-408E-9BD0-720F4B3AFBD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id="{2442144E-F736-4366-A20A-3CFB14CB2C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0955" y="1306319"/>
            <a:ext cx="5413237" cy="4677037"/>
          </a:xfrm>
          <a:prstGeom prst="rect">
            <a:avLst/>
          </a:prstGeom>
          <a:effectLst>
            <a:outerShdw blurRad="12700" dist="12700" dir="18900000" algn="bl" rotWithShape="0">
              <a:prstClr val="black">
                <a:alpha val="40000"/>
              </a:prstClr>
            </a:outerShdw>
          </a:effectLst>
        </p:spPr>
      </p:pic>
      <p:pic>
        <p:nvPicPr>
          <p:cNvPr id="9" name="图片 8">
            <a:extLst>
              <a:ext uri="{FF2B5EF4-FFF2-40B4-BE49-F238E27FC236}">
                <a16:creationId xmlns:a16="http://schemas.microsoft.com/office/drawing/2014/main" id="{340F7333-8899-4C40-BE20-FE76633EED1F}"/>
              </a:ext>
            </a:extLst>
          </p:cNvPr>
          <p:cNvPicPr>
            <a:picLocks noChangeAspect="1"/>
          </p:cNvPicPr>
          <p:nvPr/>
        </p:nvPicPr>
        <p:blipFill>
          <a:blip r:embed="rId3"/>
          <a:stretch>
            <a:fillRect/>
          </a:stretch>
        </p:blipFill>
        <p:spPr>
          <a:xfrm>
            <a:off x="1069566" y="720975"/>
            <a:ext cx="4761389" cy="1609159"/>
          </a:xfrm>
          <a:prstGeom prst="rect">
            <a:avLst/>
          </a:prstGeom>
        </p:spPr>
      </p:pic>
      <p:sp>
        <p:nvSpPr>
          <p:cNvPr id="11" name="文本框 10">
            <a:extLst>
              <a:ext uri="{FF2B5EF4-FFF2-40B4-BE49-F238E27FC236}">
                <a16:creationId xmlns:a16="http://schemas.microsoft.com/office/drawing/2014/main" id="{561CA7C4-7E42-45AD-950D-F7A010A343E2}"/>
              </a:ext>
            </a:extLst>
          </p:cNvPr>
          <p:cNvSpPr txBox="1"/>
          <p:nvPr/>
        </p:nvSpPr>
        <p:spPr>
          <a:xfrm>
            <a:off x="943624" y="2549369"/>
            <a:ext cx="501327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Tham</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phòng</a:t>
            </a:r>
            <a:r>
              <a:rPr kumimoji="0" lang="en-US" sz="4400" b="1"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truyền</a:t>
            </a:r>
            <a:r>
              <a:rPr kumimoji="0" lang="en-US" sz="4400" b="1"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thống</a:t>
            </a:r>
            <a:r>
              <a:rPr kumimoji="0" lang="en-US" sz="4400" b="1"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4400" b="1" i="0" u="none" strike="noStrike" kern="1200" cap="none" spc="0" normalizeH="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rPr>
              <a:t>trường</a:t>
            </a:r>
            <a:endPar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D756347-2889-AB77-9A25-572F61CAB062}"/>
              </a:ext>
            </a:extLst>
          </p:cNvPr>
          <p:cNvPicPr>
            <a:picLocks noChangeAspect="1"/>
          </p:cNvPicPr>
          <p:nvPr/>
        </p:nvPicPr>
        <p:blipFill>
          <a:blip r:embed="rId4"/>
          <a:stretch>
            <a:fillRect/>
          </a:stretch>
        </p:blipFill>
        <p:spPr>
          <a:xfrm>
            <a:off x="1207182" y="1285442"/>
            <a:ext cx="4767485" cy="1201016"/>
          </a:xfrm>
          <a:prstGeom prst="rect">
            <a:avLst/>
          </a:prstGeom>
        </p:spPr>
      </p:pic>
    </p:spTree>
    <p:extLst>
      <p:ext uri="{BB962C8B-B14F-4D97-AF65-F5344CB8AC3E}">
        <p14:creationId xmlns:p14="http://schemas.microsoft.com/office/powerpoint/2010/main" val="42296829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823426" y="732294"/>
            <a:ext cx="5865834" cy="830997"/>
          </a:xfrm>
          <a:prstGeom prst="rect">
            <a:avLst/>
          </a:prstGeom>
          <a:solidFill>
            <a:srgbClr val="FFFF00"/>
          </a:solidFill>
          <a:ln>
            <a:solidFill>
              <a:srgbClr val="3D424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phòng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thống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nhằm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tin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Rounded Rectangle 18">
            <a:extLst>
              <a:ext uri="{FF2B5EF4-FFF2-40B4-BE49-F238E27FC236}">
                <a16:creationId xmlns:a16="http://schemas.microsoft.com/office/drawing/2014/main" id="{704773BC-DFA1-BA40-9A3B-E72A18A5F88A}"/>
              </a:ext>
            </a:extLst>
          </p:cNvPr>
          <p:cNvSpPr/>
          <p:nvPr/>
        </p:nvSpPr>
        <p:spPr>
          <a:xfrm>
            <a:off x="7028985" y="643303"/>
            <a:ext cx="4810590" cy="613997"/>
          </a:xfrm>
          <a:prstGeom prst="roundRect">
            <a:avLst/>
          </a:prstGeom>
          <a:solidFill>
            <a:schemeClr val="accent1">
              <a:lumMod val="75000"/>
            </a:schemeClr>
          </a:solidFill>
          <a:ln w="38100">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dirty="0">
                <a:solidFill>
                  <a:prstClr val="white"/>
                </a:solidFill>
                <a:latin typeface="Cambria" panose="02040503050406030204" pitchFamily="18" charset="0"/>
                <a:ea typeface="Cambria" panose="02040503050406030204" pitchFamily="18" charset="0"/>
                <a:cs typeface="Arial" panose="020B0604020202020204" pitchFamily="34" charset="0"/>
              </a:rPr>
              <a:t> Ý nghĩa của tên trư</a:t>
            </a:r>
            <a:r>
              <a:rPr lang="en-US" sz="2800" dirty="0">
                <a:solidFill>
                  <a:prstClr val="white"/>
                </a:solidFill>
                <a:latin typeface="Cambria" panose="02040503050406030204" pitchFamily="18" charset="0"/>
                <a:ea typeface="Cambria" panose="02040503050406030204" pitchFamily="18" charset="0"/>
                <a:cs typeface="Arial" panose="020B0604020202020204" pitchFamily="34" charset="0"/>
              </a:rPr>
              <a:t>ờ</a:t>
            </a:r>
            <a:r>
              <a:rPr lang="vi-VN" sz="2800" dirty="0">
                <a:solidFill>
                  <a:prstClr val="white"/>
                </a:solidFill>
                <a:latin typeface="Cambria" panose="02040503050406030204" pitchFamily="18" charset="0"/>
                <a:ea typeface="Cambria" panose="02040503050406030204" pitchFamily="18" charset="0"/>
                <a:cs typeface="Arial" panose="020B0604020202020204" pitchFamily="34" charset="0"/>
              </a:rPr>
              <a:t>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0" name="Rounded Rectangle 19">
            <a:extLst>
              <a:ext uri="{FF2B5EF4-FFF2-40B4-BE49-F238E27FC236}">
                <a16:creationId xmlns:a16="http://schemas.microsoft.com/office/drawing/2014/main" id="{3E5FF425-0BF8-DE4A-9223-73728C1E1611}"/>
              </a:ext>
            </a:extLst>
          </p:cNvPr>
          <p:cNvSpPr/>
          <p:nvPr/>
        </p:nvSpPr>
        <p:spPr>
          <a:xfrm>
            <a:off x="7095660" y="1571625"/>
            <a:ext cx="4810590" cy="695325"/>
          </a:xfrm>
          <a:prstGeom prst="roundRect">
            <a:avLst/>
          </a:prstGeom>
          <a:solidFill>
            <a:schemeClr val="accent2">
              <a:lumMod val="75000"/>
            </a:schemeClr>
          </a:solidFill>
          <a:ln w="38100">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lập</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26" name="Picture 2" descr="Phòng truyền thống Trường Tiểu học Bình Minh Thanh Hóa - Nội thất Hồng Đức">
            <a:extLst>
              <a:ext uri="{FF2B5EF4-FFF2-40B4-BE49-F238E27FC236}">
                <a16:creationId xmlns:a16="http://schemas.microsoft.com/office/drawing/2014/main" id="{E839363C-B997-540D-AC58-34890E404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30" y="1780058"/>
            <a:ext cx="5472708" cy="3801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ounded Rectangle 19">
            <a:extLst>
              <a:ext uri="{FF2B5EF4-FFF2-40B4-BE49-F238E27FC236}">
                <a16:creationId xmlns:a16="http://schemas.microsoft.com/office/drawing/2014/main" id="{01FB72E7-03CF-C3F6-7623-FF167EA1BB5C}"/>
              </a:ext>
            </a:extLst>
          </p:cNvPr>
          <p:cNvSpPr/>
          <p:nvPr/>
        </p:nvSpPr>
        <p:spPr>
          <a:xfrm>
            <a:off x="7095660" y="2514600"/>
            <a:ext cx="4810590" cy="876300"/>
          </a:xfrm>
          <a:prstGeom prst="roundRect">
            <a:avLst/>
          </a:prstGeom>
          <a:solidFill>
            <a:srgbClr val="7030A0"/>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a:solidFill>
                  <a:prstClr val="white"/>
                </a:solidFill>
                <a:latin typeface="Cambria" panose="02040503050406030204" pitchFamily="18" charset="0"/>
                <a:ea typeface="Cambria" panose="02040503050406030204" pitchFamily="18" charset="0"/>
                <a:cs typeface="Arial" panose="020B0604020202020204" pitchFamily="34" charset="0"/>
              </a:rPr>
              <a:t>Những tấm gương giáo viên và học sinh tiêu biểu</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ounded Rectangle 19">
            <a:extLst>
              <a:ext uri="{FF2B5EF4-FFF2-40B4-BE49-F238E27FC236}">
                <a16:creationId xmlns:a16="http://schemas.microsoft.com/office/drawing/2014/main" id="{12431E36-6D9C-1BC4-E51F-7E8D577E89D0}"/>
              </a:ext>
            </a:extLst>
          </p:cNvPr>
          <p:cNvSpPr/>
          <p:nvPr/>
        </p:nvSpPr>
        <p:spPr>
          <a:xfrm>
            <a:off x="7067085" y="3714750"/>
            <a:ext cx="4810590" cy="876300"/>
          </a:xfrm>
          <a:prstGeom prst="roundRect">
            <a:avLst/>
          </a:prstGeom>
          <a:solidFill>
            <a:srgbClr val="FF0000"/>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dirty="0">
                <a:solidFill>
                  <a:prstClr val="white"/>
                </a:solidFill>
                <a:latin typeface="Cambria" panose="02040503050406030204" pitchFamily="18" charset="0"/>
                <a:ea typeface="Cambria" panose="02040503050406030204" pitchFamily="18" charset="0"/>
                <a:cs typeface="Arial" panose="020B0604020202020204" pitchFamily="34" charset="0"/>
              </a:rPr>
              <a:t>Các truyền thống của nhà trường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ounded Rectangle 19">
            <a:extLst>
              <a:ext uri="{FF2B5EF4-FFF2-40B4-BE49-F238E27FC236}">
                <a16:creationId xmlns:a16="http://schemas.microsoft.com/office/drawing/2014/main" id="{B7755919-DA59-511E-4F58-ACD943FAAD90}"/>
              </a:ext>
            </a:extLst>
          </p:cNvPr>
          <p:cNvSpPr/>
          <p:nvPr/>
        </p:nvSpPr>
        <p:spPr>
          <a:xfrm>
            <a:off x="7095660" y="4981575"/>
            <a:ext cx="4810590" cy="876300"/>
          </a:xfrm>
          <a:prstGeom prst="roundRect">
            <a:avLst/>
          </a:prstGeom>
          <a:solidFill>
            <a:schemeClr val="accent6">
              <a:lumMod val="50000"/>
            </a:schemeClr>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dirty="0">
                <a:solidFill>
                  <a:prstClr val="white"/>
                </a:solidFill>
                <a:latin typeface="Cambria" panose="02040503050406030204" pitchFamily="18" charset="0"/>
                <a:ea typeface="Cambria" panose="02040503050406030204" pitchFamily="18" charset="0"/>
                <a:cs typeface="Arial" panose="020B0604020202020204" pitchFamily="34" charset="0"/>
              </a:rPr>
              <a:t>Các hoạt động nổi bật của trường.</a:t>
            </a: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13237" y="404446"/>
            <a:ext cx="11509131" cy="608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050" name="Picture 2">
            <a:extLst>
              <a:ext uri="{FF2B5EF4-FFF2-40B4-BE49-F238E27FC236}">
                <a16:creationId xmlns:a16="http://schemas.microsoft.com/office/drawing/2014/main" id="{7DA1E91D-4C33-827F-9CAE-F306EE165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1641984"/>
            <a:ext cx="5025058" cy="397649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9">
            <a:extLst>
              <a:ext uri="{FF2B5EF4-FFF2-40B4-BE49-F238E27FC236}">
                <a16:creationId xmlns:a16="http://schemas.microsoft.com/office/drawing/2014/main" id="{C94AA4D3-73D7-CEA9-B961-ED0C9D068D73}"/>
              </a:ext>
            </a:extLst>
          </p:cNvPr>
          <p:cNvSpPr/>
          <p:nvPr/>
        </p:nvSpPr>
        <p:spPr>
          <a:xfrm>
            <a:off x="6536860" y="909320"/>
            <a:ext cx="4810590" cy="876300"/>
          </a:xfrm>
          <a:prstGeom prst="roundRect">
            <a:avLst/>
          </a:prstGeom>
          <a:solidFill>
            <a:srgbClr val="7030A0"/>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a:solidFill>
                  <a:prstClr val="white"/>
                </a:solidFill>
                <a:latin typeface="Cambria" panose="02040503050406030204" pitchFamily="18" charset="0"/>
                <a:ea typeface="Cambria" panose="02040503050406030204" pitchFamily="18" charset="0"/>
                <a:cs typeface="Arial" panose="020B0604020202020204" pitchFamily="34" charset="0"/>
              </a:rPr>
              <a:t>Em thấy các phòng truyền thống có nét gì đặc biệt?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ounded Rectangle 19">
            <a:extLst>
              <a:ext uri="{FF2B5EF4-FFF2-40B4-BE49-F238E27FC236}">
                <a16:creationId xmlns:a16="http://schemas.microsoft.com/office/drawing/2014/main" id="{C501339C-C577-D7E5-0D88-3C083D4E31AD}"/>
              </a:ext>
            </a:extLst>
          </p:cNvPr>
          <p:cNvSpPr/>
          <p:nvPr/>
        </p:nvSpPr>
        <p:spPr>
          <a:xfrm>
            <a:off x="6455580" y="2291080"/>
            <a:ext cx="4810590" cy="876300"/>
          </a:xfrm>
          <a:prstGeom prst="roundRect">
            <a:avLst/>
          </a:prstGeom>
          <a:solidFill>
            <a:srgbClr val="7030A0"/>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dirty="0">
                <a:solidFill>
                  <a:prstClr val="white"/>
                </a:solidFill>
                <a:latin typeface="Cambria" panose="02040503050406030204" pitchFamily="18" charset="0"/>
                <a:ea typeface="Cambria" panose="02040503050406030204" pitchFamily="18" charset="0"/>
                <a:cs typeface="Arial" panose="020B0604020202020204" pitchFamily="34" charset="0"/>
              </a:rPr>
              <a:t>Trong phòng truyền thống có những hiện vật nào?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ounded Rectangle 19">
            <a:extLst>
              <a:ext uri="{FF2B5EF4-FFF2-40B4-BE49-F238E27FC236}">
                <a16:creationId xmlns:a16="http://schemas.microsoft.com/office/drawing/2014/main" id="{9F18C53B-471D-317C-FF7A-A8112AB243F8}"/>
              </a:ext>
            </a:extLst>
          </p:cNvPr>
          <p:cNvSpPr/>
          <p:nvPr/>
        </p:nvSpPr>
        <p:spPr>
          <a:xfrm>
            <a:off x="6496220" y="3591560"/>
            <a:ext cx="4810590" cy="1285240"/>
          </a:xfrm>
          <a:prstGeom prst="roundRect">
            <a:avLst/>
          </a:prstGeom>
          <a:solidFill>
            <a:srgbClr val="7030A0"/>
          </a:solidFill>
          <a:ln w="381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2800" dirty="0">
                <a:solidFill>
                  <a:prstClr val="white"/>
                </a:solidFill>
                <a:latin typeface="Cambria" panose="02040503050406030204" pitchFamily="18" charset="0"/>
                <a:ea typeface="Cambria" panose="02040503050406030204" pitchFamily="18" charset="0"/>
                <a:cs typeface="Arial" panose="020B0604020202020204" pitchFamily="34" charset="0"/>
              </a:rPr>
              <a:t>Em ấn tượng với góc nào hay hiện vật nào trong phòng truyền thống? </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2267203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13237" y="404446"/>
            <a:ext cx="11509131" cy="608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2">
            <a:extLst>
              <a:ext uri="{FF2B5EF4-FFF2-40B4-BE49-F238E27FC236}">
                <a16:creationId xmlns:a16="http://schemas.microsoft.com/office/drawing/2014/main" id="{0251FF5A-BB42-499E-9474-996F900DAC55}"/>
              </a:ext>
            </a:extLst>
          </p:cNvPr>
          <p:cNvSpPr/>
          <p:nvPr/>
        </p:nvSpPr>
        <p:spPr>
          <a:xfrm>
            <a:off x="2066925" y="701383"/>
            <a:ext cx="8579071" cy="1077218"/>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Ghi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quả</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hu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tin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phiếu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gợi</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ý: </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C1C7C32F-446A-BE5C-7A26-63981AADDC56}"/>
              </a:ext>
            </a:extLst>
          </p:cNvPr>
          <p:cNvPicPr>
            <a:picLocks noChangeAspect="1"/>
          </p:cNvPicPr>
          <p:nvPr/>
        </p:nvPicPr>
        <p:blipFill>
          <a:blip r:embed="rId2"/>
          <a:stretch>
            <a:fillRect/>
          </a:stretch>
        </p:blipFill>
        <p:spPr>
          <a:xfrm>
            <a:off x="1581149" y="1966912"/>
            <a:ext cx="9572625" cy="4120898"/>
          </a:xfrm>
          <a:prstGeom prst="rect">
            <a:avLst/>
          </a:prstGeom>
        </p:spPr>
      </p:pic>
    </p:spTree>
    <p:extLst>
      <p:ext uri="{BB962C8B-B14F-4D97-AF65-F5344CB8AC3E}">
        <p14:creationId xmlns:p14="http://schemas.microsoft.com/office/powerpoint/2010/main" val="15259945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435</Words>
  <Application>Microsoft Office PowerPoint</Application>
  <PresentationFormat>Widescreen</PresentationFormat>
  <Paragraphs>29</Paragraphs>
  <Slides>17</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字魂107号-萌趣欢乐体</vt:lpstr>
      <vt:lpstr>#9Slide07 SFU Rhythm</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2024-08-06T15:28:58Z</dcterms:created>
  <dcterms:modified xsi:type="dcterms:W3CDTF">2024-08-15T08:32:21Z</dcterms:modified>
</cp:coreProperties>
</file>