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4" r:id="rId3"/>
  </p:sldMasterIdLst>
  <p:notesMasterIdLst>
    <p:notesMasterId r:id="rId25"/>
  </p:notesMasterIdLst>
  <p:sldIdLst>
    <p:sldId id="270" r:id="rId4"/>
    <p:sldId id="7672" r:id="rId5"/>
    <p:sldId id="271" r:id="rId6"/>
    <p:sldId id="272" r:id="rId7"/>
    <p:sldId id="273" r:id="rId8"/>
    <p:sldId id="7612" r:id="rId9"/>
    <p:sldId id="7651" r:id="rId10"/>
    <p:sldId id="7650" r:id="rId11"/>
    <p:sldId id="266" r:id="rId12"/>
    <p:sldId id="7673" r:id="rId13"/>
    <p:sldId id="7674" r:id="rId14"/>
    <p:sldId id="7679" r:id="rId15"/>
    <p:sldId id="7680" r:id="rId16"/>
    <p:sldId id="7681" r:id="rId17"/>
    <p:sldId id="7669" r:id="rId18"/>
    <p:sldId id="7675" r:id="rId19"/>
    <p:sldId id="7676" r:id="rId20"/>
    <p:sldId id="7677" r:id="rId21"/>
    <p:sldId id="7678" r:id="rId22"/>
    <p:sldId id="258" r:id="rId23"/>
    <p:sldId id="7661"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EAEC"/>
    <a:srgbClr val="E53333"/>
    <a:srgbClr val="135995"/>
    <a:srgbClr val="4D9161"/>
    <a:srgbClr val="33493C"/>
    <a:srgbClr val="F1D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71"/>
    <p:restoredTop sz="94633"/>
  </p:normalViewPr>
  <p:slideViewPr>
    <p:cSldViewPr snapToGrid="0" snapToObjects="1" showGuides="1">
      <p:cViewPr varScale="1">
        <p:scale>
          <a:sx n="67" d="100"/>
          <a:sy n="67" d="100"/>
        </p:scale>
        <p:origin x="772" y="56"/>
      </p:cViewPr>
      <p:guideLst>
        <p:guide orient="horz" pos="2183"/>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07C92-92DB-4865-884D-191FA9ED2330}" type="datetimeFigureOut">
              <a:rPr lang="zh-CN" altLang="en-US" smtClean="0"/>
              <a:t>2024/12/26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3E079-AABC-4496-BD21-87748C05EE07}" type="slidenum">
              <a:rPr lang="zh-CN" altLang="en-US" smtClean="0"/>
              <a:t>‹#›</a:t>
            </a:fld>
            <a:endParaRPr lang="zh-CN" altLang="en-US"/>
          </a:p>
        </p:txBody>
      </p:sp>
    </p:spTree>
    <p:extLst>
      <p:ext uri="{BB962C8B-B14F-4D97-AF65-F5344CB8AC3E}">
        <p14:creationId xmlns:p14="http://schemas.microsoft.com/office/powerpoint/2010/main" val="2499123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1</a:t>
            </a:fld>
            <a:endParaRPr lang="zh-CN" altLang="en-US"/>
          </a:p>
        </p:txBody>
      </p:sp>
    </p:spTree>
    <p:extLst>
      <p:ext uri="{BB962C8B-B14F-4D97-AF65-F5344CB8AC3E}">
        <p14:creationId xmlns:p14="http://schemas.microsoft.com/office/powerpoint/2010/main" val="1235195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59170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88960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0934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20</a:t>
            </a:fld>
            <a:endParaRPr lang="zh-CN" altLang="en-US"/>
          </a:p>
        </p:txBody>
      </p:sp>
    </p:spTree>
    <p:extLst>
      <p:ext uri="{BB962C8B-B14F-4D97-AF65-F5344CB8AC3E}">
        <p14:creationId xmlns:p14="http://schemas.microsoft.com/office/powerpoint/2010/main" val="1988305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21</a:t>
            </a:fld>
            <a:endParaRPr lang="zh-CN" altLang="en-US"/>
          </a:p>
        </p:txBody>
      </p:sp>
    </p:spTree>
    <p:extLst>
      <p:ext uri="{BB962C8B-B14F-4D97-AF65-F5344CB8AC3E}">
        <p14:creationId xmlns:p14="http://schemas.microsoft.com/office/powerpoint/2010/main" val="155371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6</a:t>
            </a:fld>
            <a:endParaRPr lang="zh-CN" altLang="en-US"/>
          </a:p>
        </p:txBody>
      </p:sp>
    </p:spTree>
    <p:extLst>
      <p:ext uri="{BB962C8B-B14F-4D97-AF65-F5344CB8AC3E}">
        <p14:creationId xmlns:p14="http://schemas.microsoft.com/office/powerpoint/2010/main" val="4199686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7</a:t>
            </a:fld>
            <a:endParaRPr lang="zh-CN" altLang="en-US"/>
          </a:p>
        </p:txBody>
      </p:sp>
    </p:spTree>
    <p:extLst>
      <p:ext uri="{BB962C8B-B14F-4D97-AF65-F5344CB8AC3E}">
        <p14:creationId xmlns:p14="http://schemas.microsoft.com/office/powerpoint/2010/main" val="3402801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8</a:t>
            </a:fld>
            <a:endParaRPr lang="zh-CN" altLang="en-US"/>
          </a:p>
        </p:txBody>
      </p:sp>
    </p:spTree>
    <p:extLst>
      <p:ext uri="{BB962C8B-B14F-4D97-AF65-F5344CB8AC3E}">
        <p14:creationId xmlns:p14="http://schemas.microsoft.com/office/powerpoint/2010/main" val="1178924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9</a:t>
            </a:fld>
            <a:endParaRPr lang="zh-CN" altLang="en-US"/>
          </a:p>
        </p:txBody>
      </p:sp>
    </p:spTree>
    <p:extLst>
      <p:ext uri="{BB962C8B-B14F-4D97-AF65-F5344CB8AC3E}">
        <p14:creationId xmlns:p14="http://schemas.microsoft.com/office/powerpoint/2010/main" val="1641783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5407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328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53173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1892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2210585" cy="6858000"/>
          </a:xfrm>
          <a:prstGeom prst="rect">
            <a:avLst/>
          </a:prstGeom>
        </p:spPr>
      </p:pic>
    </p:spTree>
    <p:extLst>
      <p:ext uri="{BB962C8B-B14F-4D97-AF65-F5344CB8AC3E}">
        <p14:creationId xmlns:p14="http://schemas.microsoft.com/office/powerpoint/2010/main" val="2432736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2024/12/26</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771362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2024/12/26</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44486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2A55E-901E-6981-AE93-33905B9B34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59B127-54A7-001C-3AF3-7C1178C388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079D61-1DEE-C4A3-78C7-961CD7ABDC8B}"/>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12/26/2024</a:t>
            </a:fld>
            <a:endParaRPr lang="en-US"/>
          </a:p>
        </p:txBody>
      </p:sp>
      <p:sp>
        <p:nvSpPr>
          <p:cNvPr id="5" name="Footer Placeholder 4">
            <a:extLst>
              <a:ext uri="{FF2B5EF4-FFF2-40B4-BE49-F238E27FC236}">
                <a16:creationId xmlns:a16="http://schemas.microsoft.com/office/drawing/2014/main" id="{57AA6BDC-9487-E31B-EE37-D56C04D28F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7E8FE3-4D16-B083-BDBD-48302C81FCEF}"/>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155618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9FAD7-DB68-F25D-F717-D663F56B6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42E875E-30FF-A952-89D2-4BF0FBC75D9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35495-0689-8BBB-EA9B-1ADF9EC2B6ED}"/>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12/26/2024</a:t>
            </a:fld>
            <a:endParaRPr lang="en-US"/>
          </a:p>
        </p:txBody>
      </p:sp>
      <p:sp>
        <p:nvSpPr>
          <p:cNvPr id="5" name="Footer Placeholder 4">
            <a:extLst>
              <a:ext uri="{FF2B5EF4-FFF2-40B4-BE49-F238E27FC236}">
                <a16:creationId xmlns:a16="http://schemas.microsoft.com/office/drawing/2014/main" id="{100C76DF-685B-09E6-BEA1-345EFB4FA9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8DD77-6256-925D-ACB4-472E17C965B0}"/>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1509058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6EA9-E450-7ACD-3EBD-2BD9BE4E5B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2AA719-59E9-4B10-7497-A02254B8D0C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1883E-731D-CA78-D9E3-7F7A611AFFB4}"/>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12/26/2024</a:t>
            </a:fld>
            <a:endParaRPr lang="en-US"/>
          </a:p>
        </p:txBody>
      </p:sp>
      <p:sp>
        <p:nvSpPr>
          <p:cNvPr id="5" name="Footer Placeholder 4">
            <a:extLst>
              <a:ext uri="{FF2B5EF4-FFF2-40B4-BE49-F238E27FC236}">
                <a16:creationId xmlns:a16="http://schemas.microsoft.com/office/drawing/2014/main" id="{CBF5AFE0-52B3-6E2D-DAC6-FB5DA25478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58A70B-B3E6-D1EE-C30C-C52425928850}"/>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933616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D0EB-D9A9-8C04-A895-423625C797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42DCD3-F9EA-06AD-1737-BA708061251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05E4B4-6640-B0B7-984D-F22D46E67EF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F699FE-5F24-3533-8FB0-D07D275F1FB0}"/>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12/26/2024</a:t>
            </a:fld>
            <a:endParaRPr lang="en-US"/>
          </a:p>
        </p:txBody>
      </p:sp>
      <p:sp>
        <p:nvSpPr>
          <p:cNvPr id="6" name="Footer Placeholder 5">
            <a:extLst>
              <a:ext uri="{FF2B5EF4-FFF2-40B4-BE49-F238E27FC236}">
                <a16:creationId xmlns:a16="http://schemas.microsoft.com/office/drawing/2014/main" id="{6F15A655-2067-05C3-3856-8CBDC768D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7C5A3EE-53D3-1145-766E-27F69FAE6955}"/>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361606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A4DB-81EB-6EBE-D535-B033B0A0D17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B221F7-0F8D-935E-F90E-FA2CDDFE799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31110C-CC5F-C065-13FB-73C78B03114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DC97EB-4402-674D-CD64-380886909B5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023DC2-F513-E335-4526-34D18B374F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8AC9E8-ADB4-940B-F823-C8E8BB460445}"/>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12/26/2024</a:t>
            </a:fld>
            <a:endParaRPr lang="en-US"/>
          </a:p>
        </p:txBody>
      </p:sp>
      <p:sp>
        <p:nvSpPr>
          <p:cNvPr id="8" name="Footer Placeholder 7">
            <a:extLst>
              <a:ext uri="{FF2B5EF4-FFF2-40B4-BE49-F238E27FC236}">
                <a16:creationId xmlns:a16="http://schemas.microsoft.com/office/drawing/2014/main" id="{3D6D5725-D978-9516-AD91-8F9514455E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9CCE321-74E8-E8DA-A188-33D02A25AAAA}"/>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3481793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BEBC8-0032-44D4-B729-8B92BFDF7F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5C2F7FE-A103-CC2F-222A-04943CF19483}"/>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12/26/2024</a:t>
            </a:fld>
            <a:endParaRPr lang="en-US"/>
          </a:p>
        </p:txBody>
      </p:sp>
      <p:sp>
        <p:nvSpPr>
          <p:cNvPr id="4" name="Footer Placeholder 3">
            <a:extLst>
              <a:ext uri="{FF2B5EF4-FFF2-40B4-BE49-F238E27FC236}">
                <a16:creationId xmlns:a16="http://schemas.microsoft.com/office/drawing/2014/main" id="{900F1B34-DA92-581C-7ECD-985B1206C6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57784A-6D4D-6B3F-8AAC-72C7965EA519}"/>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264627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6325D-08D8-028E-B65A-14D54F70A1DC}"/>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12/26/2024</a:t>
            </a:fld>
            <a:endParaRPr lang="en-US"/>
          </a:p>
        </p:txBody>
      </p:sp>
      <p:sp>
        <p:nvSpPr>
          <p:cNvPr id="3" name="Footer Placeholder 2">
            <a:extLst>
              <a:ext uri="{FF2B5EF4-FFF2-40B4-BE49-F238E27FC236}">
                <a16:creationId xmlns:a16="http://schemas.microsoft.com/office/drawing/2014/main" id="{2CFA11CF-CDD3-926C-3F18-B42A2263C9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F4E871-54B5-307D-783C-9D01C33DE7F0}"/>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1525139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9E850-F0E8-E152-69A0-B90EB9F15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4AFA36-58BE-50C0-D0D9-F03A4C1DA0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B64B74-4AFA-6A36-D3AF-460F565C02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C1C4F6-BC50-70B1-52F8-F1AD94C3DA0B}"/>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12/26/2024</a:t>
            </a:fld>
            <a:endParaRPr lang="en-US"/>
          </a:p>
        </p:txBody>
      </p:sp>
      <p:sp>
        <p:nvSpPr>
          <p:cNvPr id="6" name="Footer Placeholder 5">
            <a:extLst>
              <a:ext uri="{FF2B5EF4-FFF2-40B4-BE49-F238E27FC236}">
                <a16:creationId xmlns:a16="http://schemas.microsoft.com/office/drawing/2014/main" id="{0F20DCDC-E795-E703-1A8B-B81948A10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758B7BA-FD18-7B8A-6487-A932213389BA}"/>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377958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034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8B06-E3BF-ED8D-6875-D523D4FAF4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3A1C82-251A-24A7-4E16-1083FC4A9E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F923FE-96A3-C2EF-644A-EFDD2974BD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24E514-D637-580D-3EDA-9BD36EC74E63}"/>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12/26/2024</a:t>
            </a:fld>
            <a:endParaRPr lang="en-US"/>
          </a:p>
        </p:txBody>
      </p:sp>
      <p:sp>
        <p:nvSpPr>
          <p:cNvPr id="6" name="Footer Placeholder 5">
            <a:extLst>
              <a:ext uri="{FF2B5EF4-FFF2-40B4-BE49-F238E27FC236}">
                <a16:creationId xmlns:a16="http://schemas.microsoft.com/office/drawing/2014/main" id="{066488CE-A825-C2D6-2619-E582AEB8A3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A652CD-8630-978A-6D31-49D8DFAC666D}"/>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427636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3DC8-0F4A-34F1-B884-08A1C729CD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C032E5-BDD3-0F23-123A-3792A755EA9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085F8-0FEA-ECA0-1101-D9721630E7E9}"/>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12/26/2024</a:t>
            </a:fld>
            <a:endParaRPr lang="en-US"/>
          </a:p>
        </p:txBody>
      </p:sp>
      <p:sp>
        <p:nvSpPr>
          <p:cNvPr id="5" name="Footer Placeholder 4">
            <a:extLst>
              <a:ext uri="{FF2B5EF4-FFF2-40B4-BE49-F238E27FC236}">
                <a16:creationId xmlns:a16="http://schemas.microsoft.com/office/drawing/2014/main" id="{12187D9C-4E2D-853B-0D5E-78E1323995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6FA5E1-26CD-AC4F-8FA2-D424A5EFCC4D}"/>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91989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9DCEC-5806-F445-066E-212BA5E4665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BF73EF-0730-ABC2-513C-E9C7447B3FC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19F31-E967-F582-2ECE-392D56348958}"/>
              </a:ext>
            </a:extLst>
          </p:cNvPr>
          <p:cNvSpPr>
            <a:spLocks noGrp="1"/>
          </p:cNvSpPr>
          <p:nvPr>
            <p:ph type="dt" sz="half" idx="10"/>
          </p:nvPr>
        </p:nvSpPr>
        <p:spPr>
          <a:xfrm>
            <a:off x="838200" y="6356350"/>
            <a:ext cx="2743200" cy="365125"/>
          </a:xfrm>
          <a:prstGeom prst="rect">
            <a:avLst/>
          </a:prstGeom>
        </p:spPr>
        <p:txBody>
          <a:bodyPr/>
          <a:lstStyle/>
          <a:p>
            <a:fld id="{5E9521F7-E586-4C4B-81D1-C814CCA2E49C}" type="datetimeFigureOut">
              <a:rPr lang="en-US" smtClean="0"/>
              <a:t>12/26/2024</a:t>
            </a:fld>
            <a:endParaRPr lang="en-US"/>
          </a:p>
        </p:txBody>
      </p:sp>
      <p:sp>
        <p:nvSpPr>
          <p:cNvPr id="5" name="Footer Placeholder 4">
            <a:extLst>
              <a:ext uri="{FF2B5EF4-FFF2-40B4-BE49-F238E27FC236}">
                <a16:creationId xmlns:a16="http://schemas.microsoft.com/office/drawing/2014/main" id="{D5146B00-35ED-F45A-4F6E-B32601B3DD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7E502B-6249-6360-2FF7-997D2F1820AC}"/>
              </a:ext>
            </a:extLst>
          </p:cNvPr>
          <p:cNvSpPr>
            <a:spLocks noGrp="1"/>
          </p:cNvSpPr>
          <p:nvPr>
            <p:ph type="sldNum" sz="quarter" idx="12"/>
          </p:nvPr>
        </p:nvSpPr>
        <p:spPr>
          <a:xfrm>
            <a:off x="8610600" y="6356350"/>
            <a:ext cx="2743200" cy="365125"/>
          </a:xfrm>
          <a:prstGeom prst="rect">
            <a:avLst/>
          </a:prstGeom>
        </p:spPr>
        <p:txBody>
          <a:bodyPr/>
          <a:lstStyle/>
          <a:p>
            <a:fld id="{C837A986-4285-4A81-AF12-B45F448F4C7D}" type="slidenum">
              <a:rPr lang="en-US" smtClean="0"/>
              <a:t>‹#›</a:t>
            </a:fld>
            <a:endParaRPr lang="en-US"/>
          </a:p>
        </p:txBody>
      </p:sp>
    </p:spTree>
    <p:extLst>
      <p:ext uri="{BB962C8B-B14F-4D97-AF65-F5344CB8AC3E}">
        <p14:creationId xmlns:p14="http://schemas.microsoft.com/office/powerpoint/2010/main" val="3296922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9993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1941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0106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6043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2431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983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167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241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244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21023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4513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547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2024/12/26</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40516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2024/12/26</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804715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2024/12/26</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08511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2024/12/26</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4342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2024/12/26</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547660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2024/12/26</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154107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9CEC2-E6D4-D860-1CAF-5A7B3E8C62CF}"/>
              </a:ext>
            </a:extLst>
          </p:cNvPr>
          <p:cNvPicPr>
            <a:picLocks noChangeAspect="1"/>
          </p:cNvPicPr>
          <p:nvPr userDrawn="1"/>
        </p:nvPicPr>
        <p:blipFill>
          <a:blip r:embed="rId13"/>
          <a:stretch>
            <a:fillRect/>
          </a:stretch>
        </p:blipFill>
        <p:spPr>
          <a:xfrm>
            <a:off x="-1762811" y="256196"/>
            <a:ext cx="1435129" cy="1435129"/>
          </a:xfrm>
          <a:prstGeom prst="rect">
            <a:avLst/>
          </a:prstGeom>
        </p:spPr>
      </p:pic>
    </p:spTree>
    <p:extLst>
      <p:ext uri="{BB962C8B-B14F-4D97-AF65-F5344CB8AC3E}">
        <p14:creationId xmlns:p14="http://schemas.microsoft.com/office/powerpoint/2010/main" val="379741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4527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915672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1.svg"/><Relationship Id="rId18" Type="http://schemas.openxmlformats.org/officeDocument/2006/relationships/image" Target="../media/image16.svg"/><Relationship Id="rId3" Type="http://schemas.microsoft.com/office/2007/relationships/media" Target="../media/media2.m4a"/><Relationship Id="rId21" Type="http://schemas.openxmlformats.org/officeDocument/2006/relationships/image" Target="../media/image19.png"/><Relationship Id="rId7" Type="http://schemas.openxmlformats.org/officeDocument/2006/relationships/video" Target="../media/media4.mp4"/><Relationship Id="rId12" Type="http://schemas.openxmlformats.org/officeDocument/2006/relationships/image" Target="../media/image10.png"/><Relationship Id="rId17" Type="http://schemas.openxmlformats.org/officeDocument/2006/relationships/image" Target="../media/image15.png"/><Relationship Id="rId2" Type="http://schemas.microsoft.com/office/2007/relationships/media" Target="../media/media1.m4a"/><Relationship Id="rId16" Type="http://schemas.openxmlformats.org/officeDocument/2006/relationships/image" Target="../media/image14.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9.svg"/><Relationship Id="rId5" Type="http://schemas.microsoft.com/office/2007/relationships/media" Target="../media/media3.mp3"/><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audio" Target="../media/media2.m4a"/><Relationship Id="rId9" Type="http://schemas.openxmlformats.org/officeDocument/2006/relationships/image" Target="../media/image7.jpe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0.png"/><Relationship Id="rId18" Type="http://schemas.openxmlformats.org/officeDocument/2006/relationships/image" Target="../media/image15.png"/><Relationship Id="rId3" Type="http://schemas.microsoft.com/office/2007/relationships/media" Target="../media/media2.m4a"/><Relationship Id="rId21" Type="http://schemas.openxmlformats.org/officeDocument/2006/relationships/image" Target="../media/image18.jpeg"/><Relationship Id="rId7" Type="http://schemas.openxmlformats.org/officeDocument/2006/relationships/video" Target="../media/media4.mp4"/><Relationship Id="rId12" Type="http://schemas.openxmlformats.org/officeDocument/2006/relationships/image" Target="../media/image9.svg"/><Relationship Id="rId17" Type="http://schemas.openxmlformats.org/officeDocument/2006/relationships/image" Target="../media/image14.png"/><Relationship Id="rId2" Type="http://schemas.microsoft.com/office/2007/relationships/media" Target="../media/media1.m4a"/><Relationship Id="rId16" Type="http://schemas.openxmlformats.org/officeDocument/2006/relationships/image" Target="../media/image13.svg"/><Relationship Id="rId20" Type="http://schemas.openxmlformats.org/officeDocument/2006/relationships/image" Target="../media/image17.pn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8.png"/><Relationship Id="rId5" Type="http://schemas.microsoft.com/office/2007/relationships/media" Target="../media/media3.mp3"/><Relationship Id="rId15" Type="http://schemas.openxmlformats.org/officeDocument/2006/relationships/image" Target="../media/image12.png"/><Relationship Id="rId10" Type="http://schemas.openxmlformats.org/officeDocument/2006/relationships/image" Target="../media/image7.jpeg"/><Relationship Id="rId19" Type="http://schemas.openxmlformats.org/officeDocument/2006/relationships/image" Target="../media/image16.svg"/><Relationship Id="rId4" Type="http://schemas.openxmlformats.org/officeDocument/2006/relationships/audio" Target="../media/media2.m4a"/><Relationship Id="rId9" Type="http://schemas.openxmlformats.org/officeDocument/2006/relationships/image" Target="../media/image20.jpeg"/><Relationship Id="rId14" Type="http://schemas.openxmlformats.org/officeDocument/2006/relationships/image" Target="../media/image11.svg"/><Relationship Id="rId22"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1.svg"/><Relationship Id="rId18" Type="http://schemas.openxmlformats.org/officeDocument/2006/relationships/image" Target="../media/image16.svg"/><Relationship Id="rId3" Type="http://schemas.microsoft.com/office/2007/relationships/media" Target="../media/media2.m4a"/><Relationship Id="rId21" Type="http://schemas.openxmlformats.org/officeDocument/2006/relationships/image" Target="../media/image19.png"/><Relationship Id="rId7" Type="http://schemas.openxmlformats.org/officeDocument/2006/relationships/video" Target="../media/media4.mp4"/><Relationship Id="rId12" Type="http://schemas.openxmlformats.org/officeDocument/2006/relationships/image" Target="../media/image10.png"/><Relationship Id="rId17" Type="http://schemas.openxmlformats.org/officeDocument/2006/relationships/image" Target="../media/image15.png"/><Relationship Id="rId2" Type="http://schemas.microsoft.com/office/2007/relationships/media" Target="../media/media1.m4a"/><Relationship Id="rId16" Type="http://schemas.openxmlformats.org/officeDocument/2006/relationships/image" Target="../media/image14.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9.svg"/><Relationship Id="rId5" Type="http://schemas.microsoft.com/office/2007/relationships/media" Target="../media/media3.mp3"/><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audio" Target="../media/media2.m4a"/><Relationship Id="rId9" Type="http://schemas.openxmlformats.org/officeDocument/2006/relationships/image" Target="../media/image7.jpe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1.svg"/><Relationship Id="rId18" Type="http://schemas.openxmlformats.org/officeDocument/2006/relationships/image" Target="../media/image16.svg"/><Relationship Id="rId3" Type="http://schemas.microsoft.com/office/2007/relationships/media" Target="../media/media2.m4a"/><Relationship Id="rId21" Type="http://schemas.openxmlformats.org/officeDocument/2006/relationships/image" Target="../media/image19.png"/><Relationship Id="rId7" Type="http://schemas.openxmlformats.org/officeDocument/2006/relationships/video" Target="../media/media4.mp4"/><Relationship Id="rId12" Type="http://schemas.openxmlformats.org/officeDocument/2006/relationships/image" Target="../media/image10.png"/><Relationship Id="rId17" Type="http://schemas.openxmlformats.org/officeDocument/2006/relationships/image" Target="../media/image15.png"/><Relationship Id="rId2" Type="http://schemas.microsoft.com/office/2007/relationships/media" Target="../media/media1.m4a"/><Relationship Id="rId16" Type="http://schemas.openxmlformats.org/officeDocument/2006/relationships/image" Target="../media/image14.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9.svg"/><Relationship Id="rId5" Type="http://schemas.microsoft.com/office/2007/relationships/media" Target="../media/media3.mp3"/><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audio" Target="../media/media2.m4a"/><Relationship Id="rId9" Type="http://schemas.openxmlformats.org/officeDocument/2006/relationships/image" Target="../media/image7.jpe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3676" y="2842946"/>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8BAF4D0-FB24-E77A-A6D6-7E0B7A94DAA2}"/>
              </a:ext>
            </a:extLst>
          </p:cNvPr>
          <p:cNvPicPr>
            <a:picLocks noChangeAspect="1"/>
          </p:cNvPicPr>
          <p:nvPr/>
        </p:nvPicPr>
        <p:blipFill>
          <a:blip r:embed="rId7"/>
          <a:stretch>
            <a:fillRect/>
          </a:stretch>
        </p:blipFill>
        <p:spPr>
          <a:xfrm>
            <a:off x="2650294" y="2251216"/>
            <a:ext cx="7443861" cy="2603218"/>
          </a:xfrm>
          <a:prstGeom prst="rect">
            <a:avLst/>
          </a:prstGeom>
        </p:spPr>
      </p:pic>
    </p:spTree>
    <p:extLst>
      <p:ext uri="{BB962C8B-B14F-4D97-AF65-F5344CB8AC3E}">
        <p14:creationId xmlns:p14="http://schemas.microsoft.com/office/powerpoint/2010/main" val="8261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419100" y="403948"/>
            <a:ext cx="11607131"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249318" y="403948"/>
            <a:ext cx="10637881" cy="1077218"/>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 Cắt hai hình thang giống nhau, rồi ghép thành một hình bình hành.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726098"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4</a:t>
            </a:r>
          </a:p>
        </p:txBody>
      </p:sp>
      <p:pic>
        <p:nvPicPr>
          <p:cNvPr id="16" name="Picture 15">
            <a:extLst>
              <a:ext uri="{FF2B5EF4-FFF2-40B4-BE49-F238E27FC236}">
                <a16:creationId xmlns:a16="http://schemas.microsoft.com/office/drawing/2014/main" id="{C7273C84-2A97-A50F-669B-CA43D4D8E14D}"/>
              </a:ext>
            </a:extLst>
          </p:cNvPr>
          <p:cNvPicPr>
            <a:picLocks noChangeAspect="1"/>
          </p:cNvPicPr>
          <p:nvPr/>
        </p:nvPicPr>
        <p:blipFill>
          <a:blip r:embed="rId3"/>
          <a:stretch>
            <a:fillRect/>
          </a:stretch>
        </p:blipFill>
        <p:spPr>
          <a:xfrm>
            <a:off x="842680" y="1481166"/>
            <a:ext cx="10906689" cy="1548518"/>
          </a:xfrm>
          <a:prstGeom prst="rect">
            <a:avLst/>
          </a:prstGeom>
        </p:spPr>
      </p:pic>
      <p:sp>
        <p:nvSpPr>
          <p:cNvPr id="17" name="TextBox 16">
            <a:extLst>
              <a:ext uri="{FF2B5EF4-FFF2-40B4-BE49-F238E27FC236}">
                <a16:creationId xmlns:a16="http://schemas.microsoft.com/office/drawing/2014/main" id="{1DD97600-A1E4-29D3-6A8A-B29135D441D9}"/>
              </a:ext>
            </a:extLst>
          </p:cNvPr>
          <p:cNvSpPr txBox="1"/>
          <p:nvPr/>
        </p:nvSpPr>
        <p:spPr>
          <a:xfrm>
            <a:off x="942976" y="3290023"/>
            <a:ext cx="10806394" cy="1077218"/>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Nhận xét về mối liên hệ giữa độ dài hai đáy của hình thang với cạnh của hình bình hành.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8194D796-9BA1-4CA6-8ADB-D69859510E90}"/>
              </a:ext>
            </a:extLst>
          </p:cNvPr>
          <p:cNvSpPr/>
          <p:nvPr/>
        </p:nvSpPr>
        <p:spPr>
          <a:xfrm>
            <a:off x="2133600" y="4551362"/>
            <a:ext cx="8224519" cy="1203325"/>
          </a:xfrm>
          <a:prstGeom prst="roundRect">
            <a:avLst/>
          </a:prstGeom>
          <a:solidFill>
            <a:srgbClr val="90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Tổng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đáy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mỗi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hình</a:t>
            </a:r>
            <a:r>
              <a:rPr lang="en-US" sz="3200" b="1" dirty="0">
                <a:solidFill>
                  <a:srgbClr val="FF0000"/>
                </a:solidFill>
                <a:latin typeface="Cambria" panose="02040503050406030204" pitchFamily="18" charset="0"/>
                <a:ea typeface="Cambria" panose="02040503050406030204" pitchFamily="18" charset="0"/>
              </a:rPr>
              <a:t> thang </a:t>
            </a:r>
            <a:r>
              <a:rPr lang="en-US" sz="3200" b="1" dirty="0" err="1">
                <a:solidFill>
                  <a:srgbClr val="FF0000"/>
                </a:solidFill>
                <a:latin typeface="Cambria" panose="02040503050406030204" pitchFamily="18" charset="0"/>
                <a:ea typeface="Cambria" panose="02040503050406030204" pitchFamily="18" charset="0"/>
              </a:rPr>
              <a:t>bằng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hành</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16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P spid="17"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42900" y="403948"/>
            <a:ext cx="11439525"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249318" y="403948"/>
            <a:ext cx="10637881" cy="58477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c) Kể một số vật trong thực tế có dạng hình thang.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726098"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4</a:t>
            </a:r>
          </a:p>
        </p:txBody>
      </p:sp>
      <p:pic>
        <p:nvPicPr>
          <p:cNvPr id="2050" name="Picture 2" descr="Tìm trong thực tế những hình ảnh có dạng hình thang.">
            <a:extLst>
              <a:ext uri="{FF2B5EF4-FFF2-40B4-BE49-F238E27FC236}">
                <a16:creationId xmlns:a16="http://schemas.microsoft.com/office/drawing/2014/main" id="{044EA71D-9037-F8A9-3D67-8AECD6F49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263" y="1257299"/>
            <a:ext cx="9234649" cy="467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7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391F8270-3630-F912-7BAA-2F8AE3DF330A}"/>
              </a:ext>
            </a:extLst>
          </p:cNvPr>
          <p:cNvSpPr/>
          <p:nvPr/>
        </p:nvSpPr>
        <p:spPr>
          <a:xfrm>
            <a:off x="435428" y="609599"/>
            <a:ext cx="11350171" cy="5934075"/>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DB898D01-1094-1577-F136-B3D475C5BAB2}"/>
              </a:ext>
            </a:extLst>
          </p:cNvPr>
          <p:cNvPicPr>
            <a:picLocks noChangeAspect="1"/>
          </p:cNvPicPr>
          <p:nvPr/>
        </p:nvPicPr>
        <p:blipFill>
          <a:blip r:embed="rId3"/>
          <a:stretch>
            <a:fillRect/>
          </a:stretch>
        </p:blipFill>
        <p:spPr>
          <a:xfrm>
            <a:off x="1276515" y="1581380"/>
            <a:ext cx="8623322" cy="4031143"/>
          </a:xfrm>
          <a:prstGeom prst="rect">
            <a:avLst/>
          </a:prstGeom>
        </p:spPr>
      </p:pic>
    </p:spTree>
    <p:extLst>
      <p:ext uri="{BB962C8B-B14F-4D97-AF65-F5344CB8AC3E}">
        <p14:creationId xmlns:p14="http://schemas.microsoft.com/office/powerpoint/2010/main" val="379793889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391F8270-3630-F912-7BAA-2F8AE3DF330A}"/>
              </a:ext>
            </a:extLst>
          </p:cNvPr>
          <p:cNvSpPr/>
          <p:nvPr/>
        </p:nvSpPr>
        <p:spPr>
          <a:xfrm>
            <a:off x="435428" y="609599"/>
            <a:ext cx="11350171" cy="5934075"/>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Dưới đây là một số hình ảnh thực tế có dạng hình thang. Em hãy tìm thêm một số hình ảnh thực tế có dạng hình thang.   (ảnh 1)">
            <a:extLst>
              <a:ext uri="{FF2B5EF4-FFF2-40B4-BE49-F238E27FC236}">
                <a16:creationId xmlns:a16="http://schemas.microsoft.com/office/drawing/2014/main" id="{59EA8E70-4FFC-EB61-2D03-EA6C6CEF5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7" y="1714336"/>
            <a:ext cx="10957372" cy="315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132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391F8270-3630-F912-7BAA-2F8AE3DF330A}"/>
              </a:ext>
            </a:extLst>
          </p:cNvPr>
          <p:cNvSpPr/>
          <p:nvPr/>
        </p:nvSpPr>
        <p:spPr>
          <a:xfrm>
            <a:off x="435428" y="609599"/>
            <a:ext cx="11350171" cy="5934075"/>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8" name="Picture 4" descr="Dưới đây là một số hình ảnh thực tế có dạng hình thang. Em hãy tìm thêm một số hình ảnh thực tế có dạng hình thang.   (ảnh 2)">
            <a:extLst>
              <a:ext uri="{FF2B5EF4-FFF2-40B4-BE49-F238E27FC236}">
                <a16:creationId xmlns:a16="http://schemas.microsoft.com/office/drawing/2014/main" id="{65047AD3-E402-1C1A-7ADC-96FB1AEA5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85" t="-5269" b="1"/>
          <a:stretch/>
        </p:blipFill>
        <p:spPr bwMode="auto">
          <a:xfrm>
            <a:off x="2317529" y="2145301"/>
            <a:ext cx="6782739" cy="256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50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61951" y="403948"/>
            <a:ext cx="114300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176020" y="379271"/>
            <a:ext cx="10444479"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a) Chỉ ra cách vẽ thêm hai đoạn thẳng trong mỗi hình sau để được một hình thang: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564173"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5</a:t>
            </a:r>
          </a:p>
        </p:txBody>
      </p:sp>
      <p:pic>
        <p:nvPicPr>
          <p:cNvPr id="8" name="Picture 7">
            <a:extLst>
              <a:ext uri="{FF2B5EF4-FFF2-40B4-BE49-F238E27FC236}">
                <a16:creationId xmlns:a16="http://schemas.microsoft.com/office/drawing/2014/main" id="{B95A8102-E6A1-9D36-4679-8957B3120EFA}"/>
              </a:ext>
            </a:extLst>
          </p:cNvPr>
          <p:cNvPicPr>
            <a:picLocks noChangeAspect="1"/>
          </p:cNvPicPr>
          <p:nvPr/>
        </p:nvPicPr>
        <p:blipFill>
          <a:blip r:embed="rId3"/>
          <a:stretch>
            <a:fillRect/>
          </a:stretch>
        </p:blipFill>
        <p:spPr>
          <a:xfrm>
            <a:off x="758489" y="1706730"/>
            <a:ext cx="10675021" cy="3444539"/>
          </a:xfrm>
          <a:prstGeom prst="rect">
            <a:avLst/>
          </a:prstGeom>
        </p:spPr>
      </p:pic>
      <p:cxnSp>
        <p:nvCxnSpPr>
          <p:cNvPr id="12" name="Straight Connector 11">
            <a:extLst>
              <a:ext uri="{FF2B5EF4-FFF2-40B4-BE49-F238E27FC236}">
                <a16:creationId xmlns:a16="http://schemas.microsoft.com/office/drawing/2014/main" id="{7641FAD6-7736-7E67-F646-D006D198AA80}"/>
              </a:ext>
            </a:extLst>
          </p:cNvPr>
          <p:cNvCxnSpPr/>
          <p:nvPr/>
        </p:nvCxnSpPr>
        <p:spPr>
          <a:xfrm>
            <a:off x="4562475" y="2476500"/>
            <a:ext cx="1190625" cy="1933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F4D83F6-4183-6BB6-2359-63763E555048}"/>
              </a:ext>
            </a:extLst>
          </p:cNvPr>
          <p:cNvCxnSpPr>
            <a:cxnSpLocks/>
          </p:cNvCxnSpPr>
          <p:nvPr/>
        </p:nvCxnSpPr>
        <p:spPr>
          <a:xfrm>
            <a:off x="1524000" y="4410075"/>
            <a:ext cx="4229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2F2109-C70B-B5B7-3A5E-B88B8D22DC02}"/>
              </a:ext>
            </a:extLst>
          </p:cNvPr>
          <p:cNvCxnSpPr>
            <a:cxnSpLocks/>
          </p:cNvCxnSpPr>
          <p:nvPr/>
        </p:nvCxnSpPr>
        <p:spPr>
          <a:xfrm>
            <a:off x="7677150" y="2495550"/>
            <a:ext cx="1809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5D5127-8876-CC43-0FAE-500D482E2AA9}"/>
              </a:ext>
            </a:extLst>
          </p:cNvPr>
          <p:cNvCxnSpPr>
            <a:cxnSpLocks/>
          </p:cNvCxnSpPr>
          <p:nvPr/>
        </p:nvCxnSpPr>
        <p:spPr>
          <a:xfrm>
            <a:off x="9486900" y="2476500"/>
            <a:ext cx="1247775" cy="1933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79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61951" y="403948"/>
            <a:ext cx="114300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176020" y="379271"/>
            <a:ext cx="10444479" cy="1754326"/>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b) Chỉ ra cách vẽ thêm một đoạn thẳng trong hình sau để được một hình bình hành và một hình tam giác: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564173"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5</a:t>
            </a:r>
          </a:p>
        </p:txBody>
      </p:sp>
      <p:pic>
        <p:nvPicPr>
          <p:cNvPr id="3074" name="Picture 2">
            <a:extLst>
              <a:ext uri="{FF2B5EF4-FFF2-40B4-BE49-F238E27FC236}">
                <a16:creationId xmlns:a16="http://schemas.microsoft.com/office/drawing/2014/main" id="{864DFD6A-A6E7-2B1F-C24D-35A1880A7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67" y="2438400"/>
            <a:ext cx="9942557" cy="331418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65417747-E78F-33FD-FC06-D1EB549A6B89}"/>
              </a:ext>
            </a:extLst>
          </p:cNvPr>
          <p:cNvCxnSpPr>
            <a:cxnSpLocks/>
          </p:cNvCxnSpPr>
          <p:nvPr/>
        </p:nvCxnSpPr>
        <p:spPr>
          <a:xfrm>
            <a:off x="7524750" y="3467100"/>
            <a:ext cx="866775" cy="16859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82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61951" y="403948"/>
            <a:ext cx="114300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176020" y="379271"/>
            <a:ext cx="10444479" cy="646331"/>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a) Vẽ mỗi hình sau vào vở (theo mẫu):</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564173"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6</a:t>
            </a:r>
          </a:p>
        </p:txBody>
      </p:sp>
      <p:pic>
        <p:nvPicPr>
          <p:cNvPr id="4098" name="Picture 2">
            <a:extLst>
              <a:ext uri="{FF2B5EF4-FFF2-40B4-BE49-F238E27FC236}">
                <a16:creationId xmlns:a16="http://schemas.microsoft.com/office/drawing/2014/main" id="{F54FE0F7-F1B5-E69E-0C54-5A331030E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1100138"/>
            <a:ext cx="7967662" cy="480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7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61951" y="403948"/>
            <a:ext cx="114300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176020" y="379271"/>
            <a:ext cx="10444479"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b) Vẽ thêm một đoạn thẳng trong hình 1 để được hai hình thang.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564173"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6</a:t>
            </a:r>
          </a:p>
        </p:txBody>
      </p:sp>
      <p:pic>
        <p:nvPicPr>
          <p:cNvPr id="4098" name="Picture 2">
            <a:extLst>
              <a:ext uri="{FF2B5EF4-FFF2-40B4-BE49-F238E27FC236}">
                <a16:creationId xmlns:a16="http://schemas.microsoft.com/office/drawing/2014/main" id="{F54FE0F7-F1B5-E69E-0C54-5A331030E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4" y="1559030"/>
            <a:ext cx="7743825" cy="467189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A989863-DCF0-503F-E2A4-B906E7C9C3B6}"/>
              </a:ext>
            </a:extLst>
          </p:cNvPr>
          <p:cNvCxnSpPr>
            <a:cxnSpLocks/>
          </p:cNvCxnSpPr>
          <p:nvPr/>
        </p:nvCxnSpPr>
        <p:spPr>
          <a:xfrm>
            <a:off x="3524250" y="3286125"/>
            <a:ext cx="0" cy="12477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35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61951" y="403948"/>
            <a:ext cx="114300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TextBox 36">
            <a:extLst>
              <a:ext uri="{FF2B5EF4-FFF2-40B4-BE49-F238E27FC236}">
                <a16:creationId xmlns:a16="http://schemas.microsoft.com/office/drawing/2014/main" id="{36991FE1-8F91-4D0D-8BEF-B62EC0E1EFB0}"/>
              </a:ext>
            </a:extLst>
          </p:cNvPr>
          <p:cNvSpPr txBox="1"/>
          <p:nvPr/>
        </p:nvSpPr>
        <p:spPr>
          <a:xfrm>
            <a:off x="1176020" y="379271"/>
            <a:ext cx="10444479"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c) Vẽ thêm một đoạn thẳng trong hình 2 để được một hình thang và một hình tam giác.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572E3346-6032-9C40-7519-2E6ECED34214}"/>
              </a:ext>
            </a:extLst>
          </p:cNvPr>
          <p:cNvSpPr/>
          <p:nvPr/>
        </p:nvSpPr>
        <p:spPr>
          <a:xfrm>
            <a:off x="564173"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6</a:t>
            </a:r>
          </a:p>
        </p:txBody>
      </p:sp>
      <p:pic>
        <p:nvPicPr>
          <p:cNvPr id="4098" name="Picture 2">
            <a:extLst>
              <a:ext uri="{FF2B5EF4-FFF2-40B4-BE49-F238E27FC236}">
                <a16:creationId xmlns:a16="http://schemas.microsoft.com/office/drawing/2014/main" id="{F54FE0F7-F1B5-E69E-0C54-5A331030E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4" y="1559030"/>
            <a:ext cx="7743825" cy="467189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A989863-DCF0-503F-E2A4-B906E7C9C3B6}"/>
              </a:ext>
            </a:extLst>
          </p:cNvPr>
          <p:cNvCxnSpPr>
            <a:cxnSpLocks/>
          </p:cNvCxnSpPr>
          <p:nvPr/>
        </p:nvCxnSpPr>
        <p:spPr>
          <a:xfrm>
            <a:off x="6543675" y="2105025"/>
            <a:ext cx="1133475" cy="11811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11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082800" y="1295400"/>
            <a:ext cx="4673600" cy="1354025"/>
          </a:xfrm>
          <a:prstGeom prst="rect">
            <a:avLst/>
          </a:prstGeom>
          <a:noFill/>
        </p:spPr>
        <p:txBody>
          <a:bodyPr wrap="square" lIns="0" tIns="0" rIns="0" bIns="0" rtlCol="0">
            <a:spAutoFit/>
          </a:bodyPr>
          <a:lstStyle/>
          <a:p>
            <a:pPr algn="ctr" defTabSz="609630">
              <a:defRPr/>
            </a:pPr>
            <a:r>
              <a:rPr lang="en-US" sz="2933" dirty="0">
                <a:solidFill>
                  <a:srgbClr val="15F4FD"/>
                </a:solidFill>
                <a:latin typeface="Cambria" panose="02040503050406030204" pitchFamily="18" charset="0"/>
                <a:ea typeface="Cambria" panose="02040503050406030204" pitchFamily="18" charset="0"/>
              </a:rPr>
              <a:t>1. </a:t>
            </a:r>
            <a:r>
              <a:rPr lang="en-US" sz="2933" dirty="0" err="1">
                <a:solidFill>
                  <a:srgbClr val="15F4FD"/>
                </a:solidFill>
                <a:latin typeface="Cambria" panose="02040503050406030204" pitchFamily="18" charset="0"/>
                <a:ea typeface="Cambria" panose="02040503050406030204" pitchFamily="18" charset="0"/>
              </a:rPr>
              <a:t>Hình</a:t>
            </a:r>
            <a:r>
              <a:rPr lang="en-US" sz="2933" dirty="0">
                <a:solidFill>
                  <a:srgbClr val="15F4FD"/>
                </a:solidFill>
                <a:latin typeface="Cambria" panose="02040503050406030204" pitchFamily="18" charset="0"/>
                <a:ea typeface="Cambria" panose="02040503050406030204" pitchFamily="18" charset="0"/>
              </a:rPr>
              <a:t> thang ABCD </a:t>
            </a:r>
            <a:r>
              <a:rPr lang="en-US" sz="2933" dirty="0" err="1">
                <a:solidFill>
                  <a:srgbClr val="15F4FD"/>
                </a:solidFill>
                <a:latin typeface="Cambria" panose="02040503050406030204" pitchFamily="18" charset="0"/>
                <a:ea typeface="Cambria" panose="02040503050406030204" pitchFamily="18" charset="0"/>
              </a:rPr>
              <a:t>có</a:t>
            </a:r>
            <a:r>
              <a:rPr lang="en-US" sz="2933" dirty="0">
                <a:solidFill>
                  <a:srgbClr val="15F4FD"/>
                </a:solidFill>
                <a:latin typeface="Cambria" panose="02040503050406030204" pitchFamily="18" charset="0"/>
                <a:ea typeface="Cambria" panose="02040503050406030204" pitchFamily="18" charset="0"/>
              </a:rPr>
              <a:t> 1 </a:t>
            </a:r>
            <a:r>
              <a:rPr lang="en-US" sz="2933" dirty="0" err="1">
                <a:solidFill>
                  <a:srgbClr val="15F4FD"/>
                </a:solidFill>
                <a:latin typeface="Cambria" panose="02040503050406030204" pitchFamily="18" charset="0"/>
                <a:ea typeface="Cambria" panose="02040503050406030204" pitchFamily="18" charset="0"/>
              </a:rPr>
              <a:t>cặp</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cạnh</a:t>
            </a:r>
            <a:r>
              <a:rPr lang="en-US" sz="2933" dirty="0">
                <a:solidFill>
                  <a:srgbClr val="15F4FD"/>
                </a:solidFill>
                <a:latin typeface="Cambria" panose="02040503050406030204" pitchFamily="18" charset="0"/>
                <a:ea typeface="Cambria" panose="02040503050406030204" pitchFamily="18" charset="0"/>
              </a:rPr>
              <a:t> song </a:t>
            </a:r>
            <a:r>
              <a:rPr lang="en-US" sz="2933" dirty="0" err="1">
                <a:solidFill>
                  <a:srgbClr val="15F4FD"/>
                </a:solidFill>
                <a:latin typeface="Cambria" panose="02040503050406030204" pitchFamily="18" charset="0"/>
                <a:ea typeface="Cambria" panose="02040503050406030204" pitchFamily="18" charset="0"/>
              </a:rPr>
              <a:t>song</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với</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nhau</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Đó</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là</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cặp</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cạnh</a:t>
            </a:r>
            <a:r>
              <a:rPr lang="en-US" sz="2933" dirty="0">
                <a:solidFill>
                  <a:srgbClr val="15F4FD"/>
                </a:solidFill>
                <a:latin typeface="Cambria" panose="02040503050406030204" pitchFamily="18" charset="0"/>
                <a:ea typeface="Cambria" panose="02040503050406030204" pitchFamily="18" charset="0"/>
              </a:rPr>
              <a:t> </a:t>
            </a:r>
            <a:r>
              <a:rPr lang="en-US" sz="2933" dirty="0" err="1">
                <a:solidFill>
                  <a:srgbClr val="15F4FD"/>
                </a:solidFill>
                <a:latin typeface="Cambria" panose="02040503050406030204" pitchFamily="18" charset="0"/>
                <a:ea typeface="Cambria" panose="02040503050406030204" pitchFamily="18" charset="0"/>
              </a:rPr>
              <a:t>nào</a:t>
            </a:r>
            <a:r>
              <a:rPr lang="en-US" sz="2933"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AD </a:t>
              </a:r>
              <a:r>
                <a:rPr lang="en-US" sz="2133" dirty="0" err="1">
                  <a:solidFill>
                    <a:prstClr val="white"/>
                  </a:solidFill>
                  <a:latin typeface="Cambria" panose="02040503050406030204" pitchFamily="18" charset="0"/>
                  <a:ea typeface="Cambria" panose="02040503050406030204" pitchFamily="18" charset="0"/>
                </a:rPr>
                <a:t>và</a:t>
              </a:r>
              <a:r>
                <a:rPr lang="en-US" sz="2133" dirty="0">
                  <a:solidFill>
                    <a:prstClr val="white"/>
                  </a:solidFill>
                  <a:latin typeface="Cambria" panose="02040503050406030204" pitchFamily="18" charset="0"/>
                  <a:ea typeface="Cambria" panose="02040503050406030204" pitchFamily="18" charset="0"/>
                </a:rPr>
                <a:t> BC</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AH </a:t>
              </a:r>
              <a:r>
                <a:rPr lang="en-US" sz="2133" dirty="0" err="1">
                  <a:solidFill>
                    <a:prstClr val="white"/>
                  </a:solidFill>
                  <a:latin typeface="Cambria" panose="02040503050406030204" pitchFamily="18" charset="0"/>
                  <a:ea typeface="Cambria" panose="02040503050406030204" pitchFamily="18" charset="0"/>
                </a:rPr>
                <a:t>và</a:t>
              </a:r>
              <a:r>
                <a:rPr lang="en-US" sz="2133" dirty="0">
                  <a:solidFill>
                    <a:prstClr val="white"/>
                  </a:solidFill>
                  <a:latin typeface="Cambria" panose="02040503050406030204" pitchFamily="18" charset="0"/>
                  <a:ea typeface="Cambria" panose="02040503050406030204" pitchFamily="18" charset="0"/>
                </a:rPr>
                <a:t> BC</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AC </a:t>
              </a:r>
              <a:r>
                <a:rPr lang="en-US" sz="2133" dirty="0" err="1">
                  <a:solidFill>
                    <a:prstClr val="white"/>
                  </a:solidFill>
                  <a:latin typeface="Cambria" panose="02040503050406030204" pitchFamily="18" charset="0"/>
                  <a:ea typeface="Cambria" panose="02040503050406030204" pitchFamily="18" charset="0"/>
                </a:rPr>
                <a:t>và</a:t>
              </a:r>
              <a:r>
                <a:rPr lang="en-US" sz="2133" dirty="0">
                  <a:solidFill>
                    <a:prstClr val="white"/>
                  </a:solidFill>
                  <a:latin typeface="Cambria" panose="02040503050406030204" pitchFamily="18" charset="0"/>
                  <a:ea typeface="Cambria" panose="02040503050406030204" pitchFamily="18" charset="0"/>
                </a:rPr>
                <a:t> BD</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defRPr/>
            </a:pPr>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AB </a:t>
              </a:r>
              <a:r>
                <a:rPr lang="en-US" sz="2133" dirty="0" err="1">
                  <a:solidFill>
                    <a:prstClr val="white"/>
                  </a:solidFill>
                  <a:latin typeface="Cambria" panose="02040503050406030204" pitchFamily="18" charset="0"/>
                  <a:ea typeface="Cambria" panose="02040503050406030204" pitchFamily="18" charset="0"/>
                </a:rPr>
                <a:t>và</a:t>
              </a:r>
              <a:r>
                <a:rPr lang="en-US" sz="2133" dirty="0">
                  <a:solidFill>
                    <a:prstClr val="white"/>
                  </a:solidFill>
                  <a:latin typeface="Cambria" panose="02040503050406030204" pitchFamily="18" charset="0"/>
                  <a:ea typeface="Cambria" panose="02040503050406030204" pitchFamily="18" charset="0"/>
                </a:rPr>
                <a:t> DC</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pic>
        <p:nvPicPr>
          <p:cNvPr id="7" name="Picture 6">
            <a:extLst>
              <a:ext uri="{FF2B5EF4-FFF2-40B4-BE49-F238E27FC236}">
                <a16:creationId xmlns:a16="http://schemas.microsoft.com/office/drawing/2014/main" id="{5E6FB822-EA5D-E79E-8515-B96DE628159D}"/>
              </a:ext>
            </a:extLst>
          </p:cNvPr>
          <p:cNvPicPr>
            <a:picLocks noChangeAspect="1"/>
          </p:cNvPicPr>
          <p:nvPr/>
        </p:nvPicPr>
        <p:blipFill>
          <a:blip r:embed="rId21"/>
          <a:stretch>
            <a:fillRect/>
          </a:stretch>
        </p:blipFill>
        <p:spPr>
          <a:xfrm>
            <a:off x="7010400" y="1295400"/>
            <a:ext cx="3046221" cy="1822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3" y="0"/>
            <a:ext cx="12210586" cy="6858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7188411" y="439991"/>
            <a:ext cx="4223273" cy="5642030"/>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1852851" y="2331056"/>
            <a:ext cx="4903550" cy="102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200" b="1" dirty="0">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rPr>
              <a:t>………………………</a:t>
            </a:r>
            <a:endParaRPr lang="zh-CN" altLang="en-US" sz="3200" b="1" dirty="0">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1812020" y="3410625"/>
            <a:ext cx="4607290" cy="859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200" b="1" dirty="0">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rPr>
              <a:t>…………………………</a:t>
            </a:r>
            <a:endParaRPr lang="zh-CN" altLang="en-US" sz="3200" b="1" i="1" dirty="0">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a:extLst>
              <a:ext uri="{28A0092B-C50C-407E-A947-70E740481C1C}">
                <a14:useLocalDpi xmlns:a14="http://schemas.microsoft.com/office/drawing/2010/main" val="0"/>
              </a:ext>
            </a:extLst>
          </a:blip>
          <a:srcRect l="40095" t="36577" r="44668" b="6482"/>
          <a:stretch/>
        </p:blipFill>
        <p:spPr>
          <a:xfrm rot="398458">
            <a:off x="706686" y="2314079"/>
            <a:ext cx="1081711" cy="1177408"/>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642232" y="3703281"/>
            <a:ext cx="1210619" cy="359229"/>
          </a:xfrm>
          <a:prstGeom prst="rect">
            <a:avLst/>
          </a:prstGeom>
        </p:spPr>
      </p:pic>
      <p:pic>
        <p:nvPicPr>
          <p:cNvPr id="3" name="Picture 2">
            <a:extLst>
              <a:ext uri="{FF2B5EF4-FFF2-40B4-BE49-F238E27FC236}">
                <a16:creationId xmlns:a16="http://schemas.microsoft.com/office/drawing/2014/main" id="{F2A6BEAF-EE9D-9DB1-D2CD-C9E1DCA3FF5D}"/>
              </a:ext>
            </a:extLst>
          </p:cNvPr>
          <p:cNvPicPr>
            <a:picLocks noChangeAspect="1"/>
          </p:cNvPicPr>
          <p:nvPr/>
        </p:nvPicPr>
        <p:blipFill>
          <a:blip r:embed="rId7"/>
          <a:stretch>
            <a:fillRect/>
          </a:stretch>
        </p:blipFill>
        <p:spPr>
          <a:xfrm>
            <a:off x="-256431" y="535615"/>
            <a:ext cx="9199661" cy="1633870"/>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273851" y="548640"/>
            <a:ext cx="7337980" cy="7337980"/>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548640"/>
            <a:ext cx="4889120" cy="6429355"/>
          </a:xfrm>
          <a:prstGeom prst="rect">
            <a:avLst/>
          </a:prstGeom>
        </p:spPr>
      </p:pic>
      <p:pic>
        <p:nvPicPr>
          <p:cNvPr id="2" name="Picture 1">
            <a:extLst>
              <a:ext uri="{FF2B5EF4-FFF2-40B4-BE49-F238E27FC236}">
                <a16:creationId xmlns:a16="http://schemas.microsoft.com/office/drawing/2014/main" id="{3598C0C2-ADF4-B5B5-3B21-44506281C50B}"/>
              </a:ext>
            </a:extLst>
          </p:cNvPr>
          <p:cNvPicPr>
            <a:picLocks noChangeAspect="1"/>
          </p:cNvPicPr>
          <p:nvPr/>
        </p:nvPicPr>
        <p:blipFill>
          <a:blip r:embed="rId6"/>
          <a:stretch>
            <a:fillRect/>
          </a:stretch>
        </p:blipFill>
        <p:spPr>
          <a:xfrm>
            <a:off x="3941899" y="548640"/>
            <a:ext cx="7108552" cy="3158002"/>
          </a:xfrm>
          <a:prstGeom prst="rect">
            <a:avLst/>
          </a:prstGeom>
        </p:spPr>
      </p:pic>
    </p:spTree>
    <p:extLst>
      <p:ext uri="{BB962C8B-B14F-4D97-AF65-F5344CB8AC3E}">
        <p14:creationId xmlns:p14="http://schemas.microsoft.com/office/powerpoint/2010/main" val="33911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defRPr/>
            </a:pPr>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defRPr/>
            </a:pPr>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defRPr/>
            </a:pPr>
            <a:endParaRPr lang="en-US" sz="1200">
              <a:solidFill>
                <a:prstClr val="black"/>
              </a:solidFill>
              <a:latin typeface="Calibri"/>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2336800" y="1346200"/>
            <a:ext cx="3606800" cy="1661993"/>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 2. </a:t>
            </a:r>
            <a:r>
              <a:rPr lang="en-US" sz="3600" dirty="0" err="1">
                <a:solidFill>
                  <a:srgbClr val="15F4FD"/>
                </a:solidFill>
                <a:latin typeface="Cambria" panose="02040503050406030204" pitchFamily="18" charset="0"/>
                <a:ea typeface="Cambria" panose="02040503050406030204" pitchFamily="18" charset="0"/>
              </a:rPr>
              <a:t>Hình</a:t>
            </a:r>
            <a:r>
              <a:rPr lang="en-US" sz="3600" dirty="0">
                <a:solidFill>
                  <a:srgbClr val="15F4FD"/>
                </a:solidFill>
                <a:latin typeface="Cambria" panose="02040503050406030204" pitchFamily="18" charset="0"/>
                <a:ea typeface="Cambria" panose="02040503050406030204" pitchFamily="18" charset="0"/>
              </a:rPr>
              <a:t> thang ABCD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mấy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cạnh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đáy</a:t>
            </a:r>
            <a:endParaRPr lang="en-US" sz="3600" dirty="0">
              <a:solidFill>
                <a:srgbClr val="15F4FD"/>
              </a:solidFill>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667">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4</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667">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667">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1</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defRPr/>
            </a:pPr>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667">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pic>
        <p:nvPicPr>
          <p:cNvPr id="3" name="Picture 2">
            <a:extLst>
              <a:ext uri="{FF2B5EF4-FFF2-40B4-BE49-F238E27FC236}">
                <a16:creationId xmlns:a16="http://schemas.microsoft.com/office/drawing/2014/main" id="{CFA44299-4B04-CE3E-DD82-2AC3AF92E467}"/>
              </a:ext>
            </a:extLst>
          </p:cNvPr>
          <p:cNvPicPr>
            <a:picLocks noChangeAspect="1"/>
          </p:cNvPicPr>
          <p:nvPr/>
        </p:nvPicPr>
        <p:blipFill>
          <a:blip r:embed="rId22"/>
          <a:stretch>
            <a:fillRect/>
          </a:stretch>
        </p:blipFill>
        <p:spPr>
          <a:xfrm>
            <a:off x="7010400" y="1244600"/>
            <a:ext cx="3046221" cy="1822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540000" y="1295400"/>
            <a:ext cx="3860800" cy="1661993"/>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3. Trong </a:t>
            </a:r>
            <a:r>
              <a:rPr lang="en-US" sz="3600" dirty="0" err="1">
                <a:solidFill>
                  <a:srgbClr val="15F4FD"/>
                </a:solidFill>
                <a:latin typeface="Cambria" panose="02040503050406030204" pitchFamily="18" charset="0"/>
                <a:ea typeface="Cambria" panose="02040503050406030204" pitchFamily="18" charset="0"/>
              </a:rPr>
              <a:t>hình</a:t>
            </a:r>
            <a:r>
              <a:rPr lang="en-US" sz="3600" dirty="0">
                <a:solidFill>
                  <a:srgbClr val="15F4FD"/>
                </a:solidFill>
                <a:latin typeface="Cambria" panose="02040503050406030204" pitchFamily="18" charset="0"/>
                <a:ea typeface="Cambria" panose="02040503050406030204" pitchFamily="18" charset="0"/>
              </a:rPr>
              <a:t> thang ABCD, </a:t>
            </a:r>
            <a:r>
              <a:rPr lang="en-US" sz="3600" dirty="0" err="1">
                <a:solidFill>
                  <a:srgbClr val="15F4FD"/>
                </a:solidFill>
                <a:latin typeface="Cambria" panose="02040503050406030204" pitchFamily="18" charset="0"/>
                <a:ea typeface="Cambria" panose="02040503050406030204" pitchFamily="18" charset="0"/>
              </a:rPr>
              <a:t>đoạn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thẳng</a:t>
            </a:r>
            <a:r>
              <a:rPr lang="en-US" sz="3600" dirty="0">
                <a:solidFill>
                  <a:srgbClr val="15F4FD"/>
                </a:solidFill>
                <a:latin typeface="Cambria" panose="02040503050406030204" pitchFamily="18" charset="0"/>
                <a:ea typeface="Cambria" panose="02040503050406030204" pitchFamily="18" charset="0"/>
              </a:rPr>
              <a:t> AH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gì</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a:t>
              </a:r>
              <a:r>
                <a:rPr lang="en-US" sz="2133" dirty="0" err="1">
                  <a:solidFill>
                    <a:prstClr val="white"/>
                  </a:solidFill>
                  <a:latin typeface="Cambria" panose="02040503050406030204" pitchFamily="18" charset="0"/>
                  <a:ea typeface="Cambria" panose="02040503050406030204" pitchFamily="18" charset="0"/>
                </a:rPr>
                <a:t>Cạnh</a:t>
              </a:r>
              <a:r>
                <a:rPr lang="en-US" sz="2133" dirty="0">
                  <a:solidFill>
                    <a:prstClr val="white"/>
                  </a:solidFill>
                  <a:latin typeface="Cambria" panose="02040503050406030204" pitchFamily="18" charset="0"/>
                  <a:ea typeface="Cambria" panose="02040503050406030204" pitchFamily="18" charset="0"/>
                </a:rPr>
                <a:t> </a:t>
              </a:r>
              <a:r>
                <a:rPr lang="en-US" sz="2133" dirty="0" err="1">
                  <a:solidFill>
                    <a:prstClr val="white"/>
                  </a:solidFill>
                  <a:latin typeface="Cambria" panose="02040503050406030204" pitchFamily="18" charset="0"/>
                  <a:ea typeface="Cambria" panose="02040503050406030204" pitchFamily="18" charset="0"/>
                </a:rPr>
                <a:t>bên</a:t>
              </a:r>
              <a:endParaRPr lang="en-US" sz="2133" dirty="0">
                <a:solidFill>
                  <a:prstClr val="white"/>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1" y="5253184"/>
              <a:ext cx="2862642"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a:t>
              </a:r>
              <a:r>
                <a:rPr lang="en-US" sz="2133" dirty="0" err="1">
                  <a:solidFill>
                    <a:prstClr val="white"/>
                  </a:solidFill>
                  <a:latin typeface="Cambria" panose="02040503050406030204" pitchFamily="18" charset="0"/>
                  <a:ea typeface="Cambria" panose="02040503050406030204" pitchFamily="18" charset="0"/>
                </a:rPr>
                <a:t>Không</a:t>
              </a:r>
              <a:r>
                <a:rPr lang="en-US" sz="2133" dirty="0">
                  <a:solidFill>
                    <a:prstClr val="white"/>
                  </a:solidFill>
                  <a:latin typeface="Cambria" panose="02040503050406030204" pitchFamily="18" charset="0"/>
                  <a:ea typeface="Cambria" panose="02040503050406030204" pitchFamily="18" charset="0"/>
                </a:rPr>
                <a:t> </a:t>
              </a:r>
              <a:r>
                <a:rPr lang="en-US" sz="2133" dirty="0" err="1">
                  <a:solidFill>
                    <a:prstClr val="white"/>
                  </a:solidFill>
                  <a:latin typeface="Cambria" panose="02040503050406030204" pitchFamily="18" charset="0"/>
                  <a:ea typeface="Cambria" panose="02040503050406030204" pitchFamily="18" charset="0"/>
                </a:rPr>
                <a:t>là</a:t>
              </a:r>
              <a:r>
                <a:rPr lang="en-US" sz="2133" dirty="0">
                  <a:solidFill>
                    <a:prstClr val="white"/>
                  </a:solidFill>
                  <a:latin typeface="Cambria" panose="02040503050406030204" pitchFamily="18" charset="0"/>
                  <a:ea typeface="Cambria" panose="02040503050406030204" pitchFamily="18" charset="0"/>
                </a:rPr>
                <a:t> </a:t>
              </a:r>
              <a:r>
                <a:rPr lang="en-US" sz="2133" dirty="0" err="1">
                  <a:solidFill>
                    <a:prstClr val="white"/>
                  </a:solidFill>
                  <a:latin typeface="Cambria" panose="02040503050406030204" pitchFamily="18" charset="0"/>
                  <a:ea typeface="Cambria" panose="02040503050406030204" pitchFamily="18" charset="0"/>
                </a:rPr>
                <a:t>gì</a:t>
              </a:r>
              <a:r>
                <a:rPr lang="en-US" sz="2133" dirty="0">
                  <a:solidFill>
                    <a:prstClr val="white"/>
                  </a:solidFill>
                  <a:latin typeface="Cambria" panose="02040503050406030204" pitchFamily="18" charset="0"/>
                  <a:ea typeface="Cambria" panose="02040503050406030204" pitchFamily="18" charset="0"/>
                </a:rPr>
                <a:t> </a:t>
              </a:r>
              <a:r>
                <a:rPr lang="en-US" sz="2133" dirty="0" err="1">
                  <a:solidFill>
                    <a:prstClr val="white"/>
                  </a:solidFill>
                  <a:latin typeface="Cambria" panose="02040503050406030204" pitchFamily="18" charset="0"/>
                  <a:ea typeface="Cambria" panose="02040503050406030204" pitchFamily="18" charset="0"/>
                </a:rPr>
                <a:t>cả</a:t>
              </a:r>
              <a:endParaRPr lang="en-US" sz="2133"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a:t>
              </a:r>
              <a:r>
                <a:rPr lang="en-US" sz="2133" dirty="0" err="1">
                  <a:solidFill>
                    <a:prstClr val="white"/>
                  </a:solidFill>
                  <a:latin typeface="Cambria" panose="02040503050406030204" pitchFamily="18" charset="0"/>
                  <a:ea typeface="Cambria" panose="02040503050406030204" pitchFamily="18" charset="0"/>
                </a:rPr>
                <a:t>Cạnh</a:t>
              </a:r>
              <a:r>
                <a:rPr lang="en-US" sz="2133" dirty="0">
                  <a:solidFill>
                    <a:prstClr val="white"/>
                  </a:solidFill>
                  <a:latin typeface="Cambria" panose="02040503050406030204" pitchFamily="18" charset="0"/>
                  <a:ea typeface="Cambria" panose="02040503050406030204" pitchFamily="18" charset="0"/>
                </a:rPr>
                <a:t> </a:t>
              </a:r>
              <a:r>
                <a:rPr lang="en-US" sz="2133" dirty="0" err="1">
                  <a:solidFill>
                    <a:prstClr val="white"/>
                  </a:solidFill>
                  <a:latin typeface="Cambria" panose="02040503050406030204" pitchFamily="18" charset="0"/>
                  <a:ea typeface="Cambria" panose="02040503050406030204" pitchFamily="18" charset="0"/>
                </a:rPr>
                <a:t>đáy</a:t>
              </a:r>
              <a:endParaRPr lang="en-US" sz="2133" dirty="0">
                <a:solidFill>
                  <a:prstClr val="white"/>
                </a:solidFill>
                <a:latin typeface="Cambria" panose="02040503050406030204" pitchFamily="18" charset="0"/>
                <a:ea typeface="Cambria" panose="02040503050406030204" pitchFamily="18" charset="0"/>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defRPr/>
            </a:pPr>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a:t>
              </a:r>
              <a:r>
                <a:rPr lang="en-US" sz="2133" dirty="0" err="1">
                  <a:solidFill>
                    <a:prstClr val="white"/>
                  </a:solidFill>
                  <a:latin typeface="Cambria" panose="02040503050406030204" pitchFamily="18" charset="0"/>
                  <a:ea typeface="Cambria" panose="02040503050406030204" pitchFamily="18" charset="0"/>
                </a:rPr>
                <a:t>Đường</a:t>
              </a:r>
              <a:r>
                <a:rPr lang="en-US" sz="2133" dirty="0">
                  <a:solidFill>
                    <a:prstClr val="white"/>
                  </a:solidFill>
                  <a:latin typeface="Cambria" panose="02040503050406030204" pitchFamily="18" charset="0"/>
                  <a:ea typeface="Cambria" panose="02040503050406030204" pitchFamily="18" charset="0"/>
                </a:rPr>
                <a:t> </a:t>
              </a:r>
              <a:r>
                <a:rPr lang="en-US" sz="2133" dirty="0" err="1">
                  <a:solidFill>
                    <a:prstClr val="white"/>
                  </a:solidFill>
                  <a:latin typeface="Cambria" panose="02040503050406030204" pitchFamily="18" charset="0"/>
                  <a:ea typeface="Cambria" panose="02040503050406030204" pitchFamily="18" charset="0"/>
                </a:rPr>
                <a:t>cao</a:t>
              </a:r>
              <a:endParaRPr lang="en-US" sz="2133" dirty="0">
                <a:solidFill>
                  <a:prstClr val="white"/>
                </a:solidFill>
                <a:latin typeface="Cambria" panose="02040503050406030204" pitchFamily="18" charset="0"/>
                <a:ea typeface="Cambria" panose="02040503050406030204" pitchFamily="18" charset="0"/>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pic>
        <p:nvPicPr>
          <p:cNvPr id="3" name="Picture 2">
            <a:extLst>
              <a:ext uri="{FF2B5EF4-FFF2-40B4-BE49-F238E27FC236}">
                <a16:creationId xmlns:a16="http://schemas.microsoft.com/office/drawing/2014/main" id="{DB54BE3E-2043-2F99-0017-1473ED89D924}"/>
              </a:ext>
            </a:extLst>
          </p:cNvPr>
          <p:cNvPicPr>
            <a:picLocks noChangeAspect="1"/>
          </p:cNvPicPr>
          <p:nvPr/>
        </p:nvPicPr>
        <p:blipFill>
          <a:blip r:embed="rId21"/>
          <a:stretch>
            <a:fillRect/>
          </a:stretch>
        </p:blipFill>
        <p:spPr>
          <a:xfrm>
            <a:off x="6959600" y="1244600"/>
            <a:ext cx="3046221" cy="1822450"/>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184400" y="1193800"/>
            <a:ext cx="3708400" cy="2052165"/>
          </a:xfrm>
          <a:prstGeom prst="rect">
            <a:avLst/>
          </a:prstGeom>
          <a:noFill/>
        </p:spPr>
        <p:txBody>
          <a:bodyPr wrap="square" lIns="0" tIns="0" rIns="0" bIns="0" rtlCol="0">
            <a:spAutoFit/>
          </a:bodyPr>
          <a:lstStyle/>
          <a:p>
            <a:pPr algn="ctr" defTabSz="609630">
              <a:defRPr/>
            </a:pPr>
            <a:r>
              <a:rPr lang="en-US" sz="2667" dirty="0">
                <a:solidFill>
                  <a:srgbClr val="15F4FD"/>
                </a:solidFill>
                <a:latin typeface="Cambria" panose="02040503050406030204" pitchFamily="18" charset="0"/>
                <a:ea typeface="Cambria" panose="02040503050406030204" pitchFamily="18" charset="0"/>
              </a:rPr>
              <a:t>4. </a:t>
            </a:r>
            <a:r>
              <a:rPr lang="en-US" sz="2667" dirty="0" err="1">
                <a:solidFill>
                  <a:srgbClr val="15F4FD"/>
                </a:solidFill>
                <a:latin typeface="Cambria" panose="02040503050406030204" pitchFamily="18" charset="0"/>
                <a:ea typeface="Cambria" panose="02040503050406030204" pitchFamily="18" charset="0"/>
              </a:rPr>
              <a:t>Hãy</a:t>
            </a:r>
            <a:r>
              <a:rPr lang="en-US" sz="2667" dirty="0">
                <a:solidFill>
                  <a:srgbClr val="15F4FD"/>
                </a:solidFill>
                <a:latin typeface="Cambria" panose="02040503050406030204" pitchFamily="18" charset="0"/>
                <a:ea typeface="Cambria" panose="02040503050406030204" pitchFamily="18" charset="0"/>
              </a:rPr>
              <a:t> so </a:t>
            </a:r>
            <a:r>
              <a:rPr lang="en-US" sz="2667" dirty="0" err="1">
                <a:solidFill>
                  <a:srgbClr val="15F4FD"/>
                </a:solidFill>
                <a:latin typeface="Cambria" panose="02040503050406030204" pitchFamily="18" charset="0"/>
                <a:ea typeface="Cambria" panose="02040503050406030204" pitchFamily="18" charset="0"/>
              </a:rPr>
              <a:t>sánh</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diện</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tích</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hình</a:t>
            </a:r>
            <a:r>
              <a:rPr lang="en-US" sz="2667" dirty="0">
                <a:solidFill>
                  <a:srgbClr val="15F4FD"/>
                </a:solidFill>
                <a:latin typeface="Cambria" panose="02040503050406030204" pitchFamily="18" charset="0"/>
                <a:ea typeface="Cambria" panose="02040503050406030204" pitchFamily="18" charset="0"/>
              </a:rPr>
              <a:t> thang ABCD </a:t>
            </a:r>
            <a:r>
              <a:rPr lang="en-US" sz="2667" dirty="0" err="1">
                <a:solidFill>
                  <a:srgbClr val="15F4FD"/>
                </a:solidFill>
                <a:latin typeface="Cambria" panose="02040503050406030204" pitchFamily="18" charset="0"/>
                <a:ea typeface="Cambria" panose="02040503050406030204" pitchFamily="18" charset="0"/>
              </a:rPr>
              <a:t>với</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tổng</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diện</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tích</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hình</a:t>
            </a:r>
            <a:r>
              <a:rPr lang="en-US" sz="2667" dirty="0">
                <a:solidFill>
                  <a:srgbClr val="15F4FD"/>
                </a:solidFill>
                <a:latin typeface="Cambria" panose="02040503050406030204" pitchFamily="18" charset="0"/>
                <a:ea typeface="Cambria" panose="02040503050406030204" pitchFamily="18" charset="0"/>
              </a:rPr>
              <a:t> tam </a:t>
            </a:r>
            <a:r>
              <a:rPr lang="en-US" sz="2667" dirty="0" err="1">
                <a:solidFill>
                  <a:srgbClr val="15F4FD"/>
                </a:solidFill>
                <a:latin typeface="Cambria" panose="02040503050406030204" pitchFamily="18" charset="0"/>
                <a:ea typeface="Cambria" panose="02040503050406030204" pitchFamily="18" charset="0"/>
              </a:rPr>
              <a:t>giác</a:t>
            </a:r>
            <a:r>
              <a:rPr lang="en-US" sz="2667" dirty="0">
                <a:solidFill>
                  <a:srgbClr val="15F4FD"/>
                </a:solidFill>
                <a:latin typeface="Cambria" panose="02040503050406030204" pitchFamily="18" charset="0"/>
                <a:ea typeface="Cambria" panose="02040503050406030204" pitchFamily="18" charset="0"/>
              </a:rPr>
              <a:t> ADH </a:t>
            </a:r>
            <a:r>
              <a:rPr lang="en-US" sz="2667" dirty="0" err="1">
                <a:solidFill>
                  <a:srgbClr val="15F4FD"/>
                </a:solidFill>
                <a:latin typeface="Cambria" panose="02040503050406030204" pitchFamily="18" charset="0"/>
                <a:ea typeface="Cambria" panose="02040503050406030204" pitchFamily="18" charset="0"/>
              </a:rPr>
              <a:t>và</a:t>
            </a:r>
            <a:r>
              <a:rPr lang="en-US" sz="2667" dirty="0">
                <a:solidFill>
                  <a:srgbClr val="15F4FD"/>
                </a:solidFill>
                <a:latin typeface="Cambria" panose="02040503050406030204" pitchFamily="18" charset="0"/>
                <a:ea typeface="Cambria" panose="02040503050406030204" pitchFamily="18" charset="0"/>
              </a:rPr>
              <a:t> </a:t>
            </a:r>
            <a:r>
              <a:rPr lang="en-US" sz="2667" dirty="0" err="1">
                <a:solidFill>
                  <a:srgbClr val="15F4FD"/>
                </a:solidFill>
                <a:latin typeface="Cambria" panose="02040503050406030204" pitchFamily="18" charset="0"/>
                <a:ea typeface="Cambria" panose="02040503050406030204" pitchFamily="18" charset="0"/>
              </a:rPr>
              <a:t>hình</a:t>
            </a:r>
            <a:r>
              <a:rPr lang="en-US" sz="2667" dirty="0">
                <a:solidFill>
                  <a:srgbClr val="15F4FD"/>
                </a:solidFill>
                <a:latin typeface="Cambria" panose="02040503050406030204" pitchFamily="18" charset="0"/>
                <a:ea typeface="Cambria" panose="02040503050406030204" pitchFamily="18" charset="0"/>
              </a:rPr>
              <a:t> thang ABCH</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133">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541592"/>
            </a:xfrm>
            <a:prstGeom prst="rect">
              <a:avLst/>
            </a:prstGeom>
            <a:noFill/>
          </p:spPr>
          <p:txBody>
            <a:bodyPr wrap="square">
              <a:spAutoFit/>
            </a:bodyPr>
            <a:lstStyle/>
            <a:p>
              <a:pPr defTabSz="609630">
                <a:defRPr/>
              </a:pPr>
              <a:r>
                <a:rPr lang="en-US" sz="2667" dirty="0">
                  <a:solidFill>
                    <a:prstClr val="white"/>
                  </a:solidFill>
                  <a:latin typeface="Cambria" panose="02040503050406030204" pitchFamily="18" charset="0"/>
                  <a:ea typeface="Cambria" panose="02040503050406030204" pitchFamily="18" charset="0"/>
                </a:rPr>
                <a:t>A. </a:t>
              </a:r>
              <a:r>
                <a:rPr lang="en-US" sz="2667" dirty="0" err="1">
                  <a:solidFill>
                    <a:prstClr val="white"/>
                  </a:solidFill>
                  <a:latin typeface="Cambria" panose="02040503050406030204" pitchFamily="18" charset="0"/>
                  <a:ea typeface="Cambria" panose="02040503050406030204" pitchFamily="18" charset="0"/>
                </a:rPr>
                <a:t>Lớn</a:t>
              </a:r>
              <a:r>
                <a:rPr lang="en-US" sz="2667" dirty="0">
                  <a:solidFill>
                    <a:prstClr val="white"/>
                  </a:solidFill>
                  <a:latin typeface="Cambria" panose="02040503050406030204" pitchFamily="18" charset="0"/>
                  <a:ea typeface="Cambria" panose="02040503050406030204" pitchFamily="18" charset="0"/>
                </a:rPr>
                <a:t> </a:t>
              </a:r>
              <a:r>
                <a:rPr lang="en-US" sz="2667" dirty="0" err="1">
                  <a:solidFill>
                    <a:prstClr val="white"/>
                  </a:solidFill>
                  <a:latin typeface="Cambria" panose="02040503050406030204" pitchFamily="18" charset="0"/>
                  <a:ea typeface="Cambria" panose="02040503050406030204" pitchFamily="18" charset="0"/>
                </a:rPr>
                <a:t>hơn</a:t>
              </a:r>
              <a:endParaRPr lang="en-US" sz="2667" dirty="0">
                <a:solidFill>
                  <a:prstClr val="white"/>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133">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541592"/>
            </a:xfrm>
            <a:prstGeom prst="rect">
              <a:avLst/>
            </a:prstGeom>
            <a:noFill/>
          </p:spPr>
          <p:txBody>
            <a:bodyPr wrap="square">
              <a:spAutoFit/>
            </a:bodyPr>
            <a:lstStyle/>
            <a:p>
              <a:pPr defTabSz="609630">
                <a:defRPr/>
              </a:pPr>
              <a:r>
                <a:rPr lang="en-US" sz="2667" dirty="0">
                  <a:solidFill>
                    <a:prstClr val="white"/>
                  </a:solidFill>
                  <a:latin typeface="Cambria" panose="02040503050406030204" pitchFamily="18" charset="0"/>
                  <a:ea typeface="Cambria" panose="02040503050406030204" pitchFamily="18" charset="0"/>
                </a:rPr>
                <a:t>C. Nhỏ </a:t>
              </a:r>
              <a:r>
                <a:rPr lang="en-US" sz="2667" dirty="0" err="1">
                  <a:solidFill>
                    <a:prstClr val="white"/>
                  </a:solidFill>
                  <a:latin typeface="Cambria" panose="02040503050406030204" pitchFamily="18" charset="0"/>
                  <a:ea typeface="Cambria" panose="02040503050406030204" pitchFamily="18" charset="0"/>
                </a:rPr>
                <a:t>hơn</a:t>
              </a:r>
              <a:endParaRPr lang="en-US" sz="2667" dirty="0">
                <a:solidFill>
                  <a:prstClr val="white"/>
                </a:solidFill>
                <a:latin typeface="Cambria" panose="02040503050406030204" pitchFamily="18" charset="0"/>
                <a:ea typeface="Cambria" panose="02040503050406030204" pitchFamily="18" charset="0"/>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defRPr/>
            </a:pPr>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133">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667725" cy="541592"/>
            </a:xfrm>
            <a:prstGeom prst="rect">
              <a:avLst/>
            </a:prstGeom>
            <a:noFill/>
          </p:spPr>
          <p:txBody>
            <a:bodyPr wrap="square">
              <a:spAutoFit/>
            </a:bodyPr>
            <a:lstStyle/>
            <a:p>
              <a:pPr defTabSz="609630">
                <a:defRPr/>
              </a:pPr>
              <a:r>
                <a:rPr lang="en-US" sz="2667" dirty="0">
                  <a:solidFill>
                    <a:prstClr val="white"/>
                  </a:solidFill>
                  <a:latin typeface="Cambria" panose="02040503050406030204" pitchFamily="18" charset="0"/>
                  <a:ea typeface="Cambria" panose="02040503050406030204" pitchFamily="18" charset="0"/>
                </a:rPr>
                <a:t>B. </a:t>
              </a:r>
              <a:r>
                <a:rPr lang="en-US" sz="2667" dirty="0" err="1">
                  <a:solidFill>
                    <a:prstClr val="white"/>
                  </a:solidFill>
                  <a:latin typeface="Cambria" panose="02040503050406030204" pitchFamily="18" charset="0"/>
                  <a:ea typeface="Cambria" panose="02040503050406030204" pitchFamily="18" charset="0"/>
                </a:rPr>
                <a:t>Bằng</a:t>
              </a:r>
              <a:r>
                <a:rPr lang="en-US" sz="2667" dirty="0">
                  <a:solidFill>
                    <a:prstClr val="white"/>
                  </a:solidFill>
                  <a:latin typeface="Cambria" panose="02040503050406030204" pitchFamily="18" charset="0"/>
                  <a:ea typeface="Cambria" panose="02040503050406030204" pitchFamily="18" charset="0"/>
                </a:rPr>
                <a:t> </a:t>
              </a:r>
              <a:r>
                <a:rPr lang="en-US" sz="2667" dirty="0" err="1">
                  <a:solidFill>
                    <a:prstClr val="white"/>
                  </a:solidFill>
                  <a:latin typeface="Cambria" panose="02040503050406030204" pitchFamily="18" charset="0"/>
                  <a:ea typeface="Cambria" panose="02040503050406030204" pitchFamily="18" charset="0"/>
                </a:rPr>
                <a:t>nhau</a:t>
              </a:r>
              <a:endParaRPr lang="en-US" sz="2667" dirty="0">
                <a:solidFill>
                  <a:prstClr val="white"/>
                </a:solidFill>
                <a:latin typeface="Cambria" panose="02040503050406030204" pitchFamily="18" charset="0"/>
                <a:ea typeface="Cambria" panose="02040503050406030204" pitchFamily="18" charset="0"/>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pic>
        <p:nvPicPr>
          <p:cNvPr id="3" name="Picture 2">
            <a:extLst>
              <a:ext uri="{FF2B5EF4-FFF2-40B4-BE49-F238E27FC236}">
                <a16:creationId xmlns:a16="http://schemas.microsoft.com/office/drawing/2014/main" id="{51F2238E-456F-D0B3-F641-52B3C852550D}"/>
              </a:ext>
            </a:extLst>
          </p:cNvPr>
          <p:cNvPicPr>
            <a:picLocks noChangeAspect="1"/>
          </p:cNvPicPr>
          <p:nvPr/>
        </p:nvPicPr>
        <p:blipFill>
          <a:blip r:embed="rId21"/>
          <a:stretch>
            <a:fillRect/>
          </a:stretch>
        </p:blipFill>
        <p:spPr>
          <a:xfrm>
            <a:off x="6959600" y="1244600"/>
            <a:ext cx="3046221" cy="1822450"/>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88242" y="2085974"/>
            <a:ext cx="5736769" cy="5736769"/>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2314575"/>
            <a:ext cx="3546238" cy="4663420"/>
          </a:xfrm>
          <a:prstGeom prst="rect">
            <a:avLst/>
          </a:prstGeom>
        </p:spPr>
      </p:pic>
      <p:pic>
        <p:nvPicPr>
          <p:cNvPr id="4" name="Picture 6" descr="Red Trapezoid Png - Figuras Geometricas Animadas Trapecio Clipart - Full  Size Clipart (#5358406) - PinClipart">
            <a:extLst>
              <a:ext uri="{FF2B5EF4-FFF2-40B4-BE49-F238E27FC236}">
                <a16:creationId xmlns:a16="http://schemas.microsoft.com/office/drawing/2014/main" id="{AF293CE5-CD5E-2A5D-80C1-D6D98D6E1C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D66845-0DEF-9C89-62C1-76628A545C1A}"/>
              </a:ext>
            </a:extLst>
          </p:cNvPr>
          <p:cNvPicPr>
            <a:picLocks noChangeAspect="1"/>
          </p:cNvPicPr>
          <p:nvPr/>
        </p:nvPicPr>
        <p:blipFill>
          <a:blip r:embed="rId7"/>
          <a:stretch>
            <a:fillRect/>
          </a:stretch>
        </p:blipFill>
        <p:spPr>
          <a:xfrm>
            <a:off x="3552139" y="4542446"/>
            <a:ext cx="1435129" cy="1435129"/>
          </a:xfrm>
          <a:prstGeom prst="rect">
            <a:avLst/>
          </a:prstGeom>
        </p:spPr>
      </p:pic>
      <p:pic>
        <p:nvPicPr>
          <p:cNvPr id="8" name="Picture 7">
            <a:extLst>
              <a:ext uri="{FF2B5EF4-FFF2-40B4-BE49-F238E27FC236}">
                <a16:creationId xmlns:a16="http://schemas.microsoft.com/office/drawing/2014/main" id="{4F5ED81A-3337-D3DB-A579-0041364799DC}"/>
              </a:ext>
            </a:extLst>
          </p:cNvPr>
          <p:cNvPicPr>
            <a:picLocks noChangeAspect="1"/>
          </p:cNvPicPr>
          <p:nvPr/>
        </p:nvPicPr>
        <p:blipFill>
          <a:blip r:embed="rId8"/>
          <a:stretch>
            <a:fillRect/>
          </a:stretch>
        </p:blipFill>
        <p:spPr>
          <a:xfrm>
            <a:off x="4987268" y="-102696"/>
            <a:ext cx="2938527" cy="1841152"/>
          </a:xfrm>
          <a:prstGeom prst="rect">
            <a:avLst/>
          </a:prstGeom>
        </p:spPr>
      </p:pic>
      <p:pic>
        <p:nvPicPr>
          <p:cNvPr id="11" name="Picture 10">
            <a:extLst>
              <a:ext uri="{FF2B5EF4-FFF2-40B4-BE49-F238E27FC236}">
                <a16:creationId xmlns:a16="http://schemas.microsoft.com/office/drawing/2014/main" id="{ED07FF83-47AE-E891-4F6C-67E319845904}"/>
              </a:ext>
            </a:extLst>
          </p:cNvPr>
          <p:cNvPicPr>
            <a:picLocks noChangeAspect="1"/>
          </p:cNvPicPr>
          <p:nvPr/>
        </p:nvPicPr>
        <p:blipFill>
          <a:blip r:embed="rId9"/>
          <a:stretch>
            <a:fillRect/>
          </a:stretch>
        </p:blipFill>
        <p:spPr>
          <a:xfrm>
            <a:off x="2681857" y="1109361"/>
            <a:ext cx="8839966" cy="2566638"/>
          </a:xfrm>
          <a:prstGeom prst="rect">
            <a:avLst/>
          </a:prstGeom>
        </p:spPr>
      </p:pic>
      <p:pic>
        <p:nvPicPr>
          <p:cNvPr id="3" name="Picture 2">
            <a:extLst>
              <a:ext uri="{FF2B5EF4-FFF2-40B4-BE49-F238E27FC236}">
                <a16:creationId xmlns:a16="http://schemas.microsoft.com/office/drawing/2014/main" id="{0ECE0F7A-D65A-1050-E650-BEB3ECFBC701}"/>
              </a:ext>
            </a:extLst>
          </p:cNvPr>
          <p:cNvPicPr>
            <a:picLocks noChangeAspect="1"/>
          </p:cNvPicPr>
          <p:nvPr/>
        </p:nvPicPr>
        <p:blipFill>
          <a:blip r:embed="rId10"/>
          <a:stretch>
            <a:fillRect/>
          </a:stretch>
        </p:blipFill>
        <p:spPr>
          <a:xfrm>
            <a:off x="5300383" y="3047954"/>
            <a:ext cx="2048434" cy="1066892"/>
          </a:xfrm>
          <a:prstGeom prst="rect">
            <a:avLst/>
          </a:prstGeom>
        </p:spPr>
      </p:pic>
    </p:spTree>
    <p:extLst>
      <p:ext uri="{BB962C8B-B14F-4D97-AF65-F5344CB8AC3E}">
        <p14:creationId xmlns:p14="http://schemas.microsoft.com/office/powerpoint/2010/main" val="83551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4890" y="2826611"/>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260C4F-23BF-46C9-ED3F-16312A2C7EDC}"/>
              </a:ext>
            </a:extLst>
          </p:cNvPr>
          <p:cNvPicPr>
            <a:picLocks noChangeAspect="1"/>
          </p:cNvPicPr>
          <p:nvPr/>
        </p:nvPicPr>
        <p:blipFill>
          <a:blip r:embed="rId7"/>
          <a:stretch>
            <a:fillRect/>
          </a:stretch>
        </p:blipFill>
        <p:spPr>
          <a:xfrm>
            <a:off x="2807263" y="2415809"/>
            <a:ext cx="7510923" cy="2578832"/>
          </a:xfrm>
          <a:prstGeom prst="rect">
            <a:avLst/>
          </a:prstGeom>
        </p:spPr>
      </p:pic>
    </p:spTree>
    <p:extLst>
      <p:ext uri="{BB962C8B-B14F-4D97-AF65-F5344CB8AC3E}">
        <p14:creationId xmlns:p14="http://schemas.microsoft.com/office/powerpoint/2010/main" val="50833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4890" y="2826611"/>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EB56614-7B27-48E4-C111-1D1609BB8E4E}"/>
              </a:ext>
            </a:extLst>
          </p:cNvPr>
          <p:cNvPicPr>
            <a:picLocks noChangeAspect="1"/>
          </p:cNvPicPr>
          <p:nvPr/>
        </p:nvPicPr>
        <p:blipFill>
          <a:blip r:embed="rId7"/>
          <a:stretch>
            <a:fillRect/>
          </a:stretch>
        </p:blipFill>
        <p:spPr>
          <a:xfrm>
            <a:off x="1871106" y="1684354"/>
            <a:ext cx="8449788" cy="4017612"/>
          </a:xfrm>
          <a:prstGeom prst="rect">
            <a:avLst/>
          </a:prstGeom>
        </p:spPr>
      </p:pic>
    </p:spTree>
    <p:extLst>
      <p:ext uri="{BB962C8B-B14F-4D97-AF65-F5344CB8AC3E}">
        <p14:creationId xmlns:p14="http://schemas.microsoft.com/office/powerpoint/2010/main" val="419366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61950" y="403948"/>
            <a:ext cx="11664281"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6991FE1-8F91-4D0D-8BEF-B62EC0E1EFB0}"/>
              </a:ext>
            </a:extLst>
          </p:cNvPr>
          <p:cNvSpPr txBox="1"/>
          <p:nvPr/>
        </p:nvSpPr>
        <p:spPr>
          <a:xfrm>
            <a:off x="987708" y="403948"/>
            <a:ext cx="10637881" cy="206210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a) Lấy một mảnh giấy hình chữ nhật và một mảnh giấy hình tam giác đặt chồng lên nhau. Quan sát và nói cho bạn nghe phần chồng lên nhau của hai mảnh giấy có hình dạng như thế nào.</a:t>
            </a:r>
            <a:endParaRPr lang="en-US" sz="3200" b="1" dirty="0">
              <a:solidFill>
                <a:srgbClr val="002060"/>
              </a:solidFill>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id="{572E3346-6032-9C40-7519-2E6ECED34214}"/>
              </a:ext>
            </a:extLst>
          </p:cNvPr>
          <p:cNvSpPr/>
          <p:nvPr/>
        </p:nvSpPr>
        <p:spPr>
          <a:xfrm>
            <a:off x="464488" y="49183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4</a:t>
            </a:r>
          </a:p>
        </p:txBody>
      </p:sp>
      <p:pic>
        <p:nvPicPr>
          <p:cNvPr id="4" name="Picture 3">
            <a:extLst>
              <a:ext uri="{FF2B5EF4-FFF2-40B4-BE49-F238E27FC236}">
                <a16:creationId xmlns:a16="http://schemas.microsoft.com/office/drawing/2014/main" id="{8744BCEE-ACD0-0112-8725-664A40F8307F}"/>
              </a:ext>
            </a:extLst>
          </p:cNvPr>
          <p:cNvPicPr>
            <a:picLocks noChangeAspect="1"/>
          </p:cNvPicPr>
          <p:nvPr/>
        </p:nvPicPr>
        <p:blipFill>
          <a:blip r:embed="rId3"/>
          <a:stretch>
            <a:fillRect/>
          </a:stretch>
        </p:blipFill>
        <p:spPr>
          <a:xfrm>
            <a:off x="915943" y="2681287"/>
            <a:ext cx="10273014" cy="2300288"/>
          </a:xfrm>
          <a:prstGeom prst="rect">
            <a:avLst/>
          </a:prstGeom>
        </p:spPr>
      </p:pic>
      <p:sp>
        <p:nvSpPr>
          <p:cNvPr id="5" name="Rectangle: Rounded Corners 4">
            <a:extLst>
              <a:ext uri="{FF2B5EF4-FFF2-40B4-BE49-F238E27FC236}">
                <a16:creationId xmlns:a16="http://schemas.microsoft.com/office/drawing/2014/main" id="{CA834965-5C61-E9C9-CAB9-2A28AA2098AA}"/>
              </a:ext>
            </a:extLst>
          </p:cNvPr>
          <p:cNvSpPr/>
          <p:nvPr/>
        </p:nvSpPr>
        <p:spPr>
          <a:xfrm>
            <a:off x="2038350" y="4981575"/>
            <a:ext cx="8224519" cy="1203325"/>
          </a:xfrm>
          <a:prstGeom prst="roundRect">
            <a:avLst/>
          </a:prstGeom>
          <a:solidFill>
            <a:srgbClr val="90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FF0000"/>
                </a:solidFill>
                <a:latin typeface="Cambria" panose="02040503050406030204" pitchFamily="18" charset="0"/>
                <a:ea typeface="Cambria" panose="02040503050406030204" pitchFamily="18" charset="0"/>
              </a:rPr>
              <a:t>Phần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chồng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nhau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mảnh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giấy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hình</a:t>
            </a:r>
            <a:r>
              <a:rPr lang="en-US" sz="3200" b="1" dirty="0">
                <a:solidFill>
                  <a:srgbClr val="FF0000"/>
                </a:solidFill>
                <a:latin typeface="Cambria" panose="02040503050406030204" pitchFamily="18" charset="0"/>
                <a:ea typeface="Cambria" panose="02040503050406030204" pitchFamily="18" charset="0"/>
              </a:rPr>
              <a:t> thang.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830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TotalTime>
  <Words>371</Words>
  <Application>Microsoft Office PowerPoint</Application>
  <PresentationFormat>Widescreen</PresentationFormat>
  <Paragraphs>54</Paragraphs>
  <Slides>21</Slides>
  <Notes>14</Notes>
  <HiddenSlides>0</HiddenSlides>
  <MMClips>20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等线</vt:lpstr>
      <vt:lpstr>Aptos</vt:lpstr>
      <vt:lpstr>Arial</vt:lpstr>
      <vt:lpstr>Calibri</vt:lpstr>
      <vt:lpstr>Cambria</vt:lpstr>
      <vt:lpstr>Times New Roman</vt:lpstr>
      <vt:lpstr>Office 主题​​</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Thao Tran</cp:lastModifiedBy>
  <cp:revision>103</cp:revision>
  <dcterms:created xsi:type="dcterms:W3CDTF">2019-09-08T10:16:45Z</dcterms:created>
  <dcterms:modified xsi:type="dcterms:W3CDTF">2024-12-26T02:58:59Z</dcterms:modified>
</cp:coreProperties>
</file>