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8" r:id="rId2"/>
    <p:sldId id="295" r:id="rId3"/>
    <p:sldId id="272" r:id="rId4"/>
    <p:sldId id="273" r:id="rId5"/>
    <p:sldId id="301" r:id="rId6"/>
    <p:sldId id="302" r:id="rId7"/>
    <p:sldId id="283" r:id="rId8"/>
    <p:sldId id="311" r:id="rId9"/>
    <p:sldId id="307" r:id="rId10"/>
    <p:sldId id="308" r:id="rId11"/>
    <p:sldId id="310" r:id="rId12"/>
    <p:sldId id="294" r:id="rId13"/>
    <p:sldId id="284" r:id="rId14"/>
    <p:sldId id="264" r:id="rId15"/>
    <p:sldId id="261" r:id="rId16"/>
    <p:sldId id="30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CC0099"/>
    <a:srgbClr val="006600"/>
    <a:srgbClr val="009900"/>
    <a:srgbClr val="4A206A"/>
    <a:srgbClr val="FF3300"/>
    <a:srgbClr val="FF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Dw2etZYuqU?si=xikgoC5LPx2yPtnr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977386" y="3309938"/>
            <a:ext cx="60226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Chủ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đề</a:t>
            </a:r>
            <a:r>
              <a:rPr lang="en-US" sz="2800" b="1" dirty="0">
                <a:solidFill>
                  <a:schemeClr val="tx1"/>
                </a:solidFill>
              </a:rPr>
              <a:t> 2: THIÊN NHIÊN TƯƠI ĐẸP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sắc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màu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nhiên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ainting of a person standing on a bridge&#10;&#10;Description automatically generated">
            <a:extLst>
              <a:ext uri="{FF2B5EF4-FFF2-40B4-BE49-F238E27FC236}">
                <a16:creationId xmlns:a16="http://schemas.microsoft.com/office/drawing/2014/main" id="{92144484-E483-C64F-C572-494CDEBB3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" r="1" b="12779"/>
          <a:stretch/>
        </p:blipFill>
        <p:spPr>
          <a:xfrm>
            <a:off x="107504" y="116632"/>
            <a:ext cx="8928991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00454"/>
      </p:ext>
    </p:extLst>
  </p:cSld>
  <p:clrMapOvr>
    <a:masterClrMapping/>
  </p:clrMapOvr>
  <p:transition spd="med" advClick="0"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child's drawing of a tent and a waterfall&#10;&#10;Description automatically generated">
            <a:extLst>
              <a:ext uri="{FF2B5EF4-FFF2-40B4-BE49-F238E27FC236}">
                <a16:creationId xmlns:a16="http://schemas.microsoft.com/office/drawing/2014/main" id="{8080E6D7-05DF-0E06-22C6-448CEB00D4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6" t="24874" r="-27637" b="-17270"/>
          <a:stretch/>
        </p:blipFill>
        <p:spPr>
          <a:xfrm>
            <a:off x="138273" y="116632"/>
            <a:ext cx="6017904" cy="3800460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6" name="Picture 3" descr="A painting of a lake with trees and mountains&#10;&#10;Description automatically generated">
            <a:extLst>
              <a:ext uri="{FF2B5EF4-FFF2-40B4-BE49-F238E27FC236}">
                <a16:creationId xmlns:a16="http://schemas.microsoft.com/office/drawing/2014/main" id="{BDAD77A0-E91F-29A7-B56B-605133E04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012"/>
          <a:stretch/>
        </p:blipFill>
        <p:spPr>
          <a:xfrm>
            <a:off x="140652" y="3396329"/>
            <a:ext cx="4359340" cy="3345013"/>
          </a:xfrm>
          <a:prstGeom prst="rect">
            <a:avLst/>
          </a:prstGeom>
        </p:spPr>
      </p:pic>
      <p:pic>
        <p:nvPicPr>
          <p:cNvPr id="7" name="Picture 5" descr="A painting of a person standing on a bridge&#10;&#10;Description automatically generated">
            <a:extLst>
              <a:ext uri="{FF2B5EF4-FFF2-40B4-BE49-F238E27FC236}">
                <a16:creationId xmlns:a16="http://schemas.microsoft.com/office/drawing/2014/main" id="{6434D347-1B92-786F-1470-DEF132F6E4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" r="1" b="12779"/>
          <a:stretch/>
        </p:blipFill>
        <p:spPr>
          <a:xfrm>
            <a:off x="4644008" y="3396355"/>
            <a:ext cx="4359340" cy="334501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0567904-69F8-FDA6-A639-AED011475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147526"/>
            <a:ext cx="4359340" cy="306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30936" y="2924944"/>
            <a:ext cx="5741264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vi-VN" sz="3600" b="1" i="1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ẽ tranh thể hiện thời gian của thiên nhiên</a:t>
            </a:r>
            <a:endParaRPr lang="vi-VN" sz="36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solidFill>
                <a:srgbClr val="CC00CC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457200" y="1700808"/>
            <a:ext cx="8382000" cy="48272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MỞ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Em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thích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phẩm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phù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điêu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Tại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sao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Em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ấn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tượng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ảnh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phù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điêu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Không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gian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khối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phù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điêu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hiện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như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Theo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thông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qua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phẩm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muốn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chia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sẻ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điều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về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tình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cảm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thầy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bè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Em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ý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tưởng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điều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chỉnh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như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để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phẩm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hoàn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thiện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hơn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1064971" y="44624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A painting of haystacks in a field&#10;&#10;Description automatically generated">
            <a:extLst>
              <a:ext uri="{FF2B5EF4-FFF2-40B4-BE49-F238E27FC236}">
                <a16:creationId xmlns:a16="http://schemas.microsoft.com/office/drawing/2014/main" id="{B6B26894-9EE5-0071-4C8C-356E5F516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r="1" b="1"/>
          <a:stretch/>
        </p:blipFill>
        <p:spPr>
          <a:xfrm>
            <a:off x="234958" y="624056"/>
            <a:ext cx="4320480" cy="3020968"/>
          </a:xfrm>
          <a:prstGeom prst="rect">
            <a:avLst/>
          </a:prstGeom>
        </p:spPr>
      </p:pic>
      <p:pic>
        <p:nvPicPr>
          <p:cNvPr id="3" name="Picture 6" descr="A painting of haystacks in a field&#10;&#10;Description automatically generated">
            <a:extLst>
              <a:ext uri="{FF2B5EF4-FFF2-40B4-BE49-F238E27FC236}">
                <a16:creationId xmlns:a16="http://schemas.microsoft.com/office/drawing/2014/main" id="{201DFBDA-A29C-B55F-7D83-36897C250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r="201"/>
          <a:stretch/>
        </p:blipFill>
        <p:spPr>
          <a:xfrm>
            <a:off x="234958" y="3811611"/>
            <a:ext cx="4320480" cy="2825129"/>
          </a:xfrm>
          <a:prstGeom prst="rect">
            <a:avLst/>
          </a:prstGeom>
        </p:spPr>
      </p:pic>
      <p:pic>
        <p:nvPicPr>
          <p:cNvPr id="4" name="Picture 4" descr="A painting of haystacks in a snowy field&#10;&#10;Description automatically generated">
            <a:extLst>
              <a:ext uri="{FF2B5EF4-FFF2-40B4-BE49-F238E27FC236}">
                <a16:creationId xmlns:a16="http://schemas.microsoft.com/office/drawing/2014/main" id="{2B1E58B6-FEB6-4456-F793-FA0AA1DF5B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 r="1" b="2646"/>
          <a:stretch/>
        </p:blipFill>
        <p:spPr>
          <a:xfrm>
            <a:off x="4788025" y="624056"/>
            <a:ext cx="4121018" cy="302096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ECC5B60-89C7-9E66-D013-844CEE6EA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68"/>
          <a:stretch/>
        </p:blipFill>
        <p:spPr>
          <a:xfrm>
            <a:off x="4788024" y="3933055"/>
            <a:ext cx="4121017" cy="264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2: THIÊN NHIÊN TƯƠI ĐẸP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-108520" y="-85853"/>
            <a:ext cx="3681724" cy="56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458228" y="188640"/>
            <a:ext cx="3681724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730" y="5517232"/>
            <a:ext cx="88197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đạotrong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>
              <a:buFontTx/>
              <a:buChar char="-"/>
            </a:pP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id="{3B29DA51-8ECF-C6CE-00FC-A8800D287A23}"/>
              </a:ext>
            </a:extLst>
          </p:cNvPr>
          <p:cNvGrpSpPr/>
          <p:nvPr/>
        </p:nvGrpSpPr>
        <p:grpSpPr>
          <a:xfrm>
            <a:off x="251520" y="692696"/>
            <a:ext cx="4138984" cy="2426786"/>
            <a:chOff x="327529" y="729938"/>
            <a:chExt cx="3740832" cy="2426786"/>
          </a:xfrm>
        </p:grpSpPr>
        <p:pic>
          <p:nvPicPr>
            <p:cNvPr id="7" name="Picture 1" descr="A rocky beach with a body of water and a sunset&#10;&#10;Description automatically generated">
              <a:extLst>
                <a:ext uri="{FF2B5EF4-FFF2-40B4-BE49-F238E27FC236}">
                  <a16:creationId xmlns:a16="http://schemas.microsoft.com/office/drawing/2014/main" id="{9B246FFF-A0DC-3396-3DF5-8D9E47F24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6" r="-2" b="9029"/>
            <a:stretch/>
          </p:blipFill>
          <p:spPr>
            <a:xfrm>
              <a:off x="327529" y="729938"/>
              <a:ext cx="3740832" cy="20509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33220E68-7837-4B31-AC0C-382881852260}"/>
                </a:ext>
              </a:extLst>
            </p:cNvPr>
            <p:cNvSpPr txBox="1"/>
            <p:nvPr/>
          </p:nvSpPr>
          <p:spPr>
            <a:xfrm>
              <a:off x="1752830" y="2818170"/>
              <a:ext cx="1112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00" b="1" dirty="0">
                  <a:solidFill>
                    <a:schemeClr val="bg1"/>
                  </a:solidFill>
                  <a:latin typeface="+mj-lt"/>
                </a:rPr>
                <a:t>Phú Yên 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3" name="Group 23">
            <a:extLst>
              <a:ext uri="{FF2B5EF4-FFF2-40B4-BE49-F238E27FC236}">
                <a16:creationId xmlns:a16="http://schemas.microsoft.com/office/drawing/2014/main" id="{8C43F125-AD95-390E-0941-9F77189E1B61}"/>
              </a:ext>
            </a:extLst>
          </p:cNvPr>
          <p:cNvGrpSpPr/>
          <p:nvPr/>
        </p:nvGrpSpPr>
        <p:grpSpPr>
          <a:xfrm>
            <a:off x="5087666" y="3108024"/>
            <a:ext cx="3804812" cy="2531740"/>
            <a:chOff x="4818088" y="3075638"/>
            <a:chExt cx="3964609" cy="2596715"/>
          </a:xfrm>
        </p:grpSpPr>
        <p:pic>
          <p:nvPicPr>
            <p:cNvPr id="14" name="Picture 4" descr="A person walking with horses in a field&#10;&#10;Description automatically generated">
              <a:extLst>
                <a:ext uri="{FF2B5EF4-FFF2-40B4-BE49-F238E27FC236}">
                  <a16:creationId xmlns:a16="http://schemas.microsoft.com/office/drawing/2014/main" id="{D2C4823F-166C-AD21-DA3B-2B492A4BE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88" r="-2" b="4301"/>
            <a:stretch/>
          </p:blipFill>
          <p:spPr>
            <a:xfrm flipH="1">
              <a:off x="4818088" y="3075638"/>
              <a:ext cx="3964609" cy="22494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EF2D3BA2-08CC-19B0-2D37-79F8BCFF2A95}"/>
                </a:ext>
              </a:extLst>
            </p:cNvPr>
            <p:cNvSpPr txBox="1"/>
            <p:nvPr/>
          </p:nvSpPr>
          <p:spPr>
            <a:xfrm>
              <a:off x="6318735" y="5325110"/>
              <a:ext cx="1338481" cy="34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00" b="1" dirty="0">
                  <a:solidFill>
                    <a:schemeClr val="bg1"/>
                  </a:solidFill>
                  <a:latin typeface="+mj-lt"/>
                </a:rPr>
                <a:t>Thái Bình 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8" name="Group 22">
            <a:extLst>
              <a:ext uri="{FF2B5EF4-FFF2-40B4-BE49-F238E27FC236}">
                <a16:creationId xmlns:a16="http://schemas.microsoft.com/office/drawing/2014/main" id="{AAFFD624-B552-A44A-9948-AE5CCAE533A6}"/>
              </a:ext>
            </a:extLst>
          </p:cNvPr>
          <p:cNvGrpSpPr/>
          <p:nvPr/>
        </p:nvGrpSpPr>
        <p:grpSpPr>
          <a:xfrm>
            <a:off x="251520" y="3135357"/>
            <a:ext cx="4138986" cy="2576413"/>
            <a:chOff x="-101358" y="3225938"/>
            <a:chExt cx="4312817" cy="2606993"/>
          </a:xfrm>
        </p:grpSpPr>
        <p:pic>
          <p:nvPicPr>
            <p:cNvPr id="19" name="Picture 3" descr="A green field with mountains in the background&#10;&#10;Description automatically generated">
              <a:extLst>
                <a:ext uri="{FF2B5EF4-FFF2-40B4-BE49-F238E27FC236}">
                  <a16:creationId xmlns:a16="http://schemas.microsoft.com/office/drawing/2014/main" id="{E728590E-9BDA-03FD-BC8A-4559B3A91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5" b="8825"/>
            <a:stretch/>
          </p:blipFill>
          <p:spPr>
            <a:xfrm>
              <a:off x="-101358" y="3225938"/>
              <a:ext cx="4312817" cy="22408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C0A1E7FB-8214-76DE-77D4-5471DE3911DA}"/>
                </a:ext>
              </a:extLst>
            </p:cNvPr>
            <p:cNvSpPr txBox="1"/>
            <p:nvPr/>
          </p:nvSpPr>
          <p:spPr>
            <a:xfrm>
              <a:off x="1399286" y="5490359"/>
              <a:ext cx="1245256" cy="342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00" b="1" dirty="0">
                  <a:solidFill>
                    <a:schemeClr val="bg1"/>
                  </a:solidFill>
                  <a:latin typeface="+mj-lt"/>
                </a:rPr>
                <a:t>Ninh Bình 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3" name="Group 21">
            <a:extLst>
              <a:ext uri="{FF2B5EF4-FFF2-40B4-BE49-F238E27FC236}">
                <a16:creationId xmlns:a16="http://schemas.microsoft.com/office/drawing/2014/main" id="{1E4D73FA-7E36-EE0A-8D88-89ABD4FF81E8}"/>
              </a:ext>
            </a:extLst>
          </p:cNvPr>
          <p:cNvGrpSpPr/>
          <p:nvPr/>
        </p:nvGrpSpPr>
        <p:grpSpPr>
          <a:xfrm>
            <a:off x="5087667" y="692697"/>
            <a:ext cx="3804813" cy="2426784"/>
            <a:chOff x="11197417" y="829748"/>
            <a:chExt cx="4027846" cy="2517930"/>
          </a:xfrm>
        </p:grpSpPr>
        <p:pic>
          <p:nvPicPr>
            <p:cNvPr id="24" name="Picture 2" descr="A boat in a river surrounded by mountains&#10;&#10;Description automatically generated">
              <a:extLst>
                <a:ext uri="{FF2B5EF4-FFF2-40B4-BE49-F238E27FC236}">
                  <a16:creationId xmlns:a16="http://schemas.microsoft.com/office/drawing/2014/main" id="{65EA9F94-6FD8-A016-998E-7BDF768F0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9"/>
            <a:stretch/>
          </p:blipFill>
          <p:spPr>
            <a:xfrm>
              <a:off x="11197417" y="829748"/>
              <a:ext cx="4027846" cy="2128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A745A384-D4C6-4BC9-C3E5-1253652DBF46}"/>
                </a:ext>
              </a:extLst>
            </p:cNvPr>
            <p:cNvSpPr txBox="1"/>
            <p:nvPr/>
          </p:nvSpPr>
          <p:spPr>
            <a:xfrm>
              <a:off x="12862164" y="2996410"/>
              <a:ext cx="1369199" cy="351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00" b="1" dirty="0">
                  <a:solidFill>
                    <a:schemeClr val="bg1"/>
                  </a:solidFill>
                  <a:latin typeface="+mj-lt"/>
                </a:rPr>
                <a:t>Hà Giang 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724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bước vẽ tranh thể hiện thời gian của thiên nhiên</a:t>
            </a:r>
            <a:r>
              <a:rPr lang="en-GB" sz="2400" b="1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  <a:endParaRPr lang="en-US" sz="2400" b="1" i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28" descr="A drawing of a boat and a rock&#10;&#10;Description automatically generated">
            <a:extLst>
              <a:ext uri="{FF2B5EF4-FFF2-40B4-BE49-F238E27FC236}">
                <a16:creationId xmlns:a16="http://schemas.microsoft.com/office/drawing/2014/main" id="{3684B4F0-AE08-19C3-F4F5-DB239E9160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8"/>
          <a:stretch/>
        </p:blipFill>
        <p:spPr>
          <a:xfrm>
            <a:off x="378251" y="980728"/>
            <a:ext cx="3970469" cy="225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4" descr="A drawing of a boat in the water&#10;&#10;Description automatically generated">
            <a:extLst>
              <a:ext uri="{FF2B5EF4-FFF2-40B4-BE49-F238E27FC236}">
                <a16:creationId xmlns:a16="http://schemas.microsoft.com/office/drawing/2014/main" id="{19310682-54AD-CF62-86F6-3F9D4105BB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3168"/>
          <a:stretch/>
        </p:blipFill>
        <p:spPr>
          <a:xfrm>
            <a:off x="4795281" y="980729"/>
            <a:ext cx="3823856" cy="225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9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15744C05-0982-C224-B004-87C498293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"/>
          <a:stretch/>
        </p:blipFill>
        <p:spPr>
          <a:xfrm>
            <a:off x="378666" y="3789040"/>
            <a:ext cx="396028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5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E449E311-255F-C753-18D2-83B9E67523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4812672" y="3789040"/>
            <a:ext cx="382385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33">
            <a:extLst>
              <a:ext uri="{FF2B5EF4-FFF2-40B4-BE49-F238E27FC236}">
                <a16:creationId xmlns:a16="http://schemas.microsoft.com/office/drawing/2014/main" id="{760B61A4-B992-56E9-8AB8-8139FF9DD877}"/>
              </a:ext>
            </a:extLst>
          </p:cNvPr>
          <p:cNvSpPr txBox="1"/>
          <p:nvPr/>
        </p:nvSpPr>
        <p:spPr>
          <a:xfrm>
            <a:off x="395691" y="3306470"/>
            <a:ext cx="3960285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FFFF00"/>
                </a:solidFill>
                <a:latin typeface="+mj-lt"/>
              </a:rPr>
              <a:t>B1: Vẽ phác hình để xác định bố cục tranh        </a:t>
            </a:r>
            <a:endParaRPr lang="en-US" sz="1600" b="1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6" name="TextBox 33">
            <a:extLst>
              <a:ext uri="{FF2B5EF4-FFF2-40B4-BE49-F238E27FC236}">
                <a16:creationId xmlns:a16="http://schemas.microsoft.com/office/drawing/2014/main" id="{DF88C735-E34E-62C1-0430-00ECE4F30DC1}"/>
              </a:ext>
            </a:extLst>
          </p:cNvPr>
          <p:cNvSpPr txBox="1"/>
          <p:nvPr/>
        </p:nvSpPr>
        <p:spPr>
          <a:xfrm>
            <a:off x="4795281" y="3306470"/>
            <a:ext cx="3841247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600" b="1" i="1" dirty="0">
                <a:solidFill>
                  <a:srgbClr val="FFFF00"/>
                </a:solidFill>
                <a:latin typeface="+mj-lt"/>
              </a:rPr>
              <a:t>B2: Vẽ chi tiết cho bức tranh</a:t>
            </a:r>
            <a:endParaRPr lang="en-US" sz="1600" b="1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9463DD1B-5BC2-6EAA-2042-3B974A5A0027}"/>
              </a:ext>
            </a:extLst>
          </p:cNvPr>
          <p:cNvSpPr txBox="1"/>
          <p:nvPr/>
        </p:nvSpPr>
        <p:spPr>
          <a:xfrm>
            <a:off x="378251" y="6165304"/>
            <a:ext cx="396028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FFFF00"/>
                </a:solidFill>
                <a:latin typeface="+mj-lt"/>
              </a:rPr>
              <a:t>B3: Vẽ màu khái quát tạo </a:t>
            </a:r>
            <a:r>
              <a:rPr lang="vi-VN" sz="1600" b="1" i="1" dirty="0" err="1">
                <a:solidFill>
                  <a:srgbClr val="FFFF00"/>
                </a:solidFill>
                <a:latin typeface="+mj-lt"/>
              </a:rPr>
              <a:t>hoà</a:t>
            </a:r>
            <a:r>
              <a:rPr lang="vi-VN" sz="1600" b="1" i="1" dirty="0">
                <a:solidFill>
                  <a:srgbClr val="FFFF00"/>
                </a:solidFill>
                <a:latin typeface="+mj-lt"/>
              </a:rPr>
              <a:t> sắc thể hiện buổi sáng (trưa, tối) cho bức tranh.</a:t>
            </a:r>
            <a:endParaRPr lang="en-US" sz="1600" b="1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80E64849-1D84-2EE3-F3DA-10E9DA124FB6}"/>
              </a:ext>
            </a:extLst>
          </p:cNvPr>
          <p:cNvSpPr txBox="1"/>
          <p:nvPr/>
        </p:nvSpPr>
        <p:spPr>
          <a:xfrm>
            <a:off x="4795281" y="6236322"/>
            <a:ext cx="4025191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FFFF00"/>
                </a:solidFill>
                <a:latin typeface="+mj-lt"/>
              </a:rPr>
              <a:t>B4: Điều chỉnh hình, màu, hoàn thiện tranh.</a:t>
            </a:r>
            <a:endParaRPr lang="en-US" sz="1600" b="1" i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313" y="1916832"/>
            <a:ext cx="87463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VIDEO HƯỚNG DẪN VẼ TRANH THỂ HIỆN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THỜI GIAN CỦA THIÊN NHIÊN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https://youtu.be/mDw2etZYuqU?si=xikgoC5LPx2yPtnr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62227" y="476672"/>
            <a:ext cx="7092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bước vẽ tranh thể hiện thời gian của thiên nhiên</a:t>
            </a:r>
            <a:r>
              <a:rPr lang="en-GB" sz="24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 </a:t>
            </a:r>
            <a:endParaRPr lang="en-US" sz="2400" b="1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child's drawing of a tent and a waterfall&#10;&#10;Description automatically generated">
            <a:extLst>
              <a:ext uri="{FF2B5EF4-FFF2-40B4-BE49-F238E27FC236}">
                <a16:creationId xmlns:a16="http://schemas.microsoft.com/office/drawing/2014/main" id="{42FC6F98-FC43-CB33-1979-402B065897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6" t="24874" r="-27637" b="-17270"/>
          <a:stretch/>
        </p:blipFill>
        <p:spPr>
          <a:xfrm>
            <a:off x="107504" y="116632"/>
            <a:ext cx="12242452" cy="8064896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250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94A5651-94B5-D012-CB8E-CEBD4A5C4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4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ainting of a lake with trees and mountains&#10;&#10;Description automatically generated">
            <a:extLst>
              <a:ext uri="{FF2B5EF4-FFF2-40B4-BE49-F238E27FC236}">
                <a16:creationId xmlns:a16="http://schemas.microsoft.com/office/drawing/2014/main" id="{1DDCE164-27D2-1A4D-FB1B-745D881063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012"/>
          <a:stretch/>
        </p:blipFill>
        <p:spPr>
          <a:xfrm>
            <a:off x="107503" y="116632"/>
            <a:ext cx="8974981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3272</TotalTime>
  <Words>474</Words>
  <Application>Microsoft Office PowerPoint</Application>
  <PresentationFormat>Trình chiếu Trên màn hình (4:3)</PresentationFormat>
  <Paragraphs>43</Paragraphs>
  <Slides>16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1" baseType="lpstr">
      <vt:lpstr>Arial</vt:lpstr>
      <vt:lpstr>Calibri</vt:lpstr>
      <vt:lpstr>Cooper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270</cp:revision>
  <dcterms:created xsi:type="dcterms:W3CDTF">2021-07-22T08:52:25Z</dcterms:created>
  <dcterms:modified xsi:type="dcterms:W3CDTF">2024-10-23T08:03:57Z</dcterms:modified>
</cp:coreProperties>
</file>