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6" r:id="rId3"/>
    <p:sldMasterId id="2147483691" r:id="rId4"/>
    <p:sldMasterId id="2147483716" r:id="rId5"/>
    <p:sldMasterId id="2147483729" r:id="rId6"/>
    <p:sldMasterId id="2147483742" r:id="rId7"/>
  </p:sldMasterIdLst>
  <p:notesMasterIdLst>
    <p:notesMasterId r:id="rId55"/>
  </p:notesMasterIdLst>
  <p:sldIdLst>
    <p:sldId id="388" r:id="rId8"/>
    <p:sldId id="389" r:id="rId9"/>
    <p:sldId id="390" r:id="rId10"/>
    <p:sldId id="11693" r:id="rId11"/>
    <p:sldId id="257" r:id="rId12"/>
    <p:sldId id="260" r:id="rId13"/>
    <p:sldId id="261" r:id="rId14"/>
    <p:sldId id="11694" r:id="rId15"/>
    <p:sldId id="394" r:id="rId16"/>
    <p:sldId id="395" r:id="rId17"/>
    <p:sldId id="396" r:id="rId18"/>
    <p:sldId id="262" r:id="rId19"/>
    <p:sldId id="407" r:id="rId20"/>
    <p:sldId id="11695" r:id="rId21"/>
    <p:sldId id="11696" r:id="rId22"/>
    <p:sldId id="11698" r:id="rId23"/>
    <p:sldId id="11697" r:id="rId24"/>
    <p:sldId id="11699" r:id="rId25"/>
    <p:sldId id="401" r:id="rId26"/>
    <p:sldId id="402" r:id="rId27"/>
    <p:sldId id="11700" r:id="rId28"/>
    <p:sldId id="408" r:id="rId29"/>
    <p:sldId id="403" r:id="rId30"/>
    <p:sldId id="404" r:id="rId31"/>
    <p:sldId id="11701" r:id="rId32"/>
    <p:sldId id="767" r:id="rId33"/>
    <p:sldId id="11702" r:id="rId34"/>
    <p:sldId id="320" r:id="rId35"/>
    <p:sldId id="768" r:id="rId36"/>
    <p:sldId id="769" r:id="rId37"/>
    <p:sldId id="770" r:id="rId38"/>
    <p:sldId id="318" r:id="rId39"/>
    <p:sldId id="330" r:id="rId40"/>
    <p:sldId id="771" r:id="rId41"/>
    <p:sldId id="772" r:id="rId42"/>
    <p:sldId id="773" r:id="rId43"/>
    <p:sldId id="774" r:id="rId44"/>
    <p:sldId id="775" r:id="rId45"/>
    <p:sldId id="409" r:id="rId46"/>
    <p:sldId id="410" r:id="rId47"/>
    <p:sldId id="310" r:id="rId48"/>
    <p:sldId id="293" r:id="rId49"/>
    <p:sldId id="294" r:id="rId50"/>
    <p:sldId id="295" r:id="rId51"/>
    <p:sldId id="405" r:id="rId52"/>
    <p:sldId id="406" r:id="rId53"/>
    <p:sldId id="1169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7EF1B5-BFA0-4A94-8B77-61E4997730CF}" type="datetimeFigureOut">
              <a:rPr lang="en-US" smtClean="0"/>
              <a:t>8/13/2023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06D9E-2696-4090-85E6-B09A431FD2F8}" type="slidenum">
              <a:rPr lang="en-US" smtClean="0"/>
              <a:t>‹#›</a:t>
            </a:fld>
            <a:endParaRPr lang="en-US"/>
          </a:p>
        </p:txBody>
      </p:sp>
    </p:spTree>
    <p:extLst>
      <p:ext uri="{BB962C8B-B14F-4D97-AF65-F5344CB8AC3E}">
        <p14:creationId xmlns:p14="http://schemas.microsoft.com/office/powerpoint/2010/main" val="2534562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27032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03399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04715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911800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6582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550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pPr>
            <a:r>
              <a:rPr lang="en-US" altLang="en-US" sz="1200" b="1" dirty="0">
                <a:solidFill>
                  <a:srgbClr val="0033CC"/>
                </a:solidFill>
                <a:latin typeface="Times New Roman" panose="02020603050405020304" pitchFamily="18" charset="0"/>
                <a:cs typeface="Times New Roman" panose="02020603050405020304" pitchFamily="18" charset="0"/>
              </a:rPr>
              <a:t>Click </a:t>
            </a:r>
            <a:r>
              <a:rPr lang="en-US" altLang="en-US" sz="1200" b="1" dirty="0" err="1">
                <a:solidFill>
                  <a:srgbClr val="0033CC"/>
                </a:solidFill>
                <a:latin typeface="Times New Roman" panose="02020603050405020304" pitchFamily="18" charset="0"/>
                <a:cs typeface="Times New Roman" panose="02020603050405020304" pitchFamily="18" charset="0"/>
              </a:rPr>
              <a:t>chiếc</a:t>
            </a:r>
            <a:r>
              <a:rPr lang="en-US" altLang="en-US" sz="1200" b="1" dirty="0">
                <a:solidFill>
                  <a:srgbClr val="0033CC"/>
                </a:solidFill>
                <a:latin typeface="Times New Roman" panose="02020603050405020304" pitchFamily="18" charset="0"/>
                <a:cs typeface="Times New Roman" panose="02020603050405020304" pitchFamily="18" charset="0"/>
              </a:rPr>
              <a:t> </a:t>
            </a:r>
            <a:r>
              <a:rPr lang="en-US" altLang="en-US" sz="1200" b="1" dirty="0" err="1">
                <a:solidFill>
                  <a:srgbClr val="0033CC"/>
                </a:solidFill>
                <a:latin typeface="Times New Roman" panose="02020603050405020304" pitchFamily="18" charset="0"/>
                <a:cs typeface="Times New Roman" panose="02020603050405020304" pitchFamily="18" charset="0"/>
              </a:rPr>
              <a:t>tàu</a:t>
            </a:r>
            <a:r>
              <a:rPr lang="en-US" altLang="en-US" sz="1200" b="1" dirty="0">
                <a:solidFill>
                  <a:srgbClr val="0033CC"/>
                </a:solidFill>
                <a:latin typeface="Times New Roman" panose="02020603050405020304" pitchFamily="18" charset="0"/>
                <a:cs typeface="Times New Roman" panose="02020603050405020304" pitchFamily="18" charset="0"/>
              </a:rPr>
              <a:t> </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endPar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50000"/>
              </a:spcBef>
            </a:pP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slide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click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ngọn</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hải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đăng</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 quay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trang</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50000"/>
              </a:spcBef>
            </a:pP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Click Enter qua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mới</a:t>
            </a:r>
            <a:endParaRPr lang="en-US" altLang="en-US" sz="1200" dirty="0">
              <a:solidFill>
                <a:srgbClr val="0033CC"/>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5920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593211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46110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13288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12678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21541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27694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578075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896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052013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881850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730501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297572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380581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767789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003510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201705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970426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988693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2023/8/13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67792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007408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143963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625016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815460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59423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5113816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894202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006022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132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8/13/2023</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842431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177080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8/13/2023</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76199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8/13/2023</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091444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8/13/2023</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840466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8/13/2023</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434724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8/13/2023</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48163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8/13/2023</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025831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8/13/2023</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594531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8/13/2023</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35140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8/13/2023</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1717072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8/13/2023</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098564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361349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2023/8/13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313341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146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userDrawn="1"/>
        </p:nvSpPr>
        <p:spPr>
          <a:xfrm>
            <a:off x="460918" y="416312"/>
            <a:ext cx="11270165" cy="5560741"/>
          </a:xfrm>
          <a:prstGeom prst="round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7270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2023/8/13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1708" b="15230"/>
          <a:stretch/>
        </p:blipFill>
        <p:spPr>
          <a:xfrm>
            <a:off x="-61332" y="1"/>
            <a:ext cx="12445904" cy="6858000"/>
          </a:xfrm>
          <a:prstGeom prst="rect">
            <a:avLst/>
          </a:prstGeom>
        </p:spPr>
      </p:pic>
      <p:sp>
        <p:nvSpPr>
          <p:cNvPr id="8" name="Rounded Rectangle 7"/>
          <p:cNvSpPr/>
          <p:nvPr userDrawn="1"/>
        </p:nvSpPr>
        <p:spPr>
          <a:xfrm>
            <a:off x="526538" y="707325"/>
            <a:ext cx="11270165" cy="5560741"/>
          </a:xfrm>
          <a:prstGeom prst="round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2784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2023/8/13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264574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2023/8/13</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292812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2023/8/13</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85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2023/8/13</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381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2023/8/13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385845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2023/8/13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423403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4050570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2023/8/13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368068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2023/8/13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316609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3645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091497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061225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909024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469725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9553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924054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57154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5551000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984232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051673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057571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2078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7254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13/08/2023</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4214803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13/08/2023</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9577090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13/08/2023</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558665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13/08/2023</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607414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13/08/2023</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660441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8538386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13/08/2023</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6" name="Picture 5" descr="A picture containing text, font, graphics, design&#10;&#10;Description automatically generated">
            <a:extLst>
              <a:ext uri="{FF2B5EF4-FFF2-40B4-BE49-F238E27FC236}">
                <a16:creationId xmlns:a16="http://schemas.microsoft.com/office/drawing/2014/main" id="{A19312F8-00B1-F3F7-370A-3289FBDBBC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8921" y="0"/>
            <a:ext cx="1587352" cy="1587352"/>
          </a:xfrm>
          <a:prstGeom prst="rect">
            <a:avLst/>
          </a:prstGeom>
        </p:spPr>
      </p:pic>
    </p:spTree>
    <p:extLst>
      <p:ext uri="{BB962C8B-B14F-4D97-AF65-F5344CB8AC3E}">
        <p14:creationId xmlns:p14="http://schemas.microsoft.com/office/powerpoint/2010/main" val="8264722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13/08/2023</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957587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13/08/2023</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6422922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13/08/2023</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9549868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13/08/2023</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033373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8/13/2023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521503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567852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png"/><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3.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3.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7.jp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4012866020"/>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59470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7"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spTree>
    <p:extLst>
      <p:ext uri="{BB962C8B-B14F-4D97-AF65-F5344CB8AC3E}">
        <p14:creationId xmlns:p14="http://schemas.microsoft.com/office/powerpoint/2010/main" val="148175090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8/13/2023</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343824942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0908993" y="6176965"/>
            <a:ext cx="1274451" cy="492443"/>
          </a:xfrm>
          <a:prstGeom prst="rect">
            <a:avLst/>
          </a:prstGeom>
          <a:noFill/>
        </p:spPr>
        <p:txBody>
          <a:bodyPr wrap="none" lIns="121920" tIns="60960" rIns="121920" bIns="60960">
            <a:spAutoFit/>
          </a:bodyPr>
          <a:lstStyle/>
          <a:p>
            <a:pPr algn="ctr"/>
            <a:r>
              <a:rPr lang="en-US" sz="2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Bienvenue" panose="02040603050506020204" pitchFamily="18" charset="0"/>
              </a:rPr>
              <a:t>XuanMy</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Bienvenue" panose="02040603050506020204" pitchFamily="18" charset="0"/>
            </a:endParaRPr>
          </a:p>
        </p:txBody>
      </p:sp>
    </p:spTree>
    <p:extLst>
      <p:ext uri="{BB962C8B-B14F-4D97-AF65-F5344CB8AC3E}">
        <p14:creationId xmlns:p14="http://schemas.microsoft.com/office/powerpoint/2010/main" val="62660327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2023/8/13</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37363632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7D8F4468-6541-081F-8E74-20132DDA13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393924308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2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24.png"/><Relationship Id="rId4" Type="http://schemas.microsoft.com/office/2007/relationships/hdphoto" Target="../media/hdphoto2.wdp"/><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3.png"/><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4.png"/><Relationship Id="rId10" Type="http://schemas.openxmlformats.org/officeDocument/2006/relationships/image" Target="../media/image39.png"/><Relationship Id="rId4" Type="http://schemas.microsoft.com/office/2007/relationships/hdphoto" Target="../media/hdphoto2.wdp"/><Relationship Id="rId9" Type="http://schemas.openxmlformats.org/officeDocument/2006/relationships/image" Target="../media/image38.png"/><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44.png"/><Relationship Id="rId5" Type="http://schemas.openxmlformats.org/officeDocument/2006/relationships/image" Target="../media/image24.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44.png"/><Relationship Id="rId5" Type="http://schemas.openxmlformats.org/officeDocument/2006/relationships/image" Target="../media/image2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29.png"/><Relationship Id="rId5" Type="http://schemas.openxmlformats.org/officeDocument/2006/relationships/image" Target="../media/image24.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24.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49.jpeg"/><Relationship Id="rId5" Type="http://schemas.openxmlformats.org/officeDocument/2006/relationships/image" Target="../media/image24.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51.jpeg"/><Relationship Id="rId5" Type="http://schemas.openxmlformats.org/officeDocument/2006/relationships/image" Target="../media/image24.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53.png"/><Relationship Id="rId5" Type="http://schemas.openxmlformats.org/officeDocument/2006/relationships/image" Target="../media/image24.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jpeg"/><Relationship Id="rId3" Type="http://schemas.openxmlformats.org/officeDocument/2006/relationships/image" Target="../media/image23.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24.png"/><Relationship Id="rId10" Type="http://schemas.openxmlformats.org/officeDocument/2006/relationships/image" Target="../media/image58.png"/><Relationship Id="rId4" Type="http://schemas.microsoft.com/office/2007/relationships/hdphoto" Target="../media/hdphoto2.wdp"/><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62.jpeg"/><Relationship Id="rId5" Type="http://schemas.openxmlformats.org/officeDocument/2006/relationships/image" Target="../media/image24.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64.jpeg"/><Relationship Id="rId5" Type="http://schemas.openxmlformats.org/officeDocument/2006/relationships/image" Target="../media/image24.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png"/><Relationship Id="rId4" Type="http://schemas.microsoft.com/office/2007/relationships/hdphoto" Target="../media/hdphoto2.wdp"/><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7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sv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6.png"/><Relationship Id="rId7"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70.xml"/><Relationship Id="rId6" Type="http://schemas.openxmlformats.org/officeDocument/2006/relationships/image" Target="../media/image7.jpg"/><Relationship Id="rId5" Type="http://schemas.openxmlformats.org/officeDocument/2006/relationships/image" Target="../media/image68.png"/><Relationship Id="rId4" Type="http://schemas.openxmlformats.org/officeDocument/2006/relationships/image" Target="../media/image67.svg"/></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6.png"/><Relationship Id="rId7"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70.xml"/><Relationship Id="rId6" Type="http://schemas.openxmlformats.org/officeDocument/2006/relationships/image" Target="../media/image7.jpg"/><Relationship Id="rId5" Type="http://schemas.openxmlformats.org/officeDocument/2006/relationships/image" Target="../media/image68.png"/><Relationship Id="rId4" Type="http://schemas.openxmlformats.org/officeDocument/2006/relationships/image" Target="../media/image67.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6.png"/><Relationship Id="rId7"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70.xml"/><Relationship Id="rId6" Type="http://schemas.openxmlformats.org/officeDocument/2006/relationships/image" Target="../media/image7.jpg"/><Relationship Id="rId5" Type="http://schemas.openxmlformats.org/officeDocument/2006/relationships/image" Target="../media/image68.png"/><Relationship Id="rId4" Type="http://schemas.openxmlformats.org/officeDocument/2006/relationships/image" Target="../media/image67.svg"/></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6.png"/><Relationship Id="rId7"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70.xml"/><Relationship Id="rId6" Type="http://schemas.openxmlformats.org/officeDocument/2006/relationships/image" Target="../media/image7.jpg"/><Relationship Id="rId5" Type="http://schemas.openxmlformats.org/officeDocument/2006/relationships/image" Target="../media/image68.png"/><Relationship Id="rId4" Type="http://schemas.openxmlformats.org/officeDocument/2006/relationships/image" Target="../media/image67.sv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70.xml"/><Relationship Id="rId6" Type="http://schemas.openxmlformats.org/officeDocument/2006/relationships/image" Target="../media/image7.jpg"/><Relationship Id="rId5" Type="http://schemas.openxmlformats.org/officeDocument/2006/relationships/image" Target="../media/image76.png"/><Relationship Id="rId4" Type="http://schemas.openxmlformats.org/officeDocument/2006/relationships/image" Target="../media/image67.svg"/></Relationships>
</file>

<file path=ppt/slides/_rels/slide33.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audio" Target="../media/audio1.wav"/><Relationship Id="rId7"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70.xml"/><Relationship Id="rId6" Type="http://schemas.openxmlformats.org/officeDocument/2006/relationships/image" Target="../media/image68.png"/><Relationship Id="rId5" Type="http://schemas.openxmlformats.org/officeDocument/2006/relationships/image" Target="../media/image67.svg"/><Relationship Id="rId10" Type="http://schemas.openxmlformats.org/officeDocument/2006/relationships/image" Target="../media/image81.png"/><Relationship Id="rId4" Type="http://schemas.openxmlformats.org/officeDocument/2006/relationships/image" Target="../media/image66.png"/><Relationship Id="rId9" Type="http://schemas.openxmlformats.org/officeDocument/2006/relationships/image" Target="../media/image80.jpe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70.xml"/><Relationship Id="rId6" Type="http://schemas.openxmlformats.org/officeDocument/2006/relationships/image" Target="../media/image78.png"/><Relationship Id="rId5" Type="http://schemas.openxmlformats.org/officeDocument/2006/relationships/image" Target="../media/image68.png"/><Relationship Id="rId4" Type="http://schemas.openxmlformats.org/officeDocument/2006/relationships/image" Target="../media/image67.sv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82.jpeg"/><Relationship Id="rId2" Type="http://schemas.openxmlformats.org/officeDocument/2006/relationships/notesSlide" Target="../notesSlides/notesSlide10.xml"/><Relationship Id="rId1" Type="http://schemas.openxmlformats.org/officeDocument/2006/relationships/slideLayout" Target="../slideLayouts/slideLayout70.xml"/><Relationship Id="rId6" Type="http://schemas.openxmlformats.org/officeDocument/2006/relationships/image" Target="../media/image7.jpg"/><Relationship Id="rId5" Type="http://schemas.openxmlformats.org/officeDocument/2006/relationships/image" Target="../media/image68.png"/><Relationship Id="rId4" Type="http://schemas.openxmlformats.org/officeDocument/2006/relationships/image" Target="../media/image67.sv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83.jpeg"/><Relationship Id="rId2" Type="http://schemas.openxmlformats.org/officeDocument/2006/relationships/notesSlide" Target="../notesSlides/notesSlide11.xml"/><Relationship Id="rId1" Type="http://schemas.openxmlformats.org/officeDocument/2006/relationships/slideLayout" Target="../slideLayouts/slideLayout70.xml"/><Relationship Id="rId6" Type="http://schemas.openxmlformats.org/officeDocument/2006/relationships/image" Target="../media/image7.jpg"/><Relationship Id="rId5" Type="http://schemas.openxmlformats.org/officeDocument/2006/relationships/image" Target="../media/image68.png"/><Relationship Id="rId4" Type="http://schemas.openxmlformats.org/officeDocument/2006/relationships/image" Target="../media/image67.sv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84.jpeg"/><Relationship Id="rId2" Type="http://schemas.openxmlformats.org/officeDocument/2006/relationships/notesSlide" Target="../notesSlides/notesSlide12.xml"/><Relationship Id="rId1" Type="http://schemas.openxmlformats.org/officeDocument/2006/relationships/slideLayout" Target="../slideLayouts/slideLayout70.xml"/><Relationship Id="rId6" Type="http://schemas.openxmlformats.org/officeDocument/2006/relationships/image" Target="../media/image7.jpg"/><Relationship Id="rId5" Type="http://schemas.openxmlformats.org/officeDocument/2006/relationships/image" Target="../media/image68.png"/><Relationship Id="rId4" Type="http://schemas.openxmlformats.org/officeDocument/2006/relationships/image" Target="../media/image67.sv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85.jpeg"/><Relationship Id="rId2" Type="http://schemas.openxmlformats.org/officeDocument/2006/relationships/notesSlide" Target="../notesSlides/notesSlide13.xml"/><Relationship Id="rId1" Type="http://schemas.openxmlformats.org/officeDocument/2006/relationships/slideLayout" Target="../slideLayouts/slideLayout70.xml"/><Relationship Id="rId6" Type="http://schemas.openxmlformats.org/officeDocument/2006/relationships/image" Target="../media/image7.jpg"/><Relationship Id="rId5" Type="http://schemas.openxmlformats.org/officeDocument/2006/relationships/image" Target="../media/image68.png"/><Relationship Id="rId4" Type="http://schemas.openxmlformats.org/officeDocument/2006/relationships/image" Target="../media/image67.sv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tags" Target="../tags/tag3.xml"/><Relationship Id="rId7" Type="http://schemas.openxmlformats.org/officeDocument/2006/relationships/image" Target="../media/image87.emf"/><Relationship Id="rId12" Type="http://schemas.openxmlformats.org/officeDocument/2006/relationships/image" Target="../media/image9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5.xml"/><Relationship Id="rId11" Type="http://schemas.openxmlformats.org/officeDocument/2006/relationships/image" Target="../media/image91.png"/><Relationship Id="rId5" Type="http://schemas.openxmlformats.org/officeDocument/2006/relationships/slideLayout" Target="../slideLayouts/slideLayout41.xml"/><Relationship Id="rId10" Type="http://schemas.openxmlformats.org/officeDocument/2006/relationships/image" Target="../media/image90.png"/><Relationship Id="rId4" Type="http://schemas.openxmlformats.org/officeDocument/2006/relationships/tags" Target="../tags/tag4.xml"/><Relationship Id="rId9" Type="http://schemas.openxmlformats.org/officeDocument/2006/relationships/image" Target="../media/image89.png"/></Relationships>
</file>

<file path=ppt/slides/_rels/slide4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slide" Target="slide43.xml"/><Relationship Id="rId18" Type="http://schemas.openxmlformats.org/officeDocument/2006/relationships/image" Target="../media/image101.png"/><Relationship Id="rId3" Type="http://schemas.openxmlformats.org/officeDocument/2006/relationships/audio" Target="../media/audio1.wav"/><Relationship Id="rId21" Type="http://schemas.openxmlformats.org/officeDocument/2006/relationships/image" Target="../media/image104.png"/><Relationship Id="rId7" Type="http://schemas.microsoft.com/office/2007/relationships/hdphoto" Target="../media/hdphoto7.wdp"/><Relationship Id="rId12" Type="http://schemas.openxmlformats.org/officeDocument/2006/relationships/image" Target="../media/image97.png"/><Relationship Id="rId17" Type="http://schemas.microsoft.com/office/2007/relationships/hdphoto" Target="../media/hdphoto8.wdp"/><Relationship Id="rId2" Type="http://schemas.openxmlformats.org/officeDocument/2006/relationships/notesSlide" Target="../notesSlides/notesSlide16.xml"/><Relationship Id="rId16" Type="http://schemas.openxmlformats.org/officeDocument/2006/relationships/image" Target="../media/image100.png"/><Relationship Id="rId20" Type="http://schemas.openxmlformats.org/officeDocument/2006/relationships/image" Target="../media/image103.png"/><Relationship Id="rId1" Type="http://schemas.openxmlformats.org/officeDocument/2006/relationships/slideLayout" Target="../slideLayouts/slideLayout40.xml"/><Relationship Id="rId6" Type="http://schemas.openxmlformats.org/officeDocument/2006/relationships/image" Target="../media/image94.png"/><Relationship Id="rId11" Type="http://schemas.openxmlformats.org/officeDocument/2006/relationships/slide" Target="slide44.xml"/><Relationship Id="rId5" Type="http://schemas.microsoft.com/office/2007/relationships/hdphoto" Target="../media/hdphoto6.wdp"/><Relationship Id="rId15" Type="http://schemas.openxmlformats.org/officeDocument/2006/relationships/image" Target="../media/image99.png"/><Relationship Id="rId10" Type="http://schemas.openxmlformats.org/officeDocument/2006/relationships/image" Target="../media/image96.png"/><Relationship Id="rId19" Type="http://schemas.openxmlformats.org/officeDocument/2006/relationships/image" Target="../media/image102.png"/><Relationship Id="rId4" Type="http://schemas.openxmlformats.org/officeDocument/2006/relationships/image" Target="../media/image93.png"/><Relationship Id="rId9" Type="http://schemas.openxmlformats.org/officeDocument/2006/relationships/slide" Target="slide42.xml"/><Relationship Id="rId14" Type="http://schemas.openxmlformats.org/officeDocument/2006/relationships/image" Target="../media/image98.png"/><Relationship Id="rId22" Type="http://schemas.openxmlformats.org/officeDocument/2006/relationships/slide" Target="slide45.xml"/></Relationships>
</file>

<file path=ppt/slides/_rels/slide4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5.png"/><Relationship Id="rId7" Type="http://schemas.microsoft.com/office/2007/relationships/hdphoto" Target="../media/hdphoto9.wdp"/><Relationship Id="rId12" Type="http://schemas.openxmlformats.org/officeDocument/2006/relationships/image" Target="../media/image89.png"/><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108.png"/><Relationship Id="rId11" Type="http://schemas.openxmlformats.org/officeDocument/2006/relationships/slide" Target="slide41.xml"/><Relationship Id="rId5" Type="http://schemas.openxmlformats.org/officeDocument/2006/relationships/image" Target="../media/image107.png"/><Relationship Id="rId10" Type="http://schemas.openxmlformats.org/officeDocument/2006/relationships/image" Target="../media/image110.png"/><Relationship Id="rId4" Type="http://schemas.openxmlformats.org/officeDocument/2006/relationships/image" Target="../media/image106.png"/><Relationship Id="rId9" Type="http://schemas.microsoft.com/office/2007/relationships/hdphoto" Target="../media/hdphoto10.wdp"/></Relationships>
</file>

<file path=ppt/slides/_rels/slide4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11.png"/><Relationship Id="rId7" Type="http://schemas.microsoft.com/office/2007/relationships/hdphoto" Target="../media/hdphoto9.wdp"/><Relationship Id="rId12" Type="http://schemas.openxmlformats.org/officeDocument/2006/relationships/image" Target="../media/image89.png"/><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108.png"/><Relationship Id="rId11" Type="http://schemas.openxmlformats.org/officeDocument/2006/relationships/slide" Target="slide41.xml"/><Relationship Id="rId5" Type="http://schemas.openxmlformats.org/officeDocument/2006/relationships/image" Target="../media/image107.png"/><Relationship Id="rId10" Type="http://schemas.openxmlformats.org/officeDocument/2006/relationships/image" Target="../media/image110.png"/><Relationship Id="rId4" Type="http://schemas.openxmlformats.org/officeDocument/2006/relationships/image" Target="../media/image106.png"/><Relationship Id="rId9" Type="http://schemas.microsoft.com/office/2007/relationships/hdphoto" Target="../media/hdphoto10.wdp"/></Relationships>
</file>

<file path=ppt/slides/_rels/slide44.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slide" Target="slide41.xml"/><Relationship Id="rId3" Type="http://schemas.openxmlformats.org/officeDocument/2006/relationships/image" Target="../media/image106.png"/><Relationship Id="rId7" Type="http://schemas.openxmlformats.org/officeDocument/2006/relationships/image" Target="../media/image107.png"/><Relationship Id="rId12" Type="http://schemas.openxmlformats.org/officeDocument/2006/relationships/image" Target="../media/image110.png"/><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111.png"/><Relationship Id="rId11" Type="http://schemas.microsoft.com/office/2007/relationships/hdphoto" Target="../media/hdphoto10.wdp"/><Relationship Id="rId5" Type="http://schemas.microsoft.com/office/2007/relationships/hdphoto" Target="../media/hdphoto9.wdp"/><Relationship Id="rId10" Type="http://schemas.openxmlformats.org/officeDocument/2006/relationships/image" Target="../media/image109.png"/><Relationship Id="rId4" Type="http://schemas.openxmlformats.org/officeDocument/2006/relationships/image" Target="../media/image108.png"/><Relationship Id="rId9" Type="http://schemas.microsoft.com/office/2007/relationships/hdphoto" Target="../media/hdphoto11.wdp"/><Relationship Id="rId1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14.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113.png"/><Relationship Id="rId5" Type="http://schemas.openxmlformats.org/officeDocument/2006/relationships/image" Target="../media/image24.png"/><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115.png"/><Relationship Id="rId5" Type="http://schemas.openxmlformats.org/officeDocument/2006/relationships/image" Target="../media/image24.png"/><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notesSlide" Target="../notesSlides/notesSlide17.xml"/><Relationship Id="rId1" Type="http://schemas.openxmlformats.org/officeDocument/2006/relationships/slideLayout" Target="../slideLayouts/slideLayout5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hyperlink" Target="https://www.facebook.com/huongthaoGADT"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1.wdp"/><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png"/><Relationship Id="rId4" Type="http://schemas.microsoft.com/office/2007/relationships/hdphoto" Target="../media/hdphoto2.wdp"/><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24.png"/><Relationship Id="rId4" Type="http://schemas.microsoft.com/office/2007/relationships/hdphoto" Target="../media/hdphoto2.wdp"/><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83498D32-84C5-DCAD-0A60-269ADAE84779}"/>
              </a:ext>
            </a:extLst>
          </p:cNvPr>
          <p:cNvPicPr>
            <a:picLocks noChangeAspect="1"/>
          </p:cNvPicPr>
          <p:nvPr/>
        </p:nvPicPr>
        <p:blipFill>
          <a:blip r:embed="rId6"/>
          <a:stretch>
            <a:fillRect/>
          </a:stretch>
        </p:blipFill>
        <p:spPr>
          <a:xfrm>
            <a:off x="6119858" y="806359"/>
            <a:ext cx="6072142" cy="5035732"/>
          </a:xfrm>
          <a:prstGeom prst="rect">
            <a:avLst/>
          </a:prstGeom>
        </p:spPr>
      </p:pic>
      <p:pic>
        <p:nvPicPr>
          <p:cNvPr id="2" name="Picture 1" descr="A picture containing text, font, graphics, design&#10;&#10;Description automatically generated">
            <a:extLst>
              <a:ext uri="{FF2B5EF4-FFF2-40B4-BE49-F238E27FC236}">
                <a16:creationId xmlns:a16="http://schemas.microsoft.com/office/drawing/2014/main" id="{5A14D827-8B86-3DB4-3E01-6525D833A5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0275" y="152400"/>
            <a:ext cx="1781175" cy="1781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619124" y="171450"/>
            <a:ext cx="11372851" cy="923925"/>
            <a:chOff x="220394" y="27442"/>
            <a:chExt cx="4289850"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502748" y="73657"/>
              <a:ext cx="4007496" cy="23711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4000" b="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2. </a:t>
              </a:r>
              <a:r>
                <a:rPr kumimoji="0" lang="en-US" sz="4000" b="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Tìm</a:t>
              </a:r>
              <a:r>
                <a:rPr kumimoji="0" lang="en-US" sz="4000" b="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000" b="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hiểu</a:t>
              </a:r>
              <a:r>
                <a:rPr kumimoji="0" lang="en-US" sz="4000" b="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000" b="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về</a:t>
              </a:r>
              <a:r>
                <a:rPr kumimoji="0" lang="en-US" sz="4000" b="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000" b="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hình</a:t>
              </a:r>
              <a:r>
                <a:rPr kumimoji="0" lang="en-US" sz="4000" b="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000" b="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dạng</a:t>
              </a:r>
              <a:r>
                <a:rPr kumimoji="0" lang="en-US" sz="4000" b="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000" b="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của</a:t>
              </a:r>
              <a:r>
                <a:rPr kumimoji="0" lang="en-US" sz="4000" b="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000" b="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nước</a:t>
              </a:r>
              <a:endParaRPr kumimoji="0" lang="vi-VN" sz="40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0B5836E2-6AE3-1D07-C3D4-494EA679B440}"/>
              </a:ext>
            </a:extLst>
          </p:cNvPr>
          <p:cNvSpPr txBox="1"/>
          <p:nvPr/>
        </p:nvSpPr>
        <p:spPr>
          <a:xfrm>
            <a:off x="257175" y="2000250"/>
            <a:ext cx="6334125" cy="3111108"/>
          </a:xfrm>
          <a:prstGeom prst="rect">
            <a:avLst/>
          </a:prstGeom>
          <a:noFill/>
        </p:spPr>
        <p:txBody>
          <a:bodyPr wrap="square" rtlCol="0">
            <a:spAutoFit/>
          </a:bodyPr>
          <a:lstStyle/>
          <a:p>
            <a:pPr marL="457200" lvl="0" indent="-457200" algn="just">
              <a:spcAft>
                <a:spcPts val="500"/>
              </a:spcAft>
              <a:buFont typeface="Arial" panose="020B0604020202020204" pitchFamily="34" charset="0"/>
              <a:buChar char="•"/>
            </a:pPr>
            <a:r>
              <a:rPr lang="vi-VN" sz="3200" b="1" dirty="0">
                <a:solidFill>
                  <a:srgbClr val="002060"/>
                </a:solidFill>
                <a:latin typeface="Calibri" panose="020F0502020204030204" pitchFamily="34" charset="0"/>
                <a:cs typeface="Calibri" panose="020F0502020204030204" pitchFamily="34" charset="0"/>
              </a:rPr>
              <a:t>Rót một lượng nước như nhau vào một số dụng cụ thuỷ tinh trong suốt có các hình dạng khác nhau như hình 3. </a:t>
            </a:r>
            <a:endParaRPr lang="en-US" sz="3200" b="1" dirty="0">
              <a:solidFill>
                <a:srgbClr val="002060"/>
              </a:solidFill>
              <a:latin typeface="Calibri" panose="020F0502020204030204" pitchFamily="34" charset="0"/>
              <a:cs typeface="Calibri" panose="020F0502020204030204" pitchFamily="34" charset="0"/>
            </a:endParaRPr>
          </a:p>
          <a:p>
            <a:pPr marL="457200" lvl="0" indent="-457200" algn="just">
              <a:spcAft>
                <a:spcPts val="500"/>
              </a:spcAft>
              <a:buFont typeface="Arial" panose="020B0604020202020204" pitchFamily="34" charset="0"/>
              <a:buChar char="•"/>
            </a:pPr>
            <a:r>
              <a:rPr lang="vi-VN" sz="3200" b="1" dirty="0">
                <a:solidFill>
                  <a:srgbClr val="002060"/>
                </a:solidFill>
                <a:latin typeface="Calibri" panose="020F0502020204030204" pitchFamily="34" charset="0"/>
                <a:cs typeface="Calibri" panose="020F0502020204030204" pitchFamily="34" charset="0"/>
              </a:rPr>
              <a:t>Quan sát hình dạng của nước so với hình dạng của vật chứa nó.</a:t>
            </a:r>
            <a:endParaRPr kumimoji="0" lang="en-US" sz="3200" b="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FA99FC8-CFAB-A87B-FEA4-D7512B881604}"/>
              </a:ext>
            </a:extLst>
          </p:cNvPr>
          <p:cNvPicPr>
            <a:picLocks noChangeAspect="1"/>
          </p:cNvPicPr>
          <p:nvPr/>
        </p:nvPicPr>
        <p:blipFill>
          <a:blip r:embed="rId6"/>
          <a:stretch>
            <a:fillRect/>
          </a:stretch>
        </p:blipFill>
        <p:spPr>
          <a:xfrm>
            <a:off x="6762750" y="1921838"/>
            <a:ext cx="4953000" cy="2921623"/>
          </a:xfrm>
          <a:prstGeom prst="rect">
            <a:avLst/>
          </a:prstGeom>
        </p:spPr>
      </p:pic>
      <p:grpSp>
        <p:nvGrpSpPr>
          <p:cNvPr id="5" name="Group 4">
            <a:extLst>
              <a:ext uri="{FF2B5EF4-FFF2-40B4-BE49-F238E27FC236}">
                <a16:creationId xmlns:a16="http://schemas.microsoft.com/office/drawing/2014/main" id="{34F1816E-A184-4B7A-AAE9-C26EA92C15E4}"/>
              </a:ext>
            </a:extLst>
          </p:cNvPr>
          <p:cNvGrpSpPr/>
          <p:nvPr/>
        </p:nvGrpSpPr>
        <p:grpSpPr>
          <a:xfrm>
            <a:off x="7134225" y="4343400"/>
            <a:ext cx="5257800" cy="2057400"/>
            <a:chOff x="5875675" y="3566239"/>
            <a:chExt cx="6238626" cy="2834561"/>
          </a:xfrm>
        </p:grpSpPr>
        <p:pic>
          <p:nvPicPr>
            <p:cNvPr id="7" name="Picture 318">
              <a:extLst>
                <a:ext uri="{FF2B5EF4-FFF2-40B4-BE49-F238E27FC236}">
                  <a16:creationId xmlns:a16="http://schemas.microsoft.com/office/drawing/2014/main" id="{1D79BBF6-489A-A6BA-FB07-5AE5EC95D6A9}"/>
                </a:ext>
              </a:extLst>
            </p:cNvPr>
            <p:cNvPicPr>
              <a:picLocks noChangeAspect="1"/>
            </p:cNvPicPr>
            <p:nvPr/>
          </p:nvPicPr>
          <p:blipFill>
            <a:blip r:embed="rId7"/>
            <a:stretch>
              <a:fillRect/>
            </a:stretch>
          </p:blipFill>
          <p:spPr>
            <a:xfrm>
              <a:off x="5875675" y="3566239"/>
              <a:ext cx="6238626" cy="2834561"/>
            </a:xfrm>
            <a:prstGeom prst="rect">
              <a:avLst/>
            </a:prstGeom>
          </p:spPr>
        </p:pic>
        <p:sp>
          <p:nvSpPr>
            <p:cNvPr id="9" name="TextBox 8">
              <a:extLst>
                <a:ext uri="{FF2B5EF4-FFF2-40B4-BE49-F238E27FC236}">
                  <a16:creationId xmlns:a16="http://schemas.microsoft.com/office/drawing/2014/main" id="{1C11718B-ED13-3638-F980-4934EE539189}"/>
                </a:ext>
              </a:extLst>
            </p:cNvPr>
            <p:cNvSpPr txBox="1"/>
            <p:nvPr/>
          </p:nvSpPr>
          <p:spPr>
            <a:xfrm>
              <a:off x="7562850" y="5829300"/>
              <a:ext cx="2638425" cy="551247"/>
            </a:xfrm>
            <a:prstGeom prst="rect">
              <a:avLst/>
            </a:prstGeom>
            <a:noFill/>
          </p:spPr>
          <p:txBody>
            <a:bodyPr wrap="square" rtlCol="0">
              <a:spAutoFit/>
            </a:bodyPr>
            <a:lstStyle/>
            <a:p>
              <a:r>
                <a:rPr lang="en-US" sz="2000" b="1" dirty="0" err="1">
                  <a:solidFill>
                    <a:srgbClr val="FF0000"/>
                  </a:solidFill>
                  <a:latin typeface="Calibri" panose="020F0502020204030204" pitchFamily="34" charset="0"/>
                  <a:cs typeface="Calibri" panose="020F0502020204030204" pitchFamily="34" charset="0"/>
                </a:rPr>
                <a:t>Thảo</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luận</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nhóm</a:t>
              </a:r>
              <a:r>
                <a:rPr lang="en-US" sz="2000" b="1" dirty="0">
                  <a:solidFill>
                    <a:srgbClr val="FF0000"/>
                  </a:solidFill>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val="363925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 name="Rectangle: Rounded Corners 8">
            <a:extLst>
              <a:ext uri="{FF2B5EF4-FFF2-40B4-BE49-F238E27FC236}">
                <a16:creationId xmlns:a16="http://schemas.microsoft.com/office/drawing/2014/main" id="{84F11785-EC0B-A842-5A4C-BE6A02420191}"/>
              </a:ext>
            </a:extLst>
          </p:cNvPr>
          <p:cNvSpPr/>
          <p:nvPr/>
        </p:nvSpPr>
        <p:spPr>
          <a:xfrm>
            <a:off x="220394" y="514350"/>
            <a:ext cx="4719354" cy="1361101"/>
          </a:xfrm>
          <a:custGeom>
            <a:avLst/>
            <a:gdLst>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9354" h="1361101" fill="none" extrusionOk="0">
                <a:moveTo>
                  <a:pt x="0" y="136245"/>
                </a:moveTo>
                <a:cubicBezTo>
                  <a:pt x="3356" y="87324"/>
                  <a:pt x="120531" y="-15870"/>
                  <a:pt x="202220" y="0"/>
                </a:cubicBezTo>
                <a:cubicBezTo>
                  <a:pt x="1696515" y="57814"/>
                  <a:pt x="3583517" y="-195075"/>
                  <a:pt x="4517132" y="0"/>
                </a:cubicBezTo>
                <a:cubicBezTo>
                  <a:pt x="4606406" y="-2681"/>
                  <a:pt x="4748464" y="43700"/>
                  <a:pt x="4719354" y="136245"/>
                </a:cubicBezTo>
                <a:cubicBezTo>
                  <a:pt x="4759323" y="584701"/>
                  <a:pt x="4811655" y="794045"/>
                  <a:pt x="4719354" y="1224854"/>
                </a:cubicBezTo>
                <a:cubicBezTo>
                  <a:pt x="4699042" y="1316539"/>
                  <a:pt x="4652890" y="1360523"/>
                  <a:pt x="4517132" y="1361101"/>
                </a:cubicBezTo>
                <a:cubicBezTo>
                  <a:pt x="3542778" y="1329792"/>
                  <a:pt x="2077186" y="1327426"/>
                  <a:pt x="202220" y="1361101"/>
                </a:cubicBezTo>
                <a:cubicBezTo>
                  <a:pt x="84636" y="1331273"/>
                  <a:pt x="646" y="1324373"/>
                  <a:pt x="0" y="1224854"/>
                </a:cubicBezTo>
                <a:cubicBezTo>
                  <a:pt x="-109257" y="778333"/>
                  <a:pt x="63654" y="478003"/>
                  <a:pt x="0" y="136245"/>
                </a:cubicBezTo>
                <a:close/>
              </a:path>
              <a:path w="4719354" h="1361101" stroke="0" extrusionOk="0">
                <a:moveTo>
                  <a:pt x="0" y="136245"/>
                </a:moveTo>
                <a:cubicBezTo>
                  <a:pt x="-16759" y="60586"/>
                  <a:pt x="108175" y="-6450"/>
                  <a:pt x="202220" y="0"/>
                </a:cubicBezTo>
                <a:cubicBezTo>
                  <a:pt x="1594192" y="-183738"/>
                  <a:pt x="2364169" y="127409"/>
                  <a:pt x="4517132" y="0"/>
                </a:cubicBezTo>
                <a:cubicBezTo>
                  <a:pt x="4607852" y="-482"/>
                  <a:pt x="4722548" y="79343"/>
                  <a:pt x="4719354" y="136245"/>
                </a:cubicBezTo>
                <a:cubicBezTo>
                  <a:pt x="4805548" y="451033"/>
                  <a:pt x="4867985" y="856383"/>
                  <a:pt x="4719354" y="1224854"/>
                </a:cubicBezTo>
                <a:cubicBezTo>
                  <a:pt x="4734562" y="1315344"/>
                  <a:pt x="4599616" y="1355301"/>
                  <a:pt x="4517132" y="1361101"/>
                </a:cubicBezTo>
                <a:cubicBezTo>
                  <a:pt x="2796885" y="1342160"/>
                  <a:pt x="674450" y="1361632"/>
                  <a:pt x="202220" y="1361101"/>
                </a:cubicBezTo>
                <a:cubicBezTo>
                  <a:pt x="97569" y="1329662"/>
                  <a:pt x="-8732" y="1280542"/>
                  <a:pt x="0" y="1224854"/>
                </a:cubicBezTo>
                <a:cubicBezTo>
                  <a:pt x="-138039" y="846704"/>
                  <a:pt x="-120326" y="573921"/>
                  <a:pt x="0" y="136245"/>
                </a:cubicBezTo>
                <a:close/>
              </a:path>
              <a:path w="4719354" h="1361101" fill="none" stroke="0" extrusionOk="0">
                <a:moveTo>
                  <a:pt x="0" y="136245"/>
                </a:moveTo>
                <a:cubicBezTo>
                  <a:pt x="-4835" y="53584"/>
                  <a:pt x="107560" y="-3267"/>
                  <a:pt x="202220" y="0"/>
                </a:cubicBezTo>
                <a:cubicBezTo>
                  <a:pt x="1585729" y="77886"/>
                  <a:pt x="3556579" y="-8707"/>
                  <a:pt x="4517132" y="0"/>
                </a:cubicBezTo>
                <a:cubicBezTo>
                  <a:pt x="4611661" y="1746"/>
                  <a:pt x="4743892" y="59887"/>
                  <a:pt x="4719354" y="136245"/>
                </a:cubicBezTo>
                <a:cubicBezTo>
                  <a:pt x="4709085" y="659938"/>
                  <a:pt x="4813220" y="780760"/>
                  <a:pt x="4719354" y="1224854"/>
                </a:cubicBezTo>
                <a:cubicBezTo>
                  <a:pt x="4710426" y="1322335"/>
                  <a:pt x="4633789" y="1349154"/>
                  <a:pt x="4517132" y="1361101"/>
                </a:cubicBezTo>
                <a:cubicBezTo>
                  <a:pt x="3211846" y="1309101"/>
                  <a:pt x="2369508" y="1319236"/>
                  <a:pt x="202220" y="1361101"/>
                </a:cubicBezTo>
                <a:cubicBezTo>
                  <a:pt x="88347" y="1353891"/>
                  <a:pt x="16397" y="1306802"/>
                  <a:pt x="0" y="1224854"/>
                </a:cubicBezTo>
                <a:cubicBezTo>
                  <a:pt x="-64532" y="838503"/>
                  <a:pt x="-35322" y="525807"/>
                  <a:pt x="0" y="136245"/>
                </a:cubicBezTo>
                <a:close/>
              </a:path>
              <a:path w="4719354" h="1361101" fill="none" stroke="0" extrusionOk="0">
                <a:moveTo>
                  <a:pt x="0" y="136245"/>
                </a:moveTo>
                <a:cubicBezTo>
                  <a:pt x="651" y="59654"/>
                  <a:pt x="122182" y="-4382"/>
                  <a:pt x="202220" y="0"/>
                </a:cubicBezTo>
                <a:cubicBezTo>
                  <a:pt x="1594290" y="178844"/>
                  <a:pt x="3597815" y="-127029"/>
                  <a:pt x="4517132" y="0"/>
                </a:cubicBezTo>
                <a:cubicBezTo>
                  <a:pt x="4599835" y="-1089"/>
                  <a:pt x="4748322" y="62776"/>
                  <a:pt x="4719354" y="136245"/>
                </a:cubicBezTo>
                <a:cubicBezTo>
                  <a:pt x="4725057" y="620969"/>
                  <a:pt x="4821881" y="788333"/>
                  <a:pt x="4719354" y="1224854"/>
                </a:cubicBezTo>
                <a:cubicBezTo>
                  <a:pt x="4704241" y="1312011"/>
                  <a:pt x="4640960" y="1351989"/>
                  <a:pt x="4517132" y="1361101"/>
                </a:cubicBezTo>
                <a:cubicBezTo>
                  <a:pt x="3391636" y="1109590"/>
                  <a:pt x="2278814" y="1268873"/>
                  <a:pt x="202220" y="1361101"/>
                </a:cubicBezTo>
                <a:cubicBezTo>
                  <a:pt x="82288" y="1336022"/>
                  <a:pt x="11049" y="1311242"/>
                  <a:pt x="0" y="1224854"/>
                </a:cubicBezTo>
                <a:cubicBezTo>
                  <a:pt x="-128979" y="817125"/>
                  <a:pt x="94141" y="494569"/>
                  <a:pt x="0" y="136245"/>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5" name="Hộp Văn bản 23">
            <a:extLst>
              <a:ext uri="{FF2B5EF4-FFF2-40B4-BE49-F238E27FC236}">
                <a16:creationId xmlns:a16="http://schemas.microsoft.com/office/drawing/2014/main" id="{E2B85A52-653E-C183-9EDA-61AB57FDBCCD}"/>
              </a:ext>
            </a:extLst>
          </p:cNvPr>
          <p:cNvSpPr txBox="1"/>
          <p:nvPr/>
        </p:nvSpPr>
        <p:spPr>
          <a:xfrm>
            <a:off x="108159" y="561560"/>
            <a:ext cx="478189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思源黑体 CN"/>
                <a:cs typeface="+mn-cs"/>
              </a:rPr>
              <a:t>Các</a:t>
            </a:r>
            <a:r>
              <a:rPr kumimoji="0" lang="en-US" sz="3200" b="0" i="0" u="none" strike="noStrike" kern="1200" cap="none" spc="0" normalizeH="0" baseline="0" noProof="0" dirty="0">
                <a:ln w="0"/>
                <a:solidFill>
                  <a:prstClr val="black"/>
                </a:solidFill>
                <a:effectLst/>
                <a:uLnTx/>
                <a:uFillTx/>
                <a:latin typeface="思源黑体 CN"/>
                <a:cs typeface="+mn-cs"/>
              </a:rPr>
              <a:t> </a:t>
            </a:r>
            <a:r>
              <a:rPr kumimoji="0" lang="en-US" sz="3200" b="0" i="0" u="none" strike="noStrike" kern="1200" cap="none" spc="0" normalizeH="0" baseline="0" noProof="0" dirty="0" err="1">
                <a:ln w="0"/>
                <a:solidFill>
                  <a:prstClr val="black"/>
                </a:solidFill>
                <a:effectLst/>
                <a:uLnTx/>
                <a:uFillTx/>
                <a:latin typeface="思源黑体 CN"/>
                <a:cs typeface="+mn-cs"/>
              </a:rPr>
              <a:t>nhóm</a:t>
            </a:r>
            <a:r>
              <a:rPr kumimoji="0" lang="en-US" sz="3200" b="0" i="0" u="none" strike="noStrike" kern="1200" cap="none" spc="0" normalizeH="0" baseline="0" noProof="0" dirty="0">
                <a:ln w="0"/>
                <a:solidFill>
                  <a:prstClr val="black"/>
                </a:solidFill>
                <a:effectLst/>
                <a:uLnTx/>
                <a:uFillTx/>
                <a:latin typeface="思源黑体 CN"/>
                <a:cs typeface="+mn-cs"/>
              </a:rPr>
              <a:t> </a:t>
            </a:r>
            <a:r>
              <a:rPr kumimoji="0" lang="en-US" sz="3200" b="0" i="0" u="none" strike="noStrike" kern="1200" cap="none" spc="0" normalizeH="0" baseline="0" noProof="0" dirty="0" err="1">
                <a:ln w="0"/>
                <a:solidFill>
                  <a:prstClr val="black"/>
                </a:solidFill>
                <a:effectLst/>
                <a:uLnTx/>
                <a:uFillTx/>
                <a:latin typeface="思源黑体 CN"/>
                <a:cs typeface="+mn-cs"/>
              </a:rPr>
              <a:t>khác</a:t>
            </a:r>
            <a:r>
              <a:rPr kumimoji="0" lang="en-US" sz="3200" b="0" i="0" u="none" strike="noStrike" kern="1200" cap="none" spc="0" normalizeH="0" baseline="0" noProof="0" dirty="0">
                <a:ln w="0"/>
                <a:solidFill>
                  <a:prstClr val="black"/>
                </a:solidFill>
                <a:effectLst/>
                <a:uLnTx/>
                <a:uFillTx/>
                <a:latin typeface="思源黑体 CN"/>
                <a:cs typeface="+mn-cs"/>
              </a:rPr>
              <a:t> </a:t>
            </a:r>
            <a:r>
              <a:rPr kumimoji="0" lang="en-US" sz="3200" b="1" i="0" u="none" strike="noStrike" kern="1200" cap="none" spc="0" normalizeH="0" baseline="0" noProof="0" dirty="0" err="1">
                <a:ln w="0"/>
                <a:solidFill>
                  <a:srgbClr val="FF0000"/>
                </a:solidFill>
                <a:effectLst/>
                <a:uLnTx/>
                <a:uFillTx/>
                <a:latin typeface="思源黑体 CN"/>
                <a:cs typeface="+mn-cs"/>
              </a:rPr>
              <a:t>lắng</a:t>
            </a:r>
            <a:r>
              <a:rPr kumimoji="0" lang="en-US" sz="3200" b="1" i="0" u="none" strike="noStrike" kern="1200" cap="none" spc="0" normalizeH="0" baseline="0" noProof="0" dirty="0">
                <a:ln w="0"/>
                <a:solidFill>
                  <a:srgbClr val="FF0000"/>
                </a:solidFill>
                <a:effectLst/>
                <a:uLnTx/>
                <a:uFillTx/>
                <a:latin typeface="思源黑体 CN"/>
                <a:cs typeface="+mn-cs"/>
              </a:rPr>
              <a:t> </a:t>
            </a:r>
            <a:r>
              <a:rPr kumimoji="0" lang="en-US" sz="3200" b="1" i="0" u="none" strike="noStrike" kern="1200" cap="none" spc="0" normalizeH="0" baseline="0" noProof="0" dirty="0" err="1">
                <a:ln w="0"/>
                <a:solidFill>
                  <a:srgbClr val="FF0000"/>
                </a:solidFill>
                <a:effectLst/>
                <a:uLnTx/>
                <a:uFillTx/>
                <a:latin typeface="思源黑体 CN"/>
                <a:cs typeface="+mn-cs"/>
              </a:rPr>
              <a:t>nghe</a:t>
            </a:r>
            <a:r>
              <a:rPr kumimoji="0" lang="en-US" sz="3200" b="1" i="0" u="none" strike="noStrike" kern="1200" cap="none" spc="0" normalizeH="0" baseline="0" noProof="0" dirty="0">
                <a:ln w="0"/>
                <a:solidFill>
                  <a:srgbClr val="FF0000"/>
                </a:solidFill>
                <a:effectLst/>
                <a:uLnTx/>
                <a:uFillTx/>
                <a:latin typeface="思源黑体 CN"/>
                <a:cs typeface="+mn-cs"/>
              </a:rPr>
              <a:t> </a:t>
            </a:r>
            <a:r>
              <a:rPr kumimoji="0" lang="en-US" sz="3200" b="1" i="0" u="none" strike="noStrike" kern="1200" cap="none" spc="0" normalizeH="0" baseline="0" noProof="0" dirty="0" err="1">
                <a:ln w="0"/>
                <a:solidFill>
                  <a:srgbClr val="FF0000"/>
                </a:solidFill>
                <a:effectLst/>
                <a:uLnTx/>
                <a:uFillTx/>
                <a:latin typeface="思源黑体 CN"/>
                <a:cs typeface="+mn-cs"/>
              </a:rPr>
              <a:t>nhận</a:t>
            </a:r>
            <a:r>
              <a:rPr kumimoji="0" lang="en-US" sz="3200" b="1" i="0" u="none" strike="noStrike" kern="1200" cap="none" spc="0" normalizeH="0" baseline="0" noProof="0" dirty="0">
                <a:ln w="0"/>
                <a:solidFill>
                  <a:srgbClr val="FF0000"/>
                </a:solidFill>
                <a:effectLst/>
                <a:uLnTx/>
                <a:uFillTx/>
                <a:latin typeface="思源黑体 CN"/>
                <a:cs typeface="+mn-cs"/>
              </a:rPr>
              <a:t> </a:t>
            </a:r>
            <a:r>
              <a:rPr kumimoji="0" lang="en-US" sz="3200" b="1" i="0" u="none" strike="noStrike" kern="1200" cap="none" spc="0" normalizeH="0" baseline="0" noProof="0" dirty="0" err="1">
                <a:ln w="0"/>
                <a:solidFill>
                  <a:srgbClr val="FF0000"/>
                </a:solidFill>
                <a:effectLst/>
                <a:uLnTx/>
                <a:uFillTx/>
                <a:latin typeface="思源黑体 CN"/>
                <a:cs typeface="+mn-cs"/>
              </a:rPr>
              <a:t>xét</a:t>
            </a:r>
            <a:r>
              <a:rPr kumimoji="0" lang="en-US" sz="3200" b="1" i="0" u="none" strike="noStrike" kern="1200" cap="none" spc="0" normalizeH="0" baseline="0" noProof="0" dirty="0">
                <a:ln w="0"/>
                <a:solidFill>
                  <a:srgbClr val="FF0000"/>
                </a:solidFill>
                <a:effectLst/>
                <a:uLnTx/>
                <a:uFillTx/>
                <a:latin typeface="思源黑体 CN"/>
                <a:cs typeface="+mn-cs"/>
              </a:rPr>
              <a:t> – </a:t>
            </a:r>
            <a:r>
              <a:rPr kumimoji="0" lang="en-US" sz="3200" b="1" i="0" u="none" strike="noStrike" kern="1200" cap="none" spc="0" normalizeH="0" baseline="0" noProof="0" dirty="0" err="1">
                <a:ln w="0"/>
                <a:solidFill>
                  <a:srgbClr val="FF0000"/>
                </a:solidFill>
                <a:effectLst/>
                <a:uLnTx/>
                <a:uFillTx/>
                <a:latin typeface="思源黑体 CN"/>
                <a:cs typeface="+mn-cs"/>
              </a:rPr>
              <a:t>góp</a:t>
            </a:r>
            <a:r>
              <a:rPr kumimoji="0" lang="en-US" sz="3200" b="1" i="0" u="none" strike="noStrike" kern="1200" cap="none" spc="0" normalizeH="0" baseline="0" noProof="0" dirty="0">
                <a:ln w="0"/>
                <a:solidFill>
                  <a:srgbClr val="FF0000"/>
                </a:solidFill>
                <a:effectLst/>
                <a:uLnTx/>
                <a:uFillTx/>
                <a:latin typeface="思源黑体 CN"/>
                <a:cs typeface="+mn-cs"/>
              </a:rPr>
              <a:t> ý</a:t>
            </a:r>
          </a:p>
        </p:txBody>
      </p:sp>
      <p:pic>
        <p:nvPicPr>
          <p:cNvPr id="7" name="Hình ảnh 22" descr="Ảnh có chứa mẫu họa&#10;&#10;Mô tả được tạo tự động">
            <a:extLst>
              <a:ext uri="{FF2B5EF4-FFF2-40B4-BE49-F238E27FC236}">
                <a16:creationId xmlns:a16="http://schemas.microsoft.com/office/drawing/2014/main" id="{4A636E31-ED53-F421-85B5-9187950C73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568602" y="1726412"/>
            <a:ext cx="4036356" cy="5131588"/>
          </a:xfrm>
          <a:prstGeom prst="rect">
            <a:avLst/>
          </a:prstGeom>
        </p:spPr>
      </p:pic>
      <p:pic>
        <p:nvPicPr>
          <p:cNvPr id="9" name="Picture 8">
            <a:extLst>
              <a:ext uri="{FF2B5EF4-FFF2-40B4-BE49-F238E27FC236}">
                <a16:creationId xmlns:a16="http://schemas.microsoft.com/office/drawing/2014/main" id="{33FE1422-BECD-AB92-1D16-83FBDF343179}"/>
              </a:ext>
            </a:extLst>
          </p:cNvPr>
          <p:cNvPicPr>
            <a:picLocks noChangeAspect="1"/>
          </p:cNvPicPr>
          <p:nvPr/>
        </p:nvPicPr>
        <p:blipFill>
          <a:blip r:embed="rId8"/>
          <a:stretch>
            <a:fillRect/>
          </a:stretch>
        </p:blipFill>
        <p:spPr>
          <a:xfrm>
            <a:off x="4938261" y="214433"/>
            <a:ext cx="6011177" cy="1609483"/>
          </a:xfrm>
          <a:prstGeom prst="rect">
            <a:avLst/>
          </a:prstGeom>
        </p:spPr>
      </p:pic>
      <p:pic>
        <p:nvPicPr>
          <p:cNvPr id="4" name="Picture 3">
            <a:extLst>
              <a:ext uri="{FF2B5EF4-FFF2-40B4-BE49-F238E27FC236}">
                <a16:creationId xmlns:a16="http://schemas.microsoft.com/office/drawing/2014/main" id="{606EEEF2-97FD-75D3-50C4-3DC071F08004}"/>
              </a:ext>
            </a:extLst>
          </p:cNvPr>
          <p:cNvPicPr>
            <a:picLocks noChangeAspect="1"/>
          </p:cNvPicPr>
          <p:nvPr/>
        </p:nvPicPr>
        <p:blipFill>
          <a:blip r:embed="rId9"/>
          <a:stretch>
            <a:fillRect/>
          </a:stretch>
        </p:blipFill>
        <p:spPr>
          <a:xfrm>
            <a:off x="5153025" y="1921838"/>
            <a:ext cx="5703868" cy="3364537"/>
          </a:xfrm>
          <a:prstGeom prst="rect">
            <a:avLst/>
          </a:prstGeom>
        </p:spPr>
      </p:pic>
    </p:spTree>
    <p:extLst>
      <p:ext uri="{BB962C8B-B14F-4D97-AF65-F5344CB8AC3E}">
        <p14:creationId xmlns:p14="http://schemas.microsoft.com/office/powerpoint/2010/main" val="189434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 name="TextBox 2"/>
          <p:cNvSpPr txBox="1"/>
          <p:nvPr/>
        </p:nvSpPr>
        <p:spPr>
          <a:xfrm>
            <a:off x="2574882" y="1777255"/>
            <a:ext cx="7350168" cy="2123658"/>
          </a:xfrm>
          <a:prstGeom prst="rect">
            <a:avLst/>
          </a:prstGeom>
          <a:noFill/>
        </p:spPr>
        <p:txBody>
          <a:bodyPr wrap="square" rtlCol="0">
            <a:spAutoFit/>
          </a:bodyPr>
          <a:lstStyle/>
          <a:p>
            <a:pPr lvl="0" algn="ctr">
              <a:defRPr/>
            </a:pPr>
            <a:r>
              <a:rPr lang="vi-VN" sz="6600" b="1" dirty="0">
                <a:solidFill>
                  <a:srgbClr val="FF0000"/>
                </a:solidFill>
                <a:latin typeface="Calibri" panose="020F0502020204030204" pitchFamily="34" charset="0"/>
                <a:cs typeface="Calibri" panose="020F0502020204030204" pitchFamily="34" charset="0"/>
              </a:rPr>
              <a:t>Nước không có hình dạng nhất định.</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a:extLst>
              <a:ext uri="{FF2B5EF4-FFF2-40B4-BE49-F238E27FC236}">
                <a16:creationId xmlns:a16="http://schemas.microsoft.com/office/drawing/2014/main" id="{EB5F0D75-D20F-1163-243C-3F7E12A808B8}"/>
              </a:ext>
            </a:extLst>
          </p:cNvPr>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extLst>
      <p:ext uri="{BB962C8B-B14F-4D97-AF65-F5344CB8AC3E}">
        <p14:creationId xmlns:p14="http://schemas.microsoft.com/office/powerpoint/2010/main" val="177184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1" name="Freeform 8">
            <a:extLst>
              <a:ext uri="{FF2B5EF4-FFF2-40B4-BE49-F238E27FC236}">
                <a16:creationId xmlns:a16="http://schemas.microsoft.com/office/drawing/2014/main" id="{1875348E-E87A-E898-2B27-C40BECF9F17D}"/>
              </a:ext>
            </a:extLst>
          </p:cNvPr>
          <p:cNvSpPr/>
          <p:nvPr/>
        </p:nvSpPr>
        <p:spPr>
          <a:xfrm rot="16200000">
            <a:off x="6416332" y="2122374"/>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Freeform 8">
            <a:extLst>
              <a:ext uri="{FF2B5EF4-FFF2-40B4-BE49-F238E27FC236}">
                <a16:creationId xmlns:a16="http://schemas.microsoft.com/office/drawing/2014/main" id="{2319868B-AC60-3009-AE66-117A6A602A03}"/>
              </a:ext>
            </a:extLst>
          </p:cNvPr>
          <p:cNvSpPr/>
          <p:nvPr/>
        </p:nvSpPr>
        <p:spPr>
          <a:xfrm rot="8800745" flipH="1">
            <a:off x="7928922" y="2831866"/>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8">
            <a:extLst>
              <a:ext uri="{FF2B5EF4-FFF2-40B4-BE49-F238E27FC236}">
                <a16:creationId xmlns:a16="http://schemas.microsoft.com/office/drawing/2014/main" id="{08C4EC31-30BB-1452-EAC6-762568E19483}"/>
              </a:ext>
            </a:extLst>
          </p:cNvPr>
          <p:cNvSpPr/>
          <p:nvPr/>
        </p:nvSpPr>
        <p:spPr>
          <a:xfrm rot="8800745" flipV="1">
            <a:off x="4751449" y="4698728"/>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8">
            <a:extLst>
              <a:ext uri="{FF2B5EF4-FFF2-40B4-BE49-F238E27FC236}">
                <a16:creationId xmlns:a16="http://schemas.microsoft.com/office/drawing/2014/main" id="{FBF9C8BC-5FC6-0D60-B7FC-A39666BA050D}"/>
              </a:ext>
            </a:extLst>
          </p:cNvPr>
          <p:cNvSpPr/>
          <p:nvPr/>
        </p:nvSpPr>
        <p:spPr>
          <a:xfrm rot="12799255" flipH="1" flipV="1">
            <a:off x="7928922" y="4735584"/>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35" name="Hình ảnh 24">
            <a:extLst>
              <a:ext uri="{FF2B5EF4-FFF2-40B4-BE49-F238E27FC236}">
                <a16:creationId xmlns:a16="http://schemas.microsoft.com/office/drawing/2014/main" id="{706C1B5C-750C-1C4F-D783-F4924B542826}"/>
              </a:ext>
            </a:extLst>
          </p:cNvPr>
          <p:cNvPicPr>
            <a:picLocks noChangeAspect="1"/>
          </p:cNvPicPr>
          <p:nvPr/>
        </p:nvPicPr>
        <p:blipFill>
          <a:blip r:embed="rId8"/>
          <a:stretch>
            <a:fillRect/>
          </a:stretch>
        </p:blipFill>
        <p:spPr>
          <a:xfrm>
            <a:off x="86193" y="104776"/>
            <a:ext cx="3044200" cy="2389839"/>
          </a:xfrm>
          <a:prstGeom prst="rect">
            <a:avLst/>
          </a:prstGeom>
        </p:spPr>
      </p:pic>
      <p:pic>
        <p:nvPicPr>
          <p:cNvPr id="36" name="Hình ảnh 39">
            <a:extLst>
              <a:ext uri="{FF2B5EF4-FFF2-40B4-BE49-F238E27FC236}">
                <a16:creationId xmlns:a16="http://schemas.microsoft.com/office/drawing/2014/main" id="{CB2A70EC-3B62-2A46-D398-65D32241790D}"/>
              </a:ext>
            </a:extLst>
          </p:cNvPr>
          <p:cNvPicPr>
            <a:picLocks noChangeAspect="1"/>
          </p:cNvPicPr>
          <p:nvPr/>
        </p:nvPicPr>
        <p:blipFill>
          <a:blip r:embed="rId9"/>
          <a:stretch>
            <a:fillRect/>
          </a:stretch>
        </p:blipFill>
        <p:spPr>
          <a:xfrm>
            <a:off x="5339406" y="2780302"/>
            <a:ext cx="3101101" cy="2682473"/>
          </a:xfrm>
          <a:prstGeom prst="rect">
            <a:avLst/>
          </a:prstGeom>
        </p:spPr>
      </p:pic>
      <p:pic>
        <p:nvPicPr>
          <p:cNvPr id="37" name="Hình ảnh 43">
            <a:extLst>
              <a:ext uri="{FF2B5EF4-FFF2-40B4-BE49-F238E27FC236}">
                <a16:creationId xmlns:a16="http://schemas.microsoft.com/office/drawing/2014/main" id="{9D3A060A-01E2-FD36-BF33-0BA9620D625B}"/>
              </a:ext>
            </a:extLst>
          </p:cNvPr>
          <p:cNvPicPr>
            <a:picLocks noChangeAspect="1"/>
          </p:cNvPicPr>
          <p:nvPr/>
        </p:nvPicPr>
        <p:blipFill>
          <a:blip r:embed="rId10"/>
          <a:stretch>
            <a:fillRect/>
          </a:stretch>
        </p:blipFill>
        <p:spPr>
          <a:xfrm>
            <a:off x="6002346" y="-66505"/>
            <a:ext cx="2276037" cy="2259780"/>
          </a:xfrm>
          <a:prstGeom prst="rect">
            <a:avLst/>
          </a:prstGeom>
        </p:spPr>
      </p:pic>
      <p:pic>
        <p:nvPicPr>
          <p:cNvPr id="38" name="Hình ảnh 44">
            <a:extLst>
              <a:ext uri="{FF2B5EF4-FFF2-40B4-BE49-F238E27FC236}">
                <a16:creationId xmlns:a16="http://schemas.microsoft.com/office/drawing/2014/main" id="{2F874A72-560A-10DA-C783-F307F5D9B09E}"/>
              </a:ext>
            </a:extLst>
          </p:cNvPr>
          <p:cNvPicPr>
            <a:picLocks noChangeAspect="1"/>
          </p:cNvPicPr>
          <p:nvPr/>
        </p:nvPicPr>
        <p:blipFill>
          <a:blip r:embed="rId11"/>
          <a:stretch>
            <a:fillRect/>
          </a:stretch>
        </p:blipFill>
        <p:spPr>
          <a:xfrm>
            <a:off x="8970752" y="1440571"/>
            <a:ext cx="2276037" cy="2259780"/>
          </a:xfrm>
          <a:prstGeom prst="rect">
            <a:avLst/>
          </a:prstGeom>
        </p:spPr>
      </p:pic>
      <p:pic>
        <p:nvPicPr>
          <p:cNvPr id="39" name="Hình ảnh 45">
            <a:extLst>
              <a:ext uri="{FF2B5EF4-FFF2-40B4-BE49-F238E27FC236}">
                <a16:creationId xmlns:a16="http://schemas.microsoft.com/office/drawing/2014/main" id="{B23943D3-E7CE-3ECE-58C9-CBD0D0F351E4}"/>
              </a:ext>
            </a:extLst>
          </p:cNvPr>
          <p:cNvPicPr>
            <a:picLocks noChangeAspect="1"/>
          </p:cNvPicPr>
          <p:nvPr/>
        </p:nvPicPr>
        <p:blipFill>
          <a:blip r:embed="rId12"/>
          <a:stretch>
            <a:fillRect/>
          </a:stretch>
        </p:blipFill>
        <p:spPr>
          <a:xfrm>
            <a:off x="9122133" y="4437323"/>
            <a:ext cx="2276037" cy="2259780"/>
          </a:xfrm>
          <a:prstGeom prst="rect">
            <a:avLst/>
          </a:prstGeom>
        </p:spPr>
      </p:pic>
      <p:pic>
        <p:nvPicPr>
          <p:cNvPr id="40" name="Hình ảnh 46">
            <a:extLst>
              <a:ext uri="{FF2B5EF4-FFF2-40B4-BE49-F238E27FC236}">
                <a16:creationId xmlns:a16="http://schemas.microsoft.com/office/drawing/2014/main" id="{B29723D1-76F2-E109-6FD2-C7933C599E08}"/>
              </a:ext>
            </a:extLst>
          </p:cNvPr>
          <p:cNvPicPr>
            <a:picLocks noChangeAspect="1"/>
          </p:cNvPicPr>
          <p:nvPr/>
        </p:nvPicPr>
        <p:blipFill>
          <a:blip r:embed="rId13"/>
          <a:stretch>
            <a:fillRect/>
          </a:stretch>
        </p:blipFill>
        <p:spPr>
          <a:xfrm>
            <a:off x="1556678" y="4330852"/>
            <a:ext cx="3101101" cy="2263844"/>
          </a:xfrm>
          <a:prstGeom prst="rect">
            <a:avLst/>
          </a:prstGeom>
        </p:spPr>
      </p:pic>
      <p:sp>
        <p:nvSpPr>
          <p:cNvPr id="41" name="Freeform 8">
            <a:extLst>
              <a:ext uri="{FF2B5EF4-FFF2-40B4-BE49-F238E27FC236}">
                <a16:creationId xmlns:a16="http://schemas.microsoft.com/office/drawing/2014/main" id="{A004091C-6AFA-56D3-2637-0AB0E81DE60D}"/>
              </a:ext>
            </a:extLst>
          </p:cNvPr>
          <p:cNvSpPr/>
          <p:nvPr/>
        </p:nvSpPr>
        <p:spPr>
          <a:xfrm rot="12461594">
            <a:off x="4771611" y="2764140"/>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42" name="Hình ảnh 6">
            <a:extLst>
              <a:ext uri="{FF2B5EF4-FFF2-40B4-BE49-F238E27FC236}">
                <a16:creationId xmlns:a16="http://schemas.microsoft.com/office/drawing/2014/main" id="{BD35949C-F3CF-2A2C-3B19-FA63DC4448E4}"/>
              </a:ext>
            </a:extLst>
          </p:cNvPr>
          <p:cNvPicPr>
            <a:picLocks noChangeAspect="1"/>
          </p:cNvPicPr>
          <p:nvPr/>
        </p:nvPicPr>
        <p:blipFill>
          <a:blip r:embed="rId14"/>
          <a:stretch>
            <a:fillRect/>
          </a:stretch>
        </p:blipFill>
        <p:spPr>
          <a:xfrm>
            <a:off x="2939429" y="1244684"/>
            <a:ext cx="2180848" cy="1998215"/>
          </a:xfrm>
          <a:prstGeom prst="rect">
            <a:avLst/>
          </a:prstGeom>
        </p:spPr>
      </p:pic>
    </p:spTree>
    <p:extLst>
      <p:ext uri="{BB962C8B-B14F-4D97-AF65-F5344CB8AC3E}">
        <p14:creationId xmlns:p14="http://schemas.microsoft.com/office/powerpoint/2010/main" val="188076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right)">
                                      <p:cBhvr>
                                        <p:cTn id="14" dur="500"/>
                                        <p:tgtEl>
                                          <p:spTgt spid="41"/>
                                        </p:tgtEl>
                                      </p:cBhvr>
                                    </p:animEffect>
                                  </p:childTnLst>
                                </p:cTn>
                              </p:par>
                            </p:childTnLst>
                          </p:cTn>
                        </p:par>
                        <p:par>
                          <p:cTn id="15" fill="hold">
                            <p:stCondLst>
                              <p:cond delay="500"/>
                            </p:stCondLst>
                            <p:childTnLst>
                              <p:par>
                                <p:cTn id="16" presetID="13" presetClass="entr" presetSubtype="32"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plus(out)">
                                      <p:cBhvr>
                                        <p:cTn id="18" dur="75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childTnLst>
                          </p:cTn>
                        </p:par>
                        <p:par>
                          <p:cTn id="24" fill="hold">
                            <p:stCondLst>
                              <p:cond delay="500"/>
                            </p:stCondLst>
                            <p:childTnLst>
                              <p:par>
                                <p:cTn id="25" presetID="13" presetClass="entr" presetSubtype="32"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plus(out)">
                                      <p:cBhvr>
                                        <p:cTn id="27" dur="75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par>
                          <p:cTn id="33" fill="hold">
                            <p:stCondLst>
                              <p:cond delay="500"/>
                            </p:stCondLst>
                            <p:childTnLst>
                              <p:par>
                                <p:cTn id="34" presetID="13" presetClass="entr" presetSubtype="32"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plus(out)">
                                      <p:cBhvr>
                                        <p:cTn id="36" dur="75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par>
                          <p:cTn id="42" fill="hold">
                            <p:stCondLst>
                              <p:cond delay="500"/>
                            </p:stCondLst>
                            <p:childTnLst>
                              <p:par>
                                <p:cTn id="43" presetID="13" presetClass="entr" presetSubtype="32"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plus(out)">
                                      <p:cBhvr>
                                        <p:cTn id="45" dur="75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right)">
                                      <p:cBhvr>
                                        <p:cTn id="50" dur="500"/>
                                        <p:tgtEl>
                                          <p:spTgt spid="33"/>
                                        </p:tgtEl>
                                      </p:cBhvr>
                                    </p:animEffect>
                                  </p:childTnLst>
                                </p:cTn>
                              </p:par>
                            </p:childTnLst>
                          </p:cTn>
                        </p:par>
                        <p:par>
                          <p:cTn id="51" fill="hold">
                            <p:stCondLst>
                              <p:cond delay="500"/>
                            </p:stCondLst>
                            <p:childTnLst>
                              <p:par>
                                <p:cTn id="52" presetID="13" presetClass="entr" presetSubtype="32" fill="hold"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plus(out)">
                                      <p:cBhvr>
                                        <p:cTn id="54"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619124" y="171450"/>
            <a:ext cx="11372851" cy="923925"/>
            <a:chOff x="220394" y="27442"/>
            <a:chExt cx="4289850"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502748" y="73657"/>
              <a:ext cx="4007496" cy="23711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4000" b="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3. </a:t>
              </a:r>
              <a:r>
                <a:rPr kumimoji="0" lang="en-US" sz="4000" b="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Tìm</a:t>
              </a:r>
              <a:r>
                <a:rPr kumimoji="0" lang="en-US" sz="4000" b="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000" b="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hiểu</a:t>
              </a:r>
              <a:r>
                <a:rPr kumimoji="0" lang="en-US" sz="4000" b="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000" b="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hướng</a:t>
              </a:r>
              <a:r>
                <a:rPr kumimoji="0" lang="en-US" sz="4000" b="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000" b="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chảy</a:t>
              </a:r>
              <a:r>
                <a:rPr kumimoji="0" lang="en-US" sz="4000" b="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000" b="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của</a:t>
              </a:r>
              <a:r>
                <a:rPr kumimoji="0" lang="en-US" sz="4000" b="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000" b="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nước</a:t>
              </a:r>
              <a:endParaRPr kumimoji="0" lang="vi-VN" sz="40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0B5836E2-6AE3-1D07-C3D4-494EA679B440}"/>
              </a:ext>
            </a:extLst>
          </p:cNvPr>
          <p:cNvSpPr txBox="1"/>
          <p:nvPr/>
        </p:nvSpPr>
        <p:spPr>
          <a:xfrm>
            <a:off x="257175" y="2000250"/>
            <a:ext cx="6334125" cy="2862322"/>
          </a:xfrm>
          <a:prstGeom prst="rect">
            <a:avLst/>
          </a:prstGeom>
          <a:noFill/>
        </p:spPr>
        <p:txBody>
          <a:bodyPr wrap="square" rtlCol="0">
            <a:spAutoFit/>
          </a:bodyPr>
          <a:lstStyle/>
          <a:p>
            <a:pPr marL="457200" lvl="0" indent="-457200" algn="just">
              <a:spcAft>
                <a:spcPts val="500"/>
              </a:spcAf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Dựng ngh</a:t>
            </a:r>
            <a:r>
              <a:rPr lang="en-US" sz="3600" b="1" dirty="0" err="1">
                <a:solidFill>
                  <a:srgbClr val="002060"/>
                </a:solidFill>
                <a:latin typeface="Calibri" panose="020F0502020204030204" pitchFamily="34" charset="0"/>
                <a:cs typeface="Calibri" panose="020F0502020204030204" pitchFamily="34" charset="0"/>
              </a:rPr>
              <a:t>iê</a:t>
            </a:r>
            <a:r>
              <a:rPr lang="vi-VN" sz="3600" b="1" dirty="0">
                <a:solidFill>
                  <a:srgbClr val="002060"/>
                </a:solidFill>
                <a:latin typeface="Calibri" panose="020F0502020204030204" pitchFamily="34" charset="0"/>
                <a:cs typeface="Calibri" panose="020F0502020204030204" pitchFamily="34" charset="0"/>
              </a:rPr>
              <a:t>ng chiếc bảng nhựa trên khay như hình 4. Đổ nhẹ nước vào phần trên cao của bảng nhựa và quan sát nước chảy.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B011E6EE-C396-5FB9-C458-3DBA70470DC5}"/>
              </a:ext>
            </a:extLst>
          </p:cNvPr>
          <p:cNvPicPr>
            <a:picLocks noChangeAspect="1"/>
          </p:cNvPicPr>
          <p:nvPr/>
        </p:nvPicPr>
        <p:blipFill>
          <a:blip r:embed="rId6"/>
          <a:stretch>
            <a:fillRect/>
          </a:stretch>
        </p:blipFill>
        <p:spPr>
          <a:xfrm>
            <a:off x="6986587" y="1628775"/>
            <a:ext cx="3876675" cy="3752850"/>
          </a:xfrm>
          <a:prstGeom prst="rect">
            <a:avLst/>
          </a:prstGeom>
        </p:spPr>
      </p:pic>
    </p:spTree>
    <p:extLst>
      <p:ext uri="{BB962C8B-B14F-4D97-AF65-F5344CB8AC3E}">
        <p14:creationId xmlns:p14="http://schemas.microsoft.com/office/powerpoint/2010/main" val="211694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619124" y="171450"/>
            <a:ext cx="11372851" cy="923925"/>
            <a:chOff x="220394" y="27442"/>
            <a:chExt cx="4289850"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502748" y="73657"/>
              <a:ext cx="4007496" cy="2783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4800" b="1" i="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Nước</a:t>
              </a:r>
              <a:r>
                <a:rPr kumimoji="0" lang="en-US" sz="4800" b="1" i="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chảy</a:t>
              </a:r>
              <a:r>
                <a:rPr kumimoji="0" lang="en-US" sz="4800" b="1" i="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như</a:t>
              </a:r>
              <a:r>
                <a:rPr kumimoji="0" lang="en-US" sz="4800" b="1" i="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thế</a:t>
              </a:r>
              <a:r>
                <a:rPr kumimoji="0" lang="en-US" sz="4800" b="1" i="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nào</a:t>
              </a:r>
              <a:r>
                <a:rPr kumimoji="0" lang="en-US" sz="4800" b="1" i="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0B5836E2-6AE3-1D07-C3D4-494EA679B440}"/>
              </a:ext>
            </a:extLst>
          </p:cNvPr>
          <p:cNvSpPr txBox="1"/>
          <p:nvPr/>
        </p:nvSpPr>
        <p:spPr>
          <a:xfrm>
            <a:off x="257175" y="2000250"/>
            <a:ext cx="6334125" cy="2308324"/>
          </a:xfrm>
          <a:prstGeom prst="rect">
            <a:avLst/>
          </a:prstGeom>
          <a:noFill/>
        </p:spPr>
        <p:txBody>
          <a:bodyPr wrap="square" rtlCol="0">
            <a:spAutoFit/>
          </a:bodyPr>
          <a:lstStyle/>
          <a:p>
            <a:pPr marL="457200" lvl="0" indent="-457200" algn="just">
              <a:spcAft>
                <a:spcPts val="500"/>
              </a:spcAft>
              <a:buFont typeface="Arial" panose="020B0604020202020204" pitchFamily="34" charset="0"/>
              <a:buChar char="•"/>
            </a:pPr>
            <a:r>
              <a:rPr lang="vi-VN" sz="4800" b="1" dirty="0">
                <a:solidFill>
                  <a:srgbClr val="FF0000"/>
                </a:solidFill>
                <a:latin typeface="Calibri" panose="020F0502020204030204" pitchFamily="34" charset="0"/>
                <a:cs typeface="Calibri" panose="020F0502020204030204" pitchFamily="34" charset="0"/>
              </a:rPr>
              <a:t>Nước chảy từ trên cao xuống, chảy tràn ra mọi phía.</a:t>
            </a:r>
          </a:p>
        </p:txBody>
      </p:sp>
      <p:pic>
        <p:nvPicPr>
          <p:cNvPr id="10" name="Picture 9">
            <a:extLst>
              <a:ext uri="{FF2B5EF4-FFF2-40B4-BE49-F238E27FC236}">
                <a16:creationId xmlns:a16="http://schemas.microsoft.com/office/drawing/2014/main" id="{B011E6EE-C396-5FB9-C458-3DBA70470DC5}"/>
              </a:ext>
            </a:extLst>
          </p:cNvPr>
          <p:cNvPicPr>
            <a:picLocks noChangeAspect="1"/>
          </p:cNvPicPr>
          <p:nvPr/>
        </p:nvPicPr>
        <p:blipFill>
          <a:blip r:embed="rId6"/>
          <a:stretch>
            <a:fillRect/>
          </a:stretch>
        </p:blipFill>
        <p:spPr>
          <a:xfrm>
            <a:off x="6986587" y="1628775"/>
            <a:ext cx="3876675" cy="3752850"/>
          </a:xfrm>
          <a:prstGeom prst="rect">
            <a:avLst/>
          </a:prstGeom>
        </p:spPr>
      </p:pic>
    </p:spTree>
    <p:extLst>
      <p:ext uri="{BB962C8B-B14F-4D97-AF65-F5344CB8AC3E}">
        <p14:creationId xmlns:p14="http://schemas.microsoft.com/office/powerpoint/2010/main" val="272756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07E750-1B58-2F72-CCC9-C158E4265DBD}"/>
              </a:ext>
            </a:extLst>
          </p:cNvPr>
          <p:cNvSpPr/>
          <p:nvPr/>
        </p:nvSpPr>
        <p:spPr>
          <a:xfrm>
            <a:off x="2825055" y="800100"/>
            <a:ext cx="7391400" cy="830997"/>
          </a:xfrm>
          <a:prstGeom prst="rect">
            <a:avLst/>
          </a:prstGeom>
        </p:spPr>
        <p:txBody>
          <a:bodyPr wrap="square">
            <a:spAutoFit/>
          </a:bodyPr>
          <a:lstStyle/>
          <a:p>
            <a:pPr eaLnBrk="1" fontAlgn="auto" hangingPunct="1">
              <a:spcBef>
                <a:spcPts val="0"/>
              </a:spcBef>
              <a:spcAft>
                <a:spcPts val="0"/>
              </a:spcAft>
              <a:defRPr/>
            </a:pPr>
            <a:r>
              <a:rPr lang="en-US" sz="4800" dirty="0" err="1">
                <a:latin typeface="Calibri" panose="020F0502020204030204" pitchFamily="34" charset="0"/>
                <a:cs typeface="Calibri" panose="020F0502020204030204" pitchFamily="34" charset="0"/>
              </a:rPr>
              <a:t>Hình</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ảnh</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về</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nước</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chảy</a:t>
            </a:r>
            <a:r>
              <a:rPr lang="en-US" sz="4800" dirty="0">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0B3B6C3D-86D7-DE86-2CAA-F951406C4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0971" y="1623376"/>
            <a:ext cx="6129134" cy="4024949"/>
          </a:xfrm>
          <a:prstGeom prst="rect">
            <a:avLst/>
          </a:prstGeom>
        </p:spPr>
      </p:pic>
    </p:spTree>
    <p:extLst>
      <p:ext uri="{BB962C8B-B14F-4D97-AF65-F5344CB8AC3E}">
        <p14:creationId xmlns:p14="http://schemas.microsoft.com/office/powerpoint/2010/main" val="369541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619124" y="171450"/>
            <a:ext cx="11372851" cy="923925"/>
            <a:chOff x="220394" y="27442"/>
            <a:chExt cx="4289850"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502748" y="73657"/>
              <a:ext cx="4007496" cy="23711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4000" b="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4. </a:t>
              </a:r>
              <a:r>
                <a:rPr kumimoji="0" lang="en-US" sz="4000" b="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Tìm</a:t>
              </a:r>
              <a:r>
                <a:rPr kumimoji="0" lang="en-US" sz="4000" b="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000" b="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hiểu</a:t>
              </a:r>
              <a:r>
                <a:rPr kumimoji="0" lang="en-US" sz="4000" b="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000" b="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về</a:t>
              </a:r>
              <a:r>
                <a:rPr kumimoji="0" lang="en-US" sz="4000" b="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000" b="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tính</a:t>
              </a:r>
              <a:r>
                <a:rPr kumimoji="0" lang="en-US" sz="4000" b="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000" b="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thấm</a:t>
              </a:r>
              <a:r>
                <a:rPr kumimoji="0" lang="en-US" sz="4000" b="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000" b="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của</a:t>
              </a:r>
              <a:r>
                <a:rPr kumimoji="0" lang="en-US" sz="4000" b="1"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000" b="1"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nước</a:t>
              </a:r>
              <a:endParaRPr kumimoji="0" lang="vi-VN" sz="40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0B5836E2-6AE3-1D07-C3D4-494EA679B440}"/>
              </a:ext>
            </a:extLst>
          </p:cNvPr>
          <p:cNvSpPr txBox="1"/>
          <p:nvPr/>
        </p:nvSpPr>
        <p:spPr>
          <a:xfrm>
            <a:off x="257175" y="2000250"/>
            <a:ext cx="6334125" cy="4160113"/>
          </a:xfrm>
          <a:prstGeom prst="rect">
            <a:avLst/>
          </a:prstGeom>
          <a:noFill/>
        </p:spPr>
        <p:txBody>
          <a:bodyPr wrap="square" rtlCol="0">
            <a:spAutoFit/>
          </a:bodyPr>
          <a:lstStyle/>
          <a:p>
            <a:pPr marL="457200" lvl="0" indent="-457200" algn="just">
              <a:spcAft>
                <a:spcPts val="500"/>
              </a:spcAft>
              <a:buFont typeface="Arial" panose="020B0604020202020204" pitchFamily="34" charset="0"/>
              <a:buChar char="•"/>
            </a:pPr>
            <a:r>
              <a:rPr lang="vi-VN" sz="3200" b="1" dirty="0">
                <a:solidFill>
                  <a:srgbClr val="002060"/>
                </a:solidFill>
                <a:latin typeface="Calibri" panose="020F0502020204030204" pitchFamily="34" charset="0"/>
                <a:cs typeface="Calibri" panose="020F0502020204030204" pitchFamily="34" charset="0"/>
              </a:rPr>
              <a:t>Căng miếng vải sợi bông trên miệng cốc A; căng miếng ni lông trên miệng cốc B (hình 5). Lần lượt rót nước vào hai cốc A, B.</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Quan sát miếng vải và miếng ni lông trên miệng hai cốc.</a:t>
            </a:r>
            <a:endParaRPr lang="en-US" sz="3200" b="1" dirty="0">
              <a:solidFill>
                <a:srgbClr val="002060"/>
              </a:solidFill>
              <a:latin typeface="Calibri" panose="020F0502020204030204" pitchFamily="34" charset="0"/>
              <a:cs typeface="Calibri" panose="020F0502020204030204" pitchFamily="34" charset="0"/>
            </a:endParaRPr>
          </a:p>
          <a:p>
            <a:pPr marL="457200" lvl="0" indent="-457200" algn="just">
              <a:spcAft>
                <a:spcPts val="500"/>
              </a:spcAft>
              <a:buFont typeface="Arial" panose="020B0604020202020204" pitchFamily="34" charset="0"/>
              <a:buChar char="•"/>
            </a:pPr>
            <a:r>
              <a:rPr lang="vi-VN" sz="3200" b="1" dirty="0">
                <a:solidFill>
                  <a:srgbClr val="002060"/>
                </a:solidFill>
                <a:latin typeface="Calibri" panose="020F0502020204030204" pitchFamily="34" charset="0"/>
                <a:cs typeface="Calibri" panose="020F0502020204030204" pitchFamily="34" charset="0"/>
              </a:rPr>
              <a:t>Em hãy cho biết nước thấm qua vải hay qua nilon?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34F1816E-A184-4B7A-AAE9-C26EA92C15E4}"/>
              </a:ext>
            </a:extLst>
          </p:cNvPr>
          <p:cNvGrpSpPr/>
          <p:nvPr/>
        </p:nvGrpSpPr>
        <p:grpSpPr>
          <a:xfrm>
            <a:off x="7134225" y="4343400"/>
            <a:ext cx="5257800" cy="2057400"/>
            <a:chOff x="5875675" y="3566239"/>
            <a:chExt cx="6238626" cy="2834561"/>
          </a:xfrm>
        </p:grpSpPr>
        <p:pic>
          <p:nvPicPr>
            <p:cNvPr id="7" name="Picture 318">
              <a:extLst>
                <a:ext uri="{FF2B5EF4-FFF2-40B4-BE49-F238E27FC236}">
                  <a16:creationId xmlns:a16="http://schemas.microsoft.com/office/drawing/2014/main" id="{1D79BBF6-489A-A6BA-FB07-5AE5EC95D6A9}"/>
                </a:ext>
              </a:extLst>
            </p:cNvPr>
            <p:cNvPicPr>
              <a:picLocks noChangeAspect="1"/>
            </p:cNvPicPr>
            <p:nvPr/>
          </p:nvPicPr>
          <p:blipFill>
            <a:blip r:embed="rId6"/>
            <a:stretch>
              <a:fillRect/>
            </a:stretch>
          </p:blipFill>
          <p:spPr>
            <a:xfrm>
              <a:off x="5875675" y="3566239"/>
              <a:ext cx="6238626" cy="2834561"/>
            </a:xfrm>
            <a:prstGeom prst="rect">
              <a:avLst/>
            </a:prstGeom>
          </p:spPr>
        </p:pic>
        <p:sp>
          <p:nvSpPr>
            <p:cNvPr id="9" name="TextBox 8">
              <a:extLst>
                <a:ext uri="{FF2B5EF4-FFF2-40B4-BE49-F238E27FC236}">
                  <a16:creationId xmlns:a16="http://schemas.microsoft.com/office/drawing/2014/main" id="{1C11718B-ED13-3638-F980-4934EE539189}"/>
                </a:ext>
              </a:extLst>
            </p:cNvPr>
            <p:cNvSpPr txBox="1"/>
            <p:nvPr/>
          </p:nvSpPr>
          <p:spPr>
            <a:xfrm>
              <a:off x="7562850" y="5829300"/>
              <a:ext cx="2638425" cy="5512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Thảo</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luận</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nhóm</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4</a:t>
              </a:r>
            </a:p>
          </p:txBody>
        </p:sp>
      </p:grpSp>
      <p:pic>
        <p:nvPicPr>
          <p:cNvPr id="10" name="Picture 9">
            <a:extLst>
              <a:ext uri="{FF2B5EF4-FFF2-40B4-BE49-F238E27FC236}">
                <a16:creationId xmlns:a16="http://schemas.microsoft.com/office/drawing/2014/main" id="{F50A36CF-15F6-A399-6AC6-3FD6ECC914B3}"/>
              </a:ext>
            </a:extLst>
          </p:cNvPr>
          <p:cNvPicPr>
            <a:picLocks noChangeAspect="1"/>
          </p:cNvPicPr>
          <p:nvPr/>
        </p:nvPicPr>
        <p:blipFill>
          <a:blip r:embed="rId7"/>
          <a:stretch>
            <a:fillRect/>
          </a:stretch>
        </p:blipFill>
        <p:spPr>
          <a:xfrm>
            <a:off x="6877050" y="1659702"/>
            <a:ext cx="4586287" cy="2497960"/>
          </a:xfrm>
          <a:prstGeom prst="rect">
            <a:avLst/>
          </a:prstGeom>
        </p:spPr>
      </p:pic>
    </p:spTree>
    <p:extLst>
      <p:ext uri="{BB962C8B-B14F-4D97-AF65-F5344CB8AC3E}">
        <p14:creationId xmlns:p14="http://schemas.microsoft.com/office/powerpoint/2010/main" val="13237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619124" y="171450"/>
            <a:ext cx="11372851" cy="923925"/>
            <a:chOff x="220394" y="27442"/>
            <a:chExt cx="4289850"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502748" y="73657"/>
              <a:ext cx="4007496" cy="23711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4000" b="1" i="0"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Kết</a:t>
              </a:r>
              <a:r>
                <a:rPr kumimoji="0" lang="en-US" sz="4000" b="1" i="0"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2D2100"/>
                  </a:solidFill>
                  <a:effectLst/>
                  <a:uLnTx/>
                  <a:uFillTx/>
                  <a:latin typeface="Calibri" panose="020F0502020204030204" pitchFamily="34" charset="0"/>
                  <a:cs typeface="Calibri" panose="020F0502020204030204" pitchFamily="34" charset="0"/>
                </a:rPr>
                <a:t>luận</a:t>
              </a:r>
              <a:r>
                <a:rPr kumimoji="0" lang="en-US" sz="4000" b="1" i="0"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Nước có thể thấm qua một số vật.</a:t>
              </a:r>
            </a:p>
          </p:txBody>
        </p:sp>
      </p:grpSp>
      <p:pic>
        <p:nvPicPr>
          <p:cNvPr id="10" name="Picture 9">
            <a:extLst>
              <a:ext uri="{FF2B5EF4-FFF2-40B4-BE49-F238E27FC236}">
                <a16:creationId xmlns:a16="http://schemas.microsoft.com/office/drawing/2014/main" id="{F50A36CF-15F6-A399-6AC6-3FD6ECC914B3}"/>
              </a:ext>
            </a:extLst>
          </p:cNvPr>
          <p:cNvPicPr>
            <a:picLocks noChangeAspect="1"/>
          </p:cNvPicPr>
          <p:nvPr/>
        </p:nvPicPr>
        <p:blipFill>
          <a:blip r:embed="rId6"/>
          <a:stretch>
            <a:fillRect/>
          </a:stretch>
        </p:blipFill>
        <p:spPr>
          <a:xfrm>
            <a:off x="2676525" y="1954976"/>
            <a:ext cx="6581775" cy="3584819"/>
          </a:xfrm>
          <a:prstGeom prst="rect">
            <a:avLst/>
          </a:prstGeom>
        </p:spPr>
      </p:pic>
      <p:pic>
        <p:nvPicPr>
          <p:cNvPr id="11" name="Picture 10">
            <a:extLst>
              <a:ext uri="{FF2B5EF4-FFF2-40B4-BE49-F238E27FC236}">
                <a16:creationId xmlns:a16="http://schemas.microsoft.com/office/drawing/2014/main" id="{03046C97-73A2-710B-E8D3-CEFCF3C4C85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221221" y="1559022"/>
            <a:ext cx="1071570" cy="1060175"/>
          </a:xfrm>
          <a:prstGeom prst="rect">
            <a:avLst/>
          </a:prstGeom>
        </p:spPr>
      </p:pic>
      <p:pic>
        <p:nvPicPr>
          <p:cNvPr id="13" name="Picture 12">
            <a:extLst>
              <a:ext uri="{FF2B5EF4-FFF2-40B4-BE49-F238E27FC236}">
                <a16:creationId xmlns:a16="http://schemas.microsoft.com/office/drawing/2014/main" id="{2AE87BC2-FDD3-72D2-A7DF-74E6AF37ADAB}"/>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96889"/>
                    </a14:imgEffect>
                  </a14:imgLayer>
                </a14:imgProps>
              </a:ext>
              <a:ext uri="{28A0092B-C50C-407E-A947-70E740481C1C}">
                <a14:useLocalDpi xmlns:a14="http://schemas.microsoft.com/office/drawing/2010/main" val="0"/>
              </a:ext>
            </a:extLst>
          </a:blip>
          <a:stretch>
            <a:fillRect/>
          </a:stretch>
        </p:blipFill>
        <p:spPr>
          <a:xfrm>
            <a:off x="7035021" y="1628008"/>
            <a:ext cx="785818" cy="1041959"/>
          </a:xfrm>
          <a:prstGeom prst="rect">
            <a:avLst/>
          </a:prstGeom>
        </p:spPr>
      </p:pic>
    </p:spTree>
    <p:extLst>
      <p:ext uri="{BB962C8B-B14F-4D97-AF65-F5344CB8AC3E}">
        <p14:creationId xmlns:p14="http://schemas.microsoft.com/office/powerpoint/2010/main" val="96173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2590799" y="180974"/>
            <a:ext cx="6486527" cy="923925"/>
            <a:chOff x="220394" y="27439"/>
            <a:chExt cx="2446724"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39"/>
              <a:ext cx="2446724"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320994" y="584144"/>
              <a:ext cx="2141332"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thấm qua một số vật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p>
          </p:txBody>
        </p:sp>
      </p:grpSp>
      <p:pic>
        <p:nvPicPr>
          <p:cNvPr id="1026" name="Picture 2" descr="Tại sao quần áo lại sẫm màu đi khi bị ướt? - Báo Lâm Đồng điện tử">
            <a:extLst>
              <a:ext uri="{FF2B5EF4-FFF2-40B4-BE49-F238E27FC236}">
                <a16:creationId xmlns:a16="http://schemas.microsoft.com/office/drawing/2014/main" id="{D22D4764-C91E-673C-9118-C0A0FE395A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013" y="1576388"/>
            <a:ext cx="4500562" cy="2994919"/>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7">
            <a:extLst>
              <a:ext uri="{FF2B5EF4-FFF2-40B4-BE49-F238E27FC236}">
                <a16:creationId xmlns:a16="http://schemas.microsoft.com/office/drawing/2014/main" id="{448B6180-12CB-024C-3F7F-8C1511AFEB64}"/>
              </a:ext>
            </a:extLst>
          </p:cNvPr>
          <p:cNvSpPr/>
          <p:nvPr/>
        </p:nvSpPr>
        <p:spPr>
          <a:xfrm>
            <a:off x="1695450" y="493395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Quần</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áo</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28" name="Picture 4" descr="Bao lâu nên giặt khăn mặt và thay khăn? Hướng dẫn vệ sinh khăn mặt">
            <a:extLst>
              <a:ext uri="{FF2B5EF4-FFF2-40B4-BE49-F238E27FC236}">
                <a16:creationId xmlns:a16="http://schemas.microsoft.com/office/drawing/2014/main" id="{26A28563-EECD-CA9A-4E8F-E678440415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5525" y="1462469"/>
            <a:ext cx="4381500" cy="3180969"/>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7">
            <a:extLst>
              <a:ext uri="{FF2B5EF4-FFF2-40B4-BE49-F238E27FC236}">
                <a16:creationId xmlns:a16="http://schemas.microsoft.com/office/drawing/2014/main" id="{10900805-CF58-6D6B-4639-664082846D0E}"/>
              </a:ext>
            </a:extLst>
          </p:cNvPr>
          <p:cNvSpPr/>
          <p:nvPr/>
        </p:nvSpPr>
        <p:spPr>
          <a:xfrm>
            <a:off x="6829425" y="49530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Khăn</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mặt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302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ưa rồi Mưa rơi rồi">
            <a:hlinkClick r:id="" action="ppaction://media"/>
            <a:extLst>
              <a:ext uri="{FF2B5EF4-FFF2-40B4-BE49-F238E27FC236}">
                <a16:creationId xmlns:a16="http://schemas.microsoft.com/office/drawing/2014/main" id="{CFAA25EB-80E6-9A5E-6C79-1497D4EB63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1748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2247899" y="295272"/>
            <a:ext cx="7934326" cy="923925"/>
            <a:chOff x="-67033" y="-36378"/>
            <a:chExt cx="2992835"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148538" y="584144"/>
              <a:ext cx="2777264"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thấm qua một số vật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p>
          </p:txBody>
        </p:sp>
      </p:grpSp>
      <p:pic>
        <p:nvPicPr>
          <p:cNvPr id="2050" name="Picture 2" descr="Review 8 mẫu phao bơi cho trẻ đáng mua nhất hiện nay">
            <a:extLst>
              <a:ext uri="{FF2B5EF4-FFF2-40B4-BE49-F238E27FC236}">
                <a16:creationId xmlns:a16="http://schemas.microsoft.com/office/drawing/2014/main" id="{17F12A40-1B70-ABB0-6F3A-45A2915535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 y="1540484"/>
            <a:ext cx="5678542" cy="319344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a:extLst>
              <a:ext uri="{FF2B5EF4-FFF2-40B4-BE49-F238E27FC236}">
                <a16:creationId xmlns:a16="http://schemas.microsoft.com/office/drawing/2014/main" id="{3844A478-3A6B-B4E8-EDE5-DFC9304D55D0}"/>
              </a:ext>
            </a:extLst>
          </p:cNvPr>
          <p:cNvSpPr/>
          <p:nvPr/>
        </p:nvSpPr>
        <p:spPr>
          <a:xfrm>
            <a:off x="1781175" y="49911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Phao</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bơi</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052" name="Picture 4" descr="Tìm hiểu vể nguồn gốc của bộ ấm chén Bát Tràng cao cấp">
            <a:extLst>
              <a:ext uri="{FF2B5EF4-FFF2-40B4-BE49-F238E27FC236}">
                <a16:creationId xmlns:a16="http://schemas.microsoft.com/office/drawing/2014/main" id="{11AA90B1-BC57-8F94-5F61-8DEBC44AED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8449" y="1543793"/>
            <a:ext cx="4877176" cy="3209182"/>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7">
            <a:extLst>
              <a:ext uri="{FF2B5EF4-FFF2-40B4-BE49-F238E27FC236}">
                <a16:creationId xmlns:a16="http://schemas.microsoft.com/office/drawing/2014/main" id="{6C5D02AD-BA3A-B8F3-0438-C67BA162920F}"/>
              </a:ext>
            </a:extLst>
          </p:cNvPr>
          <p:cNvSpPr/>
          <p:nvPr/>
        </p:nvSpPr>
        <p:spPr>
          <a:xfrm>
            <a:off x="7639050" y="500062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Cốc</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chén</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588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ppt_x"/>
                                          </p:val>
                                        </p:tav>
                                        <p:tav tm="100000">
                                          <p:val>
                                            <p:strVal val="#ppt_x"/>
                                          </p:val>
                                        </p:tav>
                                      </p:tavLst>
                                    </p:anim>
                                    <p:anim calcmode="lin" valueType="num">
                                      <p:cBhvr additive="base">
                                        <p:cTn id="19"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 calcmode="lin" valueType="num">
                                      <p:cBhvr additive="base">
                                        <p:cTn id="28" dur="500" fill="hold"/>
                                        <p:tgtEl>
                                          <p:spTgt spid="2052"/>
                                        </p:tgtEl>
                                        <p:attrNameLst>
                                          <p:attrName>ppt_x</p:attrName>
                                        </p:attrNameLst>
                                      </p:cBhvr>
                                      <p:tavLst>
                                        <p:tav tm="0">
                                          <p:val>
                                            <p:strVal val="#ppt_x"/>
                                          </p:val>
                                        </p:tav>
                                        <p:tav tm="100000">
                                          <p:val>
                                            <p:strVal val="#ppt_x"/>
                                          </p:val>
                                        </p:tav>
                                      </p:tavLst>
                                    </p:anim>
                                    <p:anim calcmode="lin" valueType="num">
                                      <p:cBhvr additive="base">
                                        <p:cTn id="2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619124" y="171450"/>
            <a:ext cx="11372851" cy="923925"/>
            <a:chOff x="220394" y="27442"/>
            <a:chExt cx="4289850"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502748" y="73657"/>
              <a:ext cx="4007496" cy="23711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4000" b="1" i="0" u="none" strike="noStrike" kern="1200" cap="none" spc="0" normalizeH="0" baseline="0" noProof="0" dirty="0">
                  <a:ln>
                    <a:noFill/>
                  </a:ln>
                  <a:solidFill>
                    <a:srgbClr val="2D2100"/>
                  </a:solidFill>
                  <a:effectLst/>
                  <a:uLnTx/>
                  <a:uFillTx/>
                  <a:latin typeface="Calibri" panose="020F0502020204030204" pitchFamily="34" charset="0"/>
                  <a:cs typeface="Calibri" panose="020F0502020204030204" pitchFamily="34" charset="0"/>
                </a:rPr>
                <a:t>5. Tìm hiểu về tính chất hòa tan của nước</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0B5836E2-6AE3-1D07-C3D4-494EA679B440}"/>
              </a:ext>
            </a:extLst>
          </p:cNvPr>
          <p:cNvSpPr txBox="1"/>
          <p:nvPr/>
        </p:nvSpPr>
        <p:spPr>
          <a:xfrm>
            <a:off x="276225" y="1638300"/>
            <a:ext cx="6334125" cy="4465325"/>
          </a:xfrm>
          <a:prstGeom prst="rect">
            <a:avLst/>
          </a:prstGeom>
          <a:noFill/>
        </p:spPr>
        <p:txBody>
          <a:bodyPr wrap="square" rtlCol="0">
            <a:spAutoFit/>
          </a:bodyPr>
          <a:lstStyle/>
          <a:p>
            <a:pPr marL="457200" lvl="0" indent="-457200" algn="just">
              <a:spcAft>
                <a:spcPts val="500"/>
              </a:spcAf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Rót một lượng nước như nhau vào ba cốc A, B, C Cho một thìa muối vào cốc A, một thìa đường vào cốc B, một thìa cát sạch vào cốc C (h</a:t>
            </a:r>
            <a:r>
              <a:rPr lang="en-US" sz="2800" b="1" dirty="0">
                <a:solidFill>
                  <a:srgbClr val="002060"/>
                </a:solidFill>
                <a:latin typeface="Calibri" panose="020F0502020204030204" pitchFamily="34" charset="0"/>
                <a:cs typeface="Calibri" panose="020F0502020204030204" pitchFamily="34" charset="0"/>
              </a:rPr>
              <a:t>ì</a:t>
            </a:r>
            <a:r>
              <a:rPr lang="vi-VN" sz="2800" b="1" dirty="0">
                <a:solidFill>
                  <a:srgbClr val="002060"/>
                </a:solidFill>
                <a:latin typeface="Calibri" panose="020F0502020204030204" pitchFamily="34" charset="0"/>
                <a:cs typeface="Calibri" panose="020F0502020204030204" pitchFamily="34" charset="0"/>
              </a:rPr>
              <a:t>nh 6). Quan sát ba cốc A, B, C. Sau đó khuấy đều cả ba cốc. Quan sát và mô tả hiện tượng ở mỗi cốc.</a:t>
            </a:r>
            <a:endParaRPr lang="en-US" sz="2800" b="1" dirty="0">
              <a:solidFill>
                <a:srgbClr val="002060"/>
              </a:solidFill>
              <a:latin typeface="Calibri" panose="020F0502020204030204" pitchFamily="34" charset="0"/>
              <a:cs typeface="Calibri" panose="020F0502020204030204" pitchFamily="34" charset="0"/>
            </a:endParaRPr>
          </a:p>
          <a:p>
            <a:pPr marL="457200" lvl="0" indent="-457200" algn="just">
              <a:spcAft>
                <a:spcPts val="500"/>
              </a:spcAft>
              <a:buFont typeface="Arial" panose="020B0604020202020204" pitchFamily="34" charset="0"/>
              <a:buChar char="•"/>
            </a:pPr>
            <a:r>
              <a:rPr lang="en-US" sz="2800" b="1" dirty="0">
                <a:solidFill>
                  <a:srgbClr val="002060"/>
                </a:solidFill>
                <a:latin typeface="Calibri" panose="020F0502020204030204" pitchFamily="34" charset="0"/>
                <a:cs typeface="Calibri" panose="020F0502020204030204" pitchFamily="34" charset="0"/>
              </a:rPr>
              <a:t>H</a:t>
            </a:r>
            <a:r>
              <a:rPr lang="vi-VN" sz="2800" b="1" dirty="0">
                <a:solidFill>
                  <a:srgbClr val="002060"/>
                </a:solidFill>
                <a:latin typeface="Calibri" panose="020F0502020204030204" pitchFamily="34" charset="0"/>
                <a:cs typeface="Calibri" panose="020F0502020204030204" pitchFamily="34" charset="0"/>
              </a:rPr>
              <a:t>ãy cho biết nước hòa tan hay không hòa tan được chất nào sau đây: muối, đường, cát?</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681BEEA1-D24E-0A90-7AA9-79C262C132AC}"/>
              </a:ext>
            </a:extLst>
          </p:cNvPr>
          <p:cNvPicPr>
            <a:picLocks noChangeAspect="1"/>
          </p:cNvPicPr>
          <p:nvPr/>
        </p:nvPicPr>
        <p:blipFill>
          <a:blip r:embed="rId6"/>
          <a:stretch>
            <a:fillRect/>
          </a:stretch>
        </p:blipFill>
        <p:spPr>
          <a:xfrm>
            <a:off x="7219950" y="1481971"/>
            <a:ext cx="4281487" cy="3110059"/>
          </a:xfrm>
          <a:prstGeom prst="rect">
            <a:avLst/>
          </a:prstGeom>
        </p:spPr>
      </p:pic>
      <p:grpSp>
        <p:nvGrpSpPr>
          <p:cNvPr id="11" name="Group 10">
            <a:extLst>
              <a:ext uri="{FF2B5EF4-FFF2-40B4-BE49-F238E27FC236}">
                <a16:creationId xmlns:a16="http://schemas.microsoft.com/office/drawing/2014/main" id="{9D721685-3028-FCEF-652F-D7526FA12021}"/>
              </a:ext>
            </a:extLst>
          </p:cNvPr>
          <p:cNvGrpSpPr/>
          <p:nvPr/>
        </p:nvGrpSpPr>
        <p:grpSpPr>
          <a:xfrm>
            <a:off x="7134225" y="4343400"/>
            <a:ext cx="5257800" cy="2057400"/>
            <a:chOff x="5875675" y="3566239"/>
            <a:chExt cx="6238626" cy="2834561"/>
          </a:xfrm>
        </p:grpSpPr>
        <p:pic>
          <p:nvPicPr>
            <p:cNvPr id="13" name="Picture 318">
              <a:extLst>
                <a:ext uri="{FF2B5EF4-FFF2-40B4-BE49-F238E27FC236}">
                  <a16:creationId xmlns:a16="http://schemas.microsoft.com/office/drawing/2014/main" id="{DA2D4013-1407-2B33-A897-DDC34BC2E711}"/>
                </a:ext>
              </a:extLst>
            </p:cNvPr>
            <p:cNvPicPr>
              <a:picLocks noChangeAspect="1"/>
            </p:cNvPicPr>
            <p:nvPr/>
          </p:nvPicPr>
          <p:blipFill>
            <a:blip r:embed="rId7"/>
            <a:stretch>
              <a:fillRect/>
            </a:stretch>
          </p:blipFill>
          <p:spPr>
            <a:xfrm>
              <a:off x="5875675" y="3566239"/>
              <a:ext cx="6238626" cy="2834561"/>
            </a:xfrm>
            <a:prstGeom prst="rect">
              <a:avLst/>
            </a:prstGeom>
          </p:spPr>
        </p:pic>
        <p:sp>
          <p:nvSpPr>
            <p:cNvPr id="14" name="TextBox 13">
              <a:extLst>
                <a:ext uri="{FF2B5EF4-FFF2-40B4-BE49-F238E27FC236}">
                  <a16:creationId xmlns:a16="http://schemas.microsoft.com/office/drawing/2014/main" id="{122AA277-E20A-2416-AF39-2DB970A981EE}"/>
                </a:ext>
              </a:extLst>
            </p:cNvPr>
            <p:cNvSpPr txBox="1"/>
            <p:nvPr/>
          </p:nvSpPr>
          <p:spPr>
            <a:xfrm>
              <a:off x="7562850" y="5829300"/>
              <a:ext cx="2638425" cy="5512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Thảo</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luận</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nhóm</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val="352125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0"/>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 name="Hình chữ nhật 1">
            <a:extLst>
              <a:ext uri="{FF2B5EF4-FFF2-40B4-BE49-F238E27FC236}">
                <a16:creationId xmlns:a16="http://schemas.microsoft.com/office/drawing/2014/main" id="{88275E8C-CC44-A01A-F6F7-8244CCFD031B}"/>
              </a:ext>
            </a:extLst>
          </p:cNvPr>
          <p:cNvSpPr/>
          <p:nvPr/>
        </p:nvSpPr>
        <p:spPr>
          <a:xfrm>
            <a:off x="942975" y="342033"/>
            <a:ext cx="3505200" cy="677108"/>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THỰC HIỆN:</a:t>
            </a:r>
          </a:p>
        </p:txBody>
      </p:sp>
      <p:pic>
        <p:nvPicPr>
          <p:cNvPr id="10" name="Hình ảnh 46">
            <a:extLst>
              <a:ext uri="{FF2B5EF4-FFF2-40B4-BE49-F238E27FC236}">
                <a16:creationId xmlns:a16="http://schemas.microsoft.com/office/drawing/2014/main" id="{D94C667B-177D-ECE8-EE8F-562FA95CA25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62976" y="1762125"/>
            <a:ext cx="2289014" cy="4610099"/>
          </a:xfrm>
          <a:prstGeom prst="rect">
            <a:avLst/>
          </a:prstGeom>
        </p:spPr>
      </p:pic>
      <p:pic>
        <p:nvPicPr>
          <p:cNvPr id="11" name="Hình ảnh 47">
            <a:extLst>
              <a:ext uri="{FF2B5EF4-FFF2-40B4-BE49-F238E27FC236}">
                <a16:creationId xmlns:a16="http://schemas.microsoft.com/office/drawing/2014/main" id="{83B7A946-65C3-3623-806E-F705F59F86A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372100" y="1685925"/>
            <a:ext cx="2200275" cy="4572000"/>
          </a:xfrm>
          <a:prstGeom prst="rect">
            <a:avLst/>
          </a:prstGeom>
        </p:spPr>
      </p:pic>
      <p:pic>
        <p:nvPicPr>
          <p:cNvPr id="13" name="Hình ảnh 48">
            <a:extLst>
              <a:ext uri="{FF2B5EF4-FFF2-40B4-BE49-F238E27FC236}">
                <a16:creationId xmlns:a16="http://schemas.microsoft.com/office/drawing/2014/main" id="{3418B351-C49A-CE42-F60B-10D1BE7FB44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71650" y="2019299"/>
            <a:ext cx="2247900" cy="4314825"/>
          </a:xfrm>
          <a:prstGeom prst="rect">
            <a:avLst/>
          </a:prstGeom>
        </p:spPr>
      </p:pic>
      <p:pic>
        <p:nvPicPr>
          <p:cNvPr id="14" name="Hình ảnh 53">
            <a:extLst>
              <a:ext uri="{FF2B5EF4-FFF2-40B4-BE49-F238E27FC236}">
                <a16:creationId xmlns:a16="http://schemas.microsoft.com/office/drawing/2014/main" id="{91820FD9-2A10-5C40-39C2-47ABCD2593ED}"/>
              </a:ext>
            </a:extLst>
          </p:cNvPr>
          <p:cNvPicPr>
            <a:picLocks noChangeAspect="1"/>
          </p:cNvPicPr>
          <p:nvPr/>
        </p:nvPicPr>
        <p:blipFill>
          <a:blip r:embed="rId7"/>
          <a:stretch>
            <a:fillRect/>
          </a:stretch>
        </p:blipFill>
        <p:spPr>
          <a:xfrm>
            <a:off x="9463113" y="472752"/>
            <a:ext cx="1718177" cy="1963631"/>
          </a:xfrm>
          <a:prstGeom prst="rect">
            <a:avLst/>
          </a:prstGeom>
        </p:spPr>
      </p:pic>
      <p:pic>
        <p:nvPicPr>
          <p:cNvPr id="15" name="Hình ảnh 54">
            <a:extLst>
              <a:ext uri="{FF2B5EF4-FFF2-40B4-BE49-F238E27FC236}">
                <a16:creationId xmlns:a16="http://schemas.microsoft.com/office/drawing/2014/main" id="{575263AF-F0F3-55A2-EA0A-34700BCBCD61}"/>
              </a:ext>
            </a:extLst>
          </p:cNvPr>
          <p:cNvPicPr>
            <a:picLocks noChangeAspect="1"/>
          </p:cNvPicPr>
          <p:nvPr/>
        </p:nvPicPr>
        <p:blipFill>
          <a:blip r:embed="rId8"/>
          <a:stretch>
            <a:fillRect/>
          </a:stretch>
        </p:blipFill>
        <p:spPr>
          <a:xfrm>
            <a:off x="6209504" y="426432"/>
            <a:ext cx="1718177" cy="1965747"/>
          </a:xfrm>
          <a:prstGeom prst="rect">
            <a:avLst/>
          </a:prstGeom>
        </p:spPr>
      </p:pic>
      <p:pic>
        <p:nvPicPr>
          <p:cNvPr id="16" name="Hình ảnh 55">
            <a:extLst>
              <a:ext uri="{FF2B5EF4-FFF2-40B4-BE49-F238E27FC236}">
                <a16:creationId xmlns:a16="http://schemas.microsoft.com/office/drawing/2014/main" id="{BCBA1E32-48D4-0D2B-A86C-1E94DAF25BF0}"/>
              </a:ext>
            </a:extLst>
          </p:cNvPr>
          <p:cNvPicPr>
            <a:picLocks noChangeAspect="1"/>
          </p:cNvPicPr>
          <p:nvPr/>
        </p:nvPicPr>
        <p:blipFill>
          <a:blip r:embed="rId9"/>
          <a:stretch>
            <a:fillRect/>
          </a:stretch>
        </p:blipFill>
        <p:spPr>
          <a:xfrm>
            <a:off x="2618948" y="727076"/>
            <a:ext cx="1720293" cy="1974211"/>
          </a:xfrm>
          <a:prstGeom prst="rect">
            <a:avLst/>
          </a:prstGeom>
        </p:spPr>
      </p:pic>
      <p:sp>
        <p:nvSpPr>
          <p:cNvPr id="19" name="Freeform 9">
            <a:extLst>
              <a:ext uri="{FF2B5EF4-FFF2-40B4-BE49-F238E27FC236}">
                <a16:creationId xmlns:a16="http://schemas.microsoft.com/office/drawing/2014/main" id="{CB679D59-8CCE-12EC-F6F6-B8B819F95D76}"/>
              </a:ext>
            </a:extLst>
          </p:cNvPr>
          <p:cNvSpPr/>
          <p:nvPr/>
        </p:nvSpPr>
        <p:spPr>
          <a:xfrm rot="19983751">
            <a:off x="9247935" y="2396938"/>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0"/>
            <a:stretch>
              <a:fillRect/>
            </a:stretch>
          </a:blipFill>
        </p:spPr>
      </p:sp>
      <p:sp>
        <p:nvSpPr>
          <p:cNvPr id="20" name="Freeform 9">
            <a:extLst>
              <a:ext uri="{FF2B5EF4-FFF2-40B4-BE49-F238E27FC236}">
                <a16:creationId xmlns:a16="http://schemas.microsoft.com/office/drawing/2014/main" id="{D2014A7C-300F-FC8C-B513-81FE544901BA}"/>
              </a:ext>
            </a:extLst>
          </p:cNvPr>
          <p:cNvSpPr/>
          <p:nvPr/>
        </p:nvSpPr>
        <p:spPr>
          <a:xfrm rot="19983751">
            <a:off x="6010149" y="2482664"/>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0"/>
            <a:stretch>
              <a:fillRect/>
            </a:stretch>
          </a:blipFill>
        </p:spPr>
      </p:sp>
      <p:sp>
        <p:nvSpPr>
          <p:cNvPr id="21" name="Freeform 9">
            <a:extLst>
              <a:ext uri="{FF2B5EF4-FFF2-40B4-BE49-F238E27FC236}">
                <a16:creationId xmlns:a16="http://schemas.microsoft.com/office/drawing/2014/main" id="{7BA934DE-BB56-DBF3-2293-22B318154F2C}"/>
              </a:ext>
            </a:extLst>
          </p:cNvPr>
          <p:cNvSpPr/>
          <p:nvPr/>
        </p:nvSpPr>
        <p:spPr>
          <a:xfrm rot="19983751">
            <a:off x="2366016" y="2825563"/>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0"/>
            <a:stretch>
              <a:fillRect/>
            </a:stretch>
          </a:blipFill>
        </p:spPr>
      </p:sp>
      <p:sp>
        <p:nvSpPr>
          <p:cNvPr id="29" name="Freeform 3">
            <a:extLst>
              <a:ext uri="{FF2B5EF4-FFF2-40B4-BE49-F238E27FC236}">
                <a16:creationId xmlns:a16="http://schemas.microsoft.com/office/drawing/2014/main" id="{D09A9C14-74A8-1AB4-0B73-FF13D2CDC5BA}"/>
              </a:ext>
            </a:extLst>
          </p:cNvPr>
          <p:cNvSpPr/>
          <p:nvPr/>
        </p:nvSpPr>
        <p:spPr>
          <a:xfrm>
            <a:off x="8994346" y="4616196"/>
            <a:ext cx="1519815" cy="6771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3" name="Rectangle: Rounded Corners 32">
            <a:extLst>
              <a:ext uri="{FF2B5EF4-FFF2-40B4-BE49-F238E27FC236}">
                <a16:creationId xmlns:a16="http://schemas.microsoft.com/office/drawing/2014/main" id="{60927CA5-EE26-D19F-4671-9AC4DC47F776}"/>
              </a:ext>
            </a:extLst>
          </p:cNvPr>
          <p:cNvSpPr/>
          <p:nvPr/>
        </p:nvSpPr>
        <p:spPr>
          <a:xfrm>
            <a:off x="9096375" y="5762625"/>
            <a:ext cx="1114425"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Cát</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4" name="Rectangle: Rounded Corners 33">
            <a:extLst>
              <a:ext uri="{FF2B5EF4-FFF2-40B4-BE49-F238E27FC236}">
                <a16:creationId xmlns:a16="http://schemas.microsoft.com/office/drawing/2014/main" id="{570973AB-B62A-4361-4598-DA799D3F012B}"/>
              </a:ext>
            </a:extLst>
          </p:cNvPr>
          <p:cNvSpPr/>
          <p:nvPr/>
        </p:nvSpPr>
        <p:spPr>
          <a:xfrm>
            <a:off x="5819775" y="5715000"/>
            <a:ext cx="1562101"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Đường</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a16="http://schemas.microsoft.com/office/drawing/2014/main" id="{5D42CABA-0EA4-0D00-19C6-BC29E096885A}"/>
              </a:ext>
            </a:extLst>
          </p:cNvPr>
          <p:cNvSpPr/>
          <p:nvPr/>
        </p:nvSpPr>
        <p:spPr>
          <a:xfrm>
            <a:off x="2409825" y="5800725"/>
            <a:ext cx="1400175"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Muối</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6" name="Hình chữ nhật 8">
            <a:extLst>
              <a:ext uri="{FF2B5EF4-FFF2-40B4-BE49-F238E27FC236}">
                <a16:creationId xmlns:a16="http://schemas.microsoft.com/office/drawing/2014/main" id="{EB0F61C8-3DF4-9EC9-C36B-3EDD996C27BC}"/>
              </a:ext>
            </a:extLst>
          </p:cNvPr>
          <p:cNvSpPr/>
          <p:nvPr/>
        </p:nvSpPr>
        <p:spPr>
          <a:xfrm>
            <a:off x="9692325" y="2075548"/>
            <a:ext cx="89328" cy="3251200"/>
          </a:xfrm>
          <a:prstGeom prst="rect">
            <a:avLst/>
          </a:prstGeom>
          <a:blipFill>
            <a:blip r:embed="rId13">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
        <p:nvSpPr>
          <p:cNvPr id="37" name="Hình chữ nhật 8">
            <a:extLst>
              <a:ext uri="{FF2B5EF4-FFF2-40B4-BE49-F238E27FC236}">
                <a16:creationId xmlns:a16="http://schemas.microsoft.com/office/drawing/2014/main" id="{93B66C14-A416-3636-AF97-D00FA42B63E0}"/>
              </a:ext>
            </a:extLst>
          </p:cNvPr>
          <p:cNvSpPr/>
          <p:nvPr/>
        </p:nvSpPr>
        <p:spPr>
          <a:xfrm>
            <a:off x="6444300" y="1961248"/>
            <a:ext cx="89328" cy="3251200"/>
          </a:xfrm>
          <a:prstGeom prst="rect">
            <a:avLst/>
          </a:prstGeom>
          <a:blipFill>
            <a:blip r:embed="rId13">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
        <p:nvSpPr>
          <p:cNvPr id="38" name="Hình chữ nhật 8">
            <a:extLst>
              <a:ext uri="{FF2B5EF4-FFF2-40B4-BE49-F238E27FC236}">
                <a16:creationId xmlns:a16="http://schemas.microsoft.com/office/drawing/2014/main" id="{26329E77-ECD4-DD66-E031-2B8535C5EB37}"/>
              </a:ext>
            </a:extLst>
          </p:cNvPr>
          <p:cNvSpPr/>
          <p:nvPr/>
        </p:nvSpPr>
        <p:spPr>
          <a:xfrm>
            <a:off x="2881950" y="2104123"/>
            <a:ext cx="89328" cy="3251200"/>
          </a:xfrm>
          <a:prstGeom prst="rect">
            <a:avLst/>
          </a:prstGeom>
          <a:blipFill>
            <a:blip r:embed="rId13">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175745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42" presetClass="path" presetSubtype="0" accel="50000" decel="50000" fill="hold" nodeType="afterEffect">
                                  <p:stCondLst>
                                    <p:cond delay="0"/>
                                  </p:stCondLst>
                                  <p:childTnLst>
                                    <p:animMotion origin="layout" path="M 4.375E-6 -3.33333E-6 L 0.00221 0.26783 " pathEditMode="relative" rAng="0" ptsTypes="AA">
                                      <p:cBhvr>
                                        <p:cTn id="13" dur="3000" fill="hold"/>
                                        <p:tgtEl>
                                          <p:spTgt spid="19"/>
                                        </p:tgtEl>
                                        <p:attrNameLst>
                                          <p:attrName>ppt_x</p:attrName>
                                          <p:attrName>ppt_y</p:attrName>
                                        </p:attrNameLst>
                                      </p:cBhvr>
                                      <p:rCtr x="104" y="13380"/>
                                    </p:animMotion>
                                  </p:childTnLst>
                                </p:cTn>
                              </p:par>
                              <p:par>
                                <p:cTn id="14" presetID="42" presetClass="path" presetSubtype="0" accel="50000" decel="50000" fill="hold" nodeType="withEffect">
                                  <p:stCondLst>
                                    <p:cond delay="0"/>
                                  </p:stCondLst>
                                  <p:childTnLst>
                                    <p:animMotion origin="layout" path="M -8.33333E-7 -3.33333E-6 L 0.00612 0.24561 " pathEditMode="relative" rAng="0" ptsTypes="AA">
                                      <p:cBhvr>
                                        <p:cTn id="15" dur="3000" fill="hold"/>
                                        <p:tgtEl>
                                          <p:spTgt spid="20"/>
                                        </p:tgtEl>
                                        <p:attrNameLst>
                                          <p:attrName>ppt_x</p:attrName>
                                          <p:attrName>ppt_y</p:attrName>
                                        </p:attrNameLst>
                                      </p:cBhvr>
                                      <p:rCtr x="299" y="12269"/>
                                    </p:animMotion>
                                  </p:childTnLst>
                                </p:cTn>
                              </p:par>
                              <p:par>
                                <p:cTn id="16" presetID="42" presetClass="path" presetSubtype="0" accel="50000" decel="50000" fill="hold" nodeType="withEffect">
                                  <p:stCondLst>
                                    <p:cond delay="0"/>
                                  </p:stCondLst>
                                  <p:childTnLst>
                                    <p:animMotion origin="layout" path="M -2.5E-6 -3.33333E-6 L 0.00834 0.25255 " pathEditMode="relative" rAng="0" ptsTypes="AA">
                                      <p:cBhvr>
                                        <p:cTn id="17" dur="3000" fill="hold"/>
                                        <p:tgtEl>
                                          <p:spTgt spid="21"/>
                                        </p:tgtEl>
                                        <p:attrNameLst>
                                          <p:attrName>ppt_x</p:attrName>
                                          <p:attrName>ppt_y</p:attrName>
                                        </p:attrNameLst>
                                      </p:cBhvr>
                                      <p:rCtr x="417" y="12616"/>
                                    </p:animMotion>
                                  </p:childTnLst>
                                </p:cTn>
                              </p:par>
                            </p:childTnLst>
                          </p:cTn>
                        </p:par>
                        <p:par>
                          <p:cTn id="18" fill="hold">
                            <p:stCondLst>
                              <p:cond delay="3000"/>
                            </p:stCondLst>
                            <p:childTnLst>
                              <p:par>
                                <p:cTn id="19" presetID="10" presetClass="exit" presetSubtype="0" fill="hold" nodeType="after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par>
                          <p:cTn id="28" fill="hold">
                            <p:stCondLst>
                              <p:cond delay="3500"/>
                            </p:stCondLst>
                            <p:childTnLst>
                              <p:par>
                                <p:cTn id="29" presetID="10" presetClass="exit" presetSubtype="0" fill="hold" nodeType="after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32" presetClass="emph" presetSubtype="0" repeatCount="5000" fill="hold" grpId="1"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par>
                                <p:cTn id="57" presetID="32" presetClass="emph" presetSubtype="0" repeatCount="5000" fill="hold" grpId="1" nodeType="withEffect">
                                  <p:stCondLst>
                                    <p:cond delay="0"/>
                                  </p:stCondLst>
                                  <p:childTnLst>
                                    <p:animRot by="120000">
                                      <p:cBhvr>
                                        <p:cTn id="58" dur="50" fill="hold">
                                          <p:stCondLst>
                                            <p:cond delay="0"/>
                                          </p:stCondLst>
                                        </p:cTn>
                                        <p:tgtEl>
                                          <p:spTgt spid="37"/>
                                        </p:tgtEl>
                                        <p:attrNameLst>
                                          <p:attrName>r</p:attrName>
                                        </p:attrNameLst>
                                      </p:cBhvr>
                                    </p:animRot>
                                    <p:animRot by="-240000">
                                      <p:cBhvr>
                                        <p:cTn id="59" dur="100" fill="hold">
                                          <p:stCondLst>
                                            <p:cond delay="100"/>
                                          </p:stCondLst>
                                        </p:cTn>
                                        <p:tgtEl>
                                          <p:spTgt spid="37"/>
                                        </p:tgtEl>
                                        <p:attrNameLst>
                                          <p:attrName>r</p:attrName>
                                        </p:attrNameLst>
                                      </p:cBhvr>
                                    </p:animRot>
                                    <p:animRot by="240000">
                                      <p:cBhvr>
                                        <p:cTn id="60" dur="100" fill="hold">
                                          <p:stCondLst>
                                            <p:cond delay="200"/>
                                          </p:stCondLst>
                                        </p:cTn>
                                        <p:tgtEl>
                                          <p:spTgt spid="37"/>
                                        </p:tgtEl>
                                        <p:attrNameLst>
                                          <p:attrName>r</p:attrName>
                                        </p:attrNameLst>
                                      </p:cBhvr>
                                    </p:animRot>
                                    <p:animRot by="-240000">
                                      <p:cBhvr>
                                        <p:cTn id="61" dur="100" fill="hold">
                                          <p:stCondLst>
                                            <p:cond delay="300"/>
                                          </p:stCondLst>
                                        </p:cTn>
                                        <p:tgtEl>
                                          <p:spTgt spid="37"/>
                                        </p:tgtEl>
                                        <p:attrNameLst>
                                          <p:attrName>r</p:attrName>
                                        </p:attrNameLst>
                                      </p:cBhvr>
                                    </p:animRot>
                                    <p:animRot by="120000">
                                      <p:cBhvr>
                                        <p:cTn id="62" dur="100" fill="hold">
                                          <p:stCondLst>
                                            <p:cond delay="400"/>
                                          </p:stCondLst>
                                        </p:cTn>
                                        <p:tgtEl>
                                          <p:spTgt spid="37"/>
                                        </p:tgtEl>
                                        <p:attrNameLst>
                                          <p:attrName>r</p:attrName>
                                        </p:attrNameLst>
                                      </p:cBhvr>
                                    </p:animRot>
                                  </p:childTnLst>
                                </p:cTn>
                              </p:par>
                              <p:par>
                                <p:cTn id="63" presetID="32" presetClass="emph" presetSubtype="0" repeatCount="5000" fill="hold" grpId="1" nodeType="withEffect">
                                  <p:stCondLst>
                                    <p:cond delay="0"/>
                                  </p:stCondLst>
                                  <p:childTnLst>
                                    <p:animRot by="120000">
                                      <p:cBhvr>
                                        <p:cTn id="64" dur="50" fill="hold">
                                          <p:stCondLst>
                                            <p:cond delay="0"/>
                                          </p:stCondLst>
                                        </p:cTn>
                                        <p:tgtEl>
                                          <p:spTgt spid="38"/>
                                        </p:tgtEl>
                                        <p:attrNameLst>
                                          <p:attrName>r</p:attrName>
                                        </p:attrNameLst>
                                      </p:cBhvr>
                                    </p:animRot>
                                    <p:animRot by="-240000">
                                      <p:cBhvr>
                                        <p:cTn id="65" dur="100" fill="hold">
                                          <p:stCondLst>
                                            <p:cond delay="100"/>
                                          </p:stCondLst>
                                        </p:cTn>
                                        <p:tgtEl>
                                          <p:spTgt spid="38"/>
                                        </p:tgtEl>
                                        <p:attrNameLst>
                                          <p:attrName>r</p:attrName>
                                        </p:attrNameLst>
                                      </p:cBhvr>
                                    </p:animRot>
                                    <p:animRot by="240000">
                                      <p:cBhvr>
                                        <p:cTn id="66" dur="100" fill="hold">
                                          <p:stCondLst>
                                            <p:cond delay="200"/>
                                          </p:stCondLst>
                                        </p:cTn>
                                        <p:tgtEl>
                                          <p:spTgt spid="38"/>
                                        </p:tgtEl>
                                        <p:attrNameLst>
                                          <p:attrName>r</p:attrName>
                                        </p:attrNameLst>
                                      </p:cBhvr>
                                    </p:animRot>
                                    <p:animRot by="-240000">
                                      <p:cBhvr>
                                        <p:cTn id="67" dur="100" fill="hold">
                                          <p:stCondLst>
                                            <p:cond delay="300"/>
                                          </p:stCondLst>
                                        </p:cTn>
                                        <p:tgtEl>
                                          <p:spTgt spid="38"/>
                                        </p:tgtEl>
                                        <p:attrNameLst>
                                          <p:attrName>r</p:attrName>
                                        </p:attrNameLst>
                                      </p:cBhvr>
                                    </p:animRot>
                                    <p:animRot by="120000">
                                      <p:cBhvr>
                                        <p:cTn id="68" dur="100" fill="hold">
                                          <p:stCondLst>
                                            <p:cond delay="400"/>
                                          </p:stCondLst>
                                        </p:cTn>
                                        <p:tgtEl>
                                          <p:spTgt spid="38"/>
                                        </p:tgtEl>
                                        <p:attrNameLst>
                                          <p:attrName>r</p:attrName>
                                        </p:attrNameLst>
                                      </p:cBhvr>
                                    </p:animRot>
                                  </p:childTnLst>
                                </p:cTn>
                              </p:par>
                              <p:par>
                                <p:cTn id="69" presetID="10" presetClass="exit" presetSubtype="0" fill="hold" grpId="2" nodeType="withEffect">
                                  <p:stCondLst>
                                    <p:cond delay="0"/>
                                  </p:stCondLst>
                                  <p:childTnLst>
                                    <p:animEffect transition="out" filter="fade">
                                      <p:cBhvr>
                                        <p:cTn id="70" dur="500"/>
                                        <p:tgtEl>
                                          <p:spTgt spid="37"/>
                                        </p:tgtEl>
                                      </p:cBhvr>
                                    </p:animEffect>
                                    <p:set>
                                      <p:cBhvr>
                                        <p:cTn id="71" dur="1" fill="hold">
                                          <p:stCondLst>
                                            <p:cond delay="499"/>
                                          </p:stCondLst>
                                        </p:cTn>
                                        <p:tgtEl>
                                          <p:spTgt spid="37"/>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36"/>
                                        </p:tgtEl>
                                      </p:cBhvr>
                                    </p:animEffect>
                                    <p:set>
                                      <p:cBhvr>
                                        <p:cTn id="74" dur="1" fill="hold">
                                          <p:stCondLst>
                                            <p:cond delay="499"/>
                                          </p:stCondLst>
                                        </p:cTn>
                                        <p:tgtEl>
                                          <p:spTgt spid="36"/>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38"/>
                                        </p:tgtEl>
                                      </p:cBhvr>
                                    </p:animEffect>
                                    <p:set>
                                      <p:cBhvr>
                                        <p:cTn id="77" dur="1" fill="hold">
                                          <p:stCondLst>
                                            <p:cond delay="499"/>
                                          </p:stCondLst>
                                        </p:cTn>
                                        <p:tgtEl>
                                          <p:spTgt spid="38"/>
                                        </p:tgtEl>
                                        <p:attrNameLst>
                                          <p:attrName>style.visibility</p:attrName>
                                        </p:attrNameLst>
                                      </p:cBhvr>
                                      <p:to>
                                        <p:strVal val="hidden"/>
                                      </p:to>
                                    </p:set>
                                  </p:childTnLst>
                                </p:cTn>
                              </p:par>
                            </p:childTnLst>
                          </p:cTn>
                        </p:par>
                        <p:par>
                          <p:cTn id="78" fill="hold">
                            <p:stCondLst>
                              <p:cond delay="3500"/>
                            </p:stCondLst>
                            <p:childTnLst>
                              <p:par>
                                <p:cTn id="79" presetID="10" presetClass="entr" presetSubtype="0" fill="hold"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6" grpId="2" animBg="1"/>
      <p:bldP spid="37" grpId="0" animBg="1"/>
      <p:bldP spid="37" grpId="1" animBg="1"/>
      <p:bldP spid="37" grpId="2" animBg="1"/>
      <p:bldP spid="38" grpId="0" animBg="1"/>
      <p:bldP spid="38" grpId="1" animBg="1"/>
      <p:bldP spid="38"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2486024" y="228597"/>
            <a:ext cx="6591301" cy="923925"/>
            <a:chOff x="-67033" y="-36378"/>
            <a:chExt cx="2992835"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148538" y="584144"/>
              <a:ext cx="2777264"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một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grpSp>
      <p:pic>
        <p:nvPicPr>
          <p:cNvPr id="3074" name="Picture 2" descr="Sai lầm khi sử dụng mì chính, bột ngọt cần tránh - Bếp từ Lorca - an toàn  tối đa">
            <a:extLst>
              <a:ext uri="{FF2B5EF4-FFF2-40B4-BE49-F238E27FC236}">
                <a16:creationId xmlns:a16="http://schemas.microsoft.com/office/drawing/2014/main" id="{0603DC2A-DC39-8A95-54EF-B86767A756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 y="1489472"/>
            <a:ext cx="5937249" cy="3339703"/>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7">
            <a:extLst>
              <a:ext uri="{FF2B5EF4-FFF2-40B4-BE49-F238E27FC236}">
                <a16:creationId xmlns:a16="http://schemas.microsoft.com/office/drawing/2014/main" id="{AAAFF5A8-DBC4-DF3D-67CD-C637BA4175B0}"/>
              </a:ext>
            </a:extLst>
          </p:cNvPr>
          <p:cNvSpPr/>
          <p:nvPr/>
        </p:nvSpPr>
        <p:spPr>
          <a:xfrm>
            <a:off x="1733550" y="50292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Mì</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chính</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076" name="Picture 4" descr="Thủ tục làm Giấy phép an toàn thực phẩm Giấm ăn (2023)">
            <a:extLst>
              <a:ext uri="{FF2B5EF4-FFF2-40B4-BE49-F238E27FC236}">
                <a16:creationId xmlns:a16="http://schemas.microsoft.com/office/drawing/2014/main" id="{C37E9181-65FC-9D5E-ED4A-F0A628B494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1483519"/>
            <a:ext cx="4486274" cy="3364705"/>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7">
            <a:extLst>
              <a:ext uri="{FF2B5EF4-FFF2-40B4-BE49-F238E27FC236}">
                <a16:creationId xmlns:a16="http://schemas.microsoft.com/office/drawing/2014/main" id="{6F485D56-4AF2-9C36-2A33-F431F11B58B4}"/>
              </a:ext>
            </a:extLst>
          </p:cNvPr>
          <p:cNvSpPr/>
          <p:nvPr/>
        </p:nvSpPr>
        <p:spPr>
          <a:xfrm>
            <a:off x="7639050" y="501967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Giấm</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ăn</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804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additive="base">
                                        <p:cTn id="18" dur="500" fill="hold"/>
                                        <p:tgtEl>
                                          <p:spTgt spid="3074"/>
                                        </p:tgtEl>
                                        <p:attrNameLst>
                                          <p:attrName>ppt_x</p:attrName>
                                        </p:attrNameLst>
                                      </p:cBhvr>
                                      <p:tavLst>
                                        <p:tav tm="0">
                                          <p:val>
                                            <p:strVal val="#ppt_x"/>
                                          </p:val>
                                        </p:tav>
                                        <p:tav tm="100000">
                                          <p:val>
                                            <p:strVal val="#ppt_x"/>
                                          </p:val>
                                        </p:tav>
                                      </p:tavLst>
                                    </p:anim>
                                    <p:anim calcmode="lin" valueType="num">
                                      <p:cBhvr additive="base">
                                        <p:cTn id="19"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076"/>
                                        </p:tgtEl>
                                        <p:attrNameLst>
                                          <p:attrName>style.visibility</p:attrName>
                                        </p:attrNameLst>
                                      </p:cBhvr>
                                      <p:to>
                                        <p:strVal val="visible"/>
                                      </p:to>
                                    </p:set>
                                    <p:anim calcmode="lin" valueType="num">
                                      <p:cBhvr additive="base">
                                        <p:cTn id="28" dur="500" fill="hold"/>
                                        <p:tgtEl>
                                          <p:spTgt spid="3076"/>
                                        </p:tgtEl>
                                        <p:attrNameLst>
                                          <p:attrName>ppt_x</p:attrName>
                                        </p:attrNameLst>
                                      </p:cBhvr>
                                      <p:tavLst>
                                        <p:tav tm="0">
                                          <p:val>
                                            <p:strVal val="#ppt_x"/>
                                          </p:val>
                                        </p:tav>
                                        <p:tav tm="100000">
                                          <p:val>
                                            <p:strVal val="#ppt_x"/>
                                          </p:val>
                                        </p:tav>
                                      </p:tavLst>
                                    </p:anim>
                                    <p:anim calcmode="lin" valueType="num">
                                      <p:cBhvr additive="base">
                                        <p:cTn id="29"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2486024" y="228597"/>
            <a:ext cx="7524751" cy="1262468"/>
            <a:chOff x="-67033" y="-36378"/>
            <a:chExt cx="2992835" cy="4228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148538" y="584144"/>
              <a:ext cx="2777264" cy="36083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một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grpSp>
      <p:pic>
        <p:nvPicPr>
          <p:cNvPr id="4098" name="Picture 2" descr="Doanh nghiệp được tự quyết định giá bán xăng dầu?">
            <a:extLst>
              <a:ext uri="{FF2B5EF4-FFF2-40B4-BE49-F238E27FC236}">
                <a16:creationId xmlns:a16="http://schemas.microsoft.com/office/drawing/2014/main" id="{F1A402A3-71BE-D8D7-BD70-1D36340E41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 y="1447799"/>
            <a:ext cx="5705454" cy="358140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a:extLst>
              <a:ext uri="{FF2B5EF4-FFF2-40B4-BE49-F238E27FC236}">
                <a16:creationId xmlns:a16="http://schemas.microsoft.com/office/drawing/2014/main" id="{D6811C4E-CC9C-BE41-55ED-8C5DF2D41ED3}"/>
              </a:ext>
            </a:extLst>
          </p:cNvPr>
          <p:cNvSpPr/>
          <p:nvPr/>
        </p:nvSpPr>
        <p:spPr>
          <a:xfrm>
            <a:off x="1533525" y="524827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Xăng</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100" name="Picture 4" descr="Thông tin về 5 loại dầu ăn tốt cho sức khỏe khi sử dụng">
            <a:extLst>
              <a:ext uri="{FF2B5EF4-FFF2-40B4-BE49-F238E27FC236}">
                <a16:creationId xmlns:a16="http://schemas.microsoft.com/office/drawing/2014/main" id="{C213A655-90E2-1047-5DE3-BD44F66141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4149" y="1448021"/>
            <a:ext cx="5133975" cy="3571653"/>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7">
            <a:extLst>
              <a:ext uri="{FF2B5EF4-FFF2-40B4-BE49-F238E27FC236}">
                <a16:creationId xmlns:a16="http://schemas.microsoft.com/office/drawing/2014/main" id="{827A398A-FCD4-798F-A45A-621B3C515E66}"/>
              </a:ext>
            </a:extLst>
          </p:cNvPr>
          <p:cNvSpPr/>
          <p:nvPr/>
        </p:nvSpPr>
        <p:spPr>
          <a:xfrm>
            <a:off x="7620000" y="522922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Dầu</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ăn</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490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100"/>
                                        </p:tgtEl>
                                        <p:attrNameLst>
                                          <p:attrName>style.visibility</p:attrName>
                                        </p:attrNameLst>
                                      </p:cBhvr>
                                      <p:to>
                                        <p:strVal val="visible"/>
                                      </p:to>
                                    </p:set>
                                    <p:anim calcmode="lin" valueType="num">
                                      <p:cBhvr additive="base">
                                        <p:cTn id="28" dur="500" fill="hold"/>
                                        <p:tgtEl>
                                          <p:spTgt spid="4100"/>
                                        </p:tgtEl>
                                        <p:attrNameLst>
                                          <p:attrName>ppt_x</p:attrName>
                                        </p:attrNameLst>
                                      </p:cBhvr>
                                      <p:tavLst>
                                        <p:tav tm="0">
                                          <p:val>
                                            <p:strVal val="#ppt_x"/>
                                          </p:val>
                                        </p:tav>
                                        <p:tav tm="100000">
                                          <p:val>
                                            <p:strVal val="#ppt_x"/>
                                          </p:val>
                                        </p:tav>
                                      </p:tavLst>
                                    </p:anim>
                                    <p:anim calcmode="lin" valueType="num">
                                      <p:cBhvr additive="base">
                                        <p:cTn id="29"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8549C7F-FBD8-D86C-6256-3F020E907243}"/>
              </a:ext>
            </a:extLst>
          </p:cNvPr>
          <p:cNvSpPr txBox="1"/>
          <p:nvPr/>
        </p:nvSpPr>
        <p:spPr>
          <a:xfrm>
            <a:off x="2106165" y="1813572"/>
            <a:ext cx="8150242" cy="3416320"/>
          </a:xfrm>
          <a:prstGeom prst="rect">
            <a:avLst/>
          </a:prstGeom>
          <a:noFill/>
        </p:spPr>
        <p:txBody>
          <a:bodyPr wrap="square" rtlCol="0">
            <a:spAutoFit/>
          </a:bodyPr>
          <a:lstStyle/>
          <a:p>
            <a:pPr lvl="0" algn="just">
              <a:defRPr/>
            </a:pPr>
            <a:r>
              <a:rPr lang="vi-VN" sz="3600" b="1" dirty="0">
                <a:solidFill>
                  <a:srgbClr val="002060"/>
                </a:solidFill>
                <a:latin typeface="Calibri" panose="020F0502020204030204"/>
              </a:rPr>
              <a:t>Nước ở dạng lỏng trong suốt, không màu, không mùi, không vị và không có hình dạng nhất định. Nước chảy từ trên cao xuống thấp, lan ra khắp mọi phía, thấm qua một số vật và hòa tan được một số chất.”</a:t>
            </a:r>
          </a:p>
        </p:txBody>
      </p:sp>
      <p:pic>
        <p:nvPicPr>
          <p:cNvPr id="2" name="Picture 1">
            <a:extLst>
              <a:ext uri="{FF2B5EF4-FFF2-40B4-BE49-F238E27FC236}">
                <a16:creationId xmlns:a16="http://schemas.microsoft.com/office/drawing/2014/main" id="{C4D3E78F-7876-0425-5584-E168D6B2AAA9}"/>
              </a:ext>
            </a:extLst>
          </p:cNvPr>
          <p:cNvPicPr>
            <a:picLocks noChangeAspect="1"/>
          </p:cNvPicPr>
          <p:nvPr/>
        </p:nvPicPr>
        <p:blipFill>
          <a:blip r:embed="rId3"/>
          <a:stretch>
            <a:fillRect/>
          </a:stretch>
        </p:blipFill>
        <p:spPr>
          <a:xfrm>
            <a:off x="4108138" y="813394"/>
            <a:ext cx="4261473" cy="944962"/>
          </a:xfrm>
          <a:prstGeom prst="rect">
            <a:avLst/>
          </a:prstGeom>
        </p:spPr>
      </p:pic>
      <p:pic>
        <p:nvPicPr>
          <p:cNvPr id="3" name="Picture 2" descr="Icon&#10;&#10;Description automatically generated">
            <a:extLst>
              <a:ext uri="{FF2B5EF4-FFF2-40B4-BE49-F238E27FC236}">
                <a16:creationId xmlns:a16="http://schemas.microsoft.com/office/drawing/2014/main" id="{609AD565-2DBC-3954-2FB8-43B656FE7B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0159" y="4619626"/>
            <a:ext cx="1748790" cy="1748790"/>
          </a:xfrm>
          <a:prstGeom prst="rect">
            <a:avLst/>
          </a:prstGeom>
        </p:spPr>
      </p:pic>
      <p:pic>
        <p:nvPicPr>
          <p:cNvPr id="4" name="Picture 3" descr="Icon&#10;&#10;Description automatically generated">
            <a:extLst>
              <a:ext uri="{FF2B5EF4-FFF2-40B4-BE49-F238E27FC236}">
                <a16:creationId xmlns:a16="http://schemas.microsoft.com/office/drawing/2014/main" id="{BBFA0284-E86A-8D68-6967-ACCF6AE0F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1184" y="4714876"/>
            <a:ext cx="1748790" cy="1748790"/>
          </a:xfrm>
          <a:prstGeom prst="rect">
            <a:avLst/>
          </a:prstGeom>
        </p:spPr>
      </p:pic>
    </p:spTree>
    <p:extLst>
      <p:ext uri="{BB962C8B-B14F-4D97-AF65-F5344CB8AC3E}">
        <p14:creationId xmlns:p14="http://schemas.microsoft.com/office/powerpoint/2010/main" val="405444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368" y="1030941"/>
            <a:ext cx="7292863" cy="4348637"/>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6" y="2164031"/>
            <a:ext cx="3073341" cy="4445000"/>
          </a:xfrm>
          <a:prstGeom prst="rect">
            <a:avLst/>
          </a:prstGeom>
        </p:spPr>
      </p:pic>
      <p:sp>
        <p:nvSpPr>
          <p:cNvPr id="3" name="TextBox 2">
            <a:extLst>
              <a:ext uri="{FF2B5EF4-FFF2-40B4-BE49-F238E27FC236}">
                <a16:creationId xmlns:a16="http://schemas.microsoft.com/office/drawing/2014/main" id="{B4F540AE-D513-6C99-B046-CEDCA487A64E}"/>
              </a:ext>
            </a:extLst>
          </p:cNvPr>
          <p:cNvSpPr txBox="1"/>
          <p:nvPr/>
        </p:nvSpPr>
        <p:spPr>
          <a:xfrm>
            <a:off x="3257550" y="2124075"/>
            <a:ext cx="581977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sng"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 động 2:</a:t>
            </a:r>
            <a:r>
              <a:rPr kumimoji="0" lang="nl-NL"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nl-NL"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 số ứng dụng tính chất của nước</a:t>
            </a:r>
            <a:endParaRPr kumimoji="0" lang="en-US"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Icon&#10;&#10;Description automatically generated">
            <a:extLst>
              <a:ext uri="{FF2B5EF4-FFF2-40B4-BE49-F238E27FC236}">
                <a16:creationId xmlns:a16="http://schemas.microsoft.com/office/drawing/2014/main" id="{213118AE-3EA6-8489-503D-A313D2216B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8634" y="504826"/>
            <a:ext cx="1748790" cy="1748790"/>
          </a:xfrm>
          <a:prstGeom prst="rect">
            <a:avLst/>
          </a:prstGeom>
        </p:spPr>
      </p:pic>
    </p:spTree>
    <p:extLst>
      <p:ext uri="{BB962C8B-B14F-4D97-AF65-F5344CB8AC3E}">
        <p14:creationId xmlns:p14="http://schemas.microsoft.com/office/powerpoint/2010/main" val="63682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grpSp>
        <p:nvGrpSpPr>
          <p:cNvPr id="39" name="Group 38">
            <a:extLst>
              <a:ext uri="{FF2B5EF4-FFF2-40B4-BE49-F238E27FC236}">
                <a16:creationId xmlns:a16="http://schemas.microsoft.com/office/drawing/2014/main" id="{9A8F909A-4AF7-45EF-B624-AB6D6545FBBC}"/>
              </a:ext>
            </a:extLst>
          </p:cNvPr>
          <p:cNvGrpSpPr/>
          <p:nvPr/>
        </p:nvGrpSpPr>
        <p:grpSpPr>
          <a:xfrm>
            <a:off x="72160" y="211605"/>
            <a:ext cx="11910291" cy="1426695"/>
            <a:chOff x="889206" y="218253"/>
            <a:chExt cx="11910291" cy="1426695"/>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11479849" cy="1426695"/>
              <a:chOff x="6719591" y="2584561"/>
              <a:chExt cx="6384298" cy="2076830"/>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1"/>
                <a:ext cx="6384298" cy="2076830"/>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5" y="2707679"/>
                <a:ext cx="6250959" cy="19265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Mỗi hình dưới đây thể hiện ứng dụng tính chất nào của nước?</a:t>
                </a: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F9587FDC-64EE-9DE0-DD55-6014A6995310}"/>
              </a:ext>
            </a:extLst>
          </p:cNvPr>
          <p:cNvPicPr>
            <a:picLocks noChangeAspect="1"/>
          </p:cNvPicPr>
          <p:nvPr/>
        </p:nvPicPr>
        <p:blipFill>
          <a:blip r:embed="rId7"/>
          <a:stretch>
            <a:fillRect/>
          </a:stretch>
        </p:blipFill>
        <p:spPr>
          <a:xfrm>
            <a:off x="1743075" y="1877048"/>
            <a:ext cx="8891587" cy="48095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333376" y="314325"/>
            <a:ext cx="11601450" cy="63912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descr="A picture containing shape&#10;&#10;Description automatically generated">
            <a:extLst>
              <a:ext uri="{FF2B5EF4-FFF2-40B4-BE49-F238E27FC236}">
                <a16:creationId xmlns:a16="http://schemas.microsoft.com/office/drawing/2014/main" id="{206C44FB-6A02-2494-22C6-91A6F60E1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pic>
        <p:nvPicPr>
          <p:cNvPr id="3" name="Picture 2">
            <a:extLst>
              <a:ext uri="{FF2B5EF4-FFF2-40B4-BE49-F238E27FC236}">
                <a16:creationId xmlns:a16="http://schemas.microsoft.com/office/drawing/2014/main" id="{45B543DC-925C-2124-92CF-BEFF3A6282E0}"/>
              </a:ext>
            </a:extLst>
          </p:cNvPr>
          <p:cNvPicPr>
            <a:picLocks noChangeAspect="1"/>
          </p:cNvPicPr>
          <p:nvPr/>
        </p:nvPicPr>
        <p:blipFill>
          <a:blip r:embed="rId7"/>
          <a:stretch>
            <a:fillRect/>
          </a:stretch>
        </p:blipFill>
        <p:spPr>
          <a:xfrm>
            <a:off x="785812" y="2195512"/>
            <a:ext cx="4505325" cy="2657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Hình chữ nhật: Góc Tròn 48">
            <a:extLst>
              <a:ext uri="{FF2B5EF4-FFF2-40B4-BE49-F238E27FC236}">
                <a16:creationId xmlns:a16="http://schemas.microsoft.com/office/drawing/2014/main" id="{D852AB41-9273-42E0-A8A9-A6F55C9B6200}"/>
              </a:ext>
            </a:extLst>
          </p:cNvPr>
          <p:cNvSpPr/>
          <p:nvPr/>
        </p:nvSpPr>
        <p:spPr>
          <a:xfrm>
            <a:off x="5534025" y="1882469"/>
            <a:ext cx="5867400" cy="3975405"/>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Ứng dụng tính chất không thấm nước: </a:t>
            </a: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làm ô bằng vải ni – lông; giày bằng cao su, áo mưa bằng vải nhựa.</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Ứng dụng tính chất hướng chảy của nước (từ cao xuống thấp): </a:t>
            </a: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làm ô dốc xuống để nước 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ả</a:t>
            </a: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y xuống, không đọng lại trên ô.</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3893452-EA63-0A60-3503-686B0C426B80}"/>
              </a:ext>
            </a:extLst>
          </p:cNvPr>
          <p:cNvPicPr>
            <a:picLocks noChangeAspect="1"/>
          </p:cNvPicPr>
          <p:nvPr/>
        </p:nvPicPr>
        <p:blipFill>
          <a:blip r:embed="rId8"/>
          <a:stretch>
            <a:fillRect/>
          </a:stretch>
        </p:blipFill>
        <p:spPr>
          <a:xfrm>
            <a:off x="2217080" y="617944"/>
            <a:ext cx="7834039" cy="859611"/>
          </a:xfrm>
          <a:prstGeom prst="rect">
            <a:avLst/>
          </a:prstGeom>
        </p:spPr>
      </p:pic>
    </p:spTree>
    <p:extLst>
      <p:ext uri="{BB962C8B-B14F-4D97-AF65-F5344CB8AC3E}">
        <p14:creationId xmlns:p14="http://schemas.microsoft.com/office/powerpoint/2010/main" val="1199967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333376" y="314325"/>
            <a:ext cx="11601450" cy="63912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descr="A picture containing shape&#10;&#10;Description automatically generated">
            <a:extLst>
              <a:ext uri="{FF2B5EF4-FFF2-40B4-BE49-F238E27FC236}">
                <a16:creationId xmlns:a16="http://schemas.microsoft.com/office/drawing/2014/main" id="{206C44FB-6A02-2494-22C6-91A6F60E1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
        <p:nvSpPr>
          <p:cNvPr id="2" name="Hình chữ nhật: Góc Tròn 48">
            <a:extLst>
              <a:ext uri="{FF2B5EF4-FFF2-40B4-BE49-F238E27FC236}">
                <a16:creationId xmlns:a16="http://schemas.microsoft.com/office/drawing/2014/main" id="{D852AB41-9273-42E0-A8A9-A6F55C9B6200}"/>
              </a:ext>
            </a:extLst>
          </p:cNvPr>
          <p:cNvSpPr/>
          <p:nvPr/>
        </p:nvSpPr>
        <p:spPr>
          <a:xfrm>
            <a:off x="6581775" y="1882470"/>
            <a:ext cx="5143500" cy="35182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Ứng dụng tính chất hướng chảy của nước (từ cao xuống thấp): </a:t>
            </a: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làm ruộng bậc thang, ngăn không cho nước chảy hết xuống chân đồi, núi.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3893452-EA63-0A60-3503-686B0C426B80}"/>
              </a:ext>
            </a:extLst>
          </p:cNvPr>
          <p:cNvPicPr>
            <a:picLocks noChangeAspect="1"/>
          </p:cNvPicPr>
          <p:nvPr/>
        </p:nvPicPr>
        <p:blipFill>
          <a:blip r:embed="rId7"/>
          <a:stretch>
            <a:fillRect/>
          </a:stretch>
        </p:blipFill>
        <p:spPr>
          <a:xfrm>
            <a:off x="2217080" y="617944"/>
            <a:ext cx="7834039" cy="859611"/>
          </a:xfrm>
          <a:prstGeom prst="rect">
            <a:avLst/>
          </a:prstGeom>
        </p:spPr>
      </p:pic>
      <p:pic>
        <p:nvPicPr>
          <p:cNvPr id="7" name="Picture 6">
            <a:extLst>
              <a:ext uri="{FF2B5EF4-FFF2-40B4-BE49-F238E27FC236}">
                <a16:creationId xmlns:a16="http://schemas.microsoft.com/office/drawing/2014/main" id="{1F27B0AD-40AC-7E0F-365E-6E884671E6DA}"/>
              </a:ext>
            </a:extLst>
          </p:cNvPr>
          <p:cNvPicPr>
            <a:picLocks noChangeAspect="1"/>
          </p:cNvPicPr>
          <p:nvPr/>
        </p:nvPicPr>
        <p:blipFill>
          <a:blip r:embed="rId8"/>
          <a:stretch>
            <a:fillRect/>
          </a:stretch>
        </p:blipFill>
        <p:spPr>
          <a:xfrm>
            <a:off x="814387" y="2014537"/>
            <a:ext cx="5210175" cy="2600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828569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C9EC457D-9D80-416F-16A5-4DC478C47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084" y="4162425"/>
            <a:ext cx="2158366" cy="2158366"/>
          </a:xfrm>
          <a:prstGeom prst="rect">
            <a:avLst/>
          </a:prstGeom>
        </p:spPr>
      </p:pic>
      <p:pic>
        <p:nvPicPr>
          <p:cNvPr id="5" name="Picture 4" descr="Icon&#10;&#10;Description automatically generated">
            <a:extLst>
              <a:ext uri="{FF2B5EF4-FFF2-40B4-BE49-F238E27FC236}">
                <a16:creationId xmlns:a16="http://schemas.microsoft.com/office/drawing/2014/main" id="{127F14E9-4093-00ED-496E-D262AD89E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24350"/>
            <a:ext cx="2158366" cy="2158366"/>
          </a:xfrm>
          <a:prstGeom prst="rect">
            <a:avLst/>
          </a:prstGeom>
        </p:spPr>
      </p:pic>
      <p:sp>
        <p:nvSpPr>
          <p:cNvPr id="6" name="文本框 34">
            <a:extLst>
              <a:ext uri="{FF2B5EF4-FFF2-40B4-BE49-F238E27FC236}">
                <a16:creationId xmlns:a16="http://schemas.microsoft.com/office/drawing/2014/main" id="{9E116C8E-9748-30DF-24C3-1F183004D052}"/>
              </a:ext>
            </a:extLst>
          </p:cNvPr>
          <p:cNvSpPr txBox="1"/>
          <p:nvPr/>
        </p:nvSpPr>
        <p:spPr>
          <a:xfrm>
            <a:off x="5094942" y="1265088"/>
            <a:ext cx="5973108" cy="1191816"/>
          </a:xfrm>
          <a:prstGeom prst="wedgeRoundRectCallout">
            <a:avLst>
              <a:gd name="adj1" fmla="val 32985"/>
              <a:gd name="adj2" fmla="val 92267"/>
              <a:gd name="adj3" fmla="val 16667"/>
            </a:avLst>
          </a:prstGeom>
          <a:solidFill>
            <a:srgbClr val="FFC000"/>
          </a:solidFill>
          <a:ln w="28575">
            <a:solidFill>
              <a:schemeClr val="tx1">
                <a:lumMod val="75000"/>
                <a:lumOff val="25000"/>
              </a:schemeClr>
            </a:solidFill>
          </a:ln>
        </p:spPr>
        <p:txBody>
          <a:bodyPr wrap="square" rtlCol="0">
            <a:spAutoFit/>
          </a:bodyPr>
          <a:lstStyle/>
          <a:p>
            <a:pPr lvl="0" algn="ctr" fontAlgn="base">
              <a:spcBef>
                <a:spcPct val="0"/>
              </a:spcBef>
              <a:spcAft>
                <a:spcPct val="0"/>
              </a:spcAft>
              <a:defRPr/>
            </a:pPr>
            <a:r>
              <a:rPr lang="vi-VN" altLang="en-US" sz="3200" b="1">
                <a:solidFill>
                  <a:srgbClr val="E7E6E6">
                    <a:lumMod val="25000"/>
                  </a:srgbClr>
                </a:solidFill>
                <a:latin typeface="Calibri" panose="020F0502020204030204" pitchFamily="34" charset="0"/>
                <a:cs typeface="Calibri" panose="020F0502020204030204" pitchFamily="34" charset="0"/>
              </a:rPr>
              <a:t>Bài hát vừa rồi nhắc đến hiện tượng tự nhiên gì?</a:t>
            </a:r>
            <a:endParaRPr kumimoji="0" lang="en-US" alt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endParaRPr>
          </a:p>
        </p:txBody>
      </p:sp>
      <p:grpSp>
        <p:nvGrpSpPr>
          <p:cNvPr id="8" name="Group 7">
            <a:extLst>
              <a:ext uri="{FF2B5EF4-FFF2-40B4-BE49-F238E27FC236}">
                <a16:creationId xmlns:a16="http://schemas.microsoft.com/office/drawing/2014/main" id="{D4C06077-4EF7-5471-A9F2-5984D9815F9B}"/>
              </a:ext>
            </a:extLst>
          </p:cNvPr>
          <p:cNvGrpSpPr/>
          <p:nvPr/>
        </p:nvGrpSpPr>
        <p:grpSpPr>
          <a:xfrm>
            <a:off x="7073205" y="2469931"/>
            <a:ext cx="4205759" cy="3067959"/>
            <a:chOff x="8604068" y="6331731"/>
            <a:chExt cx="3235139" cy="2359924"/>
          </a:xfrm>
        </p:grpSpPr>
        <p:pic>
          <p:nvPicPr>
            <p:cNvPr id="9" name="Picture 8">
              <a:extLst>
                <a:ext uri="{FF2B5EF4-FFF2-40B4-BE49-F238E27FC236}">
                  <a16:creationId xmlns:a16="http://schemas.microsoft.com/office/drawing/2014/main" id="{446D6B4A-D91E-9393-221C-ABFC8FFA8C3C}"/>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10" name="TextBox 9">
              <a:extLst>
                <a:ext uri="{FF2B5EF4-FFF2-40B4-BE49-F238E27FC236}">
                  <a16:creationId xmlns:a16="http://schemas.microsoft.com/office/drawing/2014/main" id="{58410F73-A31A-F160-FA69-89761C9826DC}"/>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12" name="文本框 34">
            <a:extLst>
              <a:ext uri="{FF2B5EF4-FFF2-40B4-BE49-F238E27FC236}">
                <a16:creationId xmlns:a16="http://schemas.microsoft.com/office/drawing/2014/main" id="{3C86B937-3875-0C03-EAF6-750C740C1354}"/>
              </a:ext>
            </a:extLst>
          </p:cNvPr>
          <p:cNvSpPr txBox="1"/>
          <p:nvPr/>
        </p:nvSpPr>
        <p:spPr>
          <a:xfrm>
            <a:off x="1905000" y="2589063"/>
            <a:ext cx="5372100" cy="1191816"/>
          </a:xfrm>
          <a:prstGeom prst="wedgeRoundRectCallout">
            <a:avLst>
              <a:gd name="adj1" fmla="val 58517"/>
              <a:gd name="adj2" fmla="val -440"/>
              <a:gd name="adj3" fmla="val 16667"/>
            </a:avLst>
          </a:prstGeom>
          <a:solidFill>
            <a:schemeClr val="accent5">
              <a:lumMod val="20000"/>
              <a:lumOff val="80000"/>
            </a:schemeClr>
          </a:solidFill>
          <a:ln w="28575">
            <a:solidFill>
              <a:schemeClr val="tx1">
                <a:lumMod val="75000"/>
                <a:lumOff val="25000"/>
              </a:schemeClr>
            </a:solidFill>
          </a:ln>
        </p:spPr>
        <p:txBody>
          <a:bodyPr wrap="square" rtlCol="0">
            <a:spAutoFit/>
          </a:bodyPr>
          <a:lstStyle/>
          <a:p>
            <a:pPr lvl="0" algn="ctr" fontAlgn="base">
              <a:spcBef>
                <a:spcPct val="0"/>
              </a:spcBef>
              <a:spcAft>
                <a:spcPct val="0"/>
              </a:spcAft>
              <a:defRPr/>
            </a:pPr>
            <a:r>
              <a:rPr lang="vi-VN" altLang="en-US" sz="3200" b="1" dirty="0">
                <a:solidFill>
                  <a:srgbClr val="E7E6E6">
                    <a:lumMod val="25000"/>
                  </a:srgbClr>
                </a:solidFill>
                <a:latin typeface="Calibri" panose="020F0502020204030204" pitchFamily="34" charset="0"/>
                <a:cs typeface="Calibri" panose="020F0502020204030204" pitchFamily="34" charset="0"/>
              </a:rPr>
              <a:t>Khi trời mưa lớn, </a:t>
            </a:r>
            <a:r>
              <a:rPr lang="en-US" altLang="en-US" sz="3200" b="1" dirty="0" err="1">
                <a:solidFill>
                  <a:srgbClr val="E7E6E6">
                    <a:lumMod val="25000"/>
                  </a:srgbClr>
                </a:solidFill>
                <a:latin typeface="Calibri" panose="020F0502020204030204" pitchFamily="34" charset="0"/>
                <a:cs typeface="Calibri" panose="020F0502020204030204" pitchFamily="34" charset="0"/>
              </a:rPr>
              <a:t>em</a:t>
            </a:r>
            <a:r>
              <a:rPr lang="vi-VN" altLang="en-US" sz="3200" b="1" dirty="0">
                <a:solidFill>
                  <a:srgbClr val="E7E6E6">
                    <a:lumMod val="25000"/>
                  </a:srgbClr>
                </a:solidFill>
                <a:latin typeface="Calibri" panose="020F0502020204030204" pitchFamily="34" charset="0"/>
                <a:cs typeface="Calibri" panose="020F0502020204030204" pitchFamily="34" charset="0"/>
              </a:rPr>
              <a:t> thường trú mưa ở đâu?</a:t>
            </a:r>
            <a:endParaRPr kumimoji="0" lang="en-US" alt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endParaRPr>
          </a:p>
        </p:txBody>
      </p:sp>
    </p:spTree>
    <p:extLst>
      <p:ext uri="{BB962C8B-B14F-4D97-AF65-F5344CB8AC3E}">
        <p14:creationId xmlns:p14="http://schemas.microsoft.com/office/powerpoint/2010/main" val="27576621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8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8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58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333376" y="314325"/>
            <a:ext cx="11601450" cy="63912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descr="A picture containing shape&#10;&#10;Description automatically generated">
            <a:extLst>
              <a:ext uri="{FF2B5EF4-FFF2-40B4-BE49-F238E27FC236}">
                <a16:creationId xmlns:a16="http://schemas.microsoft.com/office/drawing/2014/main" id="{206C44FB-6A02-2494-22C6-91A6F60E1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
        <p:nvSpPr>
          <p:cNvPr id="2" name="Hình chữ nhật: Góc Tròn 48">
            <a:extLst>
              <a:ext uri="{FF2B5EF4-FFF2-40B4-BE49-F238E27FC236}">
                <a16:creationId xmlns:a16="http://schemas.microsoft.com/office/drawing/2014/main" id="{D852AB41-9273-42E0-A8A9-A6F55C9B6200}"/>
              </a:ext>
            </a:extLst>
          </p:cNvPr>
          <p:cNvSpPr/>
          <p:nvPr/>
        </p:nvSpPr>
        <p:spPr>
          <a:xfrm>
            <a:off x="6581775" y="1882470"/>
            <a:ext cx="5143500" cy="35182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Ứng dụng tính chất nước không có hình dạng nhất định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để làm những bình đựng có hình dạng đẹp mắt và dễ sử dụng.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3893452-EA63-0A60-3503-686B0C426B80}"/>
              </a:ext>
            </a:extLst>
          </p:cNvPr>
          <p:cNvPicPr>
            <a:picLocks noChangeAspect="1"/>
          </p:cNvPicPr>
          <p:nvPr/>
        </p:nvPicPr>
        <p:blipFill>
          <a:blip r:embed="rId7"/>
          <a:stretch>
            <a:fillRect/>
          </a:stretch>
        </p:blipFill>
        <p:spPr>
          <a:xfrm>
            <a:off x="2217080" y="617944"/>
            <a:ext cx="7834039" cy="859611"/>
          </a:xfrm>
          <a:prstGeom prst="rect">
            <a:avLst/>
          </a:prstGeom>
        </p:spPr>
      </p:pic>
      <p:pic>
        <p:nvPicPr>
          <p:cNvPr id="4" name="Picture 3">
            <a:extLst>
              <a:ext uri="{FF2B5EF4-FFF2-40B4-BE49-F238E27FC236}">
                <a16:creationId xmlns:a16="http://schemas.microsoft.com/office/drawing/2014/main" id="{CA010A1B-E4FF-A40E-9E04-A3B8E0F102E5}"/>
              </a:ext>
            </a:extLst>
          </p:cNvPr>
          <p:cNvPicPr>
            <a:picLocks noChangeAspect="1"/>
          </p:cNvPicPr>
          <p:nvPr/>
        </p:nvPicPr>
        <p:blipFill>
          <a:blip r:embed="rId8"/>
          <a:stretch>
            <a:fillRect/>
          </a:stretch>
        </p:blipFill>
        <p:spPr>
          <a:xfrm>
            <a:off x="1004887" y="1838324"/>
            <a:ext cx="5226606" cy="3133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809008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333376" y="314325"/>
            <a:ext cx="11601450" cy="63912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descr="A picture containing shape&#10;&#10;Description automatically generated">
            <a:extLst>
              <a:ext uri="{FF2B5EF4-FFF2-40B4-BE49-F238E27FC236}">
                <a16:creationId xmlns:a16="http://schemas.microsoft.com/office/drawing/2014/main" id="{206C44FB-6A02-2494-22C6-91A6F60E1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
        <p:nvSpPr>
          <p:cNvPr id="2" name="Hình chữ nhật: Góc Tròn 48">
            <a:extLst>
              <a:ext uri="{FF2B5EF4-FFF2-40B4-BE49-F238E27FC236}">
                <a16:creationId xmlns:a16="http://schemas.microsoft.com/office/drawing/2014/main" id="{D852AB41-9273-42E0-A8A9-A6F55C9B6200}"/>
              </a:ext>
            </a:extLst>
          </p:cNvPr>
          <p:cNvSpPr/>
          <p:nvPr/>
        </p:nvSpPr>
        <p:spPr>
          <a:xfrm>
            <a:off x="6581775" y="1882470"/>
            <a:ext cx="5143500" cy="2994330"/>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Ứng dụng tính chất hòa tan của nước để pha nước chanh.</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3893452-EA63-0A60-3503-686B0C426B80}"/>
              </a:ext>
            </a:extLst>
          </p:cNvPr>
          <p:cNvPicPr>
            <a:picLocks noChangeAspect="1"/>
          </p:cNvPicPr>
          <p:nvPr/>
        </p:nvPicPr>
        <p:blipFill>
          <a:blip r:embed="rId7"/>
          <a:stretch>
            <a:fillRect/>
          </a:stretch>
        </p:blipFill>
        <p:spPr>
          <a:xfrm>
            <a:off x="2217080" y="617944"/>
            <a:ext cx="7834039" cy="859611"/>
          </a:xfrm>
          <a:prstGeom prst="rect">
            <a:avLst/>
          </a:prstGeom>
        </p:spPr>
      </p:pic>
      <p:pic>
        <p:nvPicPr>
          <p:cNvPr id="7" name="Picture 6">
            <a:extLst>
              <a:ext uri="{FF2B5EF4-FFF2-40B4-BE49-F238E27FC236}">
                <a16:creationId xmlns:a16="http://schemas.microsoft.com/office/drawing/2014/main" id="{8B76D880-20D1-946D-59B3-6183F2E3EA18}"/>
              </a:ext>
            </a:extLst>
          </p:cNvPr>
          <p:cNvPicPr>
            <a:picLocks noChangeAspect="1"/>
          </p:cNvPicPr>
          <p:nvPr/>
        </p:nvPicPr>
        <p:blipFill>
          <a:blip r:embed="rId8"/>
          <a:stretch>
            <a:fillRect/>
          </a:stretch>
        </p:blipFill>
        <p:spPr>
          <a:xfrm>
            <a:off x="776287" y="2109787"/>
            <a:ext cx="5229225" cy="2714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962999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 name="Picture 3">
            <a:extLst>
              <a:ext uri="{FF2B5EF4-FFF2-40B4-BE49-F238E27FC236}">
                <a16:creationId xmlns:a16="http://schemas.microsoft.com/office/drawing/2014/main" id="{0371A4B0-E280-31FE-AB38-D1CC520B5766}"/>
              </a:ext>
            </a:extLst>
          </p:cNvPr>
          <p:cNvPicPr>
            <a:picLocks noChangeAspect="1"/>
          </p:cNvPicPr>
          <p:nvPr/>
        </p:nvPicPr>
        <p:blipFill>
          <a:blip r:embed="rId5"/>
          <a:stretch>
            <a:fillRect/>
          </a:stretch>
        </p:blipFill>
        <p:spPr>
          <a:xfrm>
            <a:off x="1477899" y="228600"/>
            <a:ext cx="10131552" cy="685800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B20E949D-4F50-9769-CD80-566DEA2855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pic>
        <p:nvPicPr>
          <p:cNvPr id="2" name="Picture 1">
            <a:extLst>
              <a:ext uri="{FF2B5EF4-FFF2-40B4-BE49-F238E27FC236}">
                <a16:creationId xmlns:a16="http://schemas.microsoft.com/office/drawing/2014/main" id="{9414D695-3668-F536-051C-5E6434E73A76}"/>
              </a:ext>
            </a:extLst>
          </p:cNvPr>
          <p:cNvPicPr>
            <a:picLocks noChangeAspect="1"/>
          </p:cNvPicPr>
          <p:nvPr/>
        </p:nvPicPr>
        <p:blipFill>
          <a:blip r:embed="rId7"/>
          <a:stretch>
            <a:fillRect/>
          </a:stretch>
        </p:blipFill>
        <p:spPr>
          <a:xfrm>
            <a:off x="1453639" y="883825"/>
            <a:ext cx="5931922" cy="2194750"/>
          </a:xfrm>
          <a:prstGeom prst="rect">
            <a:avLst/>
          </a:prstGeom>
        </p:spPr>
      </p:pic>
    </p:spTree>
    <p:extLst>
      <p:ext uri="{BB962C8B-B14F-4D97-AF65-F5344CB8AC3E}">
        <p14:creationId xmlns:p14="http://schemas.microsoft.com/office/powerpoint/2010/main" val="39554787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6"/>
          <a:stretch>
            <a:fillRect/>
          </a:stretch>
        </p:blipFill>
        <p:spPr>
          <a:xfrm>
            <a:off x="10186973" y="915192"/>
            <a:ext cx="2066723" cy="1237595"/>
          </a:xfrm>
          <a:prstGeom prst="rect">
            <a:avLst/>
          </a:prstGeom>
        </p:spPr>
      </p:pic>
      <p:sp>
        <p:nvSpPr>
          <p:cNvPr id="5" name="Rectangle: Rounded Corners 4">
            <a:extLst>
              <a:ext uri="{FF2B5EF4-FFF2-40B4-BE49-F238E27FC236}">
                <a16:creationId xmlns:a16="http://schemas.microsoft.com/office/drawing/2014/main" id="{7E4EAE69-3235-AC6E-7787-780A5C65360E}"/>
              </a:ext>
            </a:extLst>
          </p:cNvPr>
          <p:cNvSpPr/>
          <p:nvPr/>
        </p:nvSpPr>
        <p:spPr>
          <a:xfrm>
            <a:off x="897917" y="869204"/>
            <a:ext cx="8246083" cy="1959721"/>
          </a:xfrm>
          <a:custGeom>
            <a:avLst/>
            <a:gdLst>
              <a:gd name="connsiteX0" fmla="*/ 0 w 8246083"/>
              <a:gd name="connsiteY0" fmla="*/ 326627 h 1959721"/>
              <a:gd name="connsiteX1" fmla="*/ 326627 w 8246083"/>
              <a:gd name="connsiteY1" fmla="*/ 0 h 1959721"/>
              <a:gd name="connsiteX2" fmla="*/ 7919456 w 8246083"/>
              <a:gd name="connsiteY2" fmla="*/ 0 h 1959721"/>
              <a:gd name="connsiteX3" fmla="*/ 8246083 w 8246083"/>
              <a:gd name="connsiteY3" fmla="*/ 326627 h 1959721"/>
              <a:gd name="connsiteX4" fmla="*/ 8246083 w 8246083"/>
              <a:gd name="connsiteY4" fmla="*/ 1633094 h 1959721"/>
              <a:gd name="connsiteX5" fmla="*/ 7919456 w 8246083"/>
              <a:gd name="connsiteY5" fmla="*/ 1959721 h 1959721"/>
              <a:gd name="connsiteX6" fmla="*/ 326627 w 8246083"/>
              <a:gd name="connsiteY6" fmla="*/ 1959721 h 1959721"/>
              <a:gd name="connsiteX7" fmla="*/ 0 w 8246083"/>
              <a:gd name="connsiteY7" fmla="*/ 1633094 h 1959721"/>
              <a:gd name="connsiteX8" fmla="*/ 0 w 8246083"/>
              <a:gd name="connsiteY8" fmla="*/ 326627 h 19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59721" fill="none" extrusionOk="0">
                <a:moveTo>
                  <a:pt x="0" y="326627"/>
                </a:moveTo>
                <a:cubicBezTo>
                  <a:pt x="-1952" y="181033"/>
                  <a:pt x="147624" y="24980"/>
                  <a:pt x="326627" y="0"/>
                </a:cubicBezTo>
                <a:cubicBezTo>
                  <a:pt x="3221206" y="-123866"/>
                  <a:pt x="5957282" y="81108"/>
                  <a:pt x="7919456" y="0"/>
                </a:cubicBezTo>
                <a:cubicBezTo>
                  <a:pt x="8105973" y="-9414"/>
                  <a:pt x="8211567" y="149083"/>
                  <a:pt x="8246083" y="326627"/>
                </a:cubicBezTo>
                <a:cubicBezTo>
                  <a:pt x="8336776" y="774099"/>
                  <a:pt x="8298408" y="1318423"/>
                  <a:pt x="8246083" y="1633094"/>
                </a:cubicBezTo>
                <a:cubicBezTo>
                  <a:pt x="8252745" y="1795795"/>
                  <a:pt x="8108213" y="1974898"/>
                  <a:pt x="7919456" y="1959721"/>
                </a:cubicBezTo>
                <a:cubicBezTo>
                  <a:pt x="4916473" y="1941866"/>
                  <a:pt x="2163487" y="1850377"/>
                  <a:pt x="326627" y="1959721"/>
                </a:cubicBezTo>
                <a:cubicBezTo>
                  <a:pt x="156822" y="1933333"/>
                  <a:pt x="4849" y="1822539"/>
                  <a:pt x="0" y="1633094"/>
                </a:cubicBezTo>
                <a:cubicBezTo>
                  <a:pt x="-36496" y="1079885"/>
                  <a:pt x="-96649" y="607421"/>
                  <a:pt x="0" y="326627"/>
                </a:cubicBezTo>
                <a:close/>
              </a:path>
              <a:path w="8246083" h="1959721" stroke="0" extrusionOk="0">
                <a:moveTo>
                  <a:pt x="0" y="326627"/>
                </a:moveTo>
                <a:cubicBezTo>
                  <a:pt x="14911" y="147115"/>
                  <a:pt x="145242" y="1975"/>
                  <a:pt x="326627" y="0"/>
                </a:cubicBezTo>
                <a:cubicBezTo>
                  <a:pt x="1299383" y="96512"/>
                  <a:pt x="6562702" y="-165548"/>
                  <a:pt x="7919456" y="0"/>
                </a:cubicBezTo>
                <a:cubicBezTo>
                  <a:pt x="8126599" y="671"/>
                  <a:pt x="8279586" y="151707"/>
                  <a:pt x="8246083" y="326627"/>
                </a:cubicBezTo>
                <a:cubicBezTo>
                  <a:pt x="8244556" y="826796"/>
                  <a:pt x="8142485" y="1390751"/>
                  <a:pt x="8246083" y="1633094"/>
                </a:cubicBezTo>
                <a:cubicBezTo>
                  <a:pt x="8252413" y="1779458"/>
                  <a:pt x="8112009" y="1954215"/>
                  <a:pt x="7919456" y="1959721"/>
                </a:cubicBezTo>
                <a:cubicBezTo>
                  <a:pt x="5995226" y="2121433"/>
                  <a:pt x="3968241" y="2103343"/>
                  <a:pt x="326627" y="1959721"/>
                </a:cubicBezTo>
                <a:cubicBezTo>
                  <a:pt x="161030" y="1951911"/>
                  <a:pt x="27093" y="1801843"/>
                  <a:pt x="0" y="1633094"/>
                </a:cubicBezTo>
                <a:cubicBezTo>
                  <a:pt x="-12617" y="1064527"/>
                  <a:pt x="75438" y="762633"/>
                  <a:pt x="0" y="32662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Nếu bạn có một đôi giày vải và một đôi ủng bằng cao su thì khi trời mưa, bạn sẽ chọn đi đôi nào? Vì sao?</a:t>
            </a:r>
          </a:p>
        </p:txBody>
      </p:sp>
      <p:pic>
        <p:nvPicPr>
          <p:cNvPr id="10" name="Picture 2">
            <a:extLst>
              <a:ext uri="{FF2B5EF4-FFF2-40B4-BE49-F238E27FC236}">
                <a16:creationId xmlns:a16="http://schemas.microsoft.com/office/drawing/2014/main" id="{9BD70F18-CD04-8C95-42EA-E4F16BD3459A}"/>
              </a:ext>
            </a:extLst>
          </p:cNvPr>
          <p:cNvPicPr>
            <a:picLocks noChangeAspect="1"/>
          </p:cNvPicPr>
          <p:nvPr/>
        </p:nvPicPr>
        <p:blipFill>
          <a:blip r:embed="rId7"/>
          <a:srcRect/>
          <a:stretch>
            <a:fillRect/>
          </a:stretch>
        </p:blipFill>
        <p:spPr>
          <a:xfrm>
            <a:off x="8825542" y="1229318"/>
            <a:ext cx="2863334" cy="5265901"/>
          </a:xfrm>
          <a:prstGeom prst="rect">
            <a:avLst/>
          </a:prstGeom>
          <a:effectLst>
            <a:outerShdw blurRad="76200" dir="13500000" sy="23000" kx="1200000" algn="br" rotWithShape="0">
              <a:prstClr val="black">
                <a:alpha val="20000"/>
              </a:prstClr>
            </a:outerShdw>
          </a:effectLst>
        </p:spPr>
      </p:pic>
      <p:pic>
        <p:nvPicPr>
          <p:cNvPr id="1026" name="Picture 2" descr="Giày vải XP xỏ nam xanh XP3027-2">
            <a:extLst>
              <a:ext uri="{FF2B5EF4-FFF2-40B4-BE49-F238E27FC236}">
                <a16:creationId xmlns:a16="http://schemas.microsoft.com/office/drawing/2014/main" id="{3FA4AD16-DC59-5AF8-9940-C241704000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8249" y="3295649"/>
            <a:ext cx="3438525" cy="34385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Ủng Cao Su Đi Mưa Trẻ Em Nhiều Loại – UDM0006">
            <a:extLst>
              <a:ext uri="{FF2B5EF4-FFF2-40B4-BE49-F238E27FC236}">
                <a16:creationId xmlns:a16="http://schemas.microsoft.com/office/drawing/2014/main" id="{9A62E9B7-C7C2-6C3A-27F5-86B664F3BA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53049" y="3248024"/>
            <a:ext cx="3457575" cy="34575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A green tick mark on a black background&#10;&#10;Description automatically generated">
            <a:extLst>
              <a:ext uri="{FF2B5EF4-FFF2-40B4-BE49-F238E27FC236}">
                <a16:creationId xmlns:a16="http://schemas.microsoft.com/office/drawing/2014/main" id="{4B20608E-5A59-B0E5-CA1D-B994C524B7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89612" y="2501866"/>
            <a:ext cx="1792513" cy="1517684"/>
          </a:xfrm>
          <a:prstGeom prst="rect">
            <a:avLst/>
          </a:prstGeom>
        </p:spPr>
      </p:pic>
      <p:sp>
        <p:nvSpPr>
          <p:cNvPr id="4" name="Rectangle: Rounded Corners 3">
            <a:extLst>
              <a:ext uri="{FF2B5EF4-FFF2-40B4-BE49-F238E27FC236}">
                <a16:creationId xmlns:a16="http://schemas.microsoft.com/office/drawing/2014/main" id="{8F842CDD-348E-8026-D137-B6B6E26940C9}"/>
              </a:ext>
            </a:extLst>
          </p:cNvPr>
          <p:cNvSpPr/>
          <p:nvPr/>
        </p:nvSpPr>
        <p:spPr>
          <a:xfrm>
            <a:off x="888392" y="812054"/>
            <a:ext cx="8246083" cy="1988296"/>
          </a:xfrm>
          <a:custGeom>
            <a:avLst/>
            <a:gdLst>
              <a:gd name="connsiteX0" fmla="*/ 0 w 8246083"/>
              <a:gd name="connsiteY0" fmla="*/ 331389 h 1988296"/>
              <a:gd name="connsiteX1" fmla="*/ 331389 w 8246083"/>
              <a:gd name="connsiteY1" fmla="*/ 0 h 1988296"/>
              <a:gd name="connsiteX2" fmla="*/ 7914694 w 8246083"/>
              <a:gd name="connsiteY2" fmla="*/ 0 h 1988296"/>
              <a:gd name="connsiteX3" fmla="*/ 8246083 w 8246083"/>
              <a:gd name="connsiteY3" fmla="*/ 331389 h 1988296"/>
              <a:gd name="connsiteX4" fmla="*/ 8246083 w 8246083"/>
              <a:gd name="connsiteY4" fmla="*/ 1656907 h 1988296"/>
              <a:gd name="connsiteX5" fmla="*/ 7914694 w 8246083"/>
              <a:gd name="connsiteY5" fmla="*/ 1988296 h 1988296"/>
              <a:gd name="connsiteX6" fmla="*/ 331389 w 8246083"/>
              <a:gd name="connsiteY6" fmla="*/ 1988296 h 1988296"/>
              <a:gd name="connsiteX7" fmla="*/ 0 w 8246083"/>
              <a:gd name="connsiteY7" fmla="*/ 1656907 h 1988296"/>
              <a:gd name="connsiteX8" fmla="*/ 0 w 8246083"/>
              <a:gd name="connsiteY8" fmla="*/ 331389 h 198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88296" fill="none" extrusionOk="0">
                <a:moveTo>
                  <a:pt x="0" y="331389"/>
                </a:moveTo>
                <a:cubicBezTo>
                  <a:pt x="-651" y="159974"/>
                  <a:pt x="148661" y="5283"/>
                  <a:pt x="331389" y="0"/>
                </a:cubicBezTo>
                <a:cubicBezTo>
                  <a:pt x="3818432" y="-123866"/>
                  <a:pt x="7092543" y="81108"/>
                  <a:pt x="7914694" y="0"/>
                </a:cubicBezTo>
                <a:cubicBezTo>
                  <a:pt x="8114261" y="-25424"/>
                  <a:pt x="8214618" y="150963"/>
                  <a:pt x="8246083" y="331389"/>
                </a:cubicBezTo>
                <a:cubicBezTo>
                  <a:pt x="8143975" y="800626"/>
                  <a:pt x="8269602" y="1015447"/>
                  <a:pt x="8246083" y="1656907"/>
                </a:cubicBezTo>
                <a:cubicBezTo>
                  <a:pt x="8254678" y="1817106"/>
                  <a:pt x="8102236" y="1996498"/>
                  <a:pt x="7914694" y="1988296"/>
                </a:cubicBezTo>
                <a:cubicBezTo>
                  <a:pt x="4604968" y="1970441"/>
                  <a:pt x="3497729" y="1878952"/>
                  <a:pt x="331389" y="1988296"/>
                </a:cubicBezTo>
                <a:cubicBezTo>
                  <a:pt x="160994" y="1956820"/>
                  <a:pt x="3558" y="1846572"/>
                  <a:pt x="0" y="1656907"/>
                </a:cubicBezTo>
                <a:cubicBezTo>
                  <a:pt x="29775" y="1066472"/>
                  <a:pt x="13141" y="750178"/>
                  <a:pt x="0" y="331389"/>
                </a:cubicBezTo>
                <a:close/>
              </a:path>
              <a:path w="8246083" h="1988296" stroke="0" extrusionOk="0">
                <a:moveTo>
                  <a:pt x="0" y="331389"/>
                </a:moveTo>
                <a:cubicBezTo>
                  <a:pt x="19183" y="149498"/>
                  <a:pt x="146347" y="4013"/>
                  <a:pt x="331389" y="0"/>
                </a:cubicBezTo>
                <a:cubicBezTo>
                  <a:pt x="1942325" y="96512"/>
                  <a:pt x="4996076" y="-165548"/>
                  <a:pt x="7914694" y="0"/>
                </a:cubicBezTo>
                <a:cubicBezTo>
                  <a:pt x="8126288" y="717"/>
                  <a:pt x="8251039" y="149177"/>
                  <a:pt x="8246083" y="331389"/>
                </a:cubicBezTo>
                <a:cubicBezTo>
                  <a:pt x="8129499" y="955292"/>
                  <a:pt x="8328155" y="1049570"/>
                  <a:pt x="8246083" y="1656907"/>
                </a:cubicBezTo>
                <a:cubicBezTo>
                  <a:pt x="8247666" y="1831417"/>
                  <a:pt x="8107295" y="1983959"/>
                  <a:pt x="7914694" y="1988296"/>
                </a:cubicBezTo>
                <a:cubicBezTo>
                  <a:pt x="5394191" y="2150008"/>
                  <a:pt x="2807195" y="2131918"/>
                  <a:pt x="331389" y="1988296"/>
                </a:cubicBezTo>
                <a:cubicBezTo>
                  <a:pt x="174428" y="1974537"/>
                  <a:pt x="18718" y="1831885"/>
                  <a:pt x="0" y="1656907"/>
                </a:cubicBezTo>
                <a:cubicBezTo>
                  <a:pt x="-63534" y="1174873"/>
                  <a:pt x="-33387" y="511923"/>
                  <a:pt x="0" y="331389"/>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trời mưa nên chọn đi đôi ủng bằng cao su. Vì cao su không thấm nước còn vải sẽ thấm nước (Ứng dụng tính thấm của nước).</a:t>
            </a:r>
          </a:p>
        </p:txBody>
      </p:sp>
    </p:spTree>
    <p:extLst>
      <p:ext uri="{BB962C8B-B14F-4D97-AF65-F5344CB8AC3E}">
        <p14:creationId xmlns:p14="http://schemas.microsoft.com/office/powerpoint/2010/main" val="737221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5" name="Rectangle: Rounded Corners 4">
            <a:extLst>
              <a:ext uri="{FF2B5EF4-FFF2-40B4-BE49-F238E27FC236}">
                <a16:creationId xmlns:a16="http://schemas.microsoft.com/office/drawing/2014/main" id="{7E4EAE69-3235-AC6E-7787-780A5C65360E}"/>
              </a:ext>
            </a:extLst>
          </p:cNvPr>
          <p:cNvSpPr/>
          <p:nvPr/>
        </p:nvSpPr>
        <p:spPr>
          <a:xfrm>
            <a:off x="897917" y="869204"/>
            <a:ext cx="8246083" cy="1959721"/>
          </a:xfrm>
          <a:custGeom>
            <a:avLst/>
            <a:gdLst>
              <a:gd name="connsiteX0" fmla="*/ 0 w 8246083"/>
              <a:gd name="connsiteY0" fmla="*/ 326627 h 1959721"/>
              <a:gd name="connsiteX1" fmla="*/ 326627 w 8246083"/>
              <a:gd name="connsiteY1" fmla="*/ 0 h 1959721"/>
              <a:gd name="connsiteX2" fmla="*/ 7919456 w 8246083"/>
              <a:gd name="connsiteY2" fmla="*/ 0 h 1959721"/>
              <a:gd name="connsiteX3" fmla="*/ 8246083 w 8246083"/>
              <a:gd name="connsiteY3" fmla="*/ 326627 h 1959721"/>
              <a:gd name="connsiteX4" fmla="*/ 8246083 w 8246083"/>
              <a:gd name="connsiteY4" fmla="*/ 1633094 h 1959721"/>
              <a:gd name="connsiteX5" fmla="*/ 7919456 w 8246083"/>
              <a:gd name="connsiteY5" fmla="*/ 1959721 h 1959721"/>
              <a:gd name="connsiteX6" fmla="*/ 326627 w 8246083"/>
              <a:gd name="connsiteY6" fmla="*/ 1959721 h 1959721"/>
              <a:gd name="connsiteX7" fmla="*/ 0 w 8246083"/>
              <a:gd name="connsiteY7" fmla="*/ 1633094 h 1959721"/>
              <a:gd name="connsiteX8" fmla="*/ 0 w 8246083"/>
              <a:gd name="connsiteY8" fmla="*/ 326627 h 19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59721" fill="none" extrusionOk="0">
                <a:moveTo>
                  <a:pt x="0" y="326627"/>
                </a:moveTo>
                <a:cubicBezTo>
                  <a:pt x="-1952" y="181033"/>
                  <a:pt x="147624" y="24980"/>
                  <a:pt x="326627" y="0"/>
                </a:cubicBezTo>
                <a:cubicBezTo>
                  <a:pt x="3221206" y="-123866"/>
                  <a:pt x="5957282" y="81108"/>
                  <a:pt x="7919456" y="0"/>
                </a:cubicBezTo>
                <a:cubicBezTo>
                  <a:pt x="8105973" y="-9414"/>
                  <a:pt x="8211567" y="149083"/>
                  <a:pt x="8246083" y="326627"/>
                </a:cubicBezTo>
                <a:cubicBezTo>
                  <a:pt x="8336776" y="774099"/>
                  <a:pt x="8298408" y="1318423"/>
                  <a:pt x="8246083" y="1633094"/>
                </a:cubicBezTo>
                <a:cubicBezTo>
                  <a:pt x="8252745" y="1795795"/>
                  <a:pt x="8108213" y="1974898"/>
                  <a:pt x="7919456" y="1959721"/>
                </a:cubicBezTo>
                <a:cubicBezTo>
                  <a:pt x="4916473" y="1941866"/>
                  <a:pt x="2163487" y="1850377"/>
                  <a:pt x="326627" y="1959721"/>
                </a:cubicBezTo>
                <a:cubicBezTo>
                  <a:pt x="156822" y="1933333"/>
                  <a:pt x="4849" y="1822539"/>
                  <a:pt x="0" y="1633094"/>
                </a:cubicBezTo>
                <a:cubicBezTo>
                  <a:pt x="-36496" y="1079885"/>
                  <a:pt x="-96649" y="607421"/>
                  <a:pt x="0" y="326627"/>
                </a:cubicBezTo>
                <a:close/>
              </a:path>
              <a:path w="8246083" h="1959721" stroke="0" extrusionOk="0">
                <a:moveTo>
                  <a:pt x="0" y="326627"/>
                </a:moveTo>
                <a:cubicBezTo>
                  <a:pt x="14911" y="147115"/>
                  <a:pt x="145242" y="1975"/>
                  <a:pt x="326627" y="0"/>
                </a:cubicBezTo>
                <a:cubicBezTo>
                  <a:pt x="1299383" y="96512"/>
                  <a:pt x="6562702" y="-165548"/>
                  <a:pt x="7919456" y="0"/>
                </a:cubicBezTo>
                <a:cubicBezTo>
                  <a:pt x="8126599" y="671"/>
                  <a:pt x="8279586" y="151707"/>
                  <a:pt x="8246083" y="326627"/>
                </a:cubicBezTo>
                <a:cubicBezTo>
                  <a:pt x="8244556" y="826796"/>
                  <a:pt x="8142485" y="1390751"/>
                  <a:pt x="8246083" y="1633094"/>
                </a:cubicBezTo>
                <a:cubicBezTo>
                  <a:pt x="8252413" y="1779458"/>
                  <a:pt x="8112009" y="1954215"/>
                  <a:pt x="7919456" y="1959721"/>
                </a:cubicBezTo>
                <a:cubicBezTo>
                  <a:pt x="5995226" y="2121433"/>
                  <a:pt x="3968241" y="2103343"/>
                  <a:pt x="326627" y="1959721"/>
                </a:cubicBezTo>
                <a:cubicBezTo>
                  <a:pt x="161030" y="1951911"/>
                  <a:pt x="27093" y="1801843"/>
                  <a:pt x="0" y="1633094"/>
                </a:cubicBezTo>
                <a:cubicBezTo>
                  <a:pt x="-12617" y="1064527"/>
                  <a:pt x="75438" y="762633"/>
                  <a:pt x="0" y="32662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Nêu thêm ví dụ về ứng dụng tính chất của nước ở g</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ia</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đình và địa phương bạn.</a:t>
            </a:r>
          </a:p>
        </p:txBody>
      </p:sp>
      <p:pic>
        <p:nvPicPr>
          <p:cNvPr id="10" name="Picture 2">
            <a:extLst>
              <a:ext uri="{FF2B5EF4-FFF2-40B4-BE49-F238E27FC236}">
                <a16:creationId xmlns:a16="http://schemas.microsoft.com/office/drawing/2014/main" id="{9BD70F18-CD04-8C95-42EA-E4F16BD3459A}"/>
              </a:ext>
            </a:extLst>
          </p:cNvPr>
          <p:cNvPicPr>
            <a:picLocks noChangeAspect="1"/>
          </p:cNvPicPr>
          <p:nvPr/>
        </p:nvPicPr>
        <p:blipFill>
          <a:blip r:embed="rId6"/>
          <a:srcRect/>
          <a:stretch>
            <a:fillRect/>
          </a:stretch>
        </p:blipFill>
        <p:spPr>
          <a:xfrm>
            <a:off x="8825542" y="1229318"/>
            <a:ext cx="2863334" cy="5265901"/>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358161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333376" y="314325"/>
            <a:ext cx="11601450" cy="63912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descr="A picture containing shape&#10;&#10;Description automatically generated">
            <a:extLst>
              <a:ext uri="{FF2B5EF4-FFF2-40B4-BE49-F238E27FC236}">
                <a16:creationId xmlns:a16="http://schemas.microsoft.com/office/drawing/2014/main" id="{206C44FB-6A02-2494-22C6-91A6F60E1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grpSp>
        <p:nvGrpSpPr>
          <p:cNvPr id="3" name="Group 2">
            <a:extLst>
              <a:ext uri="{FF2B5EF4-FFF2-40B4-BE49-F238E27FC236}">
                <a16:creationId xmlns:a16="http://schemas.microsoft.com/office/drawing/2014/main" id="{2C8B0739-E4BC-FAE5-246E-2D8C085192CB}"/>
              </a:ext>
            </a:extLst>
          </p:cNvPr>
          <p:cNvGrpSpPr/>
          <p:nvPr/>
        </p:nvGrpSpPr>
        <p:grpSpPr>
          <a:xfrm>
            <a:off x="619124" y="171449"/>
            <a:ext cx="11035187" cy="1257300"/>
            <a:chOff x="220394" y="27439"/>
            <a:chExt cx="4162483" cy="4211511"/>
          </a:xfrm>
          <a:solidFill>
            <a:srgbClr val="CCFFFF"/>
          </a:solidFill>
        </p:grpSpPr>
        <p:sp>
          <p:nvSpPr>
            <p:cNvPr id="4" name="椭圆 31">
              <a:extLst>
                <a:ext uri="{FF2B5EF4-FFF2-40B4-BE49-F238E27FC236}">
                  <a16:creationId xmlns:a16="http://schemas.microsoft.com/office/drawing/2014/main" id="{5BD5E7BC-12DA-7285-7EEB-94F53DA521ED}"/>
                </a:ext>
              </a:extLst>
            </p:cNvPr>
            <p:cNvSpPr/>
            <p:nvPr/>
          </p:nvSpPr>
          <p:spPr>
            <a:xfrm rot="10800000" flipH="1">
              <a:off x="220394" y="27439"/>
              <a:ext cx="4162483" cy="421151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 name="Hộp Văn bản 23">
              <a:extLst>
                <a:ext uri="{FF2B5EF4-FFF2-40B4-BE49-F238E27FC236}">
                  <a16:creationId xmlns:a16="http://schemas.microsoft.com/office/drawing/2014/main" id="{42910B85-DB67-04D2-CDD5-01E91FC881F6}"/>
                </a:ext>
              </a:extLst>
            </p:cNvPr>
            <p:cNvSpPr txBox="1"/>
            <p:nvPr/>
          </p:nvSpPr>
          <p:spPr>
            <a:xfrm>
              <a:off x="502748" y="73657"/>
              <a:ext cx="3813483" cy="360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b="1" i="0" u="none" strike="noStrike" kern="1200" cap="none" spc="0" normalizeH="0" baseline="0" noProof="0" dirty="0">
                  <a:ln>
                    <a:noFill/>
                  </a:ln>
                  <a:solidFill>
                    <a:srgbClr val="2D2100"/>
                  </a:solidFill>
                  <a:effectLst/>
                  <a:uLnTx/>
                  <a:uFillTx/>
                  <a:latin typeface="Calibri" panose="020F0502020204030204" pitchFamily="34" charset="0"/>
                  <a:ea typeface="+mn-ea"/>
                  <a:cs typeface="Calibri" panose="020F0502020204030204" pitchFamily="34" charset="0"/>
                </a:rPr>
                <a:t>Ứng dụng trong sản xuất thực phẩm và đồ uống (nước ngọt, bia, đồ uống có cồn):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050" name="Picture 2" descr="Đồ uống có đường bao gồm những loại nào? - Tổng liên đoàn lao động Việt Nam">
            <a:extLst>
              <a:ext uri="{FF2B5EF4-FFF2-40B4-BE49-F238E27FC236}">
                <a16:creationId xmlns:a16="http://schemas.microsoft.com/office/drawing/2014/main" id="{A4ADE324-9A3E-0B37-0DB2-B66C423190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3300" y="1590675"/>
            <a:ext cx="5048250" cy="504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2667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333376" y="314325"/>
            <a:ext cx="11601450" cy="63912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descr="A picture containing shape&#10;&#10;Description automatically generated">
            <a:extLst>
              <a:ext uri="{FF2B5EF4-FFF2-40B4-BE49-F238E27FC236}">
                <a16:creationId xmlns:a16="http://schemas.microsoft.com/office/drawing/2014/main" id="{206C44FB-6A02-2494-22C6-91A6F60E1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grpSp>
        <p:nvGrpSpPr>
          <p:cNvPr id="3" name="Group 2">
            <a:extLst>
              <a:ext uri="{FF2B5EF4-FFF2-40B4-BE49-F238E27FC236}">
                <a16:creationId xmlns:a16="http://schemas.microsoft.com/office/drawing/2014/main" id="{2C8B0739-E4BC-FAE5-246E-2D8C085192CB}"/>
              </a:ext>
            </a:extLst>
          </p:cNvPr>
          <p:cNvGrpSpPr/>
          <p:nvPr/>
        </p:nvGrpSpPr>
        <p:grpSpPr>
          <a:xfrm>
            <a:off x="609599" y="114299"/>
            <a:ext cx="11035187" cy="1257300"/>
            <a:chOff x="216801" y="-163993"/>
            <a:chExt cx="4162483" cy="4211511"/>
          </a:xfrm>
          <a:solidFill>
            <a:srgbClr val="CCFFFF"/>
          </a:solidFill>
        </p:grpSpPr>
        <p:sp>
          <p:nvSpPr>
            <p:cNvPr id="4" name="椭圆 31">
              <a:extLst>
                <a:ext uri="{FF2B5EF4-FFF2-40B4-BE49-F238E27FC236}">
                  <a16:creationId xmlns:a16="http://schemas.microsoft.com/office/drawing/2014/main" id="{5BD5E7BC-12DA-7285-7EEB-94F53DA521ED}"/>
                </a:ext>
              </a:extLst>
            </p:cNvPr>
            <p:cNvSpPr/>
            <p:nvPr/>
          </p:nvSpPr>
          <p:spPr>
            <a:xfrm rot="10800000" flipH="1">
              <a:off x="216801" y="-163993"/>
              <a:ext cx="4162483" cy="421151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 name="Hộp Văn bản 23">
              <a:extLst>
                <a:ext uri="{FF2B5EF4-FFF2-40B4-BE49-F238E27FC236}">
                  <a16:creationId xmlns:a16="http://schemas.microsoft.com/office/drawing/2014/main" id="{42910B85-DB67-04D2-CDD5-01E91FC881F6}"/>
                </a:ext>
              </a:extLst>
            </p:cNvPr>
            <p:cNvSpPr txBox="1"/>
            <p:nvPr/>
          </p:nvSpPr>
          <p:spPr>
            <a:xfrm>
              <a:off x="502748" y="73657"/>
              <a:ext cx="3813483" cy="31959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2D2100"/>
                  </a:solidFill>
                  <a:effectLst/>
                  <a:uLnTx/>
                  <a:uFillTx/>
                  <a:latin typeface="Calibri" panose="020F0502020204030204" pitchFamily="34" charset="0"/>
                  <a:ea typeface="+mn-ea"/>
                  <a:cs typeface="Calibri" panose="020F0502020204030204" pitchFamily="34" charset="0"/>
                </a:rPr>
                <a:t>Tạo độ ẩm: máy xông hơi sử dụng hình dạng của nước để tạo ra hơi nước và giúp làm dịu các vấn đề về đường hô hấp, da.</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4098" name="Picture 2" descr="Máy phun sương, quạt hơi nước có nên sử dụng trong mùa hè nắng nóng? | Báo  Dân trí">
            <a:extLst>
              <a:ext uri="{FF2B5EF4-FFF2-40B4-BE49-F238E27FC236}">
                <a16:creationId xmlns:a16="http://schemas.microsoft.com/office/drawing/2014/main" id="{5FCF1CA6-783D-9B4C-D5F8-6A5A9CE028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599" y="1819274"/>
            <a:ext cx="4257675" cy="4257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1548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barn(inVertical)">
                                      <p:cBhvr>
                                        <p:cTn id="1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333376" y="314325"/>
            <a:ext cx="11601450" cy="63912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descr="A picture containing shape&#10;&#10;Description automatically generated">
            <a:extLst>
              <a:ext uri="{FF2B5EF4-FFF2-40B4-BE49-F238E27FC236}">
                <a16:creationId xmlns:a16="http://schemas.microsoft.com/office/drawing/2014/main" id="{206C44FB-6A02-2494-22C6-91A6F60E1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grpSp>
        <p:nvGrpSpPr>
          <p:cNvPr id="3" name="Group 2">
            <a:extLst>
              <a:ext uri="{FF2B5EF4-FFF2-40B4-BE49-F238E27FC236}">
                <a16:creationId xmlns:a16="http://schemas.microsoft.com/office/drawing/2014/main" id="{2C8B0739-E4BC-FAE5-246E-2D8C085192CB}"/>
              </a:ext>
            </a:extLst>
          </p:cNvPr>
          <p:cNvGrpSpPr/>
          <p:nvPr/>
        </p:nvGrpSpPr>
        <p:grpSpPr>
          <a:xfrm>
            <a:off x="609599" y="114299"/>
            <a:ext cx="11035187" cy="1257300"/>
            <a:chOff x="216801" y="-163993"/>
            <a:chExt cx="4162483" cy="4211511"/>
          </a:xfrm>
          <a:solidFill>
            <a:srgbClr val="CCFFFF"/>
          </a:solidFill>
        </p:grpSpPr>
        <p:sp>
          <p:nvSpPr>
            <p:cNvPr id="4" name="椭圆 31">
              <a:extLst>
                <a:ext uri="{FF2B5EF4-FFF2-40B4-BE49-F238E27FC236}">
                  <a16:creationId xmlns:a16="http://schemas.microsoft.com/office/drawing/2014/main" id="{5BD5E7BC-12DA-7285-7EEB-94F53DA521ED}"/>
                </a:ext>
              </a:extLst>
            </p:cNvPr>
            <p:cNvSpPr/>
            <p:nvPr/>
          </p:nvSpPr>
          <p:spPr>
            <a:xfrm rot="10800000" flipH="1">
              <a:off x="216801" y="-163993"/>
              <a:ext cx="4162483" cy="421151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 name="Hộp Văn bản 23">
              <a:extLst>
                <a:ext uri="{FF2B5EF4-FFF2-40B4-BE49-F238E27FC236}">
                  <a16:creationId xmlns:a16="http://schemas.microsoft.com/office/drawing/2014/main" id="{42910B85-DB67-04D2-CDD5-01E91FC881F6}"/>
                </a:ext>
              </a:extLst>
            </p:cNvPr>
            <p:cNvSpPr txBox="1"/>
            <p:nvPr/>
          </p:nvSpPr>
          <p:spPr>
            <a:xfrm>
              <a:off x="270694" y="73658"/>
              <a:ext cx="4045537" cy="31959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2D2100"/>
                  </a:solidFill>
                  <a:effectLst/>
                  <a:uLnTx/>
                  <a:uFillTx/>
                  <a:latin typeface="Calibri" panose="020F0502020204030204" pitchFamily="34" charset="0"/>
                  <a:ea typeface="+mn-ea"/>
                  <a:cs typeface="Calibri" panose="020F0502020204030204" pitchFamily="34" charset="0"/>
                </a:rPr>
                <a:t>Để tạo ra năng lượng điện: Nước được dẫn qua các bánh xoay (chảy từ trên cao xuống) để tạo ra động lực, từ đó tạo ra năng lượng điện.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5122" name="Picture 2" descr="Ngày 11 /10 /2020: Công ty Thủy điện Sơn la cán mốc sản lượng phát điện 100  tỷ kWh">
            <a:extLst>
              <a:ext uri="{FF2B5EF4-FFF2-40B4-BE49-F238E27FC236}">
                <a16:creationId xmlns:a16="http://schemas.microsoft.com/office/drawing/2014/main" id="{C251A815-97D6-B5D0-189A-89A0A4168C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7450" y="1534687"/>
            <a:ext cx="7947025" cy="512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4093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1000"/>
                                        <p:tgtEl>
                                          <p:spTgt spid="5122"/>
                                        </p:tgtEl>
                                      </p:cBhvr>
                                    </p:animEffect>
                                    <p:anim calcmode="lin" valueType="num">
                                      <p:cBhvr>
                                        <p:cTn id="15" dur="1000" fill="hold"/>
                                        <p:tgtEl>
                                          <p:spTgt spid="5122"/>
                                        </p:tgtEl>
                                        <p:attrNameLst>
                                          <p:attrName>ppt_x</p:attrName>
                                        </p:attrNameLst>
                                      </p:cBhvr>
                                      <p:tavLst>
                                        <p:tav tm="0">
                                          <p:val>
                                            <p:strVal val="#ppt_x"/>
                                          </p:val>
                                        </p:tav>
                                        <p:tav tm="100000">
                                          <p:val>
                                            <p:strVal val="#ppt_x"/>
                                          </p:val>
                                        </p:tav>
                                      </p:tavLst>
                                    </p:anim>
                                    <p:anim calcmode="lin" valueType="num">
                                      <p:cBhvr>
                                        <p:cTn id="1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333376" y="314325"/>
            <a:ext cx="11601450" cy="63912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descr="A picture containing shape&#10;&#10;Description automatically generated">
            <a:extLst>
              <a:ext uri="{FF2B5EF4-FFF2-40B4-BE49-F238E27FC236}">
                <a16:creationId xmlns:a16="http://schemas.microsoft.com/office/drawing/2014/main" id="{206C44FB-6A02-2494-22C6-91A6F60E1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grpSp>
        <p:nvGrpSpPr>
          <p:cNvPr id="3" name="Group 2">
            <a:extLst>
              <a:ext uri="{FF2B5EF4-FFF2-40B4-BE49-F238E27FC236}">
                <a16:creationId xmlns:a16="http://schemas.microsoft.com/office/drawing/2014/main" id="{2C8B0739-E4BC-FAE5-246E-2D8C085192CB}"/>
              </a:ext>
            </a:extLst>
          </p:cNvPr>
          <p:cNvGrpSpPr/>
          <p:nvPr/>
        </p:nvGrpSpPr>
        <p:grpSpPr>
          <a:xfrm>
            <a:off x="609599" y="114299"/>
            <a:ext cx="11035187" cy="1790701"/>
            <a:chOff x="216801" y="-163993"/>
            <a:chExt cx="4162483" cy="4876895"/>
          </a:xfrm>
          <a:solidFill>
            <a:srgbClr val="CCFFFF"/>
          </a:solidFill>
        </p:grpSpPr>
        <p:sp>
          <p:nvSpPr>
            <p:cNvPr id="4" name="椭圆 31">
              <a:extLst>
                <a:ext uri="{FF2B5EF4-FFF2-40B4-BE49-F238E27FC236}">
                  <a16:creationId xmlns:a16="http://schemas.microsoft.com/office/drawing/2014/main" id="{5BD5E7BC-12DA-7285-7EEB-94F53DA521ED}"/>
                </a:ext>
              </a:extLst>
            </p:cNvPr>
            <p:cNvSpPr/>
            <p:nvPr/>
          </p:nvSpPr>
          <p:spPr>
            <a:xfrm rot="10800000" flipH="1">
              <a:off x="216801" y="-163993"/>
              <a:ext cx="4162483" cy="421151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 name="Hộp Văn bản 23">
              <a:extLst>
                <a:ext uri="{FF2B5EF4-FFF2-40B4-BE49-F238E27FC236}">
                  <a16:creationId xmlns:a16="http://schemas.microsoft.com/office/drawing/2014/main" id="{42910B85-DB67-04D2-CDD5-01E91FC881F6}"/>
                </a:ext>
              </a:extLst>
            </p:cNvPr>
            <p:cNvSpPr txBox="1"/>
            <p:nvPr/>
          </p:nvSpPr>
          <p:spPr>
            <a:xfrm>
              <a:off x="270694" y="73658"/>
              <a:ext cx="4045537" cy="46392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2D2100"/>
                  </a:solidFill>
                  <a:effectLst/>
                  <a:uLnTx/>
                  <a:uFillTx/>
                  <a:latin typeface="Calibri" panose="020F0502020204030204" pitchFamily="34" charset="0"/>
                  <a:ea typeface="+mn-ea"/>
                  <a:cs typeface="Calibri" panose="020F0502020204030204" pitchFamily="34" charset="0"/>
                </a:rPr>
                <a:t>Để tưới cây trồng, tưới tiêu: Nước có thể được phân tán và nước có thể dẫn từ các nguồn nước lớn đến các vùng trồng trọt, cung cấp đủ nước cho cây trồng.</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146" name="Picture 2" descr="Sử dụng ozone xử lý nước để dùng cho mục đích tưới tiêu">
            <a:extLst>
              <a:ext uri="{FF2B5EF4-FFF2-40B4-BE49-F238E27FC236}">
                <a16:creationId xmlns:a16="http://schemas.microsoft.com/office/drawing/2014/main" id="{A0201FE0-C45D-7BA6-C522-7C74EC6FFA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0824" y="1808030"/>
            <a:ext cx="7191375" cy="474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0339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 calcmode="lin" valueType="num">
                                      <p:cBhvr additive="base">
                                        <p:cTn id="14" dur="500" fill="hold"/>
                                        <p:tgtEl>
                                          <p:spTgt spid="6146"/>
                                        </p:tgtEl>
                                        <p:attrNameLst>
                                          <p:attrName>ppt_x</p:attrName>
                                        </p:attrNameLst>
                                      </p:cBhvr>
                                      <p:tavLst>
                                        <p:tav tm="0">
                                          <p:val>
                                            <p:strVal val="#ppt_x"/>
                                          </p:val>
                                        </p:tav>
                                        <p:tav tm="100000">
                                          <p:val>
                                            <p:strVal val="#ppt_x"/>
                                          </p:val>
                                        </p:tav>
                                      </p:tavLst>
                                    </p:anim>
                                    <p:anim calcmode="lin" valueType="num">
                                      <p:cBhvr additive="base">
                                        <p:cTn id="15"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729D3379-9D57-78C2-2D7F-B9246BEB357B}"/>
              </a:ext>
            </a:extLst>
          </p:cNvPr>
          <p:cNvPicPr>
            <a:picLocks noChangeAspect="1"/>
          </p:cNvPicPr>
          <p:nvPr/>
        </p:nvPicPr>
        <p:blipFill>
          <a:blip r:embed="rId6"/>
          <a:stretch>
            <a:fillRect/>
          </a:stretch>
        </p:blipFill>
        <p:spPr>
          <a:xfrm>
            <a:off x="6733590" y="1438877"/>
            <a:ext cx="4706520" cy="3694496"/>
          </a:xfrm>
          <a:prstGeom prst="rect">
            <a:avLst/>
          </a:prstGeom>
        </p:spPr>
      </p:pic>
    </p:spTree>
    <p:extLst>
      <p:ext uri="{BB962C8B-B14F-4D97-AF65-F5344CB8AC3E}">
        <p14:creationId xmlns:p14="http://schemas.microsoft.com/office/powerpoint/2010/main" val="366386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4">
            <a:extLst>
              <a:ext uri="{FF2B5EF4-FFF2-40B4-BE49-F238E27FC236}">
                <a16:creationId xmlns:a16="http://schemas.microsoft.com/office/drawing/2014/main" id="{9E116C8E-9748-30DF-24C3-1F183004D052}"/>
              </a:ext>
            </a:extLst>
          </p:cNvPr>
          <p:cNvSpPr txBox="1"/>
          <p:nvPr/>
        </p:nvSpPr>
        <p:spPr>
          <a:xfrm>
            <a:off x="4323417" y="617388"/>
            <a:ext cx="5973108" cy="2281476"/>
          </a:xfrm>
          <a:prstGeom prst="wedgeRoundRectCallout">
            <a:avLst>
              <a:gd name="adj1" fmla="val 28839"/>
              <a:gd name="adj2" fmla="val 58868"/>
              <a:gd name="adj3" fmla="val 16667"/>
            </a:avLst>
          </a:prstGeom>
          <a:solidFill>
            <a:srgbClr val="FFC000"/>
          </a:solidFill>
          <a:ln w="28575">
            <a:solidFill>
              <a:schemeClr val="tx1">
                <a:lumMod val="75000"/>
                <a:lumOff val="25000"/>
              </a:schemeClr>
            </a:solidFill>
          </a:ln>
        </p:spPr>
        <p:txBody>
          <a:bodyPr wrap="square" rtlCol="0">
            <a:spAutoFit/>
          </a:bodyPr>
          <a:lstStyle/>
          <a:p>
            <a:pPr lvl="0" algn="ctr" fontAlgn="base">
              <a:spcBef>
                <a:spcPct val="0"/>
              </a:spcBef>
              <a:spcAft>
                <a:spcPct val="0"/>
              </a:spcAft>
              <a:defRPr/>
            </a:pPr>
            <a:r>
              <a:rPr lang="vi-VN" altLang="en-US" sz="3200" b="1" dirty="0">
                <a:solidFill>
                  <a:srgbClr val="E7E6E6">
                    <a:lumMod val="25000"/>
                  </a:srgbClr>
                </a:solidFill>
                <a:latin typeface="Calibri" panose="020F0502020204030204" pitchFamily="34" charset="0"/>
                <a:cs typeface="Calibri" panose="020F0502020204030204" pitchFamily="34" charset="0"/>
              </a:rPr>
              <a:t>Thông thường mái nhà được làm nghiêng như hình dưới đây để che mưa, vậy điều đó giúp ích gì khi trời mưa?</a:t>
            </a:r>
            <a:endParaRPr kumimoji="0" lang="en-US" alt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endParaRPr>
          </a:p>
        </p:txBody>
      </p:sp>
      <p:pic>
        <p:nvPicPr>
          <p:cNvPr id="9" name="Picture 8">
            <a:extLst>
              <a:ext uri="{FF2B5EF4-FFF2-40B4-BE49-F238E27FC236}">
                <a16:creationId xmlns:a16="http://schemas.microsoft.com/office/drawing/2014/main" id="{446D6B4A-D91E-9393-221C-ABFC8FFA8C3C}"/>
              </a:ext>
            </a:extLst>
          </p:cNvPr>
          <p:cNvPicPr>
            <a:picLocks noChangeAspect="1"/>
          </p:cNvPicPr>
          <p:nvPr/>
        </p:nvPicPr>
        <p:blipFill rotWithShape="1">
          <a:blip r:embed="rId2">
            <a:extLst>
              <a:ext uri="{28A0092B-C50C-407E-A947-70E740481C1C}">
                <a14:useLocalDpi xmlns:a14="http://schemas.microsoft.com/office/drawing/2010/main" val="0"/>
              </a:ext>
            </a:extLst>
          </a:blip>
          <a:srcRect b="28597"/>
          <a:stretch/>
        </p:blipFill>
        <p:spPr>
          <a:xfrm>
            <a:off x="7073205" y="2469931"/>
            <a:ext cx="4205759" cy="2547521"/>
          </a:xfrm>
          <a:prstGeom prst="rect">
            <a:avLst/>
          </a:prstGeom>
        </p:spPr>
      </p:pic>
      <p:pic>
        <p:nvPicPr>
          <p:cNvPr id="3" name="Picture 2">
            <a:extLst>
              <a:ext uri="{FF2B5EF4-FFF2-40B4-BE49-F238E27FC236}">
                <a16:creationId xmlns:a16="http://schemas.microsoft.com/office/drawing/2014/main" id="{B44B41CF-DAEA-C2DD-005B-2D52CF7E75CE}"/>
              </a:ext>
            </a:extLst>
          </p:cNvPr>
          <p:cNvPicPr>
            <a:picLocks noChangeAspect="1"/>
          </p:cNvPicPr>
          <p:nvPr/>
        </p:nvPicPr>
        <p:blipFill>
          <a:blip r:embed="rId3"/>
          <a:stretch>
            <a:fillRect/>
          </a:stretch>
        </p:blipFill>
        <p:spPr>
          <a:xfrm>
            <a:off x="1400175" y="2920471"/>
            <a:ext cx="4852987" cy="2694516"/>
          </a:xfrm>
          <a:prstGeom prst="rect">
            <a:avLst/>
          </a:prstGeom>
        </p:spPr>
      </p:pic>
    </p:spTree>
    <p:extLst>
      <p:ext uri="{BB962C8B-B14F-4D97-AF65-F5344CB8AC3E}">
        <p14:creationId xmlns:p14="http://schemas.microsoft.com/office/powerpoint/2010/main" val="263504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7"/>
          <p:cNvPicPr>
            <a:picLocks noChangeAspect="1"/>
          </p:cNvPicPr>
          <p:nvPr/>
        </p:nvPicPr>
        <p:blipFill>
          <a:blip r:embed="rId7"/>
          <a:stretch>
            <a:fillRect/>
          </a:stretch>
        </p:blipFill>
        <p:spPr>
          <a:xfrm>
            <a:off x="1" y="1"/>
            <a:ext cx="16256000" cy="66788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7145" y="5029983"/>
            <a:ext cx="2205531" cy="2271733"/>
          </a:xfrm>
          <a:prstGeom prst="rect">
            <a:avLst/>
          </a:prstGeom>
        </p:spPr>
      </p:pic>
      <p:sp>
        <p:nvSpPr>
          <p:cNvPr id="21" name="Flowchart: Manual Input 20"/>
          <p:cNvSpPr/>
          <p:nvPr/>
        </p:nvSpPr>
        <p:spPr>
          <a:xfrm rot="21005217">
            <a:off x="311858" y="3405206"/>
            <a:ext cx="6612868" cy="304940"/>
          </a:xfrm>
          <a:prstGeom prst="flowChartManualInput">
            <a:avLst/>
          </a:prstGeom>
          <a:solidFill>
            <a:schemeClr val="accent4">
              <a:lumMod val="20000"/>
              <a:lumOff val="8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l="28791" t="20932" r="43467" b="37778"/>
          <a:stretch/>
        </p:blipFill>
        <p:spPr>
          <a:xfrm>
            <a:off x="4022906" y="2317470"/>
            <a:ext cx="6432965" cy="5385737"/>
          </a:xfrm>
          <a:prstGeom prst="rect">
            <a:avLst/>
          </a:prstGeom>
        </p:spPr>
      </p:pic>
      <p:sp>
        <p:nvSpPr>
          <p:cNvPr id="5" name="PA_文本框 12">
            <a:extLst>
              <a:ext uri="{FF2B5EF4-FFF2-40B4-BE49-F238E27FC236}">
                <a16:creationId xmlns:a16="http://schemas.microsoft.com/office/drawing/2014/main" id="{513D0BBD-E8FE-4B80-A9F1-F5502C781CD2}"/>
              </a:ext>
            </a:extLst>
          </p:cNvPr>
          <p:cNvSpPr txBox="1"/>
          <p:nvPr>
            <p:custDataLst>
              <p:tags r:id="rId1"/>
            </p:custDataLst>
          </p:nvPr>
        </p:nvSpPr>
        <p:spPr>
          <a:xfrm rot="685582">
            <a:off x="1161772" y="1288612"/>
            <a:ext cx="2848857" cy="1733680"/>
          </a:xfrm>
          <a:prstGeom prst="rect">
            <a:avLst/>
          </a:prstGeom>
          <a:noFill/>
        </p:spPr>
        <p:txBody>
          <a:bodyPr wrap="none" rtlCol="0">
            <a:spAutoFit/>
            <a:scene3d>
              <a:camera prst="orthographicFront"/>
              <a:lightRig rig="threePt" dir="t"/>
            </a:scene3d>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err="1">
                <a:ln>
                  <a:solidFill>
                    <a:prstClr val="black">
                      <a:lumMod val="50000"/>
                      <a:lumOff val="50000"/>
                    </a:prstClr>
                  </a:solidFill>
                </a:ln>
                <a:solidFill>
                  <a:srgbClr val="FFDB0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钻石甜心手机字体" panose="02000500000000000000" pitchFamily="2" charset="-122"/>
              </a:rPr>
              <a:t>Đưa</a:t>
            </a:r>
            <a:endParaRPr kumimoji="0" lang="en-US" sz="10666" b="1" i="0" u="none" strike="noStrike" kern="1200" cap="none" spc="0" normalizeH="0" baseline="0" noProof="0" dirty="0">
              <a:ln>
                <a:solidFill>
                  <a:prstClr val="black">
                    <a:lumMod val="50000"/>
                    <a:lumOff val="50000"/>
                  </a:prstClr>
                </a:solidFill>
              </a:ln>
              <a:solidFill>
                <a:srgbClr val="FFDB0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6" name="PA_文本框 12">
            <a:extLst>
              <a:ext uri="{FF2B5EF4-FFF2-40B4-BE49-F238E27FC236}">
                <a16:creationId xmlns:a16="http://schemas.microsoft.com/office/drawing/2014/main" id="{513D0BBD-E8FE-4B80-A9F1-F5502C781CD2}"/>
              </a:ext>
            </a:extLst>
          </p:cNvPr>
          <p:cNvSpPr txBox="1"/>
          <p:nvPr>
            <p:custDataLst>
              <p:tags r:id="rId2"/>
            </p:custDataLst>
          </p:nvPr>
        </p:nvSpPr>
        <p:spPr>
          <a:xfrm rot="685582">
            <a:off x="3201302" y="650925"/>
            <a:ext cx="4521366" cy="1733680"/>
          </a:xfrm>
          <a:prstGeom prst="rect">
            <a:avLst/>
          </a:prstGeom>
          <a:noFill/>
        </p:spPr>
        <p:txBody>
          <a:bodyPr wrap="none" rtlCol="0">
            <a:spAutoFit/>
            <a:scene3d>
              <a:camera prst="orthographicFront"/>
              <a:lightRig rig="threePt" dir="t"/>
            </a:scene3d>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err="1">
                <a:ln>
                  <a:solidFill>
                    <a:prstClr val="black">
                      <a:lumMod val="50000"/>
                      <a:lumOff val="50000"/>
                    </a:prstClr>
                  </a:solidFill>
                </a:ln>
                <a:solidFill>
                  <a:srgbClr val="FFDB0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钻石甜心手机字体" panose="02000500000000000000" pitchFamily="2" charset="-122"/>
              </a:rPr>
              <a:t>thuyền</a:t>
            </a:r>
            <a:endParaRPr kumimoji="0" lang="en-US" sz="10666" b="1" i="0" u="none" strike="noStrike" kern="1200" cap="none" spc="0" normalizeH="0" baseline="0" noProof="0" dirty="0">
              <a:ln>
                <a:solidFill>
                  <a:prstClr val="black">
                    <a:lumMod val="50000"/>
                    <a:lumOff val="50000"/>
                  </a:prstClr>
                </a:solidFill>
              </a:ln>
              <a:solidFill>
                <a:srgbClr val="FFDB0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7" name="PA_文本框 12">
            <a:extLst>
              <a:ext uri="{FF2B5EF4-FFF2-40B4-BE49-F238E27FC236}">
                <a16:creationId xmlns:a16="http://schemas.microsoft.com/office/drawing/2014/main" id="{513D0BBD-E8FE-4B80-A9F1-F5502C781CD2}"/>
              </a:ext>
            </a:extLst>
          </p:cNvPr>
          <p:cNvSpPr txBox="1"/>
          <p:nvPr>
            <p:custDataLst>
              <p:tags r:id="rId3"/>
            </p:custDataLst>
          </p:nvPr>
        </p:nvSpPr>
        <p:spPr>
          <a:xfrm rot="685582">
            <a:off x="7400723" y="2351189"/>
            <a:ext cx="1525418" cy="1733680"/>
          </a:xfrm>
          <a:prstGeom prst="rect">
            <a:avLst/>
          </a:prstGeom>
          <a:noFill/>
        </p:spPr>
        <p:txBody>
          <a:bodyPr wrap="none" rtlCol="0">
            <a:spAutoFit/>
            <a:scene3d>
              <a:camera prst="orthographicFront"/>
              <a:lightRig rig="threePt" dir="t"/>
            </a:scene3d>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err="1">
                <a:ln>
                  <a:solidFill>
                    <a:prstClr val="black">
                      <a:lumMod val="50000"/>
                      <a:lumOff val="50000"/>
                    </a:prstClr>
                  </a:solidFill>
                </a:ln>
                <a:solidFill>
                  <a:srgbClr val="FFDB0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钻石甜心手机字体" panose="02000500000000000000" pitchFamily="2" charset="-122"/>
              </a:rPr>
              <a:t>ra</a:t>
            </a:r>
            <a:endParaRPr kumimoji="0" lang="en-US" sz="10666" b="1" i="0" u="none" strike="noStrike" kern="1200" cap="none" spc="0" normalizeH="0" baseline="0" noProof="0" dirty="0">
              <a:ln>
                <a:solidFill>
                  <a:prstClr val="black">
                    <a:lumMod val="50000"/>
                    <a:lumOff val="50000"/>
                  </a:prstClr>
                </a:solidFill>
              </a:ln>
              <a:solidFill>
                <a:srgbClr val="FFDB0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8" name="PA_文本框 12">
            <a:extLst>
              <a:ext uri="{FF2B5EF4-FFF2-40B4-BE49-F238E27FC236}">
                <a16:creationId xmlns:a16="http://schemas.microsoft.com/office/drawing/2014/main" id="{513D0BBD-E8FE-4B80-A9F1-F5502C781CD2}"/>
              </a:ext>
            </a:extLst>
          </p:cNvPr>
          <p:cNvSpPr txBox="1"/>
          <p:nvPr>
            <p:custDataLst>
              <p:tags r:id="rId4"/>
            </p:custDataLst>
          </p:nvPr>
        </p:nvSpPr>
        <p:spPr>
          <a:xfrm rot="685582">
            <a:off x="8903529" y="1702725"/>
            <a:ext cx="3167855" cy="1733680"/>
          </a:xfrm>
          <a:prstGeom prst="rect">
            <a:avLst/>
          </a:prstGeom>
          <a:noFill/>
        </p:spPr>
        <p:txBody>
          <a:bodyPr wrap="none" rtlCol="0">
            <a:spAutoFit/>
            <a:scene3d>
              <a:camera prst="orthographicFront"/>
              <a:lightRig rig="threePt" dir="t"/>
            </a:scene3d>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err="1">
                <a:ln>
                  <a:solidFill>
                    <a:prstClr val="black">
                      <a:lumMod val="50000"/>
                      <a:lumOff val="50000"/>
                    </a:prstClr>
                  </a:solidFill>
                </a:ln>
                <a:solidFill>
                  <a:srgbClr val="FFDB0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钻石甜心手机字体" panose="02000500000000000000" pitchFamily="2" charset="-122"/>
              </a:rPr>
              <a:t>khơi</a:t>
            </a:r>
            <a:endParaRPr kumimoji="0" lang="en-US" sz="10666" b="1" i="0" u="none" strike="noStrike" kern="1200" cap="none" spc="0" normalizeH="0" baseline="0" noProof="0" dirty="0">
              <a:ln>
                <a:solidFill>
                  <a:prstClr val="black">
                    <a:lumMod val="50000"/>
                    <a:lumOff val="50000"/>
                  </a:prstClr>
                </a:solidFill>
              </a:ln>
              <a:solidFill>
                <a:srgbClr val="FFDB0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钻石甜心手机字体" panose="02000500000000000000" pitchFamily="2" charset="-122"/>
            </a:endParaRPr>
          </a:p>
        </p:txBody>
      </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28128" t="5334" r="31608"/>
          <a:stretch/>
        </p:blipFill>
        <p:spPr>
          <a:xfrm rot="278745">
            <a:off x="1950651" y="2586216"/>
            <a:ext cx="3673060" cy="4857776"/>
          </a:xfrm>
          <a:prstGeom prst="rect">
            <a:avLst/>
          </a:prstGeom>
        </p:spPr>
      </p:pic>
      <p:grpSp>
        <p:nvGrpSpPr>
          <p:cNvPr id="11" name="Group 10"/>
          <p:cNvGrpSpPr/>
          <p:nvPr/>
        </p:nvGrpSpPr>
        <p:grpSpPr>
          <a:xfrm>
            <a:off x="-140308" y="5101728"/>
            <a:ext cx="12574680" cy="3512545"/>
            <a:chOff x="13279" y="3504518"/>
            <a:chExt cx="12126926" cy="3633405"/>
          </a:xfrm>
        </p:grpSpPr>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5406026" y="3535618"/>
              <a:ext cx="6734179" cy="3602305"/>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13279" y="3504518"/>
              <a:ext cx="6734175" cy="3602305"/>
            </a:xfrm>
            <a:prstGeom prst="rect">
              <a:avLst/>
            </a:prstGeom>
          </p:spPr>
        </p:pic>
      </p:grpSp>
      <p:grpSp>
        <p:nvGrpSpPr>
          <p:cNvPr id="15" name="Group 14"/>
          <p:cNvGrpSpPr/>
          <p:nvPr/>
        </p:nvGrpSpPr>
        <p:grpSpPr>
          <a:xfrm>
            <a:off x="151384" y="5377864"/>
            <a:ext cx="12574680" cy="3512545"/>
            <a:chOff x="13279" y="3504518"/>
            <a:chExt cx="12126926" cy="3633405"/>
          </a:xfrm>
        </p:grpSpPr>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5406026" y="3535618"/>
              <a:ext cx="6734179" cy="3602305"/>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13279" y="3504518"/>
              <a:ext cx="6734175" cy="3602305"/>
            </a:xfrm>
            <a:prstGeom prst="rect">
              <a:avLst/>
            </a:prstGeom>
          </p:spPr>
        </p:pic>
      </p:grpSp>
      <p:pic>
        <p:nvPicPr>
          <p:cNvPr id="20" name="Picture 19"/>
          <p:cNvPicPr>
            <a:picLocks noChangeAspect="1"/>
          </p:cNvPicPr>
          <p:nvPr/>
        </p:nvPicPr>
        <p:blipFill rotWithShape="1">
          <a:blip r:embed="rId12" cstate="print">
            <a:extLst>
              <a:ext uri="{28A0092B-C50C-407E-A947-70E740481C1C}">
                <a14:useLocalDpi xmlns:a14="http://schemas.microsoft.com/office/drawing/2010/main" val="0"/>
              </a:ext>
            </a:extLst>
          </a:blip>
          <a:srcRect l="51818" t="12660" r="23333" b="39124"/>
          <a:stretch/>
        </p:blipFill>
        <p:spPr>
          <a:xfrm rot="892262">
            <a:off x="7563486" y="417297"/>
            <a:ext cx="2232905" cy="24371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14:presetBounceEnd="80000">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14:bounceEnd="80000">
                                          <p:cBhvr additive="base">
                                            <p:cTn id="18" dur="300" fill="hold"/>
                                            <p:tgtEl>
                                              <p:spTgt spid="5"/>
                                            </p:tgtEl>
                                            <p:attrNameLst>
                                              <p:attrName>ppt_x</p:attrName>
                                            </p:attrNameLst>
                                          </p:cBhvr>
                                          <p:tavLst>
                                            <p:tav tm="0">
                                              <p:val>
                                                <p:strVal val="#ppt_x"/>
                                              </p:val>
                                            </p:tav>
                                            <p:tav tm="100000">
                                              <p:val>
                                                <p:strVal val="#ppt_x"/>
                                              </p:val>
                                            </p:tav>
                                          </p:tavLst>
                                        </p:anim>
                                        <p:anim calcmode="lin" valueType="num" p14:bounceEnd="80000">
                                          <p:cBhvr additive="base">
                                            <p:cTn id="19" dur="3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3300"/>
                                </p:stCondLst>
                                <p:childTnLst>
                                  <p:par>
                                    <p:cTn id="21" presetID="2" presetClass="entr" presetSubtype="4" fill="hold" grpId="0" nodeType="afterEffect" p14:presetBounceEnd="80000">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14:bounceEnd="80000">
                                          <p:cBhvr additive="base">
                                            <p:cTn id="23" dur="3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24" dur="3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3600"/>
                                </p:stCondLst>
                                <p:childTnLst>
                                  <p:par>
                                    <p:cTn id="26" presetID="2" presetClass="entr" presetSubtype="4" fill="hold" grpId="0" nodeType="afterEffect" p14:presetBounceEnd="80000">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14:bounceEnd="80000">
                                          <p:cBhvr additive="base">
                                            <p:cTn id="28" dur="3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29" dur="3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3900"/>
                                </p:stCondLst>
                                <p:childTnLst>
                                  <p:par>
                                    <p:cTn id="31" presetID="2" presetClass="entr" presetSubtype="4" fill="hold" grpId="0" nodeType="afterEffect" p14:presetBounceEnd="8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80000">
                                          <p:cBhvr additive="base">
                                            <p:cTn id="33" dur="300" fill="hold"/>
                                            <p:tgtEl>
                                              <p:spTgt spid="8"/>
                                            </p:tgtEl>
                                            <p:attrNameLst>
                                              <p:attrName>ppt_x</p:attrName>
                                            </p:attrNameLst>
                                          </p:cBhvr>
                                          <p:tavLst>
                                            <p:tav tm="0">
                                              <p:val>
                                                <p:strVal val="#ppt_x"/>
                                              </p:val>
                                            </p:tav>
                                            <p:tav tm="100000">
                                              <p:val>
                                                <p:strVal val="#ppt_x"/>
                                              </p:val>
                                            </p:tav>
                                          </p:tavLst>
                                        </p:anim>
                                        <p:anim calcmode="lin" valueType="num" p14:bounceEnd="80000">
                                          <p:cBhvr additive="base">
                                            <p:cTn id="34" dur="300" fill="hold"/>
                                            <p:tgtEl>
                                              <p:spTgt spid="8"/>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49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300" fill="hold"/>
                                            <p:tgtEl>
                                              <p:spTgt spid="5"/>
                                            </p:tgtEl>
                                            <p:attrNameLst>
                                              <p:attrName>ppt_x</p:attrName>
                                            </p:attrNameLst>
                                          </p:cBhvr>
                                          <p:tavLst>
                                            <p:tav tm="0">
                                              <p:val>
                                                <p:strVal val="#ppt_x"/>
                                              </p:val>
                                            </p:tav>
                                            <p:tav tm="100000">
                                              <p:val>
                                                <p:strVal val="#ppt_x"/>
                                              </p:val>
                                            </p:tav>
                                          </p:tavLst>
                                        </p:anim>
                                        <p:anim calcmode="lin" valueType="num">
                                          <p:cBhvr additive="base">
                                            <p:cTn id="19" dur="3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33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300" fill="hold"/>
                                            <p:tgtEl>
                                              <p:spTgt spid="6"/>
                                            </p:tgtEl>
                                            <p:attrNameLst>
                                              <p:attrName>ppt_x</p:attrName>
                                            </p:attrNameLst>
                                          </p:cBhvr>
                                          <p:tavLst>
                                            <p:tav tm="0">
                                              <p:val>
                                                <p:strVal val="#ppt_x"/>
                                              </p:val>
                                            </p:tav>
                                            <p:tav tm="100000">
                                              <p:val>
                                                <p:strVal val="#ppt_x"/>
                                              </p:val>
                                            </p:tav>
                                          </p:tavLst>
                                        </p:anim>
                                        <p:anim calcmode="lin" valueType="num">
                                          <p:cBhvr additive="base">
                                            <p:cTn id="24" dur="3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3600"/>
                                </p:stCondLst>
                                <p:childTnLst>
                                  <p:par>
                                    <p:cTn id="26" presetID="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300" fill="hold"/>
                                            <p:tgtEl>
                                              <p:spTgt spid="7"/>
                                            </p:tgtEl>
                                            <p:attrNameLst>
                                              <p:attrName>ppt_x</p:attrName>
                                            </p:attrNameLst>
                                          </p:cBhvr>
                                          <p:tavLst>
                                            <p:tav tm="0">
                                              <p:val>
                                                <p:strVal val="#ppt_x"/>
                                              </p:val>
                                            </p:tav>
                                            <p:tav tm="100000">
                                              <p:val>
                                                <p:strVal val="#ppt_x"/>
                                              </p:val>
                                            </p:tav>
                                          </p:tavLst>
                                        </p:anim>
                                        <p:anim calcmode="lin" valueType="num">
                                          <p:cBhvr additive="base">
                                            <p:cTn id="29" dur="3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3900"/>
                                </p:stCondLst>
                                <p:childTnLst>
                                  <p:par>
                                    <p:cTn id="31" presetID="2" presetClass="entr" presetSubtype="4"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300" fill="hold"/>
                                            <p:tgtEl>
                                              <p:spTgt spid="8"/>
                                            </p:tgtEl>
                                            <p:attrNameLst>
                                              <p:attrName>ppt_x</p:attrName>
                                            </p:attrNameLst>
                                          </p:cBhvr>
                                          <p:tavLst>
                                            <p:tav tm="0">
                                              <p:val>
                                                <p:strVal val="#ppt_x"/>
                                              </p:val>
                                            </p:tav>
                                            <p:tav tm="100000">
                                              <p:val>
                                                <p:strVal val="#ppt_x"/>
                                              </p:val>
                                            </p:tav>
                                          </p:tavLst>
                                        </p:anim>
                                        <p:anim calcmode="lin" valueType="num">
                                          <p:cBhvr additive="base">
                                            <p:cTn id="34" dur="300" fill="hold"/>
                                            <p:tgtEl>
                                              <p:spTgt spid="8"/>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49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9218" name="Picture 2" descr="Nước Biển Sky Nền - biển png tải về - Miễn phí trong suốt Màu Xanh png Tải  về."/>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9815" b="100000" l="0" r="100000">
                        <a14:backgroundMark x1="1333" y1="69630" x2="81111" y2="71111"/>
                        <a14:backgroundMark x1="81889" y1="69074" x2="97333" y2="70000"/>
                      </a14:backgroundRemoval>
                    </a14:imgEffect>
                  </a14:imgLayer>
                </a14:imgProps>
              </a:ext>
              <a:ext uri="{28A0092B-C50C-407E-A947-70E740481C1C}">
                <a14:useLocalDpi xmlns:a14="http://schemas.microsoft.com/office/drawing/2010/main" val="0"/>
              </a:ext>
            </a:extLst>
          </a:blip>
          <a:srcRect t="73991"/>
          <a:stretch/>
        </p:blipFill>
        <p:spPr bwMode="auto">
          <a:xfrm>
            <a:off x="0" y="3183467"/>
            <a:ext cx="12192000" cy="36745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ạc bãi biển png | PNGEg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6" b="94970" l="5747" r="93103"/>
                    </a14:imgEffect>
                  </a14:imgLayer>
                </a14:imgProps>
              </a:ext>
              <a:ext uri="{28A0092B-C50C-407E-A947-70E740481C1C}">
                <a14:useLocalDpi xmlns:a14="http://schemas.microsoft.com/office/drawing/2010/main" val="0"/>
              </a:ext>
            </a:extLst>
          </a:blip>
          <a:srcRect/>
          <a:stretch>
            <a:fillRect/>
          </a:stretch>
        </p:blipFill>
        <p:spPr bwMode="auto">
          <a:xfrm flipH="1">
            <a:off x="9694789" y="3183467"/>
            <a:ext cx="3151271" cy="35248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28791" t="20932" r="43467" b="37778"/>
          <a:stretch/>
        </p:blipFill>
        <p:spPr>
          <a:xfrm>
            <a:off x="-368953" y="1982044"/>
            <a:ext cx="1965572" cy="1970299"/>
          </a:xfrm>
          <a:prstGeom prst="rect">
            <a:avLst/>
          </a:prstGeom>
        </p:spPr>
      </p:pic>
      <p:pic>
        <p:nvPicPr>
          <p:cNvPr id="6" name="Picture 5">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13259" t="-1398" r="61348" b="58851"/>
          <a:stretch/>
        </p:blipFill>
        <p:spPr>
          <a:xfrm>
            <a:off x="3363739" y="3719204"/>
            <a:ext cx="2301947" cy="2169533"/>
          </a:xfrm>
          <a:prstGeom prst="rect">
            <a:avLst/>
          </a:prstGeom>
        </p:spPr>
      </p:pic>
      <p:sp>
        <p:nvSpPr>
          <p:cNvPr id="10" name="AutoShape 6" descr="Lá cây dừa xanh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60704" t="32648" r="9858" b="20211"/>
          <a:stretch/>
        </p:blipFill>
        <p:spPr>
          <a:xfrm>
            <a:off x="9139616" y="2992668"/>
            <a:ext cx="2130808" cy="1919353"/>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01091" y="3376969"/>
            <a:ext cx="2625572" cy="2511769"/>
          </a:xfrm>
          <a:prstGeom prst="rect">
            <a:avLst/>
          </a:prstGeom>
        </p:spPr>
      </p:pic>
      <p:sp>
        <p:nvSpPr>
          <p:cNvPr id="26" name="Text Box 9"/>
          <p:cNvSpPr txBox="1">
            <a:spLocks noChangeArrowheads="1"/>
          </p:cNvSpPr>
          <p:nvPr/>
        </p:nvSpPr>
        <p:spPr bwMode="auto">
          <a:xfrm>
            <a:off x="1" y="8591820"/>
            <a:ext cx="14652977" cy="271901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altLang="en-US" sz="4267"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Click </a:t>
            </a:r>
            <a:r>
              <a:rPr kumimoji="0" lang="en-US" altLang="en-US" sz="4267"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chiếc</a:t>
            </a:r>
            <a:r>
              <a:rPr kumimoji="0" lang="en-US" altLang="en-US" sz="4267"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4267"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tàu</a:t>
            </a:r>
            <a:r>
              <a:rPr kumimoji="0" lang="en-US" altLang="en-US" sz="4267"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4267"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4267"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câu</a:t>
            </a:r>
            <a:r>
              <a:rPr kumimoji="0" lang="en-US" altLang="en-US" sz="4267"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4267"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hỏi</a:t>
            </a:r>
            <a:endParaRPr kumimoji="0" lang="en-US" altLang="en-US" sz="4267"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altLang="en-US" sz="4267"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Tại</a:t>
            </a:r>
            <a:r>
              <a:rPr kumimoji="0" lang="en-US" altLang="en-US" sz="4267"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slide </a:t>
            </a:r>
            <a:r>
              <a:rPr kumimoji="0" lang="en-US" altLang="en-US" sz="4267"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câu</a:t>
            </a:r>
            <a:r>
              <a:rPr kumimoji="0" lang="en-US" altLang="en-US" sz="4267"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4267"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hỏi</a:t>
            </a:r>
            <a:r>
              <a:rPr kumimoji="0" lang="en-US" altLang="en-US" sz="4267"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click </a:t>
            </a:r>
            <a:r>
              <a:rPr kumimoji="0" lang="en-US" altLang="en-US" sz="4267"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ngọn</a:t>
            </a:r>
            <a:r>
              <a:rPr kumimoji="0" lang="en-US" altLang="en-US" sz="4267"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4267"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hải</a:t>
            </a:r>
            <a:r>
              <a:rPr kumimoji="0" lang="en-US" altLang="en-US" sz="4267"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4267"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đăng</a:t>
            </a:r>
            <a:r>
              <a:rPr kumimoji="0" lang="en-US" altLang="en-US" sz="4267"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quay </a:t>
            </a:r>
            <a:r>
              <a:rPr kumimoji="0" lang="en-US" altLang="en-US" sz="4267"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lại</a:t>
            </a:r>
            <a:r>
              <a:rPr kumimoji="0" lang="en-US" altLang="en-US" sz="4267"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4267"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trang</a:t>
            </a:r>
            <a:r>
              <a:rPr kumimoji="0" lang="en-US" altLang="en-US" sz="4267"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4267"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này</a:t>
            </a:r>
            <a:endParaRPr kumimoji="0" lang="en-US" altLang="en-US" sz="4267"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altLang="en-US" sz="4267"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Click Enter qua </a:t>
            </a:r>
            <a:r>
              <a:rPr kumimoji="0" lang="en-US" altLang="en-US" sz="4267"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bài</a:t>
            </a:r>
            <a:r>
              <a:rPr kumimoji="0" lang="en-US" altLang="en-US" sz="4267"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4267"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mới</a:t>
            </a:r>
            <a:endParaRPr kumimoji="0" lang="en-US" altLang="en-US" sz="4267"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4031" y="2451406"/>
            <a:ext cx="4579977" cy="4579977"/>
          </a:xfrm>
          <a:prstGeom prst="rect">
            <a:avLst/>
          </a:prstGeom>
        </p:spPr>
      </p:pic>
      <p:pic>
        <p:nvPicPr>
          <p:cNvPr id="1032"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p:blipFill>
        <p:spPr bwMode="auto">
          <a:xfrm>
            <a:off x="2405928" y="5712823"/>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p:blipFill>
        <p:spPr bwMode="auto">
          <a:xfrm>
            <a:off x="5670779" y="6134148"/>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p:blipFill>
        <p:spPr bwMode="auto">
          <a:xfrm>
            <a:off x="9087284" y="4941636"/>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75001" y="6855"/>
            <a:ext cx="1577476" cy="710731"/>
          </a:xfrm>
          <a:prstGeom prst="rect">
            <a:avLst/>
          </a:prstGeom>
        </p:spPr>
      </p:pic>
      <p:pic>
        <p:nvPicPr>
          <p:cNvPr id="21" name="Picture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51699" y="362220"/>
            <a:ext cx="1437447" cy="64764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57580" y="730207"/>
            <a:ext cx="1015416" cy="457495"/>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64325" y="187362"/>
            <a:ext cx="1375292" cy="619636"/>
          </a:xfrm>
          <a:prstGeom prst="rect">
            <a:avLst/>
          </a:prstGeom>
        </p:spPr>
      </p:pic>
      <p:pic>
        <p:nvPicPr>
          <p:cNvPr id="24" name="Picture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7303" y="374841"/>
            <a:ext cx="1015416" cy="457495"/>
          </a:xfrm>
          <a:prstGeom prst="rect">
            <a:avLst/>
          </a:prstGeom>
        </p:spPr>
      </p:pic>
      <p:pic>
        <p:nvPicPr>
          <p:cNvPr id="27" name="Picture 2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176584" y="268434"/>
            <a:ext cx="1015416" cy="457495"/>
          </a:xfrm>
          <a:prstGeom prst="rect">
            <a:avLst/>
          </a:prstGeom>
        </p:spPr>
      </p:pic>
      <p:sp>
        <p:nvSpPr>
          <p:cNvPr id="4" name="Rectangle: Rounded Corners 3">
            <a:hlinkClick r:id="rId22" action="ppaction://hlinksldjump"/>
            <a:extLst>
              <a:ext uri="{FF2B5EF4-FFF2-40B4-BE49-F238E27FC236}">
                <a16:creationId xmlns:a16="http://schemas.microsoft.com/office/drawing/2014/main" id="{F6E8E44B-33E8-C0EA-76AA-136569C2FEF9}"/>
              </a:ext>
            </a:extLst>
          </p:cNvPr>
          <p:cNvSpPr/>
          <p:nvPr/>
        </p:nvSpPr>
        <p:spPr>
          <a:xfrm>
            <a:off x="198783" y="109330"/>
            <a:ext cx="1162878" cy="4373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Học</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tiếp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305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35" presetClass="path" presetSubtype="0" repeatCount="indefinite" accel="50000" decel="50000" fill="hold" nodeType="clickEffect">
                                  <p:stCondLst>
                                    <p:cond delay="0"/>
                                  </p:stCondLst>
                                  <p:endCondLst>
                                    <p:cond evt="onNext" delay="0">
                                      <p:tgtEl>
                                        <p:sldTgt/>
                                      </p:tgtEl>
                                    </p:cond>
                                  </p:endCondLst>
                                  <p:childTnLst>
                                    <p:animMotion origin="layout" path="M 4.44444E-6 1.38778E-17 L -0.10296 0.00463 " pathEditMode="relative" rAng="0" ptsTypes="AA">
                                      <p:cBhvr>
                                        <p:cTn id="28" dur="5000" fill="hold"/>
                                        <p:tgtEl>
                                          <p:spTgt spid="21"/>
                                        </p:tgtEl>
                                        <p:attrNameLst>
                                          <p:attrName>ppt_x</p:attrName>
                                          <p:attrName>ppt_y</p:attrName>
                                        </p:attrNameLst>
                                      </p:cBhvr>
                                      <p:rCtr x="-5156" y="216"/>
                                    </p:animMotion>
                                  </p:childTnLst>
                                </p:cTn>
                              </p:par>
                              <p:par>
                                <p:cTn id="29" presetID="35" presetClass="path" presetSubtype="0" repeatCount="indefinite" accel="50000" decel="50000" fill="hold" nodeType="withEffect">
                                  <p:stCondLst>
                                    <p:cond delay="0"/>
                                  </p:stCondLst>
                                  <p:endCondLst>
                                    <p:cond evt="onNext" delay="0">
                                      <p:tgtEl>
                                        <p:sldTgt/>
                                      </p:tgtEl>
                                    </p:cond>
                                  </p:endCondLst>
                                  <p:childTnLst>
                                    <p:animMotion origin="layout" path="M -3.33333E-6 -8.64198E-7 L -0.16319 0.0037 " pathEditMode="relative" rAng="0" ptsTypes="AA">
                                      <p:cBhvr>
                                        <p:cTn id="30" dur="5000" fill="hold"/>
                                        <p:tgtEl>
                                          <p:spTgt spid="27"/>
                                        </p:tgtEl>
                                        <p:attrNameLst>
                                          <p:attrName>ppt_x</p:attrName>
                                          <p:attrName>ppt_y</p:attrName>
                                        </p:attrNameLst>
                                      </p:cBhvr>
                                      <p:rCtr x="-8160" y="185"/>
                                    </p:animMotion>
                                  </p:childTnLst>
                                </p:cTn>
                              </p:par>
                              <p:par>
                                <p:cTn id="31" presetID="35" presetClass="path" presetSubtype="0" repeatCount="indefinite" accel="50000" decel="50000" fill="hold" nodeType="withEffect">
                                  <p:stCondLst>
                                    <p:cond delay="0"/>
                                  </p:stCondLst>
                                  <p:endCondLst>
                                    <p:cond evt="onNext" delay="0">
                                      <p:tgtEl>
                                        <p:sldTgt/>
                                      </p:tgtEl>
                                    </p:cond>
                                  </p:endCondLst>
                                  <p:childTnLst>
                                    <p:animMotion origin="layout" path="M 8.33333E-7 -8.64198E-7 L -0.12465 0.0037 " pathEditMode="relative" rAng="0" ptsTypes="AA">
                                      <p:cBhvr>
                                        <p:cTn id="32" dur="5000" fill="hold"/>
                                        <p:tgtEl>
                                          <p:spTgt spid="23"/>
                                        </p:tgtEl>
                                        <p:attrNameLst>
                                          <p:attrName>ppt_x</p:attrName>
                                          <p:attrName>ppt_y</p:attrName>
                                        </p:attrNameLst>
                                      </p:cBhvr>
                                      <p:rCtr x="-6233" y="185"/>
                                    </p:animMotion>
                                  </p:childTnLst>
                                </p:cTn>
                              </p:par>
                              <p:par>
                                <p:cTn id="33" presetID="35" presetClass="path" presetSubtype="0" repeatCount="indefinite" accel="50000" decel="50000" fill="hold" nodeType="withEffect">
                                  <p:stCondLst>
                                    <p:cond delay="0"/>
                                  </p:stCondLst>
                                  <p:endCondLst>
                                    <p:cond evt="onNext" delay="0">
                                      <p:tgtEl>
                                        <p:sldTgt/>
                                      </p:tgtEl>
                                    </p:cond>
                                  </p:endCondLst>
                                  <p:childTnLst>
                                    <p:animMotion origin="layout" path="M -4.16667E-6 -4.81481E-6 L -0.07864 0.00741 " pathEditMode="relative" rAng="0" ptsTypes="AA">
                                      <p:cBhvr>
                                        <p:cTn id="34" dur="5000" fill="hold"/>
                                        <p:tgtEl>
                                          <p:spTgt spid="22"/>
                                        </p:tgtEl>
                                        <p:attrNameLst>
                                          <p:attrName>ppt_x</p:attrName>
                                          <p:attrName>ppt_y</p:attrName>
                                        </p:attrNameLst>
                                      </p:cBhvr>
                                      <p:rCtr x="-3941" y="370"/>
                                    </p:animMotion>
                                  </p:childTnLst>
                                </p:cTn>
                              </p:par>
                              <p:par>
                                <p:cTn id="35" presetID="35" presetClass="path" presetSubtype="0" repeatCount="indefinite" accel="50000" decel="50000" fill="hold" nodeType="withEffect">
                                  <p:stCondLst>
                                    <p:cond delay="0"/>
                                  </p:stCondLst>
                                  <p:endCondLst>
                                    <p:cond evt="onNext" delay="0">
                                      <p:tgtEl>
                                        <p:sldTgt/>
                                      </p:tgtEl>
                                    </p:cond>
                                  </p:endCondLst>
                                  <p:childTnLst>
                                    <p:animMotion origin="layout" path="M 1.94444E-6 2.22222E-6 L -0.10452 0.00185 " pathEditMode="relative" rAng="0" ptsTypes="AA">
                                      <p:cBhvr>
                                        <p:cTn id="36" dur="5000" fill="hold"/>
                                        <p:tgtEl>
                                          <p:spTgt spid="3"/>
                                        </p:tgtEl>
                                        <p:attrNameLst>
                                          <p:attrName>ppt_x</p:attrName>
                                          <p:attrName>ppt_y</p:attrName>
                                        </p:attrNameLst>
                                      </p:cBhvr>
                                      <p:rCtr x="-5226" y="93"/>
                                    </p:animMotion>
                                  </p:childTnLst>
                                </p:cTn>
                              </p:par>
                              <p:par>
                                <p:cTn id="37" presetID="35" presetClass="path" presetSubtype="0" repeatCount="indefinite" accel="50000" decel="50000" fill="hold" nodeType="withEffect">
                                  <p:stCondLst>
                                    <p:cond delay="0"/>
                                  </p:stCondLst>
                                  <p:endCondLst>
                                    <p:cond evt="onNext" delay="0">
                                      <p:tgtEl>
                                        <p:sldTgt/>
                                      </p:tgtEl>
                                    </p:cond>
                                  </p:endCondLst>
                                  <p:childTnLst>
                                    <p:animMotion origin="layout" path="M -2.77778E-6 -2.96296E-6 L -0.08264 -0.00679 " pathEditMode="relative" rAng="0" ptsTypes="AA">
                                      <p:cBhvr>
                                        <p:cTn id="38" dur="5000" fill="hold"/>
                                        <p:tgtEl>
                                          <p:spTgt spid="24"/>
                                        </p:tgtEl>
                                        <p:attrNameLst>
                                          <p:attrName>ppt_x</p:attrName>
                                          <p:attrName>ppt_y</p:attrName>
                                        </p:attrNameLst>
                                      </p:cBhvr>
                                      <p:rCtr x="-4132" y="-34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repeatCount="indefinite" fill="hold" nodeType="withEffect">
                                  <p:stCondLst>
                                    <p:cond delay="1800"/>
                                  </p:stCondLst>
                                  <p:endCondLst>
                                    <p:cond evt="onNext" delay="0">
                                      <p:tgtEl>
                                        <p:sldTgt/>
                                      </p:tgtEl>
                                    </p:cond>
                                  </p:endCondLst>
                                  <p:childTnLst>
                                    <p:animRot by="120000">
                                      <p:cBhvr>
                                        <p:cTn id="43" dur="100" fill="hold">
                                          <p:stCondLst>
                                            <p:cond delay="0"/>
                                          </p:stCondLst>
                                        </p:cTn>
                                        <p:tgtEl>
                                          <p:spTgt spid="6"/>
                                        </p:tgtEl>
                                        <p:attrNameLst>
                                          <p:attrName>r</p:attrName>
                                        </p:attrNameLst>
                                      </p:cBhvr>
                                    </p:animRot>
                                    <p:animRot by="-240000">
                                      <p:cBhvr>
                                        <p:cTn id="44" dur="200" fill="hold">
                                          <p:stCondLst>
                                            <p:cond delay="200"/>
                                          </p:stCondLst>
                                        </p:cTn>
                                        <p:tgtEl>
                                          <p:spTgt spid="6"/>
                                        </p:tgtEl>
                                        <p:attrNameLst>
                                          <p:attrName>r</p:attrName>
                                        </p:attrNameLst>
                                      </p:cBhvr>
                                    </p:animRot>
                                    <p:animRot by="240000">
                                      <p:cBhvr>
                                        <p:cTn id="45" dur="200" fill="hold">
                                          <p:stCondLst>
                                            <p:cond delay="400"/>
                                          </p:stCondLst>
                                        </p:cTn>
                                        <p:tgtEl>
                                          <p:spTgt spid="6"/>
                                        </p:tgtEl>
                                        <p:attrNameLst>
                                          <p:attrName>r</p:attrName>
                                        </p:attrNameLst>
                                      </p:cBhvr>
                                    </p:animRot>
                                    <p:animRot by="-240000">
                                      <p:cBhvr>
                                        <p:cTn id="46" dur="200" fill="hold">
                                          <p:stCondLst>
                                            <p:cond delay="600"/>
                                          </p:stCondLst>
                                        </p:cTn>
                                        <p:tgtEl>
                                          <p:spTgt spid="6"/>
                                        </p:tgtEl>
                                        <p:attrNameLst>
                                          <p:attrName>r</p:attrName>
                                        </p:attrNameLst>
                                      </p:cBhvr>
                                    </p:animRot>
                                    <p:animRot by="120000">
                                      <p:cBhvr>
                                        <p:cTn id="47" dur="200" fill="hold">
                                          <p:stCondLst>
                                            <p:cond delay="800"/>
                                          </p:stCondLst>
                                        </p:cTn>
                                        <p:tgtEl>
                                          <p:spTgt spid="6"/>
                                        </p:tgtEl>
                                        <p:attrNameLst>
                                          <p:attrName>r</p:attrName>
                                        </p:attrNameLst>
                                      </p:cBhvr>
                                    </p:animRot>
                                  </p:childTnLst>
                                </p:cTn>
                              </p:par>
                            </p:childTnLst>
                          </p:cTn>
                        </p:par>
                        <p:par>
                          <p:cTn id="48" fill="hold">
                            <p:stCondLst>
                              <p:cond delay="2800"/>
                            </p:stCondLst>
                            <p:childTnLst>
                              <p:par>
                                <p:cTn id="49" presetID="42" presetClass="path" presetSubtype="0" accel="50000" decel="50000" fill="hold" nodeType="afterEffect">
                                  <p:stCondLst>
                                    <p:cond delay="0"/>
                                  </p:stCondLst>
                                  <p:childTnLst>
                                    <p:animMotion origin="layout" path="M -2.5E-6 1.35802E-6 L 0.44254 -0.30617 " pathEditMode="relative" rAng="0" ptsTypes="AA">
                                      <p:cBhvr>
                                        <p:cTn id="50" dur="2000" fill="hold"/>
                                        <p:tgtEl>
                                          <p:spTgt spid="6"/>
                                        </p:tgtEl>
                                        <p:attrNameLst>
                                          <p:attrName>ppt_x</p:attrName>
                                          <p:attrName>ppt_y</p:attrName>
                                        </p:attrNameLst>
                                      </p:cBhvr>
                                      <p:rCtr x="22118" y="-15309"/>
                                    </p:animMotion>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32" presetClass="emph" presetSubtype="0" repeatCount="indefinite" fill="hold" nodeType="withEffect">
                                  <p:stCondLst>
                                    <p:cond delay="0"/>
                                  </p:stCondLst>
                                  <p:endCondLst>
                                    <p:cond evt="onNext" delay="0">
                                      <p:tgtEl>
                                        <p:sldTgt/>
                                      </p:tgtEl>
                                    </p:cond>
                                  </p:endCondLst>
                                  <p:childTnLst>
                                    <p:animRot by="120000">
                                      <p:cBhvr>
                                        <p:cTn id="55" dur="100" fill="hold">
                                          <p:stCondLst>
                                            <p:cond delay="0"/>
                                          </p:stCondLst>
                                        </p:cTn>
                                        <p:tgtEl>
                                          <p:spTgt spid="14"/>
                                        </p:tgtEl>
                                        <p:attrNameLst>
                                          <p:attrName>r</p:attrName>
                                        </p:attrNameLst>
                                      </p:cBhvr>
                                    </p:animRot>
                                    <p:animRot by="-240000">
                                      <p:cBhvr>
                                        <p:cTn id="56" dur="200" fill="hold">
                                          <p:stCondLst>
                                            <p:cond delay="200"/>
                                          </p:stCondLst>
                                        </p:cTn>
                                        <p:tgtEl>
                                          <p:spTgt spid="14"/>
                                        </p:tgtEl>
                                        <p:attrNameLst>
                                          <p:attrName>r</p:attrName>
                                        </p:attrNameLst>
                                      </p:cBhvr>
                                    </p:animRot>
                                    <p:animRot by="240000">
                                      <p:cBhvr>
                                        <p:cTn id="57" dur="200" fill="hold">
                                          <p:stCondLst>
                                            <p:cond delay="400"/>
                                          </p:stCondLst>
                                        </p:cTn>
                                        <p:tgtEl>
                                          <p:spTgt spid="14"/>
                                        </p:tgtEl>
                                        <p:attrNameLst>
                                          <p:attrName>r</p:attrName>
                                        </p:attrNameLst>
                                      </p:cBhvr>
                                    </p:animRot>
                                    <p:animRot by="-240000">
                                      <p:cBhvr>
                                        <p:cTn id="58" dur="200" fill="hold">
                                          <p:stCondLst>
                                            <p:cond delay="600"/>
                                          </p:stCondLst>
                                        </p:cTn>
                                        <p:tgtEl>
                                          <p:spTgt spid="14"/>
                                        </p:tgtEl>
                                        <p:attrNameLst>
                                          <p:attrName>r</p:attrName>
                                        </p:attrNameLst>
                                      </p:cBhvr>
                                    </p:animRot>
                                    <p:animRot by="120000">
                                      <p:cBhvr>
                                        <p:cTn id="59" dur="200" fill="hold">
                                          <p:stCondLst>
                                            <p:cond delay="800"/>
                                          </p:stCondLst>
                                        </p:cTn>
                                        <p:tgtEl>
                                          <p:spTgt spid="14"/>
                                        </p:tgtEl>
                                        <p:attrNameLst>
                                          <p:attrName>r</p:attrName>
                                        </p:attrNameLst>
                                      </p:cBhvr>
                                    </p:animRot>
                                  </p:childTnLst>
                                </p:cTn>
                              </p:par>
                            </p:childTnLst>
                          </p:cTn>
                        </p:par>
                        <p:par>
                          <p:cTn id="60" fill="hold">
                            <p:stCondLst>
                              <p:cond delay="1000"/>
                            </p:stCondLst>
                            <p:childTnLst>
                              <p:par>
                                <p:cTn id="61" presetID="42" presetClass="path" presetSubtype="0" accel="50000" decel="50000" fill="hold" nodeType="afterEffect">
                                  <p:stCondLst>
                                    <p:cond delay="0"/>
                                  </p:stCondLst>
                                  <p:childTnLst>
                                    <p:animMotion origin="layout" path="M -1.94444E-6 1.35802E-6 L -0.41632 -0.27438 " pathEditMode="relative" rAng="0" ptsTypes="AA">
                                      <p:cBhvr>
                                        <p:cTn id="62" dur="2000" fill="hold"/>
                                        <p:tgtEl>
                                          <p:spTgt spid="14"/>
                                        </p:tgtEl>
                                        <p:attrNameLst>
                                          <p:attrName>ppt_x</p:attrName>
                                          <p:attrName>ppt_y</p:attrName>
                                        </p:attrNameLst>
                                      </p:cBhvr>
                                      <p:rCtr x="-20816" y="-13735"/>
                                    </p:animMotion>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repeatCount="indefinite" fill="hold" nodeType="withEffect">
                                  <p:stCondLst>
                                    <p:cond delay="0"/>
                                  </p:stCondLst>
                                  <p:endCondLst>
                                    <p:cond evt="onNext" delay="0">
                                      <p:tgtEl>
                                        <p:sldTgt/>
                                      </p:tgtEl>
                                    </p:cond>
                                  </p:endCondLst>
                                  <p:childTnLst>
                                    <p:animRot by="120000">
                                      <p:cBhvr>
                                        <p:cTn id="67" dur="100" fill="hold">
                                          <p:stCondLst>
                                            <p:cond delay="0"/>
                                          </p:stCondLst>
                                        </p:cTn>
                                        <p:tgtEl>
                                          <p:spTgt spid="20"/>
                                        </p:tgtEl>
                                        <p:attrNameLst>
                                          <p:attrName>r</p:attrName>
                                        </p:attrNameLst>
                                      </p:cBhvr>
                                    </p:animRot>
                                    <p:animRot by="-240000">
                                      <p:cBhvr>
                                        <p:cTn id="68" dur="200" fill="hold">
                                          <p:stCondLst>
                                            <p:cond delay="200"/>
                                          </p:stCondLst>
                                        </p:cTn>
                                        <p:tgtEl>
                                          <p:spTgt spid="20"/>
                                        </p:tgtEl>
                                        <p:attrNameLst>
                                          <p:attrName>r</p:attrName>
                                        </p:attrNameLst>
                                      </p:cBhvr>
                                    </p:animRot>
                                    <p:animRot by="240000">
                                      <p:cBhvr>
                                        <p:cTn id="69" dur="200" fill="hold">
                                          <p:stCondLst>
                                            <p:cond delay="400"/>
                                          </p:stCondLst>
                                        </p:cTn>
                                        <p:tgtEl>
                                          <p:spTgt spid="20"/>
                                        </p:tgtEl>
                                        <p:attrNameLst>
                                          <p:attrName>r</p:attrName>
                                        </p:attrNameLst>
                                      </p:cBhvr>
                                    </p:animRot>
                                    <p:animRot by="-240000">
                                      <p:cBhvr>
                                        <p:cTn id="70" dur="200" fill="hold">
                                          <p:stCondLst>
                                            <p:cond delay="600"/>
                                          </p:stCondLst>
                                        </p:cTn>
                                        <p:tgtEl>
                                          <p:spTgt spid="20"/>
                                        </p:tgtEl>
                                        <p:attrNameLst>
                                          <p:attrName>r</p:attrName>
                                        </p:attrNameLst>
                                      </p:cBhvr>
                                    </p:animRot>
                                    <p:animRot by="120000">
                                      <p:cBhvr>
                                        <p:cTn id="71" dur="200" fill="hold">
                                          <p:stCondLst>
                                            <p:cond delay="800"/>
                                          </p:stCondLst>
                                        </p:cTn>
                                        <p:tgtEl>
                                          <p:spTgt spid="20"/>
                                        </p:tgtEl>
                                        <p:attrNameLst>
                                          <p:attrName>r</p:attrName>
                                        </p:attrNameLst>
                                      </p:cBhvr>
                                    </p:animRot>
                                  </p:childTnLst>
                                </p:cTn>
                              </p:par>
                            </p:childTnLst>
                          </p:cTn>
                        </p:par>
                        <p:par>
                          <p:cTn id="72" fill="hold">
                            <p:stCondLst>
                              <p:cond delay="1000"/>
                            </p:stCondLst>
                            <p:childTnLst>
                              <p:par>
                                <p:cTn id="73" presetID="42" presetClass="path" presetSubtype="0" accel="50000" decel="50000" fill="hold" nodeType="afterEffect">
                                  <p:stCondLst>
                                    <p:cond delay="0"/>
                                  </p:stCondLst>
                                  <p:childTnLst>
                                    <p:animMotion origin="layout" path="M 8.33333E-7 -4.5679E-6 L -0.39271 -0.18209 " pathEditMode="relative" rAng="0" ptsTypes="AA">
                                      <p:cBhvr>
                                        <p:cTn id="74" dur="2000" fill="hold"/>
                                        <p:tgtEl>
                                          <p:spTgt spid="20"/>
                                        </p:tgtEl>
                                        <p:attrNameLst>
                                          <p:attrName>ppt_x</p:attrName>
                                          <p:attrName>ppt_y</p:attrName>
                                        </p:attrNameLst>
                                      </p:cBhvr>
                                      <p:rCtr x="-19635" y="-9105"/>
                                    </p:animMotion>
                                  </p:childTnLst>
                                  <p:subTnLst>
                                    <p:audio>
                                      <p:cMediaNode>
                                        <p:cTn display="0" masterRel="sameClick">
                                          <p:stCondLst>
                                            <p:cond evt="begin" delay="0">
                                              <p:tn val="7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childTnLst>
        </p:cTn>
      </p:par>
    </p:tnLst>
    <p:bldLst>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9701" t="4725" r="25581" b="5611"/>
          <a:stretch/>
        </p:blipFill>
        <p:spPr>
          <a:xfrm>
            <a:off x="0" y="4649442"/>
            <a:ext cx="1575893" cy="2289380"/>
          </a:xfrm>
          <a:prstGeom prst="rect">
            <a:avLst/>
          </a:prstGeom>
        </p:spPr>
      </p:pic>
      <p:sp>
        <p:nvSpPr>
          <p:cNvPr id="5" name="TextBox 4"/>
          <p:cNvSpPr txBox="1"/>
          <p:nvPr/>
        </p:nvSpPr>
        <p:spPr>
          <a:xfrm>
            <a:off x="575334" y="733844"/>
            <a:ext cx="10406992" cy="1405641"/>
          </a:xfrm>
          <a:prstGeom prst="rect">
            <a:avLst/>
          </a:prstGeom>
          <a:solidFill>
            <a:schemeClr val="accent4">
              <a:lumMod val="40000"/>
              <a:lumOff val="60000"/>
              <a:alpha val="31000"/>
            </a:schemeClr>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4267"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Nước có màu sắc và mùi vị như thế nào? </a:t>
            </a:r>
            <a:endParaRPr kumimoji="0" lang="en-US" sz="4267"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p:cNvGrpSpPr/>
          <p:nvPr/>
        </p:nvGrpSpPr>
        <p:grpSpPr>
          <a:xfrm>
            <a:off x="824813" y="3860165"/>
            <a:ext cx="5465921" cy="1481047"/>
            <a:chOff x="618609" y="2895123"/>
            <a:chExt cx="4099441" cy="1110785"/>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775706" y="2895123"/>
              <a:ext cx="3942344" cy="1110785"/>
            </a:xfrm>
            <a:prstGeom prst="rect">
              <a:avLst/>
            </a:prstGeom>
          </p:spPr>
        </p:pic>
        <p:sp>
          <p:nvSpPr>
            <p:cNvPr id="17"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114424" y="3126305"/>
              <a:ext cx="3130146"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lvl="0" indent="-342900" algn="l"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Nước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thơm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mát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c từ chữ cái ver 1 Illustration - Twink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78" t="-1" r="24427" b="-2096"/>
            <a:stretch/>
          </p:blipFill>
          <p:spPr bwMode="auto">
            <a:xfrm>
              <a:off x="618609" y="3004944"/>
              <a:ext cx="595365" cy="599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489897" y="2388142"/>
            <a:ext cx="5256459" cy="1481047"/>
            <a:chOff x="4867423" y="1791106"/>
            <a:chExt cx="3942344" cy="1110785"/>
          </a:xfrm>
        </p:grpSpPr>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4867423" y="1791106"/>
              <a:ext cx="3942344" cy="1110785"/>
            </a:xfrm>
            <a:prstGeom prst="rect">
              <a:avLst/>
            </a:prstGeom>
          </p:spPr>
        </p:pic>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5364515" y="1983033"/>
              <a:ext cx="3412787"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lvl="0" indent="-342900" algn="l"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Nước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mùi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8"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81682" y="1821575"/>
              <a:ext cx="620534" cy="629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269333" y="2341125"/>
            <a:ext cx="5603460" cy="1481047"/>
            <a:chOff x="201999" y="1755843"/>
            <a:chExt cx="4202595" cy="1110785"/>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462250" y="1755843"/>
              <a:ext cx="3942344" cy="1110785"/>
            </a:xfrm>
            <a:prstGeom prst="rect">
              <a:avLst/>
            </a:prstGeom>
          </p:spPr>
        </p:pic>
        <p:pic>
          <p:nvPicPr>
            <p:cNvPr id="1030" name="Picture 6" descr="Balon Huruf unduh gratis - Balon udara panas Percetakan Seni Huruf - balon  huruf gambar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1999" y="1938323"/>
              <a:ext cx="693335" cy="6933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775706" y="1983033"/>
              <a:ext cx="3412787"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lvl="0" indent="-342900" algn="l"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Nước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trắng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mùi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37802" t="28522" r="38022" b="29084"/>
          <a:stretch/>
        </p:blipFill>
        <p:spPr>
          <a:xfrm>
            <a:off x="10553489" y="-66050"/>
            <a:ext cx="1722891" cy="1699399"/>
          </a:xfrm>
          <a:prstGeom prst="rect">
            <a:avLst/>
          </a:prstGeom>
        </p:spPr>
      </p:pic>
      <p:pic>
        <p:nvPicPr>
          <p:cNvPr id="22" name="Picture 21">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28791" t="20932" r="43467" b="37778"/>
          <a:stretch/>
        </p:blipFill>
        <p:spPr>
          <a:xfrm>
            <a:off x="10005977" y="4788018"/>
            <a:ext cx="2377625" cy="2383343"/>
          </a:xfrm>
          <a:prstGeom prst="rect">
            <a:avLst/>
          </a:prstGeom>
        </p:spPr>
      </p:pic>
    </p:spTree>
    <p:extLst>
      <p:ext uri="{BB962C8B-B14F-4D97-AF65-F5344CB8AC3E}">
        <p14:creationId xmlns:p14="http://schemas.microsoft.com/office/powerpoint/2010/main" val="119462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1"/>
                                        </p:tgtEl>
                                        <p:attrNameLst>
                                          <p:attrName>ppt_w</p:attrName>
                                        </p:attrNameLst>
                                      </p:cBhvr>
                                      <p:tavLst>
                                        <p:tav tm="0">
                                          <p:val>
                                            <p:strVal val="ppt_w"/>
                                          </p:val>
                                        </p:tav>
                                        <p:tav tm="100000">
                                          <p:val>
                                            <p:fltVal val="0"/>
                                          </p:val>
                                        </p:tav>
                                      </p:tavLst>
                                    </p:anim>
                                    <p:anim calcmode="lin" valueType="num">
                                      <p:cBhvr>
                                        <p:cTn id="44" dur="500"/>
                                        <p:tgtEl>
                                          <p:spTgt spid="21"/>
                                        </p:tgtEl>
                                        <p:attrNameLst>
                                          <p:attrName>ppt_h</p:attrName>
                                        </p:attrNameLst>
                                      </p:cBhvr>
                                      <p:tavLst>
                                        <p:tav tm="0">
                                          <p:val>
                                            <p:strVal val="ppt_h"/>
                                          </p:val>
                                        </p:tav>
                                        <p:tav tm="100000">
                                          <p:val>
                                            <p:fltVal val="0"/>
                                          </p:val>
                                        </p:tav>
                                      </p:tavLst>
                                    </p:anim>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11"/>
                                        </p:tgtEl>
                                        <p:attrNameLst>
                                          <p:attrName>ppt_w</p:attrName>
                                        </p:attrNameLst>
                                      </p:cBhvr>
                                      <p:tavLst>
                                        <p:tav tm="0">
                                          <p:val>
                                            <p:strVal val="ppt_w"/>
                                          </p:val>
                                        </p:tav>
                                        <p:tav tm="100000">
                                          <p:val>
                                            <p:fltVal val="0"/>
                                          </p:val>
                                        </p:tav>
                                      </p:tavLst>
                                    </p:anim>
                                    <p:anim calcmode="lin" valueType="num">
                                      <p:cBhvr>
                                        <p:cTn id="49" dur="500"/>
                                        <p:tgtEl>
                                          <p:spTgt spid="11"/>
                                        </p:tgtEl>
                                        <p:attrNameLst>
                                          <p:attrName>ppt_h</p:attrName>
                                        </p:attrNameLst>
                                      </p:cBhvr>
                                      <p:tavLst>
                                        <p:tav tm="0">
                                          <p:val>
                                            <p:strVal val="ppt_h"/>
                                          </p:val>
                                        </p:tav>
                                        <p:tav tm="100000">
                                          <p:val>
                                            <p:fltVal val="0"/>
                                          </p:val>
                                        </p:tav>
                                      </p:tavLst>
                                    </p:anim>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9701" t="4725" r="25581" b="5611"/>
          <a:stretch/>
        </p:blipFill>
        <p:spPr>
          <a:xfrm>
            <a:off x="-241774" y="4227221"/>
            <a:ext cx="1994401" cy="2897367"/>
          </a:xfrm>
          <a:prstGeom prst="rect">
            <a:avLst/>
          </a:prstGeom>
        </p:spPr>
      </p:pic>
      <p:sp>
        <p:nvSpPr>
          <p:cNvPr id="11" name="TextBox 10"/>
          <p:cNvSpPr txBox="1"/>
          <p:nvPr/>
        </p:nvSpPr>
        <p:spPr>
          <a:xfrm>
            <a:off x="1233995" y="1268890"/>
            <a:ext cx="9686576" cy="707886"/>
          </a:xfrm>
          <a:prstGeom prst="rect">
            <a:avLst/>
          </a:prstGeom>
          <a:solidFill>
            <a:schemeClr val="accent4">
              <a:lumMod val="40000"/>
              <a:lumOff val="60000"/>
              <a:alpha val="25000"/>
            </a:schemeClr>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Nước có hình dạng như thế nào?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9" name="Group 18"/>
          <p:cNvGrpSpPr/>
          <p:nvPr/>
        </p:nvGrpSpPr>
        <p:grpSpPr>
          <a:xfrm>
            <a:off x="896569" y="4409202"/>
            <a:ext cx="5391041" cy="1481047"/>
            <a:chOff x="672426" y="2787430"/>
            <a:chExt cx="4043281" cy="1110785"/>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773363" y="2787430"/>
              <a:ext cx="3942344" cy="1110785"/>
            </a:xfrm>
            <a:prstGeom prst="rect">
              <a:avLst/>
            </a:prstGeom>
          </p:spPr>
        </p:pic>
        <p:sp>
          <p:nvSpPr>
            <p:cNvPr id="6"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190762" y="2963940"/>
              <a:ext cx="3524945"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lvl="0" indent="-342900" algn="l"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dạng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2" descr="c từ chữ cái ver 1 Illustration - Twink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78" t="-1" r="24427" b="-2096"/>
            <a:stretch/>
          </p:blipFill>
          <p:spPr bwMode="auto">
            <a:xfrm>
              <a:off x="672426" y="2835730"/>
              <a:ext cx="595365" cy="5517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582078" y="2822589"/>
            <a:ext cx="5835841" cy="1481047"/>
            <a:chOff x="4936558" y="1597470"/>
            <a:chExt cx="4376881" cy="1110785"/>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4936558" y="1597470"/>
              <a:ext cx="3496242" cy="1110785"/>
            </a:xfrm>
            <a:prstGeom prst="rect">
              <a:avLst/>
            </a:prstGeom>
          </p:spPr>
        </p:pic>
        <p:sp>
          <p:nvSpPr>
            <p:cNvPr id="4"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5900652" y="1821172"/>
              <a:ext cx="3412787"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lvl="0" indent="-342900" algn="l"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tròn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13799" y="1769906"/>
              <a:ext cx="620534" cy="629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751800" y="2822589"/>
            <a:ext cx="5525175" cy="1481047"/>
            <a:chOff x="563850" y="1597470"/>
            <a:chExt cx="4143881" cy="1110785"/>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563850" y="1597470"/>
              <a:ext cx="3942344" cy="1110785"/>
            </a:xfrm>
            <a:prstGeom prst="rect">
              <a:avLst/>
            </a:prstGeom>
          </p:spPr>
        </p:pic>
        <p:pic>
          <p:nvPicPr>
            <p:cNvPr id="14" name="Picture 6" descr="Balon Huruf unduh gratis - Balon udara panas Percetakan Seni Huruf - balon  huruf gambar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692" y="1696871"/>
              <a:ext cx="693335" cy="6933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114425" y="1781928"/>
              <a:ext cx="3593306"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lvl="0" indent="-342900" algn="l"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dạng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37802" t="28522" r="38022" b="29084"/>
          <a:stretch/>
        </p:blipFill>
        <p:spPr>
          <a:xfrm>
            <a:off x="10893512" y="-49938"/>
            <a:ext cx="1722891" cy="1699399"/>
          </a:xfrm>
          <a:prstGeom prst="rect">
            <a:avLst/>
          </a:prstGeom>
        </p:spPr>
      </p:pic>
      <p:pic>
        <p:nvPicPr>
          <p:cNvPr id="18" name="Picture 17">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28791" t="20932" r="43467" b="37778"/>
          <a:stretch/>
        </p:blipFill>
        <p:spPr>
          <a:xfrm>
            <a:off x="9789293" y="4649547"/>
            <a:ext cx="2377625" cy="2383343"/>
          </a:xfrm>
          <a:prstGeom prst="rect">
            <a:avLst/>
          </a:prstGeom>
        </p:spPr>
      </p:pic>
    </p:spTree>
    <p:extLst>
      <p:ext uri="{BB962C8B-B14F-4D97-AF65-F5344CB8AC3E}">
        <p14:creationId xmlns:p14="http://schemas.microsoft.com/office/powerpoint/2010/main" val="166906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100"/>
                                        <p:tgtEl>
                                          <p:spTgt spid="18"/>
                                        </p:tgtEl>
                                      </p:cBhvr>
                                    </p:animEffect>
                                    <p:anim calcmode="lin" valueType="num">
                                      <p:cBhvr>
                                        <p:cTn id="38" dur="1100" fill="hold"/>
                                        <p:tgtEl>
                                          <p:spTgt spid="18"/>
                                        </p:tgtEl>
                                        <p:attrNameLst>
                                          <p:attrName>ppt_x</p:attrName>
                                        </p:attrNameLst>
                                      </p:cBhvr>
                                      <p:tavLst>
                                        <p:tav tm="0">
                                          <p:val>
                                            <p:strVal val="#ppt_x"/>
                                          </p:val>
                                        </p:tav>
                                        <p:tav tm="100000">
                                          <p:val>
                                            <p:strVal val="#ppt_x"/>
                                          </p:val>
                                        </p:tav>
                                      </p:tavLst>
                                    </p:anim>
                                    <p:anim calcmode="lin" valueType="num">
                                      <p:cBhvr>
                                        <p:cTn id="39" dur="11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1"/>
                                        </p:tgtEl>
                                        <p:attrNameLst>
                                          <p:attrName>ppt_w</p:attrName>
                                        </p:attrNameLst>
                                      </p:cBhvr>
                                      <p:tavLst>
                                        <p:tav tm="0">
                                          <p:val>
                                            <p:strVal val="ppt_w"/>
                                          </p:val>
                                        </p:tav>
                                        <p:tav tm="100000">
                                          <p:val>
                                            <p:fltVal val="0"/>
                                          </p:val>
                                        </p:tav>
                                      </p:tavLst>
                                    </p:anim>
                                    <p:anim calcmode="lin" valueType="num">
                                      <p:cBhvr>
                                        <p:cTn id="44" dur="500"/>
                                        <p:tgtEl>
                                          <p:spTgt spid="21"/>
                                        </p:tgtEl>
                                        <p:attrNameLst>
                                          <p:attrName>ppt_h</p:attrName>
                                        </p:attrNameLst>
                                      </p:cBhvr>
                                      <p:tavLst>
                                        <p:tav tm="0">
                                          <p:val>
                                            <p:strVal val="ppt_h"/>
                                          </p:val>
                                        </p:tav>
                                        <p:tav tm="100000">
                                          <p:val>
                                            <p:fltVal val="0"/>
                                          </p:val>
                                        </p:tav>
                                      </p:tavLst>
                                    </p:anim>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20"/>
                                        </p:tgtEl>
                                        <p:attrNameLst>
                                          <p:attrName>ppt_w</p:attrName>
                                        </p:attrNameLst>
                                      </p:cBhvr>
                                      <p:tavLst>
                                        <p:tav tm="0">
                                          <p:val>
                                            <p:strVal val="ppt_w"/>
                                          </p:val>
                                        </p:tav>
                                        <p:tav tm="100000">
                                          <p:val>
                                            <p:fltVal val="0"/>
                                          </p:val>
                                        </p:tav>
                                      </p:tavLst>
                                    </p:anim>
                                    <p:anim calcmode="lin" valueType="num">
                                      <p:cBhvr>
                                        <p:cTn id="49" dur="500"/>
                                        <p:tgtEl>
                                          <p:spTgt spid="20"/>
                                        </p:tgtEl>
                                        <p:attrNameLst>
                                          <p:attrName>ppt_h</p:attrName>
                                        </p:attrNameLst>
                                      </p:cBhvr>
                                      <p:tavLst>
                                        <p:tav tm="0">
                                          <p:val>
                                            <p:strVal val="ppt_h"/>
                                          </p:val>
                                        </p:tav>
                                        <p:tav tm="100000">
                                          <p:val>
                                            <p:fltVal val="0"/>
                                          </p:val>
                                        </p:tav>
                                      </p:tavLst>
                                    </p:anim>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601027" y="2282122"/>
            <a:ext cx="3895747" cy="1481047"/>
            <a:chOff x="4950770" y="1711591"/>
            <a:chExt cx="2921810" cy="1110785"/>
          </a:xfrm>
        </p:grpSpPr>
        <p:grpSp>
          <p:nvGrpSpPr>
            <p:cNvPr id="2" name="Group 1"/>
            <p:cNvGrpSpPr/>
            <p:nvPr/>
          </p:nvGrpSpPr>
          <p:grpSpPr>
            <a:xfrm>
              <a:off x="4950770" y="1711591"/>
              <a:ext cx="2921810" cy="1110785"/>
              <a:chOff x="4950770" y="1711591"/>
              <a:chExt cx="2921810" cy="1110785"/>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p:blipFill>
            <p:spPr>
              <a:xfrm>
                <a:off x="4969005" y="1711591"/>
                <a:ext cx="2903575" cy="1110785"/>
              </a:xfrm>
              <a:prstGeom prst="rect">
                <a:avLst/>
              </a:prstGeom>
            </p:spPr>
          </p:pic>
          <p:pic>
            <p:nvPicPr>
              <p:cNvPr id="13"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50770" y="1739353"/>
                <a:ext cx="620534" cy="62919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5589539" y="1938781"/>
              <a:ext cx="1644272"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Bát</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sứ</a:t>
              </a:r>
              <a:endPar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9701" t="4725" r="25581" b="5611"/>
          <a:stretch/>
        </p:blipFill>
        <p:spPr>
          <a:xfrm>
            <a:off x="-17399" y="4124229"/>
            <a:ext cx="1994401" cy="2897367"/>
          </a:xfrm>
          <a:prstGeom prst="rect">
            <a:avLst/>
          </a:prstGeom>
        </p:spPr>
      </p:pic>
      <p:sp>
        <p:nvSpPr>
          <p:cNvPr id="11" name="TextBox 10"/>
          <p:cNvSpPr txBox="1"/>
          <p:nvPr/>
        </p:nvSpPr>
        <p:spPr>
          <a:xfrm>
            <a:off x="747438" y="1135302"/>
            <a:ext cx="10501013" cy="666786"/>
          </a:xfrm>
          <a:prstGeom prst="rect">
            <a:avLst/>
          </a:prstGeom>
          <a:solidFill>
            <a:schemeClr val="accent4">
              <a:lumMod val="40000"/>
              <a:lumOff val="60000"/>
              <a:alpha val="25000"/>
            </a:schemeClr>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Vật nào sau đây nước có thể thấm qua?</a:t>
            </a: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2" name="Group 21"/>
          <p:cNvGrpSpPr/>
          <p:nvPr/>
        </p:nvGrpSpPr>
        <p:grpSpPr>
          <a:xfrm>
            <a:off x="1213005" y="3801161"/>
            <a:ext cx="4642828" cy="1481046"/>
            <a:chOff x="909753" y="2850871"/>
            <a:chExt cx="3482121" cy="1110785"/>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p:blipFill>
          <p:spPr>
            <a:xfrm>
              <a:off x="909753" y="2850871"/>
              <a:ext cx="3288294" cy="1110785"/>
            </a:xfrm>
            <a:prstGeom prst="rect">
              <a:avLst/>
            </a:prstGeom>
          </p:spPr>
        </p:pic>
        <p:sp>
          <p:nvSpPr>
            <p:cNvPr id="6"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768149" y="3049566"/>
              <a:ext cx="2623725" cy="50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Áo</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mưa</a:t>
              </a:r>
              <a:endPar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2" name="Picture 2" descr="c từ chữ cái ver 1 Illustration - Twinkl"/>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878" t="-1" r="24427" b="-2096"/>
            <a:stretch/>
          </p:blipFill>
          <p:spPr bwMode="auto">
            <a:xfrm>
              <a:off x="982041" y="3068899"/>
              <a:ext cx="595365" cy="599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768150" y="3731865"/>
            <a:ext cx="4857513" cy="1481047"/>
            <a:chOff x="5076112" y="2798898"/>
            <a:chExt cx="3643135" cy="1110785"/>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p:blipFill>
          <p:spPr>
            <a:xfrm>
              <a:off x="5162833" y="2798898"/>
              <a:ext cx="3556414" cy="1110785"/>
            </a:xfrm>
            <a:prstGeom prst="rect">
              <a:avLst/>
            </a:prstGeom>
          </p:spPr>
        </p:pic>
        <p:sp>
          <p:nvSpPr>
            <p:cNvPr id="8"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5571304" y="3029938"/>
              <a:ext cx="2900753"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Vải</a:t>
              </a:r>
              <a:endPar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5" name="Picture 8" descr="Chữ Hoa Màu Cam D PNG Hình ảnh, Hiệu ứng văn bản PSD Để tải xuống miễn phí  - Pngt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76112" y="2850138"/>
              <a:ext cx="530649" cy="5306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795063" y="2282122"/>
            <a:ext cx="5256459" cy="1481047"/>
            <a:chOff x="596297" y="1711591"/>
            <a:chExt cx="3942344" cy="1110785"/>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p:blipFill>
          <p:spPr>
            <a:xfrm>
              <a:off x="596297" y="1711591"/>
              <a:ext cx="3942344" cy="1110785"/>
            </a:xfrm>
            <a:prstGeom prst="rect">
              <a:avLst/>
            </a:prstGeom>
          </p:spPr>
        </p:pic>
        <p:pic>
          <p:nvPicPr>
            <p:cNvPr id="14" name="Picture 6" descr="Balon Huruf unduh gratis - Balon udara panas Percetakan Seni Huruf - balon  huruf gambar 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7575" y="1895357"/>
              <a:ext cx="567930" cy="5679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386491" y="1938781"/>
              <a:ext cx="2811556"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Cốc</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thủy</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tinh</a:t>
              </a:r>
              <a:endPar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l="37802" t="28522" r="38022" b="29084"/>
          <a:stretch/>
        </p:blipFill>
        <p:spPr>
          <a:xfrm>
            <a:off x="10732219" y="9735"/>
            <a:ext cx="1722891" cy="1699399"/>
          </a:xfrm>
          <a:prstGeom prst="rect">
            <a:avLst/>
          </a:prstGeom>
        </p:spPr>
      </p:pic>
      <p:pic>
        <p:nvPicPr>
          <p:cNvPr id="18" name="Picture 17">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28791" t="20932" r="43467" b="37778"/>
          <a:stretch/>
        </p:blipFill>
        <p:spPr>
          <a:xfrm>
            <a:off x="10077485" y="4401055"/>
            <a:ext cx="2377625" cy="2383343"/>
          </a:xfrm>
          <a:prstGeom prst="rect">
            <a:avLst/>
          </a:prstGeom>
        </p:spPr>
      </p:pic>
    </p:spTree>
    <p:extLst>
      <p:ext uri="{BB962C8B-B14F-4D97-AF65-F5344CB8AC3E}">
        <p14:creationId xmlns:p14="http://schemas.microsoft.com/office/powerpoint/2010/main" val="148321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19"/>
                                        </p:tgtEl>
                                        <p:attrNameLst>
                                          <p:attrName>ppt_w</p:attrName>
                                        </p:attrNameLst>
                                      </p:cBhvr>
                                      <p:tavLst>
                                        <p:tav tm="0">
                                          <p:val>
                                            <p:strVal val="ppt_w"/>
                                          </p:val>
                                        </p:tav>
                                        <p:tav tm="100000">
                                          <p:val>
                                            <p:fltVal val="0"/>
                                          </p:val>
                                        </p:tav>
                                      </p:tavLst>
                                    </p:anim>
                                    <p:anim calcmode="lin" valueType="num">
                                      <p:cBhvr>
                                        <p:cTn id="44" dur="500"/>
                                        <p:tgtEl>
                                          <p:spTgt spid="19"/>
                                        </p:tgtEl>
                                        <p:attrNameLst>
                                          <p:attrName>ppt_h</p:attrName>
                                        </p:attrNameLst>
                                      </p:cBhvr>
                                      <p:tavLst>
                                        <p:tav tm="0">
                                          <p:val>
                                            <p:strVal val="ppt_h"/>
                                          </p:val>
                                        </p:tav>
                                        <p:tav tm="100000">
                                          <p:val>
                                            <p:fltVal val="0"/>
                                          </p:val>
                                        </p:tav>
                                      </p:tavLst>
                                    </p:anim>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20"/>
                                        </p:tgtEl>
                                        <p:attrNameLst>
                                          <p:attrName>ppt_w</p:attrName>
                                        </p:attrNameLst>
                                      </p:cBhvr>
                                      <p:tavLst>
                                        <p:tav tm="0">
                                          <p:val>
                                            <p:strVal val="ppt_w"/>
                                          </p:val>
                                        </p:tav>
                                        <p:tav tm="100000">
                                          <p:val>
                                            <p:fltVal val="0"/>
                                          </p:val>
                                        </p:tav>
                                      </p:tavLst>
                                    </p:anim>
                                    <p:anim calcmode="lin" valueType="num">
                                      <p:cBhvr>
                                        <p:cTn id="49" dur="500"/>
                                        <p:tgtEl>
                                          <p:spTgt spid="20"/>
                                        </p:tgtEl>
                                        <p:attrNameLst>
                                          <p:attrName>ppt_h</p:attrName>
                                        </p:attrNameLst>
                                      </p:cBhvr>
                                      <p:tavLst>
                                        <p:tav tm="0">
                                          <p:val>
                                            <p:strVal val="ppt_h"/>
                                          </p:val>
                                        </p:tav>
                                        <p:tav tm="100000">
                                          <p:val>
                                            <p:fltVal val="0"/>
                                          </p:val>
                                        </p:tav>
                                      </p:tavLst>
                                    </p:anim>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53" presetClass="exit" presetSubtype="32" fill="hold" nodeType="withEffect">
                                  <p:stCondLst>
                                    <p:cond delay="0"/>
                                  </p:stCondLst>
                                  <p:childTnLst>
                                    <p:anim calcmode="lin" valueType="num">
                                      <p:cBhvr>
                                        <p:cTn id="53" dur="500"/>
                                        <p:tgtEl>
                                          <p:spTgt spid="22"/>
                                        </p:tgtEl>
                                        <p:attrNameLst>
                                          <p:attrName>ppt_w</p:attrName>
                                        </p:attrNameLst>
                                      </p:cBhvr>
                                      <p:tavLst>
                                        <p:tav tm="0">
                                          <p:val>
                                            <p:strVal val="ppt_w"/>
                                          </p:val>
                                        </p:tav>
                                        <p:tav tm="100000">
                                          <p:val>
                                            <p:fltVal val="0"/>
                                          </p:val>
                                        </p:tav>
                                      </p:tavLst>
                                    </p:anim>
                                    <p:anim calcmode="lin" valueType="num">
                                      <p:cBhvr>
                                        <p:cTn id="54" dur="500"/>
                                        <p:tgtEl>
                                          <p:spTgt spid="22"/>
                                        </p:tgtEl>
                                        <p:attrNameLst>
                                          <p:attrName>ppt_h</p:attrName>
                                        </p:attrNameLst>
                                      </p:cBhvr>
                                      <p:tavLst>
                                        <p:tav tm="0">
                                          <p:val>
                                            <p:strVal val="ppt_h"/>
                                          </p:val>
                                        </p:tav>
                                        <p:tav tm="100000">
                                          <p:val>
                                            <p:fltVal val="0"/>
                                          </p:val>
                                        </p:tav>
                                      </p:tavLst>
                                    </p:anim>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Rectangle: Rounded Corners 3">
            <a:extLst>
              <a:ext uri="{FF2B5EF4-FFF2-40B4-BE49-F238E27FC236}">
                <a16:creationId xmlns:a16="http://schemas.microsoft.com/office/drawing/2014/main" id="{EFAA0EA9-BC72-9640-BC6E-0450C4FD3EF3}"/>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09DF1B49-F2A6-3CDD-F226-A5B3E41A33D6}"/>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C8310F2D-5F98-F28C-012A-9FB553A1712A}"/>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26FD009B-1926-3A6F-3824-28B772CE2254}"/>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2">
            <a:extLst>
              <a:ext uri="{FF2B5EF4-FFF2-40B4-BE49-F238E27FC236}">
                <a16:creationId xmlns:a16="http://schemas.microsoft.com/office/drawing/2014/main" id="{E4909200-C079-0B9E-5542-4D2CAD08CC0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B3A6A30-B484-B68D-558D-D82D0967B86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9F1E2BA8-54FE-7A73-8BB8-FEEE14BD7DB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F4F3B8E7-6F33-5BBA-FAF0-D5BE32CC018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E0032D9-E381-3C7F-6439-621D3DB335D7}"/>
              </a:ext>
            </a:extLst>
          </p:cNvPr>
          <p:cNvPicPr>
            <a:picLocks noChangeAspect="1"/>
          </p:cNvPicPr>
          <p:nvPr/>
        </p:nvPicPr>
        <p:blipFill>
          <a:blip r:embed="rId7"/>
          <a:stretch>
            <a:fillRect/>
          </a:stretch>
        </p:blipFill>
        <p:spPr>
          <a:xfrm>
            <a:off x="3303010" y="196537"/>
            <a:ext cx="6005080" cy="1359526"/>
          </a:xfrm>
          <a:prstGeom prst="rect">
            <a:avLst/>
          </a:prstGeom>
        </p:spPr>
      </p:pic>
    </p:spTree>
    <p:extLst>
      <p:ext uri="{BB962C8B-B14F-4D97-AF65-F5344CB8AC3E}">
        <p14:creationId xmlns:p14="http://schemas.microsoft.com/office/powerpoint/2010/main" val="274633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3" name="Picture 2">
            <a:extLst>
              <a:ext uri="{FF2B5EF4-FFF2-40B4-BE49-F238E27FC236}">
                <a16:creationId xmlns:a16="http://schemas.microsoft.com/office/drawing/2014/main" id="{994065FD-0C52-9DC4-B937-4593B14CDA53}"/>
              </a:ext>
            </a:extLst>
          </p:cNvPr>
          <p:cNvPicPr>
            <a:picLocks noChangeAspect="1"/>
          </p:cNvPicPr>
          <p:nvPr/>
        </p:nvPicPr>
        <p:blipFill>
          <a:blip r:embed="rId6"/>
          <a:stretch>
            <a:fillRect/>
          </a:stretch>
        </p:blipFill>
        <p:spPr>
          <a:xfrm>
            <a:off x="987208" y="657807"/>
            <a:ext cx="9934343" cy="5200068"/>
          </a:xfrm>
          <a:prstGeom prst="rect">
            <a:avLst/>
          </a:prstGeom>
        </p:spPr>
      </p:pic>
    </p:spTree>
    <p:extLst>
      <p:ext uri="{BB962C8B-B14F-4D97-AF65-F5344CB8AC3E}">
        <p14:creationId xmlns:p14="http://schemas.microsoft.com/office/powerpoint/2010/main" val="261675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81125" y="233870"/>
            <a:ext cx="9829800" cy="5440154"/>
          </a:xfrm>
          <a:prstGeom prst="rect">
            <a:avLst/>
          </a:prstGeom>
        </p:spPr>
      </p:pic>
      <p:pic>
        <p:nvPicPr>
          <p:cNvPr id="5" name="图片 15"/>
          <p:cNvPicPr>
            <a:picLocks noChangeAspect="1"/>
          </p:cNvPicPr>
          <p:nvPr/>
        </p:nvPicPr>
        <p:blipFill>
          <a:blip r:embed="rId5"/>
          <a:stretch>
            <a:fillRect/>
          </a:stretch>
        </p:blipFill>
        <p:spPr>
          <a:xfrm>
            <a:off x="448229" y="418211"/>
            <a:ext cx="2505673" cy="2450804"/>
          </a:xfrm>
          <a:prstGeom prst="rect">
            <a:avLst/>
          </a:prstGeom>
        </p:spPr>
      </p:pic>
      <p:pic>
        <p:nvPicPr>
          <p:cNvPr id="11"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p:blipFill>
        <p:spPr>
          <a:xfrm>
            <a:off x="9465696" y="2028695"/>
            <a:ext cx="2726304" cy="3734861"/>
          </a:xfrm>
          <a:prstGeom prst="rect">
            <a:avLst/>
          </a:prstGeom>
        </p:spPr>
      </p:pic>
      <p:pic>
        <p:nvPicPr>
          <p:cNvPr id="13" name="Picture 12" descr="Icon&#10;&#10;Description automatically generated">
            <a:extLst>
              <a:ext uri="{FF2B5EF4-FFF2-40B4-BE49-F238E27FC236}">
                <a16:creationId xmlns:a16="http://schemas.microsoft.com/office/drawing/2014/main" id="{0058BDAA-0CDA-84F4-2AD1-A7385D47F4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659" y="4029076"/>
            <a:ext cx="1748790" cy="1748790"/>
          </a:xfrm>
          <a:prstGeom prst="rect">
            <a:avLst/>
          </a:prstGeom>
        </p:spPr>
      </p:pic>
      <p:pic>
        <p:nvPicPr>
          <p:cNvPr id="15" name="Picture 14" descr="Icon&#10;&#10;Description automatically generated">
            <a:extLst>
              <a:ext uri="{FF2B5EF4-FFF2-40B4-BE49-F238E27FC236}">
                <a16:creationId xmlns:a16="http://schemas.microsoft.com/office/drawing/2014/main" id="{460C9741-50BF-CB69-F750-6164893A5B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109" y="3962401"/>
            <a:ext cx="1748790" cy="1748790"/>
          </a:xfrm>
          <a:prstGeom prst="rect">
            <a:avLst/>
          </a:prstGeom>
        </p:spPr>
      </p:pic>
      <p:sp>
        <p:nvSpPr>
          <p:cNvPr id="14" name="TextBox 13">
            <a:extLst>
              <a:ext uri="{FF2B5EF4-FFF2-40B4-BE49-F238E27FC236}">
                <a16:creationId xmlns:a16="http://schemas.microsoft.com/office/drawing/2014/main" id="{B84FACCA-2630-7029-B195-8AC3BA7347B8}"/>
              </a:ext>
            </a:extLst>
          </p:cNvPr>
          <p:cNvSpPr txBox="1"/>
          <p:nvPr/>
        </p:nvSpPr>
        <p:spPr>
          <a:xfrm>
            <a:off x="7829551" y="228600"/>
            <a:ext cx="61817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Pattaya" panose="00000500000000000000" pitchFamily="2" charset="-34"/>
                <a:ea typeface="+mn-ea"/>
                <a:cs typeface="Pattaya" panose="00000500000000000000" pitchFamily="2" charset="-34"/>
              </a:rPr>
              <a:t>Hương</a:t>
            </a:r>
            <a:r>
              <a:rPr kumimoji="0" lang="en-US" sz="1800" b="0" i="0" u="none" strike="noStrike" kern="1200" cap="none" spc="0" normalizeH="0" baseline="0" noProof="0" dirty="0">
                <a:ln>
                  <a:noFill/>
                </a:ln>
                <a:solidFill>
                  <a:prstClr val="white"/>
                </a:solidFill>
                <a:effectLst/>
                <a:uLnTx/>
                <a:uFillTx/>
                <a:latin typeface="Pattaya" panose="00000500000000000000" pitchFamily="2" charset="-34"/>
                <a:ea typeface="+mn-ea"/>
                <a:cs typeface="Pattaya" panose="00000500000000000000" pitchFamily="2" charset="-34"/>
              </a:rPr>
              <a:t> </a:t>
            </a:r>
            <a:r>
              <a:rPr kumimoji="0" lang="en-US" sz="1800" b="0" i="0" u="none" strike="noStrike" kern="1200" cap="none" spc="0" normalizeH="0" baseline="0" noProof="0" dirty="0" err="1">
                <a:ln>
                  <a:noFill/>
                </a:ln>
                <a:solidFill>
                  <a:prstClr val="white"/>
                </a:solidFill>
                <a:effectLst/>
                <a:uLnTx/>
                <a:uFillTx/>
                <a:latin typeface="Pattaya" panose="00000500000000000000" pitchFamily="2" charset="-34"/>
                <a:ea typeface="+mn-ea"/>
                <a:cs typeface="Pattaya" panose="00000500000000000000" pitchFamily="2" charset="-34"/>
              </a:rPr>
              <a:t>Thảo</a:t>
            </a:r>
            <a:r>
              <a:rPr kumimoji="0" lang="en-US" sz="1800" b="0" i="0" u="none" strike="noStrike" kern="1200" cap="none" spc="0" normalizeH="0" baseline="0" noProof="0" dirty="0">
                <a:ln>
                  <a:noFill/>
                </a:ln>
                <a:solidFill>
                  <a:prstClr val="white"/>
                </a:solidFill>
                <a:effectLst/>
                <a:uLnTx/>
                <a:uFillTx/>
                <a:latin typeface="Pattaya" panose="00000500000000000000" pitchFamily="2" charset="-34"/>
                <a:ea typeface="+mn-ea"/>
                <a:cs typeface="Pattaya" panose="00000500000000000000" pitchFamily="2" charset="-34"/>
              </a:rPr>
              <a:t> – </a:t>
            </a:r>
            <a:r>
              <a:rPr kumimoji="0" lang="en-US" sz="1800" b="0" i="0" u="none" strike="noStrike" kern="1200" cap="none" spc="0" normalizeH="0" baseline="0" noProof="0" dirty="0" err="1">
                <a:ln>
                  <a:noFill/>
                </a:ln>
                <a:solidFill>
                  <a:prstClr val="white"/>
                </a:solidFill>
                <a:effectLst/>
                <a:uLnTx/>
                <a:uFillTx/>
                <a:latin typeface="Pattaya" panose="00000500000000000000" pitchFamily="2" charset="-34"/>
                <a:ea typeface="+mn-ea"/>
                <a:cs typeface="Pattaya" panose="00000500000000000000" pitchFamily="2" charset="-34"/>
              </a:rPr>
              <a:t>Zalo</a:t>
            </a:r>
            <a:r>
              <a:rPr kumimoji="0" lang="en-US" sz="1800" b="0" i="0" u="none" strike="noStrike" kern="1200" cap="none" spc="0" normalizeH="0" baseline="0" noProof="0" dirty="0">
                <a:ln>
                  <a:noFill/>
                </a:ln>
                <a:solidFill>
                  <a:prstClr val="white"/>
                </a:solidFill>
                <a:effectLst/>
                <a:uLnTx/>
                <a:uFillTx/>
                <a:latin typeface="Pattaya" panose="00000500000000000000" pitchFamily="2" charset="-34"/>
                <a:ea typeface="+mn-ea"/>
                <a:cs typeface="Pattaya" panose="00000500000000000000" pitchFamily="2" charset="-34"/>
              </a:rPr>
              <a:t> 0972.115.126</a:t>
            </a:r>
          </a:p>
        </p:txBody>
      </p:sp>
      <p:pic>
        <p:nvPicPr>
          <p:cNvPr id="6" name="Picture 5">
            <a:extLst>
              <a:ext uri="{FF2B5EF4-FFF2-40B4-BE49-F238E27FC236}">
                <a16:creationId xmlns:a16="http://schemas.microsoft.com/office/drawing/2014/main" id="{ABC95364-5C6E-2991-1667-461D7DE711F2}"/>
              </a:ext>
            </a:extLst>
          </p:cNvPr>
          <p:cNvPicPr>
            <a:picLocks noChangeAspect="1"/>
          </p:cNvPicPr>
          <p:nvPr/>
        </p:nvPicPr>
        <p:blipFill>
          <a:blip r:embed="rId8"/>
          <a:stretch>
            <a:fillRect/>
          </a:stretch>
        </p:blipFill>
        <p:spPr>
          <a:xfrm>
            <a:off x="2180747" y="1073754"/>
            <a:ext cx="3755461" cy="1609483"/>
          </a:xfrm>
          <a:prstGeom prst="rect">
            <a:avLst/>
          </a:prstGeom>
        </p:spPr>
      </p:pic>
      <p:pic>
        <p:nvPicPr>
          <p:cNvPr id="10" name="Picture 9">
            <a:extLst>
              <a:ext uri="{FF2B5EF4-FFF2-40B4-BE49-F238E27FC236}">
                <a16:creationId xmlns:a16="http://schemas.microsoft.com/office/drawing/2014/main" id="{255AF403-A10C-EDE1-C73B-D7457D97B996}"/>
              </a:ext>
            </a:extLst>
          </p:cNvPr>
          <p:cNvPicPr>
            <a:picLocks noChangeAspect="1"/>
          </p:cNvPicPr>
          <p:nvPr/>
        </p:nvPicPr>
        <p:blipFill>
          <a:blip r:embed="rId9"/>
          <a:stretch>
            <a:fillRect/>
          </a:stretch>
        </p:blipFill>
        <p:spPr>
          <a:xfrm>
            <a:off x="7286988" y="1270967"/>
            <a:ext cx="2706859" cy="1115665"/>
          </a:xfrm>
          <a:prstGeom prst="rect">
            <a:avLst/>
          </a:prstGeom>
        </p:spPr>
      </p:pic>
      <p:pic>
        <p:nvPicPr>
          <p:cNvPr id="3" name="Picture 2">
            <a:extLst>
              <a:ext uri="{FF2B5EF4-FFF2-40B4-BE49-F238E27FC236}">
                <a16:creationId xmlns:a16="http://schemas.microsoft.com/office/drawing/2014/main" id="{FF0F442B-42F0-5A60-458C-2619BADA5299}"/>
              </a:ext>
            </a:extLst>
          </p:cNvPr>
          <p:cNvPicPr>
            <a:picLocks noChangeAspect="1"/>
          </p:cNvPicPr>
          <p:nvPr/>
        </p:nvPicPr>
        <p:blipFill>
          <a:blip r:embed="rId10"/>
          <a:stretch>
            <a:fillRect/>
          </a:stretch>
        </p:blipFill>
        <p:spPr>
          <a:xfrm>
            <a:off x="2103154" y="2410466"/>
            <a:ext cx="8004742" cy="2780017"/>
          </a:xfrm>
          <a:prstGeom prst="rect">
            <a:avLst/>
          </a:prstGeom>
        </p:spPr>
      </p:pic>
    </p:spTree>
    <p:extLst>
      <p:ext uri="{BB962C8B-B14F-4D97-AF65-F5344CB8AC3E}">
        <p14:creationId xmlns:p14="http://schemas.microsoft.com/office/powerpoint/2010/main" val="230570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368" y="1030941"/>
            <a:ext cx="7292863" cy="4348637"/>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6" y="2164031"/>
            <a:ext cx="3073341" cy="4445000"/>
          </a:xfrm>
          <a:prstGeom prst="rect">
            <a:avLst/>
          </a:prstGeom>
        </p:spPr>
      </p:pic>
      <p:sp>
        <p:nvSpPr>
          <p:cNvPr id="3" name="TextBox 2">
            <a:extLst>
              <a:ext uri="{FF2B5EF4-FFF2-40B4-BE49-F238E27FC236}">
                <a16:creationId xmlns:a16="http://schemas.microsoft.com/office/drawing/2014/main" id="{B4F540AE-D513-6C99-B046-CEDCA487A64E}"/>
              </a:ext>
            </a:extLst>
          </p:cNvPr>
          <p:cNvSpPr txBox="1"/>
          <p:nvPr/>
        </p:nvSpPr>
        <p:spPr>
          <a:xfrm>
            <a:off x="3257550" y="2124075"/>
            <a:ext cx="5819775" cy="1938992"/>
          </a:xfrm>
          <a:prstGeom prst="rect">
            <a:avLst/>
          </a:prstGeom>
          <a:noFill/>
        </p:spPr>
        <p:txBody>
          <a:bodyPr wrap="square" rtlCol="0">
            <a:spAutoFit/>
          </a:bodyPr>
          <a:lstStyle/>
          <a:p>
            <a:pPr algn="ctr"/>
            <a:r>
              <a:rPr lang="nl-NL" sz="4000" b="1" u="sng" dirty="0">
                <a:solidFill>
                  <a:srgbClr val="FF0000"/>
                </a:solidFill>
                <a:effectLst/>
                <a:latin typeface="Tahoma" panose="020B0604030504040204" pitchFamily="34" charset="0"/>
                <a:ea typeface="Tahoma" panose="020B0604030504040204" pitchFamily="34" charset="0"/>
                <a:cs typeface="Tahoma" panose="020B0604030504040204" pitchFamily="34" charset="0"/>
              </a:rPr>
              <a:t>Hoạt động 1:</a:t>
            </a:r>
            <a:r>
              <a:rPr lang="nl-NL" sz="4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nl-NL" sz="4000" b="1" dirty="0">
                <a:effectLst/>
                <a:latin typeface="Tahoma" panose="020B0604030504040204" pitchFamily="34" charset="0"/>
                <a:ea typeface="Tahoma" panose="020B0604030504040204" pitchFamily="34" charset="0"/>
                <a:cs typeface="Tahoma" panose="020B0604030504040204" pitchFamily="34" charset="0"/>
              </a:rPr>
              <a:t>Tìm hiểu một số tính chất của nước</a:t>
            </a:r>
            <a:endParaRPr lang="en-US" sz="40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Icon&#10;&#10;Description automatically generated">
            <a:extLst>
              <a:ext uri="{FF2B5EF4-FFF2-40B4-BE49-F238E27FC236}">
                <a16:creationId xmlns:a16="http://schemas.microsoft.com/office/drawing/2014/main" id="{213118AE-3EA6-8489-503D-A313D2216B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8634" y="504826"/>
            <a:ext cx="1748790" cy="1748790"/>
          </a:xfrm>
          <a:prstGeom prst="rect">
            <a:avLst/>
          </a:prstGeom>
        </p:spPr>
      </p:pic>
    </p:spTree>
    <p:extLst>
      <p:ext uri="{BB962C8B-B14F-4D97-AF65-F5344CB8AC3E}">
        <p14:creationId xmlns:p14="http://schemas.microsoft.com/office/powerpoint/2010/main" val="399627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285750"/>
            <a:ext cx="11572875" cy="64389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cs typeface="+mn-cs"/>
            </a:endParaRPr>
          </a:p>
        </p:txBody>
      </p:sp>
      <p:grpSp>
        <p:nvGrpSpPr>
          <p:cNvPr id="4" name="Group 3">
            <a:extLst>
              <a:ext uri="{FF2B5EF4-FFF2-40B4-BE49-F238E27FC236}">
                <a16:creationId xmlns:a16="http://schemas.microsoft.com/office/drawing/2014/main" id="{08F566C3-3091-DAE3-0281-926413297969}"/>
              </a:ext>
            </a:extLst>
          </p:cNvPr>
          <p:cNvGrpSpPr/>
          <p:nvPr/>
        </p:nvGrpSpPr>
        <p:grpSpPr>
          <a:xfrm>
            <a:off x="704850" y="1457325"/>
            <a:ext cx="7267575" cy="4849561"/>
            <a:chOff x="220394" y="27441"/>
            <a:chExt cx="4162483" cy="8300645"/>
          </a:xfrm>
          <a:solidFill>
            <a:srgbClr val="CCFFFF"/>
          </a:solidFill>
        </p:grpSpPr>
        <p:sp>
          <p:nvSpPr>
            <p:cNvPr id="5" name="椭圆 31">
              <a:extLst>
                <a:ext uri="{FF2B5EF4-FFF2-40B4-BE49-F238E27FC236}">
                  <a16:creationId xmlns:a16="http://schemas.microsoft.com/office/drawing/2014/main" id="{28887B27-FB49-15F5-E48B-880CCD895EB0}"/>
                </a:ext>
              </a:extLst>
            </p:cNvPr>
            <p:cNvSpPr/>
            <p:nvPr/>
          </p:nvSpPr>
          <p:spPr>
            <a:xfrm rot="10800000" flipH="1">
              <a:off x="220394" y="27441"/>
              <a:ext cx="4162483" cy="577135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 name="Hộp Văn bản 23">
              <a:extLst>
                <a:ext uri="{FF2B5EF4-FFF2-40B4-BE49-F238E27FC236}">
                  <a16:creationId xmlns:a16="http://schemas.microsoft.com/office/drawing/2014/main" id="{986794CE-1D28-D0B2-02FE-A76957EC50CE}"/>
                </a:ext>
              </a:extLst>
            </p:cNvPr>
            <p:cNvSpPr txBox="1"/>
            <p:nvPr/>
          </p:nvSpPr>
          <p:spPr>
            <a:xfrm>
              <a:off x="298368" y="584141"/>
              <a:ext cx="4007496" cy="774394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3200" b="1" i="0" dirty="0">
                  <a:solidFill>
                    <a:srgbClr val="002060"/>
                  </a:solidFill>
                  <a:effectLst/>
                  <a:latin typeface="Calibri" panose="020F0502020204030204" pitchFamily="34" charset="0"/>
                  <a:cs typeface="Calibri" panose="020F0502020204030204" pitchFamily="34" charset="0"/>
                </a:rPr>
                <a:t>Rót nước đun sôi để nguội vào một cốc thủy tinh không màu (Hình 2):</a:t>
              </a:r>
              <a:endParaRPr lang="en-US" sz="3200" b="1" dirty="0">
                <a:solidFill>
                  <a:srgbClr val="002060"/>
                </a:solidFill>
                <a:latin typeface="Calibri" panose="020F0502020204030204" pitchFamily="34" charset="0"/>
                <a:cs typeface="Calibri" panose="020F0502020204030204" pitchFamily="34" charset="0"/>
              </a:endParaRPr>
            </a:p>
            <a:p>
              <a:pPr marR="0" lvl="0"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Quan sát màu và ngửi mùi của nước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Uống nước và cảm nhận vị của nước</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Em hãy cho biết màu, mùi, vị của nước?</a:t>
              </a:r>
              <a:endParaRPr kumimoji="0" lang="en-US" sz="3200" b="1"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A1A23B94-09A8-ABE4-B3CF-9E63E0C87B8F}"/>
              </a:ext>
            </a:extLst>
          </p:cNvPr>
          <p:cNvPicPr>
            <a:picLocks noChangeAspect="1"/>
          </p:cNvPicPr>
          <p:nvPr/>
        </p:nvPicPr>
        <p:blipFill>
          <a:blip r:embed="rId6"/>
          <a:stretch>
            <a:fillRect/>
          </a:stretch>
        </p:blipFill>
        <p:spPr>
          <a:xfrm>
            <a:off x="8548687" y="1443037"/>
            <a:ext cx="2395538" cy="4059505"/>
          </a:xfrm>
          <a:prstGeom prst="rect">
            <a:avLst/>
          </a:prstGeom>
        </p:spPr>
      </p:pic>
      <p:pic>
        <p:nvPicPr>
          <p:cNvPr id="14" name="Picture 13">
            <a:extLst>
              <a:ext uri="{FF2B5EF4-FFF2-40B4-BE49-F238E27FC236}">
                <a16:creationId xmlns:a16="http://schemas.microsoft.com/office/drawing/2014/main" id="{5D773175-8A36-9AD0-03F3-AFAB1568139E}"/>
              </a:ext>
            </a:extLst>
          </p:cNvPr>
          <p:cNvPicPr>
            <a:picLocks noChangeAspect="1"/>
          </p:cNvPicPr>
          <p:nvPr/>
        </p:nvPicPr>
        <p:blipFill>
          <a:blip r:embed="rId7"/>
          <a:stretch>
            <a:fillRect/>
          </a:stretch>
        </p:blipFill>
        <p:spPr>
          <a:xfrm>
            <a:off x="914400" y="428625"/>
            <a:ext cx="952500" cy="1047750"/>
          </a:xfrm>
          <a:prstGeom prst="rect">
            <a:avLst/>
          </a:prstGeom>
        </p:spPr>
      </p:pic>
      <p:sp>
        <p:nvSpPr>
          <p:cNvPr id="15" name="TextBox 14">
            <a:extLst>
              <a:ext uri="{FF2B5EF4-FFF2-40B4-BE49-F238E27FC236}">
                <a16:creationId xmlns:a16="http://schemas.microsoft.com/office/drawing/2014/main" id="{B5C028B1-DFCA-D335-6C53-0D89893DDC55}"/>
              </a:ext>
            </a:extLst>
          </p:cNvPr>
          <p:cNvSpPr txBox="1"/>
          <p:nvPr/>
        </p:nvSpPr>
        <p:spPr>
          <a:xfrm>
            <a:off x="2324099" y="409575"/>
            <a:ext cx="8543926"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Tìm hiểu về màu, mùi và vị của nước</a:t>
            </a:r>
            <a:endParaRPr lang="en-US" sz="3600" b="1" dirty="0">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ED2B39DB-44C5-C084-1448-5E449D8BEB48}"/>
              </a:ext>
            </a:extLst>
          </p:cNvPr>
          <p:cNvGrpSpPr/>
          <p:nvPr/>
        </p:nvGrpSpPr>
        <p:grpSpPr>
          <a:xfrm>
            <a:off x="3048000" y="4467225"/>
            <a:ext cx="5257800" cy="2057400"/>
            <a:chOff x="5875675" y="3566239"/>
            <a:chExt cx="6238626" cy="2834561"/>
          </a:xfrm>
        </p:grpSpPr>
        <p:pic>
          <p:nvPicPr>
            <p:cNvPr id="18" name="Picture 318">
              <a:extLst>
                <a:ext uri="{FF2B5EF4-FFF2-40B4-BE49-F238E27FC236}">
                  <a16:creationId xmlns:a16="http://schemas.microsoft.com/office/drawing/2014/main" id="{75E9BAF2-9BC9-68D1-5119-B487EDD3BBC0}"/>
                </a:ext>
              </a:extLst>
            </p:cNvPr>
            <p:cNvPicPr>
              <a:picLocks noChangeAspect="1"/>
            </p:cNvPicPr>
            <p:nvPr/>
          </p:nvPicPr>
          <p:blipFill>
            <a:blip r:embed="rId8"/>
            <a:stretch>
              <a:fillRect/>
            </a:stretch>
          </p:blipFill>
          <p:spPr>
            <a:xfrm>
              <a:off x="5875675" y="3566239"/>
              <a:ext cx="6238626" cy="2834561"/>
            </a:xfrm>
            <a:prstGeom prst="rect">
              <a:avLst/>
            </a:prstGeom>
          </p:spPr>
        </p:pic>
        <p:sp>
          <p:nvSpPr>
            <p:cNvPr id="19" name="TextBox 18">
              <a:extLst>
                <a:ext uri="{FF2B5EF4-FFF2-40B4-BE49-F238E27FC236}">
                  <a16:creationId xmlns:a16="http://schemas.microsoft.com/office/drawing/2014/main" id="{500DBAAF-C650-D128-0CCB-95E73AB9ACB5}"/>
                </a:ext>
              </a:extLst>
            </p:cNvPr>
            <p:cNvSpPr txBox="1"/>
            <p:nvPr/>
          </p:nvSpPr>
          <p:spPr>
            <a:xfrm>
              <a:off x="7562850" y="5829300"/>
              <a:ext cx="2638425" cy="551247"/>
            </a:xfrm>
            <a:prstGeom prst="rect">
              <a:avLst/>
            </a:prstGeom>
            <a:noFill/>
          </p:spPr>
          <p:txBody>
            <a:bodyPr wrap="square" rtlCol="0">
              <a:spAutoFit/>
            </a:bodyPr>
            <a:lstStyle/>
            <a:p>
              <a:r>
                <a:rPr lang="en-US" sz="2000" b="1" dirty="0" err="1">
                  <a:solidFill>
                    <a:srgbClr val="FF0000"/>
                  </a:solidFill>
                  <a:latin typeface="Calibri" panose="020F0502020204030204" pitchFamily="34" charset="0"/>
                  <a:cs typeface="Calibri" panose="020F0502020204030204" pitchFamily="34" charset="0"/>
                </a:rPr>
                <a:t>Thảo</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luận</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nhóm</a:t>
              </a:r>
              <a:r>
                <a:rPr lang="en-US" sz="2000" b="1" dirty="0">
                  <a:solidFill>
                    <a:srgbClr val="FF0000"/>
                  </a:solidFill>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val="149875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 name="Rectangle: Rounded Corners 8">
            <a:extLst>
              <a:ext uri="{FF2B5EF4-FFF2-40B4-BE49-F238E27FC236}">
                <a16:creationId xmlns:a16="http://schemas.microsoft.com/office/drawing/2014/main" id="{84F11785-EC0B-A842-5A4C-BE6A02420191}"/>
              </a:ext>
            </a:extLst>
          </p:cNvPr>
          <p:cNvSpPr/>
          <p:nvPr/>
        </p:nvSpPr>
        <p:spPr>
          <a:xfrm>
            <a:off x="220394" y="514350"/>
            <a:ext cx="4719354" cy="1361101"/>
          </a:xfrm>
          <a:custGeom>
            <a:avLst/>
            <a:gdLst>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9354" h="1361101" fill="none" extrusionOk="0">
                <a:moveTo>
                  <a:pt x="0" y="136245"/>
                </a:moveTo>
                <a:cubicBezTo>
                  <a:pt x="3356" y="87324"/>
                  <a:pt x="120531" y="-15870"/>
                  <a:pt x="202220" y="0"/>
                </a:cubicBezTo>
                <a:cubicBezTo>
                  <a:pt x="1696515" y="57814"/>
                  <a:pt x="3583517" y="-195075"/>
                  <a:pt x="4517132" y="0"/>
                </a:cubicBezTo>
                <a:cubicBezTo>
                  <a:pt x="4606406" y="-2681"/>
                  <a:pt x="4748464" y="43700"/>
                  <a:pt x="4719354" y="136245"/>
                </a:cubicBezTo>
                <a:cubicBezTo>
                  <a:pt x="4759323" y="584701"/>
                  <a:pt x="4811655" y="794045"/>
                  <a:pt x="4719354" y="1224854"/>
                </a:cubicBezTo>
                <a:cubicBezTo>
                  <a:pt x="4699042" y="1316539"/>
                  <a:pt x="4652890" y="1360523"/>
                  <a:pt x="4517132" y="1361101"/>
                </a:cubicBezTo>
                <a:cubicBezTo>
                  <a:pt x="3542778" y="1329792"/>
                  <a:pt x="2077186" y="1327426"/>
                  <a:pt x="202220" y="1361101"/>
                </a:cubicBezTo>
                <a:cubicBezTo>
                  <a:pt x="84636" y="1331273"/>
                  <a:pt x="646" y="1324373"/>
                  <a:pt x="0" y="1224854"/>
                </a:cubicBezTo>
                <a:cubicBezTo>
                  <a:pt x="-109257" y="778333"/>
                  <a:pt x="63654" y="478003"/>
                  <a:pt x="0" y="136245"/>
                </a:cubicBezTo>
                <a:close/>
              </a:path>
              <a:path w="4719354" h="1361101" stroke="0" extrusionOk="0">
                <a:moveTo>
                  <a:pt x="0" y="136245"/>
                </a:moveTo>
                <a:cubicBezTo>
                  <a:pt x="-16759" y="60586"/>
                  <a:pt x="108175" y="-6450"/>
                  <a:pt x="202220" y="0"/>
                </a:cubicBezTo>
                <a:cubicBezTo>
                  <a:pt x="1594192" y="-183738"/>
                  <a:pt x="2364169" y="127409"/>
                  <a:pt x="4517132" y="0"/>
                </a:cubicBezTo>
                <a:cubicBezTo>
                  <a:pt x="4607852" y="-482"/>
                  <a:pt x="4722548" y="79343"/>
                  <a:pt x="4719354" y="136245"/>
                </a:cubicBezTo>
                <a:cubicBezTo>
                  <a:pt x="4805548" y="451033"/>
                  <a:pt x="4867985" y="856383"/>
                  <a:pt x="4719354" y="1224854"/>
                </a:cubicBezTo>
                <a:cubicBezTo>
                  <a:pt x="4734562" y="1315344"/>
                  <a:pt x="4599616" y="1355301"/>
                  <a:pt x="4517132" y="1361101"/>
                </a:cubicBezTo>
                <a:cubicBezTo>
                  <a:pt x="2796885" y="1342160"/>
                  <a:pt x="674450" y="1361632"/>
                  <a:pt x="202220" y="1361101"/>
                </a:cubicBezTo>
                <a:cubicBezTo>
                  <a:pt x="97569" y="1329662"/>
                  <a:pt x="-8732" y="1280542"/>
                  <a:pt x="0" y="1224854"/>
                </a:cubicBezTo>
                <a:cubicBezTo>
                  <a:pt x="-138039" y="846704"/>
                  <a:pt x="-120326" y="573921"/>
                  <a:pt x="0" y="136245"/>
                </a:cubicBezTo>
                <a:close/>
              </a:path>
              <a:path w="4719354" h="1361101" fill="none" stroke="0" extrusionOk="0">
                <a:moveTo>
                  <a:pt x="0" y="136245"/>
                </a:moveTo>
                <a:cubicBezTo>
                  <a:pt x="-4835" y="53584"/>
                  <a:pt x="107560" y="-3267"/>
                  <a:pt x="202220" y="0"/>
                </a:cubicBezTo>
                <a:cubicBezTo>
                  <a:pt x="1585729" y="77886"/>
                  <a:pt x="3556579" y="-8707"/>
                  <a:pt x="4517132" y="0"/>
                </a:cubicBezTo>
                <a:cubicBezTo>
                  <a:pt x="4611661" y="1746"/>
                  <a:pt x="4743892" y="59887"/>
                  <a:pt x="4719354" y="136245"/>
                </a:cubicBezTo>
                <a:cubicBezTo>
                  <a:pt x="4709085" y="659938"/>
                  <a:pt x="4813220" y="780760"/>
                  <a:pt x="4719354" y="1224854"/>
                </a:cubicBezTo>
                <a:cubicBezTo>
                  <a:pt x="4710426" y="1322335"/>
                  <a:pt x="4633789" y="1349154"/>
                  <a:pt x="4517132" y="1361101"/>
                </a:cubicBezTo>
                <a:cubicBezTo>
                  <a:pt x="3211846" y="1309101"/>
                  <a:pt x="2369508" y="1319236"/>
                  <a:pt x="202220" y="1361101"/>
                </a:cubicBezTo>
                <a:cubicBezTo>
                  <a:pt x="88347" y="1353891"/>
                  <a:pt x="16397" y="1306802"/>
                  <a:pt x="0" y="1224854"/>
                </a:cubicBezTo>
                <a:cubicBezTo>
                  <a:pt x="-64532" y="838503"/>
                  <a:pt x="-35322" y="525807"/>
                  <a:pt x="0" y="136245"/>
                </a:cubicBezTo>
                <a:close/>
              </a:path>
              <a:path w="4719354" h="1361101" fill="none" stroke="0" extrusionOk="0">
                <a:moveTo>
                  <a:pt x="0" y="136245"/>
                </a:moveTo>
                <a:cubicBezTo>
                  <a:pt x="651" y="59654"/>
                  <a:pt x="122182" y="-4382"/>
                  <a:pt x="202220" y="0"/>
                </a:cubicBezTo>
                <a:cubicBezTo>
                  <a:pt x="1594290" y="178844"/>
                  <a:pt x="3597815" y="-127029"/>
                  <a:pt x="4517132" y="0"/>
                </a:cubicBezTo>
                <a:cubicBezTo>
                  <a:pt x="4599835" y="-1089"/>
                  <a:pt x="4748322" y="62776"/>
                  <a:pt x="4719354" y="136245"/>
                </a:cubicBezTo>
                <a:cubicBezTo>
                  <a:pt x="4725057" y="620969"/>
                  <a:pt x="4821881" y="788333"/>
                  <a:pt x="4719354" y="1224854"/>
                </a:cubicBezTo>
                <a:cubicBezTo>
                  <a:pt x="4704241" y="1312011"/>
                  <a:pt x="4640960" y="1351989"/>
                  <a:pt x="4517132" y="1361101"/>
                </a:cubicBezTo>
                <a:cubicBezTo>
                  <a:pt x="3391636" y="1109590"/>
                  <a:pt x="2278814" y="1268873"/>
                  <a:pt x="202220" y="1361101"/>
                </a:cubicBezTo>
                <a:cubicBezTo>
                  <a:pt x="82288" y="1336022"/>
                  <a:pt x="11049" y="1311242"/>
                  <a:pt x="0" y="1224854"/>
                </a:cubicBezTo>
                <a:cubicBezTo>
                  <a:pt x="-128979" y="817125"/>
                  <a:pt x="94141" y="494569"/>
                  <a:pt x="0" y="136245"/>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5" name="Hộp Văn bản 23">
            <a:extLst>
              <a:ext uri="{FF2B5EF4-FFF2-40B4-BE49-F238E27FC236}">
                <a16:creationId xmlns:a16="http://schemas.microsoft.com/office/drawing/2014/main" id="{E2B85A52-653E-C183-9EDA-61AB57FDBCCD}"/>
              </a:ext>
            </a:extLst>
          </p:cNvPr>
          <p:cNvSpPr txBox="1"/>
          <p:nvPr/>
        </p:nvSpPr>
        <p:spPr>
          <a:xfrm>
            <a:off x="108159" y="561560"/>
            <a:ext cx="478189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思源黑体 CN"/>
                <a:cs typeface="+mn-cs"/>
              </a:rPr>
              <a:t>Các</a:t>
            </a:r>
            <a:r>
              <a:rPr kumimoji="0" lang="en-US" sz="3200" b="0" i="0" u="none" strike="noStrike" kern="1200" cap="none" spc="0" normalizeH="0" baseline="0" noProof="0" dirty="0">
                <a:ln w="0"/>
                <a:solidFill>
                  <a:prstClr val="black"/>
                </a:solidFill>
                <a:effectLst/>
                <a:uLnTx/>
                <a:uFillTx/>
                <a:latin typeface="思源黑体 CN"/>
                <a:cs typeface="+mn-cs"/>
              </a:rPr>
              <a:t> </a:t>
            </a:r>
            <a:r>
              <a:rPr kumimoji="0" lang="en-US" sz="3200" b="0" i="0" u="none" strike="noStrike" kern="1200" cap="none" spc="0" normalizeH="0" baseline="0" noProof="0" dirty="0" err="1">
                <a:ln w="0"/>
                <a:solidFill>
                  <a:prstClr val="black"/>
                </a:solidFill>
                <a:effectLst/>
                <a:uLnTx/>
                <a:uFillTx/>
                <a:latin typeface="思源黑体 CN"/>
                <a:cs typeface="+mn-cs"/>
              </a:rPr>
              <a:t>nhóm</a:t>
            </a:r>
            <a:r>
              <a:rPr kumimoji="0" lang="en-US" sz="3200" b="0" i="0" u="none" strike="noStrike" kern="1200" cap="none" spc="0" normalizeH="0" baseline="0" noProof="0" dirty="0">
                <a:ln w="0"/>
                <a:solidFill>
                  <a:prstClr val="black"/>
                </a:solidFill>
                <a:effectLst/>
                <a:uLnTx/>
                <a:uFillTx/>
                <a:latin typeface="思源黑体 CN"/>
                <a:cs typeface="+mn-cs"/>
              </a:rPr>
              <a:t> </a:t>
            </a:r>
            <a:r>
              <a:rPr kumimoji="0" lang="en-US" sz="3200" b="0" i="0" u="none" strike="noStrike" kern="1200" cap="none" spc="0" normalizeH="0" baseline="0" noProof="0" dirty="0" err="1">
                <a:ln w="0"/>
                <a:solidFill>
                  <a:prstClr val="black"/>
                </a:solidFill>
                <a:effectLst/>
                <a:uLnTx/>
                <a:uFillTx/>
                <a:latin typeface="思源黑体 CN"/>
                <a:cs typeface="+mn-cs"/>
              </a:rPr>
              <a:t>khác</a:t>
            </a:r>
            <a:r>
              <a:rPr kumimoji="0" lang="en-US" sz="3200" b="0" i="0" u="none" strike="noStrike" kern="1200" cap="none" spc="0" normalizeH="0" baseline="0" noProof="0" dirty="0">
                <a:ln w="0"/>
                <a:solidFill>
                  <a:prstClr val="black"/>
                </a:solidFill>
                <a:effectLst/>
                <a:uLnTx/>
                <a:uFillTx/>
                <a:latin typeface="思源黑体 CN"/>
                <a:cs typeface="+mn-cs"/>
              </a:rPr>
              <a:t> </a:t>
            </a:r>
            <a:r>
              <a:rPr kumimoji="0" lang="en-US" sz="3200" b="1" i="0" u="none" strike="noStrike" kern="1200" cap="none" spc="0" normalizeH="0" baseline="0" noProof="0" dirty="0" err="1">
                <a:ln w="0"/>
                <a:solidFill>
                  <a:srgbClr val="FF0000"/>
                </a:solidFill>
                <a:effectLst/>
                <a:uLnTx/>
                <a:uFillTx/>
                <a:latin typeface="思源黑体 CN"/>
                <a:cs typeface="+mn-cs"/>
              </a:rPr>
              <a:t>lắng</a:t>
            </a:r>
            <a:r>
              <a:rPr kumimoji="0" lang="en-US" sz="3200" b="1" i="0" u="none" strike="noStrike" kern="1200" cap="none" spc="0" normalizeH="0" baseline="0" noProof="0" dirty="0">
                <a:ln w="0"/>
                <a:solidFill>
                  <a:srgbClr val="FF0000"/>
                </a:solidFill>
                <a:effectLst/>
                <a:uLnTx/>
                <a:uFillTx/>
                <a:latin typeface="思源黑体 CN"/>
                <a:cs typeface="+mn-cs"/>
              </a:rPr>
              <a:t> </a:t>
            </a:r>
            <a:r>
              <a:rPr kumimoji="0" lang="en-US" sz="3200" b="1" i="0" u="none" strike="noStrike" kern="1200" cap="none" spc="0" normalizeH="0" baseline="0" noProof="0" dirty="0" err="1">
                <a:ln w="0"/>
                <a:solidFill>
                  <a:srgbClr val="FF0000"/>
                </a:solidFill>
                <a:effectLst/>
                <a:uLnTx/>
                <a:uFillTx/>
                <a:latin typeface="思源黑体 CN"/>
                <a:cs typeface="+mn-cs"/>
              </a:rPr>
              <a:t>nghe</a:t>
            </a:r>
            <a:r>
              <a:rPr kumimoji="0" lang="en-US" sz="3200" b="1" i="0" u="none" strike="noStrike" kern="1200" cap="none" spc="0" normalizeH="0" baseline="0" noProof="0" dirty="0">
                <a:ln w="0"/>
                <a:solidFill>
                  <a:srgbClr val="FF0000"/>
                </a:solidFill>
                <a:effectLst/>
                <a:uLnTx/>
                <a:uFillTx/>
                <a:latin typeface="思源黑体 CN"/>
                <a:cs typeface="+mn-cs"/>
              </a:rPr>
              <a:t> </a:t>
            </a:r>
            <a:r>
              <a:rPr kumimoji="0" lang="en-US" sz="3200" b="1" i="0" u="none" strike="noStrike" kern="1200" cap="none" spc="0" normalizeH="0" baseline="0" noProof="0" dirty="0" err="1">
                <a:ln w="0"/>
                <a:solidFill>
                  <a:srgbClr val="FF0000"/>
                </a:solidFill>
                <a:effectLst/>
                <a:uLnTx/>
                <a:uFillTx/>
                <a:latin typeface="思源黑体 CN"/>
                <a:cs typeface="+mn-cs"/>
              </a:rPr>
              <a:t>nhận</a:t>
            </a:r>
            <a:r>
              <a:rPr kumimoji="0" lang="en-US" sz="3200" b="1" i="0" u="none" strike="noStrike" kern="1200" cap="none" spc="0" normalizeH="0" baseline="0" noProof="0" dirty="0">
                <a:ln w="0"/>
                <a:solidFill>
                  <a:srgbClr val="FF0000"/>
                </a:solidFill>
                <a:effectLst/>
                <a:uLnTx/>
                <a:uFillTx/>
                <a:latin typeface="思源黑体 CN"/>
                <a:cs typeface="+mn-cs"/>
              </a:rPr>
              <a:t> </a:t>
            </a:r>
            <a:r>
              <a:rPr kumimoji="0" lang="en-US" sz="3200" b="1" i="0" u="none" strike="noStrike" kern="1200" cap="none" spc="0" normalizeH="0" baseline="0" noProof="0" dirty="0" err="1">
                <a:ln w="0"/>
                <a:solidFill>
                  <a:srgbClr val="FF0000"/>
                </a:solidFill>
                <a:effectLst/>
                <a:uLnTx/>
                <a:uFillTx/>
                <a:latin typeface="思源黑体 CN"/>
                <a:cs typeface="+mn-cs"/>
              </a:rPr>
              <a:t>xét</a:t>
            </a:r>
            <a:r>
              <a:rPr kumimoji="0" lang="en-US" sz="3200" b="1" i="0" u="none" strike="noStrike" kern="1200" cap="none" spc="0" normalizeH="0" baseline="0" noProof="0" dirty="0">
                <a:ln w="0"/>
                <a:solidFill>
                  <a:srgbClr val="FF0000"/>
                </a:solidFill>
                <a:effectLst/>
                <a:uLnTx/>
                <a:uFillTx/>
                <a:latin typeface="思源黑体 CN"/>
                <a:cs typeface="+mn-cs"/>
              </a:rPr>
              <a:t> – </a:t>
            </a:r>
            <a:r>
              <a:rPr kumimoji="0" lang="en-US" sz="3200" b="1" i="0" u="none" strike="noStrike" kern="1200" cap="none" spc="0" normalizeH="0" baseline="0" noProof="0" dirty="0" err="1">
                <a:ln w="0"/>
                <a:solidFill>
                  <a:srgbClr val="FF0000"/>
                </a:solidFill>
                <a:effectLst/>
                <a:uLnTx/>
                <a:uFillTx/>
                <a:latin typeface="思源黑体 CN"/>
                <a:cs typeface="+mn-cs"/>
              </a:rPr>
              <a:t>góp</a:t>
            </a:r>
            <a:r>
              <a:rPr kumimoji="0" lang="en-US" sz="3200" b="1" i="0" u="none" strike="noStrike" kern="1200" cap="none" spc="0" normalizeH="0" baseline="0" noProof="0" dirty="0">
                <a:ln w="0"/>
                <a:solidFill>
                  <a:srgbClr val="FF0000"/>
                </a:solidFill>
                <a:effectLst/>
                <a:uLnTx/>
                <a:uFillTx/>
                <a:latin typeface="思源黑体 CN"/>
                <a:cs typeface="+mn-cs"/>
              </a:rPr>
              <a:t> ý</a:t>
            </a:r>
          </a:p>
        </p:txBody>
      </p:sp>
      <p:pic>
        <p:nvPicPr>
          <p:cNvPr id="7" name="Hình ảnh 22" descr="Ảnh có chứa mẫu họa&#10;&#10;Mô tả được tạo tự động">
            <a:extLst>
              <a:ext uri="{FF2B5EF4-FFF2-40B4-BE49-F238E27FC236}">
                <a16:creationId xmlns:a16="http://schemas.microsoft.com/office/drawing/2014/main" id="{4A636E31-ED53-F421-85B5-9187950C73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568602" y="1726412"/>
            <a:ext cx="4036356" cy="5131588"/>
          </a:xfrm>
          <a:prstGeom prst="rect">
            <a:avLst/>
          </a:prstGeom>
        </p:spPr>
      </p:pic>
      <p:pic>
        <p:nvPicPr>
          <p:cNvPr id="9" name="Picture 8">
            <a:extLst>
              <a:ext uri="{FF2B5EF4-FFF2-40B4-BE49-F238E27FC236}">
                <a16:creationId xmlns:a16="http://schemas.microsoft.com/office/drawing/2014/main" id="{33FE1422-BECD-AB92-1D16-83FBDF343179}"/>
              </a:ext>
            </a:extLst>
          </p:cNvPr>
          <p:cNvPicPr>
            <a:picLocks noChangeAspect="1"/>
          </p:cNvPicPr>
          <p:nvPr/>
        </p:nvPicPr>
        <p:blipFill>
          <a:blip r:embed="rId8"/>
          <a:stretch>
            <a:fillRect/>
          </a:stretch>
        </p:blipFill>
        <p:spPr>
          <a:xfrm>
            <a:off x="4938261" y="214433"/>
            <a:ext cx="6011177" cy="1609483"/>
          </a:xfrm>
          <a:prstGeom prst="rect">
            <a:avLst/>
          </a:prstGeom>
        </p:spPr>
      </p:pic>
      <p:pic>
        <p:nvPicPr>
          <p:cNvPr id="6" name="Picture 5">
            <a:extLst>
              <a:ext uri="{FF2B5EF4-FFF2-40B4-BE49-F238E27FC236}">
                <a16:creationId xmlns:a16="http://schemas.microsoft.com/office/drawing/2014/main" id="{9D4DB52C-284A-CCB8-6A27-986FF072903A}"/>
              </a:ext>
            </a:extLst>
          </p:cNvPr>
          <p:cNvPicPr>
            <a:picLocks noChangeAspect="1"/>
          </p:cNvPicPr>
          <p:nvPr/>
        </p:nvPicPr>
        <p:blipFill>
          <a:blip r:embed="rId9"/>
          <a:stretch>
            <a:fillRect/>
          </a:stretch>
        </p:blipFill>
        <p:spPr>
          <a:xfrm>
            <a:off x="7453312" y="1585912"/>
            <a:ext cx="2395538" cy="4059505"/>
          </a:xfrm>
          <a:prstGeom prst="rect">
            <a:avLst/>
          </a:prstGeom>
        </p:spPr>
      </p:pic>
    </p:spTree>
    <p:extLst>
      <p:ext uri="{BB962C8B-B14F-4D97-AF65-F5344CB8AC3E}">
        <p14:creationId xmlns:p14="http://schemas.microsoft.com/office/powerpoint/2010/main" val="96158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8549C7F-FBD8-D86C-6256-3F020E907243}"/>
              </a:ext>
            </a:extLst>
          </p:cNvPr>
          <p:cNvSpPr txBox="1"/>
          <p:nvPr/>
        </p:nvSpPr>
        <p:spPr>
          <a:xfrm>
            <a:off x="2049015" y="2032647"/>
            <a:ext cx="815024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a:ea typeface="+mn-ea"/>
                <a:cs typeface="+mn-cs"/>
              </a:rPr>
              <a:t>Nước</a:t>
            </a:r>
            <a:r>
              <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panose="020F0502020204030204"/>
                <a:ea typeface="+mn-ea"/>
                <a:cs typeface="+mn-cs"/>
              </a:rPr>
              <a:t>không</a:t>
            </a:r>
            <a:r>
              <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panose="020F0502020204030204"/>
                <a:ea typeface="+mn-ea"/>
                <a:cs typeface="+mn-cs"/>
              </a:rPr>
              <a:t>màu</a:t>
            </a:r>
            <a:r>
              <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panose="020F0502020204030204"/>
                <a:ea typeface="+mn-ea"/>
                <a:cs typeface="+mn-cs"/>
              </a:rPr>
              <a:t>không</a:t>
            </a:r>
            <a:r>
              <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panose="020F0502020204030204"/>
                <a:ea typeface="+mn-ea"/>
                <a:cs typeface="+mn-cs"/>
              </a:rPr>
              <a:t>mùi</a:t>
            </a:r>
            <a:r>
              <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panose="020F0502020204030204"/>
                <a:ea typeface="+mn-ea"/>
                <a:cs typeface="+mn-cs"/>
              </a:rPr>
              <a:t>không</a:t>
            </a:r>
            <a:r>
              <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panose="020F0502020204030204"/>
                <a:ea typeface="+mn-ea"/>
                <a:cs typeface="+mn-cs"/>
              </a:rPr>
              <a:t>vị</a:t>
            </a:r>
            <a:r>
              <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C4D3E78F-7876-0425-5584-E168D6B2AAA9}"/>
              </a:ext>
            </a:extLst>
          </p:cNvPr>
          <p:cNvPicPr>
            <a:picLocks noChangeAspect="1"/>
          </p:cNvPicPr>
          <p:nvPr/>
        </p:nvPicPr>
        <p:blipFill>
          <a:blip r:embed="rId3"/>
          <a:stretch>
            <a:fillRect/>
          </a:stretch>
        </p:blipFill>
        <p:spPr>
          <a:xfrm>
            <a:off x="3965263" y="1070569"/>
            <a:ext cx="4261473" cy="944962"/>
          </a:xfrm>
          <a:prstGeom prst="rect">
            <a:avLst/>
          </a:prstGeom>
        </p:spPr>
      </p:pic>
      <p:pic>
        <p:nvPicPr>
          <p:cNvPr id="3" name="Picture 2" descr="Icon&#10;&#10;Description automatically generated">
            <a:extLst>
              <a:ext uri="{FF2B5EF4-FFF2-40B4-BE49-F238E27FC236}">
                <a16:creationId xmlns:a16="http://schemas.microsoft.com/office/drawing/2014/main" id="{609AD565-2DBC-3954-2FB8-43B656FE7B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3034" y="4086226"/>
            <a:ext cx="1748790" cy="1748790"/>
          </a:xfrm>
          <a:prstGeom prst="rect">
            <a:avLst/>
          </a:prstGeom>
        </p:spPr>
      </p:pic>
      <p:pic>
        <p:nvPicPr>
          <p:cNvPr id="4" name="Picture 3" descr="Icon&#10;&#10;Description automatically generated">
            <a:extLst>
              <a:ext uri="{FF2B5EF4-FFF2-40B4-BE49-F238E27FC236}">
                <a16:creationId xmlns:a16="http://schemas.microsoft.com/office/drawing/2014/main" id="{BBFA0284-E86A-8D68-6967-ACCF6AE0F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59" y="4181476"/>
            <a:ext cx="1748790" cy="1748790"/>
          </a:xfrm>
          <a:prstGeom prst="rect">
            <a:avLst/>
          </a:prstGeom>
        </p:spPr>
      </p:pic>
    </p:spTree>
    <p:extLst>
      <p:ext uri="{BB962C8B-B14F-4D97-AF65-F5344CB8AC3E}">
        <p14:creationId xmlns:p14="http://schemas.microsoft.com/office/powerpoint/2010/main" val="168773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1169</Words>
  <Application>Microsoft Office PowerPoint</Application>
  <PresentationFormat>Widescreen</PresentationFormat>
  <Paragraphs>112</Paragraphs>
  <Slides>47</Slides>
  <Notes>17</Notes>
  <HiddenSlides>0</HiddenSlides>
  <MMClips>1</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47</vt:i4>
      </vt:variant>
    </vt:vector>
  </HeadingPairs>
  <TitlesOfParts>
    <vt:vector size="66" baseType="lpstr">
      <vt:lpstr>等线</vt:lpstr>
      <vt:lpstr>宋体</vt:lpstr>
      <vt:lpstr>思源黑体 CN</vt:lpstr>
      <vt:lpstr>思源黑体 CN Bold</vt:lpstr>
      <vt:lpstr>Arial</vt:lpstr>
      <vt:lpstr>Calibri</vt:lpstr>
      <vt:lpstr>Calibri Light</vt:lpstr>
      <vt:lpstr>Cambria</vt:lpstr>
      <vt:lpstr>Pattaya</vt:lpstr>
      <vt:lpstr>Tahoma</vt:lpstr>
      <vt:lpstr>Times New Roman</vt:lpstr>
      <vt:lpstr>UTM Bienvenue</vt:lpstr>
      <vt:lpstr>1_Office Theme</vt:lpstr>
      <vt:lpstr>2_Office Theme</vt:lpstr>
      <vt:lpstr>Office 主题​​</vt:lpstr>
      <vt:lpstr>1_Chủ đề Office</vt:lpstr>
      <vt:lpstr>Office 主题</vt:lpstr>
      <vt:lpstr>3_Office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30</cp:revision>
  <dcterms:created xsi:type="dcterms:W3CDTF">2023-08-13T00:56:23Z</dcterms:created>
  <dcterms:modified xsi:type="dcterms:W3CDTF">2023-08-13T03:07:44Z</dcterms:modified>
</cp:coreProperties>
</file>