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Fraunces" panose="020B0604020202020204" charset="0"/>
      <p:regular r:id="rId15"/>
    </p:embeddedFont>
    <p:embeddedFont>
      <p:font typeface="Quicksand Bold" pitchFamily="2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lower, plant, painting, drawing&#10;&#10;Description automatically generated">
            <a:extLst>
              <a:ext uri="{FF2B5EF4-FFF2-40B4-BE49-F238E27FC236}">
                <a16:creationId xmlns:a16="http://schemas.microsoft.com/office/drawing/2014/main" id="{22323183-C8B6-0792-1BCB-6F39DA092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12" b="781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Hình chữ nhật: Góc Tròn 35">
            <a:extLst>
              <a:ext uri="{FF2B5EF4-FFF2-40B4-BE49-F238E27FC236}">
                <a16:creationId xmlns:a16="http://schemas.microsoft.com/office/drawing/2014/main" id="{C4211C0F-9B8D-ED92-00F5-00E77CA220B0}"/>
              </a:ext>
            </a:extLst>
          </p:cNvPr>
          <p:cNvSpPr/>
          <p:nvPr/>
        </p:nvSpPr>
        <p:spPr>
          <a:xfrm>
            <a:off x="470729" y="582459"/>
            <a:ext cx="17346542" cy="9314163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TextBox 19"/>
          <p:cNvSpPr txBox="1"/>
          <p:nvPr/>
        </p:nvSpPr>
        <p:spPr>
          <a:xfrm>
            <a:off x="6705600" y="1104900"/>
            <a:ext cx="4110645" cy="599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71"/>
              </a:lnSpc>
            </a:pPr>
            <a:r>
              <a:rPr lang="en-US" sz="4700" spc="-94" dirty="0">
                <a:solidFill>
                  <a:srgbClr val="2B2B2B"/>
                </a:solidFill>
                <a:latin typeface="Fraunces"/>
                <a:ea typeface="Fraunces"/>
                <a:cs typeface="Fraunces"/>
                <a:sym typeface="Fraunces"/>
              </a:rPr>
              <a:t>TRAO ĐỔI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852525" y="2437530"/>
            <a:ext cx="16582949" cy="3362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842"/>
              </a:lnSpc>
            </a:pPr>
            <a:r>
              <a:rPr lang="en-US" sz="13518" spc="-270" dirty="0">
                <a:solidFill>
                  <a:srgbClr val="2B2B2B"/>
                </a:solidFill>
                <a:latin typeface="Fraunces"/>
                <a:ea typeface="Fraunces"/>
                <a:cs typeface="Fraunces"/>
                <a:sym typeface="Fraunces"/>
              </a:rPr>
              <a:t>EM LÀ CHỦ NHÂN TƯƠNG LAI</a:t>
            </a:r>
          </a:p>
        </p:txBody>
      </p:sp>
    </p:spTree>
    <p:extLst>
      <p:ext uri="{BB962C8B-B14F-4D97-AF65-F5344CB8AC3E}">
        <p14:creationId xmlns:p14="http://schemas.microsoft.com/office/powerpoint/2010/main" val="903895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lower, plant, painting, drawing&#10;&#10;Description automatically generated">
            <a:extLst>
              <a:ext uri="{FF2B5EF4-FFF2-40B4-BE49-F238E27FC236}">
                <a16:creationId xmlns:a16="http://schemas.microsoft.com/office/drawing/2014/main" id="{22323183-C8B6-0792-1BCB-6F39DA092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12" b="781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Hình chữ nhật: Góc Tròn 35">
            <a:extLst>
              <a:ext uri="{FF2B5EF4-FFF2-40B4-BE49-F238E27FC236}">
                <a16:creationId xmlns:a16="http://schemas.microsoft.com/office/drawing/2014/main" id="{C4211C0F-9B8D-ED92-00F5-00E77CA220B0}"/>
              </a:ext>
            </a:extLst>
          </p:cNvPr>
          <p:cNvSpPr/>
          <p:nvPr/>
        </p:nvSpPr>
        <p:spPr>
          <a:xfrm>
            <a:off x="470729" y="582459"/>
            <a:ext cx="17346542" cy="9314163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TextBox 10"/>
          <p:cNvSpPr txBox="1"/>
          <p:nvPr/>
        </p:nvSpPr>
        <p:spPr>
          <a:xfrm>
            <a:off x="4876800" y="1104900"/>
            <a:ext cx="7516196" cy="1086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20"/>
              </a:lnSpc>
            </a:pPr>
            <a:r>
              <a:rPr lang="en-US" sz="8000" spc="-160" dirty="0">
                <a:solidFill>
                  <a:srgbClr val="2B2B2B"/>
                </a:solidFill>
                <a:latin typeface="Fraunces"/>
                <a:ea typeface="Fraunces"/>
                <a:cs typeface="Fraunces"/>
                <a:sym typeface="Fraunces"/>
              </a:rPr>
              <a:t>HOẠT ĐỘNG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23389" y="3053716"/>
            <a:ext cx="12441222" cy="1974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46"/>
              </a:lnSpc>
            </a:pPr>
            <a:r>
              <a:rPr lang="en-US" sz="11033" dirty="0">
                <a:solidFill>
                  <a:srgbClr val="2B2B2B"/>
                </a:solidFill>
                <a:latin typeface="Fraunces"/>
                <a:ea typeface="Fraunces"/>
                <a:cs typeface="Fraunces"/>
                <a:sym typeface="Fraunces"/>
              </a:rPr>
              <a:t>TÌM HIỂU ĐỀ BÀI</a:t>
            </a:r>
          </a:p>
        </p:txBody>
      </p:sp>
    </p:spTree>
    <p:extLst>
      <p:ext uri="{BB962C8B-B14F-4D97-AF65-F5344CB8AC3E}">
        <p14:creationId xmlns:p14="http://schemas.microsoft.com/office/powerpoint/2010/main" val="22571856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lower, plant, painting, drawing&#10;&#10;Description automatically generated">
            <a:extLst>
              <a:ext uri="{FF2B5EF4-FFF2-40B4-BE49-F238E27FC236}">
                <a16:creationId xmlns:a16="http://schemas.microsoft.com/office/drawing/2014/main" id="{22323183-C8B6-0792-1BCB-6F39DA092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12" b="781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Hình chữ nhật: Góc Tròn 35">
            <a:extLst>
              <a:ext uri="{FF2B5EF4-FFF2-40B4-BE49-F238E27FC236}">
                <a16:creationId xmlns:a16="http://schemas.microsoft.com/office/drawing/2014/main" id="{C4211C0F-9B8D-ED92-00F5-00E77CA220B0}"/>
              </a:ext>
            </a:extLst>
          </p:cNvPr>
          <p:cNvSpPr/>
          <p:nvPr/>
        </p:nvSpPr>
        <p:spPr>
          <a:xfrm>
            <a:off x="470729" y="582459"/>
            <a:ext cx="17346542" cy="9314163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TextBox 10"/>
          <p:cNvSpPr txBox="1"/>
          <p:nvPr/>
        </p:nvSpPr>
        <p:spPr>
          <a:xfrm>
            <a:off x="990600" y="1010959"/>
            <a:ext cx="16306800" cy="1376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637"/>
              </a:lnSpc>
            </a:pPr>
            <a:r>
              <a:rPr lang="en-US" sz="4400" b="1" spc="-118" dirty="0" err="1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Đề</a:t>
            </a:r>
            <a:r>
              <a:rPr lang="en-US" sz="4400" b="1" spc="-118" dirty="0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 1 : </a:t>
            </a:r>
            <a:r>
              <a:rPr lang="en-US" sz="4400" b="1" spc="-118" dirty="0" err="1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Dựa</a:t>
            </a:r>
            <a:r>
              <a:rPr lang="en-US" sz="4400" b="1" spc="-118" dirty="0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 </a:t>
            </a:r>
            <a:r>
              <a:rPr lang="en-US" sz="4400" b="1" spc="-118" dirty="0" err="1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vào</a:t>
            </a:r>
            <a:r>
              <a:rPr lang="en-US" sz="4400" b="1" spc="-118" dirty="0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 </a:t>
            </a:r>
            <a:r>
              <a:rPr lang="en-US" sz="4400" b="1" spc="-118" dirty="0" err="1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nội</a:t>
            </a:r>
            <a:r>
              <a:rPr lang="en-US" sz="4400" b="1" spc="-118" dirty="0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 dung </a:t>
            </a:r>
            <a:r>
              <a:rPr lang="en-US" sz="4400" b="1" spc="-118" dirty="0" err="1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Bài</a:t>
            </a:r>
            <a:r>
              <a:rPr lang="en-US" sz="4400" b="1" spc="-118" dirty="0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 </a:t>
            </a:r>
            <a:r>
              <a:rPr lang="en-US" sz="4400" b="1" spc="-118" dirty="0" err="1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đọc</a:t>
            </a:r>
            <a:r>
              <a:rPr lang="en-US" sz="4400" b="1" spc="-118" dirty="0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 1, </a:t>
            </a:r>
            <a:r>
              <a:rPr lang="en-US" sz="4400" b="1" spc="-118" dirty="0" err="1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hãy</a:t>
            </a:r>
            <a:r>
              <a:rPr lang="en-US" sz="4400" b="1" spc="-118" dirty="0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 </a:t>
            </a:r>
            <a:r>
              <a:rPr lang="en-US" sz="4400" b="1" spc="-118" dirty="0" err="1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phát</a:t>
            </a:r>
            <a:r>
              <a:rPr lang="en-US" sz="4400" b="1" spc="-118" dirty="0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 </a:t>
            </a:r>
            <a:r>
              <a:rPr lang="en-US" sz="4400" b="1" spc="-118" dirty="0" err="1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biểu</a:t>
            </a:r>
            <a:r>
              <a:rPr lang="en-US" sz="4400" b="1" spc="-118" dirty="0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 </a:t>
            </a:r>
            <a:r>
              <a:rPr lang="en-US" sz="4400" b="1" spc="-118" dirty="0" err="1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cảm</a:t>
            </a:r>
            <a:r>
              <a:rPr lang="en-US" sz="4400" b="1" spc="-118" dirty="0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 </a:t>
            </a:r>
            <a:r>
              <a:rPr lang="en-US" sz="4400" b="1" spc="-118" dirty="0" err="1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nghĩ</a:t>
            </a:r>
            <a:r>
              <a:rPr lang="en-US" sz="4400" b="1" spc="-118" dirty="0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 </a:t>
            </a:r>
            <a:r>
              <a:rPr lang="en-US" sz="4400" b="1" spc="-118" dirty="0" err="1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của</a:t>
            </a:r>
            <a:r>
              <a:rPr lang="en-US" sz="4400" b="1" spc="-118" dirty="0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 </a:t>
            </a:r>
            <a:r>
              <a:rPr lang="en-US" sz="4400" b="1" spc="-118" dirty="0" err="1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em</a:t>
            </a:r>
            <a:r>
              <a:rPr lang="en-US" sz="4400" b="1" spc="-118" dirty="0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 </a:t>
            </a:r>
            <a:r>
              <a:rPr lang="en-US" sz="4400" b="1" spc="-118" dirty="0" err="1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về</a:t>
            </a:r>
            <a:r>
              <a:rPr lang="en-US" sz="4400" b="1" spc="-118" dirty="0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 </a:t>
            </a:r>
            <a:r>
              <a:rPr lang="en-US" sz="4400" b="1" spc="-118" dirty="0" err="1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việc</a:t>
            </a:r>
            <a:r>
              <a:rPr lang="en-US" sz="4400" b="1" spc="-118" dirty="0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 </a:t>
            </a:r>
            <a:r>
              <a:rPr lang="en-US" sz="4400" b="1" spc="-118" dirty="0" err="1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làm</a:t>
            </a:r>
            <a:r>
              <a:rPr lang="en-US" sz="4400" b="1" spc="-118" dirty="0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 </a:t>
            </a:r>
            <a:r>
              <a:rPr lang="en-US" sz="4400" b="1" spc="-118" dirty="0" err="1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của</a:t>
            </a:r>
            <a:r>
              <a:rPr lang="en-US" sz="4400" b="1" spc="-118" dirty="0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 </a:t>
            </a:r>
            <a:r>
              <a:rPr lang="en-US" sz="4400" b="1" spc="-118" dirty="0" err="1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cậu</a:t>
            </a:r>
            <a:r>
              <a:rPr lang="en-US" sz="4400" b="1" spc="-118" dirty="0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 </a:t>
            </a:r>
            <a:r>
              <a:rPr lang="en-US" sz="4400" b="1" spc="-118" dirty="0" err="1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bé</a:t>
            </a:r>
            <a:r>
              <a:rPr lang="en-US" sz="4400" b="1" spc="-118" dirty="0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 </a:t>
            </a:r>
            <a:r>
              <a:rPr lang="en-US" sz="4400" b="1" spc="-118" dirty="0" err="1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trong</a:t>
            </a:r>
            <a:r>
              <a:rPr lang="en-US" sz="4400" b="1" spc="-118" dirty="0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 </a:t>
            </a:r>
            <a:r>
              <a:rPr lang="en-US" sz="4400" b="1" spc="-118" dirty="0" err="1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câu</a:t>
            </a:r>
            <a:r>
              <a:rPr lang="en-US" sz="4400" b="1" spc="-118" dirty="0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 </a:t>
            </a:r>
            <a:r>
              <a:rPr lang="en-US" sz="4400" b="1" spc="-118" dirty="0" err="1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chuyện</a:t>
            </a:r>
            <a:endParaRPr lang="en-US" sz="4400" b="1" spc="-118" dirty="0">
              <a:solidFill>
                <a:srgbClr val="FF0000"/>
              </a:solidFill>
              <a:latin typeface="Times New Roman" panose="02020603050405020304" pitchFamily="18" charset="0"/>
              <a:ea typeface="Fraunces"/>
              <a:cs typeface="Times New Roman" panose="02020603050405020304" pitchFamily="18" charset="0"/>
              <a:sym typeface="Fraunces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4640518" y="2603925"/>
            <a:ext cx="9006964" cy="887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2B2B2B"/>
                </a:solidFill>
                <a:latin typeface="Fraunces"/>
                <a:ea typeface="Fraunces"/>
                <a:cs typeface="Fraunces"/>
                <a:sym typeface="Fraunces"/>
              </a:rPr>
              <a:t>GỢI Ý NỘI DUNG TRAO ĐỔI</a:t>
            </a:r>
          </a:p>
        </p:txBody>
      </p:sp>
      <p:sp>
        <p:nvSpPr>
          <p:cNvPr id="8" name="TextBox 12"/>
          <p:cNvSpPr txBox="1"/>
          <p:nvPr/>
        </p:nvSpPr>
        <p:spPr>
          <a:xfrm>
            <a:off x="1094582" y="3922947"/>
            <a:ext cx="16708436" cy="5541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2"/>
              </a:lnSpc>
            </a:pPr>
            <a:r>
              <a:rPr lang="en-US" sz="4068" b="1" spc="126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a. </a:t>
            </a:r>
            <a:r>
              <a:rPr lang="en-US" sz="4068" b="1" spc="126" dirty="0" err="1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Giới</a:t>
            </a:r>
            <a:r>
              <a:rPr lang="en-US" sz="4068" b="1" spc="126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thiệu</a:t>
            </a:r>
            <a:r>
              <a:rPr lang="en-US" sz="4068" b="1" spc="126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tên</a:t>
            </a:r>
            <a:r>
              <a:rPr lang="en-US" sz="4068" b="1" spc="126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câu</a:t>
            </a:r>
            <a:r>
              <a:rPr lang="en-US" sz="4068" b="1" spc="126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chuyện</a:t>
            </a:r>
            <a:r>
              <a:rPr lang="en-US" sz="4068" b="1" spc="126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và</a:t>
            </a:r>
            <a:r>
              <a:rPr lang="en-US" sz="4068" b="1" spc="126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nhân</a:t>
            </a:r>
            <a:r>
              <a:rPr lang="en-US" sz="4068" b="1" spc="126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vật</a:t>
            </a:r>
            <a:r>
              <a:rPr lang="en-US" sz="4068" b="1" spc="126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trong</a:t>
            </a:r>
            <a:r>
              <a:rPr lang="en-US" sz="4068" b="1" spc="126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câu</a:t>
            </a:r>
            <a:r>
              <a:rPr lang="en-US" sz="4068" b="1" spc="126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chuyện</a:t>
            </a:r>
            <a:endParaRPr lang="en-US" sz="4068" b="1" spc="126" dirty="0">
              <a:latin typeface="Times New Roman" panose="02020603050405020304" pitchFamily="18" charset="0"/>
              <a:ea typeface="Quicksand Bold"/>
              <a:cs typeface="Times New Roman" panose="02020603050405020304" pitchFamily="18" charset="0"/>
              <a:sym typeface="Quicksand Bold"/>
            </a:endParaRPr>
          </a:p>
          <a:p>
            <a:pPr marL="878327" lvl="1" indent="-439163" algn="l">
              <a:lnSpc>
                <a:spcPts val="5492"/>
              </a:lnSpc>
              <a:buFont typeface="Arial"/>
              <a:buChar char="•"/>
            </a:pPr>
            <a:r>
              <a:rPr lang="en-US" sz="4068" b="1" spc="126" dirty="0" err="1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Tên</a:t>
            </a:r>
            <a:r>
              <a:rPr lang="en-US" sz="4068" b="1" spc="126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câu</a:t>
            </a:r>
            <a:r>
              <a:rPr lang="en-US" sz="4068" b="1" spc="126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chuyện</a:t>
            </a:r>
            <a:r>
              <a:rPr lang="en-US" sz="4068" b="1" spc="126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: </a:t>
            </a:r>
            <a:r>
              <a:rPr lang="en-US" sz="4068" b="1" spc="126" dirty="0" err="1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Cậu</a:t>
            </a:r>
            <a:r>
              <a:rPr lang="en-US" sz="4068" b="1" spc="126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bé</a:t>
            </a:r>
            <a:r>
              <a:rPr lang="en-US" sz="4068" b="1" spc="126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và</a:t>
            </a:r>
            <a:r>
              <a:rPr lang="en-US" sz="4068" b="1" spc="126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con </a:t>
            </a:r>
            <a:r>
              <a:rPr lang="en-US" sz="4068" b="1" spc="126" dirty="0" err="1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heo</a:t>
            </a:r>
            <a:r>
              <a:rPr lang="en-US" sz="4068" b="1" spc="126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đất</a:t>
            </a:r>
            <a:endParaRPr lang="en-US" sz="4068" b="1" spc="126" dirty="0">
              <a:latin typeface="Times New Roman" panose="02020603050405020304" pitchFamily="18" charset="0"/>
              <a:ea typeface="Quicksand Bold"/>
              <a:cs typeface="Times New Roman" panose="02020603050405020304" pitchFamily="18" charset="0"/>
              <a:sym typeface="Quicksand Bold"/>
            </a:endParaRPr>
          </a:p>
          <a:p>
            <a:pPr marL="878327" lvl="1" indent="-439163" algn="l">
              <a:lnSpc>
                <a:spcPts val="5492"/>
              </a:lnSpc>
              <a:buFont typeface="Arial"/>
              <a:buChar char="•"/>
            </a:pPr>
            <a:r>
              <a:rPr lang="en-US" sz="4068" b="1" spc="126" dirty="0" err="1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Các</a:t>
            </a:r>
            <a:r>
              <a:rPr lang="en-US" sz="4068" b="1" spc="126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nhân</a:t>
            </a:r>
            <a:r>
              <a:rPr lang="en-US" sz="4068" b="1" spc="126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vật</a:t>
            </a:r>
            <a:r>
              <a:rPr lang="en-US" sz="4068" b="1" spc="126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: </a:t>
            </a:r>
            <a:r>
              <a:rPr lang="en-US" sz="4068" b="1" spc="126" dirty="0" err="1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Hải</a:t>
            </a:r>
            <a:r>
              <a:rPr lang="en-US" sz="4068" b="1" spc="126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, </a:t>
            </a:r>
            <a:r>
              <a:rPr lang="en-US" sz="4068" b="1" spc="126" dirty="0" err="1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ba</a:t>
            </a:r>
            <a:r>
              <a:rPr lang="en-US" sz="4068" b="1" spc="126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của</a:t>
            </a:r>
            <a:r>
              <a:rPr lang="en-US" sz="4068" b="1" spc="126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Hải</a:t>
            </a:r>
            <a:r>
              <a:rPr lang="en-US" sz="4068" b="1" spc="126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, </a:t>
            </a:r>
            <a:r>
              <a:rPr lang="en-US" sz="4068" b="1" spc="126" dirty="0" err="1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cô</a:t>
            </a:r>
            <a:r>
              <a:rPr lang="en-US" sz="4068" b="1" spc="126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chủ</a:t>
            </a:r>
            <a:r>
              <a:rPr lang="en-US" sz="4068" b="1" spc="126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tiệm</a:t>
            </a:r>
            <a:endParaRPr lang="en-US" sz="4068" b="1" spc="126" dirty="0">
              <a:latin typeface="Times New Roman" panose="02020603050405020304" pitchFamily="18" charset="0"/>
              <a:ea typeface="Quicksand Bold"/>
              <a:cs typeface="Times New Roman" panose="02020603050405020304" pitchFamily="18" charset="0"/>
              <a:sym typeface="Quicksand Bold"/>
            </a:endParaRPr>
          </a:p>
          <a:p>
            <a:pPr algn="l">
              <a:lnSpc>
                <a:spcPts val="5492"/>
              </a:lnSpc>
            </a:pPr>
            <a:endParaRPr lang="en-US" sz="4068" b="1" spc="126" dirty="0">
              <a:latin typeface="Times New Roman" panose="02020603050405020304" pitchFamily="18" charset="0"/>
              <a:ea typeface="Quicksand Bold"/>
              <a:cs typeface="Times New Roman" panose="02020603050405020304" pitchFamily="18" charset="0"/>
              <a:sym typeface="Quicksand Bold"/>
            </a:endParaRPr>
          </a:p>
          <a:p>
            <a:pPr algn="l">
              <a:lnSpc>
                <a:spcPts val="5492"/>
              </a:lnSpc>
            </a:pPr>
            <a:r>
              <a:rPr lang="en-US" sz="4068" b="1" spc="126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b. </a:t>
            </a:r>
            <a:r>
              <a:rPr lang="en-US" sz="4068" b="1" spc="126" dirty="0" err="1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Việc</a:t>
            </a:r>
            <a:r>
              <a:rPr lang="en-US" sz="4068" b="1" spc="126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làm</a:t>
            </a:r>
            <a:r>
              <a:rPr lang="en-US" sz="4068" b="1" spc="126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của</a:t>
            </a:r>
            <a:r>
              <a:rPr lang="en-US" sz="4068" b="1" spc="126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nhân</a:t>
            </a:r>
            <a:r>
              <a:rPr lang="en-US" sz="4068" b="1" spc="126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vật</a:t>
            </a:r>
            <a:r>
              <a:rPr lang="en-US" sz="4068" b="1" spc="126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Hải</a:t>
            </a:r>
            <a:r>
              <a:rPr lang="en-US" sz="4068" b="1" spc="126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và</a:t>
            </a:r>
            <a:r>
              <a:rPr lang="en-US" sz="4068" b="1" spc="126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ý </a:t>
            </a:r>
            <a:r>
              <a:rPr lang="en-US" sz="4068" b="1" spc="126" dirty="0" err="1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nghĩa</a:t>
            </a:r>
            <a:r>
              <a:rPr lang="en-US" sz="4068" b="1" spc="126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của</a:t>
            </a:r>
            <a:r>
              <a:rPr lang="en-US" sz="4068" b="1" spc="126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việc</a:t>
            </a:r>
            <a:r>
              <a:rPr lang="en-US" sz="4068" b="1" spc="126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làm</a:t>
            </a:r>
            <a:r>
              <a:rPr lang="en-US" sz="4068" b="1" spc="126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đó</a:t>
            </a:r>
            <a:endParaRPr lang="en-US" sz="4068" b="1" spc="126" dirty="0">
              <a:latin typeface="Times New Roman" panose="02020603050405020304" pitchFamily="18" charset="0"/>
              <a:ea typeface="Quicksand Bold"/>
              <a:cs typeface="Times New Roman" panose="02020603050405020304" pitchFamily="18" charset="0"/>
              <a:sym typeface="Quicksand Bold"/>
            </a:endParaRPr>
          </a:p>
          <a:p>
            <a:pPr marL="878327" lvl="1" indent="-439163" algn="l">
              <a:lnSpc>
                <a:spcPts val="5492"/>
              </a:lnSpc>
              <a:buFont typeface="Arial"/>
              <a:buChar char="•"/>
            </a:pPr>
            <a:r>
              <a:rPr lang="en-US" sz="4068" b="1" spc="126" dirty="0" err="1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Việc</a:t>
            </a:r>
            <a:r>
              <a:rPr lang="en-US" sz="4068" b="1" spc="126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cậu</a:t>
            </a:r>
            <a:r>
              <a:rPr lang="en-US" sz="4068" b="1" spc="126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bé</a:t>
            </a:r>
            <a:r>
              <a:rPr lang="en-US" sz="4068" b="1" spc="126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đã</a:t>
            </a:r>
            <a:r>
              <a:rPr lang="en-US" sz="4068" b="1" spc="126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làm</a:t>
            </a:r>
            <a:endParaRPr lang="en-US" sz="4068" b="1" spc="126" dirty="0">
              <a:latin typeface="Times New Roman" panose="02020603050405020304" pitchFamily="18" charset="0"/>
              <a:ea typeface="Quicksand Bold"/>
              <a:cs typeface="Times New Roman" panose="02020603050405020304" pitchFamily="18" charset="0"/>
              <a:sym typeface="Quicksand Bold"/>
            </a:endParaRPr>
          </a:p>
          <a:p>
            <a:pPr marL="878327" lvl="1" indent="-439163" algn="l">
              <a:lnSpc>
                <a:spcPts val="5492"/>
              </a:lnSpc>
              <a:buFont typeface="Arial"/>
              <a:buChar char="•"/>
            </a:pPr>
            <a:r>
              <a:rPr lang="en-US" sz="4068" b="1" spc="126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Ý </a:t>
            </a:r>
            <a:r>
              <a:rPr lang="en-US" sz="4068" b="1" spc="126" dirty="0" err="1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nghĩa</a:t>
            </a:r>
            <a:r>
              <a:rPr lang="en-US" sz="4068" b="1" spc="126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của</a:t>
            </a:r>
            <a:r>
              <a:rPr lang="en-US" sz="4068" b="1" spc="126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việc</a:t>
            </a:r>
            <a:r>
              <a:rPr lang="en-US" sz="4068" b="1" spc="126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đó</a:t>
            </a:r>
            <a:endParaRPr lang="en-US" sz="4068" b="1" spc="126" dirty="0">
              <a:latin typeface="Times New Roman" panose="02020603050405020304" pitchFamily="18" charset="0"/>
              <a:ea typeface="Quicksand Bold"/>
              <a:cs typeface="Times New Roman" panose="02020603050405020304" pitchFamily="18" charset="0"/>
              <a:sym typeface="Quicksand Bold"/>
            </a:endParaRPr>
          </a:p>
          <a:p>
            <a:pPr marL="0" lvl="0" indent="0" algn="l">
              <a:lnSpc>
                <a:spcPts val="5492"/>
              </a:lnSpc>
              <a:spcBef>
                <a:spcPct val="0"/>
              </a:spcBef>
            </a:pPr>
            <a:endParaRPr lang="en-US" sz="4068" spc="126" dirty="0">
              <a:solidFill>
                <a:srgbClr val="2B2B2B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</p:txBody>
      </p:sp>
    </p:spTree>
    <p:extLst>
      <p:ext uri="{BB962C8B-B14F-4D97-AF65-F5344CB8AC3E}">
        <p14:creationId xmlns:p14="http://schemas.microsoft.com/office/powerpoint/2010/main" val="18856198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lower, plant, painting, drawing&#10;&#10;Description automatically generated">
            <a:extLst>
              <a:ext uri="{FF2B5EF4-FFF2-40B4-BE49-F238E27FC236}">
                <a16:creationId xmlns:a16="http://schemas.microsoft.com/office/drawing/2014/main" id="{22323183-C8B6-0792-1BCB-6F39DA092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12" b="781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Hình chữ nhật: Góc Tròn 35">
            <a:extLst>
              <a:ext uri="{FF2B5EF4-FFF2-40B4-BE49-F238E27FC236}">
                <a16:creationId xmlns:a16="http://schemas.microsoft.com/office/drawing/2014/main" id="{C4211C0F-9B8D-ED92-00F5-00E77CA220B0}"/>
              </a:ext>
            </a:extLst>
          </p:cNvPr>
          <p:cNvSpPr/>
          <p:nvPr/>
        </p:nvSpPr>
        <p:spPr>
          <a:xfrm>
            <a:off x="470729" y="582459"/>
            <a:ext cx="17346542" cy="9314163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TextBox 5"/>
          <p:cNvSpPr txBox="1"/>
          <p:nvPr/>
        </p:nvSpPr>
        <p:spPr>
          <a:xfrm>
            <a:off x="519938" y="711058"/>
            <a:ext cx="16739362" cy="1465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37"/>
              </a:lnSpc>
            </a:pPr>
            <a:r>
              <a:rPr lang="en-US" sz="5934" spc="-118" dirty="0" err="1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Đề</a:t>
            </a:r>
            <a:r>
              <a:rPr lang="en-US" sz="5934" spc="-118" dirty="0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 2 : </a:t>
            </a:r>
            <a:r>
              <a:rPr lang="en-US" sz="5934" spc="-118" dirty="0" err="1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Giới</a:t>
            </a:r>
            <a:r>
              <a:rPr lang="en-US" sz="5934" spc="-118" dirty="0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 </a:t>
            </a:r>
            <a:r>
              <a:rPr lang="en-US" sz="5934" spc="-118" dirty="0" err="1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thiệu</a:t>
            </a:r>
            <a:r>
              <a:rPr lang="en-US" sz="5934" spc="-118" dirty="0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 </a:t>
            </a:r>
            <a:r>
              <a:rPr lang="en-US" sz="5934" spc="-118" dirty="0" err="1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một</a:t>
            </a:r>
            <a:r>
              <a:rPr lang="en-US" sz="5934" spc="-118" dirty="0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 </a:t>
            </a:r>
            <a:r>
              <a:rPr lang="en-US" sz="5934" spc="-118" dirty="0" err="1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số</a:t>
            </a:r>
            <a:r>
              <a:rPr lang="en-US" sz="5934" spc="-118" dirty="0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 “</a:t>
            </a:r>
            <a:r>
              <a:rPr lang="en-US" sz="5934" spc="-118" dirty="0" err="1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việc</a:t>
            </a:r>
            <a:r>
              <a:rPr lang="en-US" sz="5934" spc="-118" dirty="0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 </a:t>
            </a:r>
            <a:r>
              <a:rPr lang="en-US" sz="5934" spc="-118" dirty="0" err="1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làm</a:t>
            </a:r>
            <a:r>
              <a:rPr lang="en-US" sz="5934" spc="-118" dirty="0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 </a:t>
            </a:r>
            <a:r>
              <a:rPr lang="en-US" sz="5934" spc="-118" dirty="0" err="1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nhỏ</a:t>
            </a:r>
            <a:r>
              <a:rPr lang="en-US" sz="5934" spc="-118" dirty="0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, ý </a:t>
            </a:r>
            <a:r>
              <a:rPr lang="en-US" sz="5934" spc="-118" dirty="0" err="1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nghĩa</a:t>
            </a:r>
            <a:r>
              <a:rPr lang="en-US" sz="5934" spc="-118" dirty="0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 </a:t>
            </a:r>
            <a:r>
              <a:rPr lang="en-US" sz="5934" spc="-118" dirty="0" err="1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lớn</a:t>
            </a:r>
            <a:r>
              <a:rPr lang="en-US" sz="5934" spc="-118" dirty="0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” </a:t>
            </a:r>
            <a:r>
              <a:rPr lang="en-US" sz="5934" spc="-118" dirty="0" err="1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của</a:t>
            </a:r>
            <a:r>
              <a:rPr lang="en-US" sz="5934" spc="-118" dirty="0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 </a:t>
            </a:r>
            <a:r>
              <a:rPr lang="en-US" sz="5934" spc="-118" dirty="0" err="1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em</a:t>
            </a:r>
            <a:r>
              <a:rPr lang="en-US" sz="5934" spc="-118" dirty="0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 (</a:t>
            </a:r>
            <a:r>
              <a:rPr lang="en-US" sz="5934" spc="-118" dirty="0" err="1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hoặc</a:t>
            </a:r>
            <a:r>
              <a:rPr lang="en-US" sz="5934" spc="-118" dirty="0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 </a:t>
            </a:r>
            <a:r>
              <a:rPr lang="en-US" sz="5934" spc="-118" dirty="0" err="1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của</a:t>
            </a:r>
            <a:r>
              <a:rPr lang="en-US" sz="5934" spc="-118" dirty="0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 </a:t>
            </a:r>
            <a:r>
              <a:rPr lang="en-US" sz="5934" spc="-118" dirty="0" err="1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các</a:t>
            </a:r>
            <a:r>
              <a:rPr lang="en-US" sz="5934" spc="-118" dirty="0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 </a:t>
            </a:r>
            <a:r>
              <a:rPr lang="en-US" sz="5934" spc="-118" dirty="0" err="1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bạn</a:t>
            </a:r>
            <a:r>
              <a:rPr lang="en-US" sz="5934" spc="-118" dirty="0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 </a:t>
            </a:r>
            <a:r>
              <a:rPr lang="en-US" sz="5934" spc="-118" dirty="0" err="1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nhỏ</a:t>
            </a:r>
            <a:r>
              <a:rPr lang="en-US" sz="5934" spc="-118" dirty="0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 </a:t>
            </a:r>
            <a:r>
              <a:rPr lang="en-US" sz="5934" spc="-118" dirty="0" err="1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mà</a:t>
            </a:r>
            <a:r>
              <a:rPr lang="en-US" sz="5934" spc="-118" dirty="0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 </a:t>
            </a:r>
            <a:r>
              <a:rPr lang="en-US" sz="5934" spc="-118" dirty="0" err="1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em</a:t>
            </a:r>
            <a:r>
              <a:rPr lang="en-US" sz="5934" spc="-118" dirty="0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 </a:t>
            </a:r>
            <a:r>
              <a:rPr lang="en-US" sz="5934" spc="-118" dirty="0" err="1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biết</a:t>
            </a:r>
            <a:r>
              <a:rPr lang="en-US" sz="5934" spc="-118" dirty="0">
                <a:solidFill>
                  <a:srgbClr val="FF0000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)</a:t>
            </a:r>
          </a:p>
        </p:txBody>
      </p:sp>
      <p:sp>
        <p:nvSpPr>
          <p:cNvPr id="8" name="TextBox 9"/>
          <p:cNvSpPr txBox="1"/>
          <p:nvPr/>
        </p:nvSpPr>
        <p:spPr>
          <a:xfrm>
            <a:off x="4114800" y="2315461"/>
            <a:ext cx="9006964" cy="887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2B2B2B"/>
                </a:solidFill>
                <a:latin typeface="Fraunces"/>
                <a:ea typeface="Fraunces"/>
                <a:cs typeface="Fraunces"/>
                <a:sym typeface="Fraunces"/>
              </a:rPr>
              <a:t>GỢI Ý NỘI DUNG TRAO ĐỔI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789782" y="3431087"/>
            <a:ext cx="16708436" cy="6236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2"/>
              </a:lnSpc>
            </a:pPr>
            <a:r>
              <a:rPr lang="en-US" sz="4068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a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. 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Đó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là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việc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gì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? Ai 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đã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làm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việc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có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ý 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nghĩa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đó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?</a:t>
            </a:r>
          </a:p>
          <a:p>
            <a:pPr marL="878327" lvl="1" indent="-439163" algn="l">
              <a:lnSpc>
                <a:spcPts val="5492"/>
              </a:lnSpc>
              <a:buFont typeface="Arial"/>
              <a:buChar char="•"/>
            </a:pP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Việc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làm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: 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học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tập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tốt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, 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làm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đẹp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trường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lớp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(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đường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phố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, 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xóm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thôn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), 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bảo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vệ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môi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trường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, 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bảo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vệ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trật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tự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, .....</a:t>
            </a:r>
          </a:p>
          <a:p>
            <a:pPr marL="878327" lvl="1" indent="-439163" algn="l">
              <a:lnSpc>
                <a:spcPts val="5492"/>
              </a:lnSpc>
              <a:buFont typeface="Arial"/>
              <a:buChar char="•"/>
            </a:pP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Người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làm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việc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tốt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: 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em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hoặc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bạn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cùng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lớp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(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cùng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trường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) 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hoặc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cùng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xóm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(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cùng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khu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phố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), .....</a:t>
            </a:r>
          </a:p>
          <a:p>
            <a:pPr algn="l">
              <a:lnSpc>
                <a:spcPts val="5492"/>
              </a:lnSpc>
            </a:pPr>
            <a:endParaRPr lang="en-US" sz="4068" b="1" spc="126" dirty="0">
              <a:solidFill>
                <a:srgbClr val="2B2B2B"/>
              </a:solidFill>
              <a:latin typeface="Times New Roman" panose="02020603050405020304" pitchFamily="18" charset="0"/>
              <a:ea typeface="Quicksand Bold"/>
              <a:cs typeface="Times New Roman" panose="02020603050405020304" pitchFamily="18" charset="0"/>
              <a:sym typeface="Quicksand Bold"/>
            </a:endParaRPr>
          </a:p>
          <a:p>
            <a:pPr algn="l">
              <a:lnSpc>
                <a:spcPts val="5492"/>
              </a:lnSpc>
            </a:pP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b. Ý 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nghĩa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của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những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việc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làm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đó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là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gì</a:t>
            </a:r>
            <a:endParaRPr lang="en-US" sz="4068" b="1" spc="126" dirty="0">
              <a:solidFill>
                <a:srgbClr val="2B2B2B"/>
              </a:solidFill>
              <a:latin typeface="Times New Roman" panose="02020603050405020304" pitchFamily="18" charset="0"/>
              <a:ea typeface="Quicksand Bold"/>
              <a:cs typeface="Times New Roman" panose="02020603050405020304" pitchFamily="18" charset="0"/>
              <a:sym typeface="Quicksand Bold"/>
            </a:endParaRPr>
          </a:p>
          <a:p>
            <a:pPr marL="878327" lvl="1" indent="-439163" algn="l">
              <a:lnSpc>
                <a:spcPts val="5492"/>
              </a:lnSpc>
              <a:buFont typeface="Arial"/>
              <a:buChar char="•"/>
            </a:pP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Thể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hiện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ý 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thức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của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“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chủ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nhân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tương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4068" b="1" spc="126" dirty="0" err="1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lai</a:t>
            </a:r>
            <a:r>
              <a:rPr lang="en-US" sz="4068" b="1" spc="126" dirty="0">
                <a:solidFill>
                  <a:srgbClr val="2B2B2B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”</a:t>
            </a:r>
          </a:p>
          <a:p>
            <a:pPr marL="0" lvl="0" indent="0" algn="l">
              <a:lnSpc>
                <a:spcPts val="5492"/>
              </a:lnSpc>
              <a:spcBef>
                <a:spcPct val="0"/>
              </a:spcBef>
            </a:pPr>
            <a:endParaRPr lang="en-US" sz="4068" spc="126" dirty="0">
              <a:solidFill>
                <a:srgbClr val="2B2B2B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</p:txBody>
      </p:sp>
    </p:spTree>
    <p:extLst>
      <p:ext uri="{BB962C8B-B14F-4D97-AF65-F5344CB8AC3E}">
        <p14:creationId xmlns:p14="http://schemas.microsoft.com/office/powerpoint/2010/main" val="28661768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lower, plant, painting, drawing&#10;&#10;Description automatically generated">
            <a:extLst>
              <a:ext uri="{FF2B5EF4-FFF2-40B4-BE49-F238E27FC236}">
                <a16:creationId xmlns:a16="http://schemas.microsoft.com/office/drawing/2014/main" id="{22323183-C8B6-0792-1BCB-6F39DA092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12" b="781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Hình chữ nhật: Góc Tròn 35">
            <a:extLst>
              <a:ext uri="{FF2B5EF4-FFF2-40B4-BE49-F238E27FC236}">
                <a16:creationId xmlns:a16="http://schemas.microsoft.com/office/drawing/2014/main" id="{C4211C0F-9B8D-ED92-00F5-00E77CA220B0}"/>
              </a:ext>
            </a:extLst>
          </p:cNvPr>
          <p:cNvSpPr/>
          <p:nvPr/>
        </p:nvSpPr>
        <p:spPr>
          <a:xfrm>
            <a:off x="470729" y="582459"/>
            <a:ext cx="17346542" cy="9314163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TextBox 10"/>
          <p:cNvSpPr txBox="1"/>
          <p:nvPr/>
        </p:nvSpPr>
        <p:spPr>
          <a:xfrm>
            <a:off x="5029200" y="952500"/>
            <a:ext cx="7516196" cy="1086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20"/>
              </a:lnSpc>
            </a:pPr>
            <a:r>
              <a:rPr lang="en-US" sz="8000" spc="-160" dirty="0">
                <a:solidFill>
                  <a:srgbClr val="2B2B2B"/>
                </a:solidFill>
                <a:latin typeface="Fraunces"/>
                <a:ea typeface="Fraunces"/>
                <a:cs typeface="Fraunces"/>
                <a:sym typeface="Fraunces"/>
              </a:rPr>
              <a:t>HOẠT ĐỘNG 2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3940635" y="3972637"/>
            <a:ext cx="10406730" cy="3849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46"/>
              </a:lnSpc>
            </a:pPr>
            <a:r>
              <a:rPr lang="en-US" sz="11033" dirty="0">
                <a:solidFill>
                  <a:srgbClr val="2B2B2B"/>
                </a:solidFill>
                <a:latin typeface="Fraunces"/>
                <a:ea typeface="Fraunces"/>
                <a:cs typeface="Fraunces"/>
                <a:sym typeface="Fraunces"/>
              </a:rPr>
              <a:t>TRAO ĐỔI TRONG NHÓM</a:t>
            </a:r>
          </a:p>
        </p:txBody>
      </p:sp>
    </p:spTree>
    <p:extLst>
      <p:ext uri="{BB962C8B-B14F-4D97-AF65-F5344CB8AC3E}">
        <p14:creationId xmlns:p14="http://schemas.microsoft.com/office/powerpoint/2010/main" val="11428358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lower, plant, painting, drawing&#10;&#10;Description automatically generated">
            <a:extLst>
              <a:ext uri="{FF2B5EF4-FFF2-40B4-BE49-F238E27FC236}">
                <a16:creationId xmlns:a16="http://schemas.microsoft.com/office/drawing/2014/main" id="{22323183-C8B6-0792-1BCB-6F39DA092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12" b="781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Hình chữ nhật: Góc Tròn 35">
            <a:extLst>
              <a:ext uri="{FF2B5EF4-FFF2-40B4-BE49-F238E27FC236}">
                <a16:creationId xmlns:a16="http://schemas.microsoft.com/office/drawing/2014/main" id="{C4211C0F-9B8D-ED92-00F5-00E77CA220B0}"/>
              </a:ext>
            </a:extLst>
          </p:cNvPr>
          <p:cNvSpPr/>
          <p:nvPr/>
        </p:nvSpPr>
        <p:spPr>
          <a:xfrm>
            <a:off x="470729" y="582459"/>
            <a:ext cx="17346542" cy="9314163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TextBox 10"/>
          <p:cNvSpPr txBox="1"/>
          <p:nvPr/>
        </p:nvSpPr>
        <p:spPr>
          <a:xfrm>
            <a:off x="5105400" y="1191058"/>
            <a:ext cx="7516196" cy="1086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20"/>
              </a:lnSpc>
            </a:pPr>
            <a:r>
              <a:rPr lang="en-US" sz="8000" spc="-160" dirty="0">
                <a:solidFill>
                  <a:srgbClr val="2B2B2B"/>
                </a:solidFill>
                <a:latin typeface="Fraunces"/>
                <a:ea typeface="Fraunces"/>
                <a:cs typeface="Fraunces"/>
                <a:sym typeface="Fraunces"/>
              </a:rPr>
              <a:t>HOẠT ĐỘNG </a:t>
            </a:r>
            <a:r>
              <a:rPr lang="vi-VN" sz="8000" spc="-160" dirty="0" smtClean="0">
                <a:solidFill>
                  <a:srgbClr val="2B2B2B"/>
                </a:solidFill>
                <a:latin typeface="Fraunces"/>
                <a:ea typeface="Fraunces"/>
                <a:cs typeface="Fraunces"/>
                <a:sym typeface="Fraunces"/>
              </a:rPr>
              <a:t>3</a:t>
            </a:r>
            <a:endParaRPr lang="en-US" sz="8000" spc="-160" dirty="0">
              <a:solidFill>
                <a:srgbClr val="2B2B2B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862498" y="3695700"/>
            <a:ext cx="16002000" cy="1974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46"/>
              </a:lnSpc>
            </a:pPr>
            <a:r>
              <a:rPr lang="en-US" sz="11033" dirty="0">
                <a:solidFill>
                  <a:srgbClr val="2B2B2B"/>
                </a:solidFill>
                <a:latin typeface="Fraunces"/>
                <a:ea typeface="Fraunces"/>
                <a:cs typeface="Fraunces"/>
                <a:sym typeface="Fraunces"/>
              </a:rPr>
              <a:t>TRAO ĐỔI </a:t>
            </a:r>
            <a:r>
              <a:rPr lang="vi-VN" sz="11033" dirty="0" smtClean="0">
                <a:solidFill>
                  <a:srgbClr val="2B2B2B"/>
                </a:solidFill>
                <a:latin typeface="Fraunces"/>
                <a:ea typeface="Fraunces"/>
                <a:cs typeface="Fraunces"/>
                <a:sym typeface="Fraunces"/>
              </a:rPr>
              <a:t>TRƯỚC LỚP</a:t>
            </a:r>
            <a:endParaRPr lang="en-US" sz="11033" dirty="0">
              <a:solidFill>
                <a:srgbClr val="2B2B2B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</p:spTree>
    <p:extLst>
      <p:ext uri="{BB962C8B-B14F-4D97-AF65-F5344CB8AC3E}">
        <p14:creationId xmlns:p14="http://schemas.microsoft.com/office/powerpoint/2010/main" val="276893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lower, plant, painting, drawing&#10;&#10;Description automatically generated">
            <a:extLst>
              <a:ext uri="{FF2B5EF4-FFF2-40B4-BE49-F238E27FC236}">
                <a16:creationId xmlns:a16="http://schemas.microsoft.com/office/drawing/2014/main" id="{22323183-C8B6-0792-1BCB-6F39DA092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12" b="781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Hình chữ nhật: Góc Tròn 35">
            <a:extLst>
              <a:ext uri="{FF2B5EF4-FFF2-40B4-BE49-F238E27FC236}">
                <a16:creationId xmlns:a16="http://schemas.microsoft.com/office/drawing/2014/main" id="{C4211C0F-9B8D-ED92-00F5-00E77CA220B0}"/>
              </a:ext>
            </a:extLst>
          </p:cNvPr>
          <p:cNvSpPr/>
          <p:nvPr/>
        </p:nvSpPr>
        <p:spPr>
          <a:xfrm>
            <a:off x="470729" y="582459"/>
            <a:ext cx="17346542" cy="9314163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TextBox 8"/>
          <p:cNvSpPr txBox="1"/>
          <p:nvPr/>
        </p:nvSpPr>
        <p:spPr>
          <a:xfrm>
            <a:off x="1066800" y="1333500"/>
            <a:ext cx="6608427" cy="887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2B2B2B"/>
                </a:solidFill>
                <a:latin typeface="Fraunces"/>
                <a:ea typeface="Fraunces"/>
                <a:cs typeface="Fraunces"/>
                <a:sym typeface="Fraunces"/>
              </a:rPr>
              <a:t>TIÊU CHÍ ĐÁNH GIÁ</a:t>
            </a:r>
          </a:p>
        </p:txBody>
      </p:sp>
      <p:sp>
        <p:nvSpPr>
          <p:cNvPr id="9" name="TextBox 3"/>
          <p:cNvSpPr txBox="1"/>
          <p:nvPr/>
        </p:nvSpPr>
        <p:spPr>
          <a:xfrm>
            <a:off x="470729" y="2803008"/>
            <a:ext cx="16974040" cy="2876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18979" lvl="1" indent="-459490" algn="l">
              <a:lnSpc>
                <a:spcPts val="5746"/>
              </a:lnSpc>
              <a:buFont typeface="Arial"/>
              <a:buChar char="•"/>
            </a:pPr>
            <a:r>
              <a:rPr lang="en-US" sz="4256" spc="131" dirty="0" err="1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Thời</a:t>
            </a:r>
            <a:r>
              <a:rPr lang="en-US" sz="4256" spc="131" dirty="0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4256" spc="131" dirty="0" err="1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gian</a:t>
            </a:r>
            <a:r>
              <a:rPr lang="en-US" sz="4256" spc="131" dirty="0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: 3 </a:t>
            </a:r>
            <a:r>
              <a:rPr lang="en-US" sz="4256" spc="131" dirty="0" err="1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phút</a:t>
            </a:r>
            <a:endParaRPr lang="en-US" sz="4256" spc="131" dirty="0">
              <a:solidFill>
                <a:srgbClr val="2B2B2B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  <a:p>
            <a:pPr marL="918979" lvl="1" indent="-459490" algn="l">
              <a:lnSpc>
                <a:spcPts val="5746"/>
              </a:lnSpc>
              <a:buFont typeface="Arial"/>
              <a:buChar char="•"/>
            </a:pPr>
            <a:r>
              <a:rPr lang="en-US" sz="4256" spc="131" dirty="0" err="1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Nội</a:t>
            </a:r>
            <a:r>
              <a:rPr lang="en-US" sz="4256" spc="131" dirty="0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dung : </a:t>
            </a:r>
            <a:r>
              <a:rPr lang="en-US" sz="4256" spc="131" dirty="0" err="1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Bám</a:t>
            </a:r>
            <a:r>
              <a:rPr lang="en-US" sz="4256" spc="131" dirty="0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4256" spc="131" dirty="0" err="1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sát</a:t>
            </a:r>
            <a:r>
              <a:rPr lang="en-US" sz="4256" spc="131" dirty="0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4256" spc="131" dirty="0" err="1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đề</a:t>
            </a:r>
            <a:r>
              <a:rPr lang="en-US" sz="4256" spc="131" dirty="0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4256" spc="131" dirty="0" err="1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tài</a:t>
            </a:r>
            <a:endParaRPr lang="en-US" sz="4256" spc="131" dirty="0">
              <a:solidFill>
                <a:srgbClr val="2B2B2B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  <a:p>
            <a:pPr marL="918979" lvl="1" indent="-459490" algn="l">
              <a:lnSpc>
                <a:spcPts val="5746"/>
              </a:lnSpc>
              <a:buFont typeface="Arial"/>
              <a:buChar char="•"/>
            </a:pPr>
            <a:r>
              <a:rPr lang="en-US" sz="4256" spc="131" dirty="0" err="1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Ngôn</a:t>
            </a:r>
            <a:r>
              <a:rPr lang="en-US" sz="4256" spc="131" dirty="0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4256" spc="131" dirty="0" err="1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ngữ</a:t>
            </a:r>
            <a:r>
              <a:rPr lang="en-US" sz="4256" spc="131" dirty="0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: </a:t>
            </a:r>
            <a:r>
              <a:rPr lang="en-US" sz="4256" spc="131" dirty="0" err="1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Dễ</a:t>
            </a:r>
            <a:r>
              <a:rPr lang="en-US" sz="4256" spc="131" dirty="0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4256" spc="131" dirty="0" err="1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hiểu</a:t>
            </a:r>
            <a:r>
              <a:rPr lang="en-US" sz="4256" spc="131" dirty="0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, </a:t>
            </a:r>
            <a:r>
              <a:rPr lang="en-US" sz="4256" spc="131" dirty="0" err="1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trong</a:t>
            </a:r>
            <a:r>
              <a:rPr lang="en-US" sz="4256" spc="131" dirty="0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4256" spc="131" dirty="0" err="1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sáng</a:t>
            </a:r>
            <a:endParaRPr lang="en-US" sz="4256" spc="131" dirty="0">
              <a:solidFill>
                <a:srgbClr val="2B2B2B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  <a:p>
            <a:pPr marL="918979" lvl="1" indent="-459490" algn="l">
              <a:lnSpc>
                <a:spcPts val="5746"/>
              </a:lnSpc>
              <a:spcBef>
                <a:spcPct val="0"/>
              </a:spcBef>
              <a:buFont typeface="Arial"/>
              <a:buChar char="•"/>
            </a:pPr>
            <a:r>
              <a:rPr lang="en-US" sz="4256" spc="131" dirty="0" err="1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Sự</a:t>
            </a:r>
            <a:r>
              <a:rPr lang="en-US" sz="4256" spc="131" dirty="0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4256" spc="131" dirty="0" err="1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tương</a:t>
            </a:r>
            <a:r>
              <a:rPr lang="en-US" sz="4256" spc="131" dirty="0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4256" spc="131" dirty="0" err="1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tác</a:t>
            </a:r>
            <a:r>
              <a:rPr lang="en-US" sz="4256" spc="131" dirty="0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4256" spc="131" dirty="0" err="1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với</a:t>
            </a:r>
            <a:r>
              <a:rPr lang="en-US" sz="4256" spc="131" dirty="0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4256" spc="131" dirty="0" err="1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người</a:t>
            </a:r>
            <a:r>
              <a:rPr lang="en-US" sz="4256" spc="131" dirty="0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4256" spc="131" dirty="0" err="1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nghe</a:t>
            </a:r>
            <a:r>
              <a:rPr lang="en-US" sz="4256" spc="131" dirty="0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: </a:t>
            </a:r>
            <a:r>
              <a:rPr lang="en-US" sz="4256" spc="131" dirty="0" err="1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Ánh</a:t>
            </a:r>
            <a:r>
              <a:rPr lang="en-US" sz="4256" spc="131" dirty="0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4256" spc="131" dirty="0" err="1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mắt</a:t>
            </a:r>
            <a:r>
              <a:rPr lang="en-US" sz="4256" spc="131" dirty="0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, </a:t>
            </a:r>
            <a:r>
              <a:rPr lang="en-US" sz="4256" spc="131" dirty="0" err="1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cử</a:t>
            </a:r>
            <a:r>
              <a:rPr lang="en-US" sz="4256" spc="131" dirty="0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4256" spc="131" dirty="0" err="1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chỉ</a:t>
            </a:r>
            <a:r>
              <a:rPr lang="en-US" sz="4256" spc="131" dirty="0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, ....</a:t>
            </a:r>
          </a:p>
        </p:txBody>
      </p:sp>
    </p:spTree>
    <p:extLst>
      <p:ext uri="{BB962C8B-B14F-4D97-AF65-F5344CB8AC3E}">
        <p14:creationId xmlns:p14="http://schemas.microsoft.com/office/powerpoint/2010/main" val="119713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lower, plant, painting, drawing&#10;&#10;Description automatically generated">
            <a:extLst>
              <a:ext uri="{FF2B5EF4-FFF2-40B4-BE49-F238E27FC236}">
                <a16:creationId xmlns:a16="http://schemas.microsoft.com/office/drawing/2014/main" id="{22323183-C8B6-0792-1BCB-6F39DA092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12" b="781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Hình chữ nhật: Góc Tròn 35">
            <a:extLst>
              <a:ext uri="{FF2B5EF4-FFF2-40B4-BE49-F238E27FC236}">
                <a16:creationId xmlns:a16="http://schemas.microsoft.com/office/drawing/2014/main" id="{C4211C0F-9B8D-ED92-00F5-00E77CA220B0}"/>
              </a:ext>
            </a:extLst>
          </p:cNvPr>
          <p:cNvSpPr/>
          <p:nvPr/>
        </p:nvSpPr>
        <p:spPr>
          <a:xfrm>
            <a:off x="470729" y="582459"/>
            <a:ext cx="17346542" cy="9314163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TextBox 8"/>
          <p:cNvSpPr txBox="1"/>
          <p:nvPr/>
        </p:nvSpPr>
        <p:spPr>
          <a:xfrm>
            <a:off x="5155463" y="1257300"/>
            <a:ext cx="7977073" cy="887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2B2B2B"/>
                </a:solidFill>
                <a:latin typeface="Fraunces"/>
                <a:ea typeface="Fraunces"/>
                <a:cs typeface="Fraunces"/>
                <a:sym typeface="Fraunces"/>
              </a:rPr>
              <a:t>HOẠT ĐỘNG VẬN DỤNG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279281" y="2842050"/>
            <a:ext cx="11729436" cy="1872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FF0000"/>
                </a:solidFill>
                <a:latin typeface="Fraunces"/>
                <a:ea typeface="Fraunces"/>
                <a:cs typeface="Fraunces"/>
                <a:sym typeface="Fraunces"/>
              </a:rPr>
              <a:t>Tìm</a:t>
            </a:r>
            <a:r>
              <a:rPr lang="en-US" sz="5199" dirty="0">
                <a:solidFill>
                  <a:srgbClr val="FF0000"/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sz="5199" dirty="0" err="1">
                <a:solidFill>
                  <a:srgbClr val="FF0000"/>
                </a:solidFill>
                <a:latin typeface="Fraunces"/>
                <a:ea typeface="Fraunces"/>
                <a:cs typeface="Fraunces"/>
                <a:sym typeface="Fraunces"/>
              </a:rPr>
              <a:t>hiểu</a:t>
            </a:r>
            <a:r>
              <a:rPr lang="en-US" sz="5199" dirty="0">
                <a:solidFill>
                  <a:srgbClr val="FF0000"/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sz="5199" dirty="0" err="1">
                <a:solidFill>
                  <a:srgbClr val="FF0000"/>
                </a:solidFill>
                <a:latin typeface="Fraunces"/>
                <a:ea typeface="Fraunces"/>
                <a:cs typeface="Fraunces"/>
                <a:sym typeface="Fraunces"/>
              </a:rPr>
              <a:t>thêm</a:t>
            </a:r>
            <a:r>
              <a:rPr lang="en-US" sz="5199" dirty="0">
                <a:solidFill>
                  <a:srgbClr val="FF0000"/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sz="5199" dirty="0" err="1">
                <a:solidFill>
                  <a:srgbClr val="FF0000"/>
                </a:solidFill>
                <a:latin typeface="Fraunces"/>
                <a:ea typeface="Fraunces"/>
                <a:cs typeface="Fraunces"/>
                <a:sym typeface="Fraunces"/>
              </a:rPr>
              <a:t>về</a:t>
            </a:r>
            <a:r>
              <a:rPr lang="en-US" sz="5199" dirty="0">
                <a:solidFill>
                  <a:srgbClr val="FF0000"/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sz="5199" dirty="0" err="1">
                <a:solidFill>
                  <a:srgbClr val="FF0000"/>
                </a:solidFill>
                <a:latin typeface="Fraunces"/>
                <a:ea typeface="Fraunces"/>
                <a:cs typeface="Fraunces"/>
                <a:sym typeface="Fraunces"/>
              </a:rPr>
              <a:t>những</a:t>
            </a:r>
            <a:r>
              <a:rPr lang="en-US" sz="5199" dirty="0">
                <a:solidFill>
                  <a:srgbClr val="FF0000"/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sz="5199" dirty="0" err="1">
                <a:solidFill>
                  <a:srgbClr val="FF0000"/>
                </a:solidFill>
                <a:latin typeface="Fraunces"/>
                <a:ea typeface="Fraunces"/>
                <a:cs typeface="Fraunces"/>
                <a:sym typeface="Fraunces"/>
              </a:rPr>
              <a:t>việc</a:t>
            </a:r>
            <a:r>
              <a:rPr lang="en-US" sz="5199" dirty="0">
                <a:solidFill>
                  <a:srgbClr val="FF0000"/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sz="5199" dirty="0" err="1">
                <a:solidFill>
                  <a:srgbClr val="FF0000"/>
                </a:solidFill>
                <a:latin typeface="Fraunces"/>
                <a:ea typeface="Fraunces"/>
                <a:cs typeface="Fraunces"/>
                <a:sym typeface="Fraunces"/>
              </a:rPr>
              <a:t>tốt</a:t>
            </a:r>
            <a:r>
              <a:rPr lang="en-US" sz="5199" dirty="0">
                <a:solidFill>
                  <a:srgbClr val="FF0000"/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sz="5199" dirty="0" err="1">
                <a:solidFill>
                  <a:srgbClr val="FF0000"/>
                </a:solidFill>
                <a:latin typeface="Fraunces"/>
                <a:ea typeface="Fraunces"/>
                <a:cs typeface="Fraunces"/>
                <a:sym typeface="Fraunces"/>
              </a:rPr>
              <a:t>của</a:t>
            </a:r>
            <a:r>
              <a:rPr lang="en-US" sz="5199" dirty="0">
                <a:solidFill>
                  <a:srgbClr val="FF0000"/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sz="5199" dirty="0" err="1">
                <a:solidFill>
                  <a:srgbClr val="FF0000"/>
                </a:solidFill>
                <a:latin typeface="Fraunces"/>
                <a:ea typeface="Fraunces"/>
                <a:cs typeface="Fraunces"/>
                <a:sym typeface="Fraunces"/>
              </a:rPr>
              <a:t>mọi</a:t>
            </a:r>
            <a:r>
              <a:rPr lang="en-US" sz="5199" dirty="0">
                <a:solidFill>
                  <a:srgbClr val="FF0000"/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sz="5199" dirty="0" err="1">
                <a:solidFill>
                  <a:srgbClr val="FF0000"/>
                </a:solidFill>
                <a:latin typeface="Fraunces"/>
                <a:ea typeface="Fraunces"/>
                <a:cs typeface="Fraunces"/>
                <a:sym typeface="Fraunces"/>
              </a:rPr>
              <a:t>người</a:t>
            </a:r>
            <a:r>
              <a:rPr lang="en-US" sz="5199" dirty="0">
                <a:solidFill>
                  <a:srgbClr val="FF0000"/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sz="5199" dirty="0" err="1">
                <a:solidFill>
                  <a:srgbClr val="FF0000"/>
                </a:solidFill>
                <a:latin typeface="Fraunces"/>
                <a:ea typeface="Fraunces"/>
                <a:cs typeface="Fraunces"/>
                <a:sym typeface="Fraunces"/>
              </a:rPr>
              <a:t>xung</a:t>
            </a:r>
            <a:r>
              <a:rPr lang="en-US" sz="5199" dirty="0">
                <a:solidFill>
                  <a:srgbClr val="FF0000"/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sz="5199" dirty="0" err="1">
                <a:solidFill>
                  <a:srgbClr val="FF0000"/>
                </a:solidFill>
                <a:latin typeface="Fraunces"/>
                <a:ea typeface="Fraunces"/>
                <a:cs typeface="Fraunces"/>
                <a:sym typeface="Fraunces"/>
              </a:rPr>
              <a:t>quanh</a:t>
            </a:r>
            <a:r>
              <a:rPr lang="en-US" sz="5199" dirty="0">
                <a:solidFill>
                  <a:srgbClr val="FF0000"/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sz="5199" dirty="0" err="1">
                <a:solidFill>
                  <a:srgbClr val="FF0000"/>
                </a:solidFill>
                <a:latin typeface="Fraunces"/>
                <a:ea typeface="Fraunces"/>
                <a:cs typeface="Fraunces"/>
                <a:sym typeface="Fraunces"/>
              </a:rPr>
              <a:t>để</a:t>
            </a:r>
            <a:r>
              <a:rPr lang="en-US" sz="5199" dirty="0">
                <a:solidFill>
                  <a:srgbClr val="FF0000"/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sz="5199" dirty="0" err="1">
                <a:solidFill>
                  <a:srgbClr val="FF0000"/>
                </a:solidFill>
                <a:latin typeface="Fraunces"/>
                <a:ea typeface="Fraunces"/>
                <a:cs typeface="Fraunces"/>
                <a:sym typeface="Fraunces"/>
              </a:rPr>
              <a:t>kể</a:t>
            </a:r>
            <a:r>
              <a:rPr lang="en-US" sz="5199" dirty="0">
                <a:solidFill>
                  <a:srgbClr val="FF0000"/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sz="5199" dirty="0" err="1">
                <a:solidFill>
                  <a:srgbClr val="FF0000"/>
                </a:solidFill>
                <a:latin typeface="Fraunces"/>
                <a:ea typeface="Fraunces"/>
                <a:cs typeface="Fraunces"/>
                <a:sym typeface="Fraunces"/>
              </a:rPr>
              <a:t>lại</a:t>
            </a:r>
            <a:r>
              <a:rPr lang="en-US" sz="5199" dirty="0">
                <a:solidFill>
                  <a:srgbClr val="FF0000"/>
                </a:solidFill>
                <a:latin typeface="Fraunces"/>
                <a:ea typeface="Fraunces"/>
                <a:cs typeface="Fraunces"/>
                <a:sym typeface="Fraunce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067535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lower, plant, painting, drawing&#10;&#10;Description automatically generated">
            <a:extLst>
              <a:ext uri="{FF2B5EF4-FFF2-40B4-BE49-F238E27FC236}">
                <a16:creationId xmlns:a16="http://schemas.microsoft.com/office/drawing/2014/main" id="{22323183-C8B6-0792-1BCB-6F39DA092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12" b="781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Hình chữ nhật: Góc Tròn 35">
            <a:extLst>
              <a:ext uri="{FF2B5EF4-FFF2-40B4-BE49-F238E27FC236}">
                <a16:creationId xmlns:a16="http://schemas.microsoft.com/office/drawing/2014/main" id="{C4211C0F-9B8D-ED92-00F5-00E77CA220B0}"/>
              </a:ext>
            </a:extLst>
          </p:cNvPr>
          <p:cNvSpPr/>
          <p:nvPr/>
        </p:nvSpPr>
        <p:spPr>
          <a:xfrm>
            <a:off x="470729" y="582459"/>
            <a:ext cx="17346542" cy="9314163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TextBox 11"/>
          <p:cNvSpPr txBox="1"/>
          <p:nvPr/>
        </p:nvSpPr>
        <p:spPr>
          <a:xfrm>
            <a:off x="3810000" y="2857500"/>
            <a:ext cx="10406730" cy="1831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46"/>
              </a:lnSpc>
            </a:pPr>
            <a:r>
              <a:rPr lang="vi-VN" sz="11033" dirty="0" smtClean="0">
                <a:solidFill>
                  <a:srgbClr val="2B2B2B"/>
                </a:solidFill>
                <a:latin typeface="Fraunces"/>
                <a:ea typeface="Fraunces"/>
                <a:cs typeface="Fraunces"/>
                <a:sym typeface="Fraunces"/>
              </a:rPr>
              <a:t>TẠM BIỆT</a:t>
            </a:r>
            <a:endParaRPr lang="en-US" sz="11033" dirty="0">
              <a:solidFill>
                <a:srgbClr val="2B2B2B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</p:spTree>
    <p:extLst>
      <p:ext uri="{BB962C8B-B14F-4D97-AF65-F5344CB8AC3E}">
        <p14:creationId xmlns:p14="http://schemas.microsoft.com/office/powerpoint/2010/main" val="35689384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307</Words>
  <Application>Microsoft Office PowerPoint</Application>
  <PresentationFormat>Custom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Fraunces</vt:lpstr>
      <vt:lpstr>Quicksand Bold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Trao đổi : Em là chủ nhân tương lai</dc:title>
  <cp:lastModifiedBy>hien tran 0353095025</cp:lastModifiedBy>
  <cp:revision>3</cp:revision>
  <dcterms:created xsi:type="dcterms:W3CDTF">2006-08-16T00:00:00Z</dcterms:created>
  <dcterms:modified xsi:type="dcterms:W3CDTF">2025-02-12T17:03:55Z</dcterms:modified>
  <dc:identifier>DAGKD57Dr0A</dc:identifier>
</cp:coreProperties>
</file>