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57" r:id="rId2"/>
    <p:sldId id="314" r:id="rId3"/>
    <p:sldId id="319" r:id="rId4"/>
    <p:sldId id="320" r:id="rId5"/>
    <p:sldId id="321" r:id="rId6"/>
    <p:sldId id="322" r:id="rId7"/>
    <p:sldId id="351" r:id="rId8"/>
    <p:sldId id="324" r:id="rId9"/>
    <p:sldId id="325" r:id="rId10"/>
    <p:sldId id="326" r:id="rId11"/>
    <p:sldId id="327" r:id="rId12"/>
    <p:sldId id="328" r:id="rId13"/>
    <p:sldId id="329" r:id="rId14"/>
    <p:sldId id="332" r:id="rId15"/>
    <p:sldId id="333" r:id="rId16"/>
    <p:sldId id="334" r:id="rId17"/>
    <p:sldId id="335" r:id="rId18"/>
    <p:sldId id="336" r:id="rId19"/>
    <p:sldId id="353" r:id="rId20"/>
    <p:sldId id="354" r:id="rId21"/>
    <p:sldId id="340" r:id="rId22"/>
    <p:sldId id="341" r:id="rId23"/>
    <p:sldId id="342" r:id="rId24"/>
    <p:sldId id="343" r:id="rId25"/>
    <p:sldId id="355" r:id="rId26"/>
    <p:sldId id="345" r:id="rId27"/>
    <p:sldId id="346" r:id="rId28"/>
    <p:sldId id="347" r:id="rId29"/>
    <p:sldId id="348" r:id="rId30"/>
  </p:sldIdLst>
  <p:sldSz cx="12192000" cy="6858000"/>
  <p:notesSz cx="6858000" cy="9144000"/>
  <p:embeddedFontLst>
    <p:embeddedFont>
      <p:font typeface="宋体" panose="02010600030101010101" pitchFamily="2" charset="-122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DF8B27D-DEBB-4E30-8071-9F32B71333DE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A5DAA26-E148-46EF-9F03-4E1981EEB5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264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Bài chia thành 2 đoạn</a:t>
            </a:r>
            <a:endParaRPr/>
          </a:p>
        </p:txBody>
      </p:sp>
      <p:sp>
        <p:nvSpPr>
          <p:cNvPr id="232" name="Google Shape;23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313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Bài chia thành 2 đoạn</a:t>
            </a:r>
            <a:endParaRPr/>
          </a:p>
        </p:txBody>
      </p:sp>
      <p:sp>
        <p:nvSpPr>
          <p:cNvPr id="232" name="Google Shape;23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067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Chú thích &amp; giải nghĩa</a:t>
            </a:r>
            <a:endParaRPr/>
          </a:p>
        </p:txBody>
      </p:sp>
      <p:sp>
        <p:nvSpPr>
          <p:cNvPr id="241" name="Google Shape;24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603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click vào hình loa để đọc bài</a:t>
            </a:r>
            <a:endParaRPr/>
          </a:p>
        </p:txBody>
      </p:sp>
      <p:sp>
        <p:nvSpPr>
          <p:cNvPr id="200" name="Google Shape;20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</a:rPr>
              <a:pPr/>
              <a:t>19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29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122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2255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5910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4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5374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020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9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04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ea typeface="Times New Roman"/>
                <a:cs typeface="Times New Roman"/>
                <a:sym typeface="Times New Roman"/>
              </a:rPr>
              <a:t>Thầy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cô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bấm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vào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từng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ô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sô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́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đê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̉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hiện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ra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từng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khung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ứng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ea typeface="Times New Roman"/>
                <a:cs typeface="Times New Roman"/>
                <a:sym typeface="Times New Roman"/>
              </a:rPr>
              <a:t>Thây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cô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hs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và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từng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ứng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❖"/>
            </a:pP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❖"/>
            </a:pP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ích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156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568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937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0667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012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click vào hình loa để đọc bài</a:t>
            </a:r>
            <a:endParaRPr/>
          </a:p>
        </p:txBody>
      </p:sp>
      <p:sp>
        <p:nvSpPr>
          <p:cNvPr id="200" name="Google Shape;20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962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click vào hình loa để đọc bài</a:t>
            </a:r>
            <a:endParaRPr/>
          </a:p>
        </p:txBody>
      </p:sp>
      <p:sp>
        <p:nvSpPr>
          <p:cNvPr id="200" name="Google Shape;20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20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1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24E7311-100E-4519-9B09-90246DEA2069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8983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95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9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xmlns="" id="{72F79B91-EA82-D39D-DFE6-9D0BCC5BCC5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6CCD750D-7074-809F-F310-543F5B6A0A23}"/>
              </a:ext>
            </a:extLst>
          </p:cNvPr>
          <p:cNvSpPr/>
          <p:nvPr userDrawn="1"/>
        </p:nvSpPr>
        <p:spPr>
          <a:xfrm>
            <a:off x="11013287" y="0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76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2.wdp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21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microsoft.com/office/2007/relationships/hdphoto" Target="../media/hdphoto8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1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microsoft.com/office/2007/relationships/hdphoto" Target="../media/hdphoto9.wdp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32.png"/><Relationship Id="rId1" Type="http://schemas.microsoft.com/office/2007/relationships/media" Target="../media/media1.wav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microsoft.com/office/2007/relationships/hdphoto" Target="../media/hdphoto10.wdp"/><Relationship Id="rId1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20" Type="http://schemas.openxmlformats.org/officeDocument/2006/relationships/image" Target="../media/image34.png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11" Type="http://schemas.microsoft.com/office/2007/relationships/hdphoto" Target="../media/hdphoto1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openxmlformats.org/officeDocument/2006/relationships/image" Target="../media/image35.png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2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929525" y="1528058"/>
            <a:ext cx="6490879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3473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/>
          <p:nvPr/>
        </p:nvSpPr>
        <p:spPr>
          <a:xfrm>
            <a:off x="2406305" y="876544"/>
            <a:ext cx="96397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                                 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sinh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5)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dưới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dẫn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dắt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thầy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2385039" y="876545"/>
            <a:ext cx="31401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tiểu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vi-VN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:  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 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0" name="Google Shape;150;p6"/>
          <p:cNvPicPr preferRelativeResize="0"/>
          <p:nvPr/>
        </p:nvPicPr>
        <p:blipFill rotWithShape="1">
          <a:blip r:embed="rId3">
            <a:alphaModFix/>
          </a:blip>
          <a:srcRect l="6917" t="19092" b="17058"/>
          <a:stretch/>
        </p:blipFill>
        <p:spPr>
          <a:xfrm>
            <a:off x="174183" y="430854"/>
            <a:ext cx="2148114" cy="1480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/>
          <p:cNvPicPr preferRelativeResize="0"/>
          <p:nvPr/>
        </p:nvPicPr>
        <p:blipFill rotWithShape="1">
          <a:blip r:embed="rId4">
            <a:alphaModFix/>
          </a:blip>
          <a:srcRect l="15547" r="20729"/>
          <a:stretch/>
        </p:blipFill>
        <p:spPr>
          <a:xfrm>
            <a:off x="174184" y="2370228"/>
            <a:ext cx="1204674" cy="1890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1248241" y="3067304"/>
            <a:ext cx="2352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Nông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dân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363302" y="3067304"/>
            <a:ext cx="258120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gặt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lúa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chín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5">
            <a:alphaModFix/>
          </a:blip>
          <a:srcRect l="14794" r="21147"/>
          <a:stretch/>
        </p:blipFill>
        <p:spPr>
          <a:xfrm>
            <a:off x="5200225" y="2129965"/>
            <a:ext cx="1727707" cy="213075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6877119" y="3099124"/>
            <a:ext cx="2119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3.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sinh: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8793160" y="3098701"/>
            <a:ext cx="32203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6">
            <a:alphaModFix/>
          </a:blip>
          <a:srcRect t="17684" b="12088"/>
          <a:stretch/>
        </p:blipFill>
        <p:spPr>
          <a:xfrm>
            <a:off x="0" y="4557481"/>
            <a:ext cx="2872757" cy="201748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 txBox="1"/>
          <p:nvPr/>
        </p:nvSpPr>
        <p:spPr>
          <a:xfrm>
            <a:off x="2772243" y="5024199"/>
            <a:ext cx="2119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4. Con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trâu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4802913" y="5024199"/>
            <a:ext cx="738908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cày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bừa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ăn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102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7"/>
          <p:cNvPicPr preferRelativeResize="0"/>
          <p:nvPr/>
        </p:nvPicPr>
        <p:blipFill rotWithShape="1">
          <a:blip r:embed="rId3">
            <a:alphaModFix/>
          </a:blip>
          <a:srcRect l="12751" t="6098" r="8306" b="7432"/>
          <a:stretch/>
        </p:blipFill>
        <p:spPr>
          <a:xfrm>
            <a:off x="222611" y="454077"/>
            <a:ext cx="1828623" cy="183365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 txBox="1"/>
          <p:nvPr/>
        </p:nvSpPr>
        <p:spPr>
          <a:xfrm>
            <a:off x="2051234" y="770653"/>
            <a:ext cx="2119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5.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dừa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3996385" y="792535"/>
            <a:ext cx="6342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ăn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quả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đẹp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môi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88" y="2044411"/>
            <a:ext cx="1857741" cy="185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/>
          <p:nvPr/>
        </p:nvSpPr>
        <p:spPr>
          <a:xfrm>
            <a:off x="2051235" y="2417704"/>
            <a:ext cx="43495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                        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dùng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chiếu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tiện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giao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thông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1926690" y="2395863"/>
            <a:ext cx="25502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6.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Đèn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0650" y="1819352"/>
            <a:ext cx="1767690" cy="20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7"/>
          <p:cNvSpPr txBox="1"/>
          <p:nvPr/>
        </p:nvSpPr>
        <p:spPr>
          <a:xfrm>
            <a:off x="8219805" y="2629919"/>
            <a:ext cx="2119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7.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Thợ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xây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: 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8113057" y="2631045"/>
            <a:ext cx="38125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                    </a:t>
            </a:r>
            <a:r>
              <a:rPr lang="vi-VN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xây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tường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bao.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167" y="4203585"/>
            <a:ext cx="2409826" cy="234791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 txBox="1"/>
          <p:nvPr/>
        </p:nvSpPr>
        <p:spPr>
          <a:xfrm>
            <a:off x="2791472" y="5237501"/>
            <a:ext cx="24098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8.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chuối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4875917" y="5248469"/>
            <a:ext cx="51251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ăn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quả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đẹp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môi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76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 txBox="1"/>
          <p:nvPr/>
        </p:nvSpPr>
        <p:spPr>
          <a:xfrm>
            <a:off x="2261943" y="800618"/>
            <a:ext cx="2119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9.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Xe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taxi: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3836417" y="818382"/>
            <a:ext cx="850765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tiện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dùng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chở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tơi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muốn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 l="7028" t="7087" r="8414" b="12250"/>
          <a:stretch/>
        </p:blipFill>
        <p:spPr>
          <a:xfrm>
            <a:off x="-9761" y="240183"/>
            <a:ext cx="2235200" cy="213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997" y="2409045"/>
            <a:ext cx="2718254" cy="194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912" y="4350655"/>
            <a:ext cx="2507345" cy="250734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2445647" y="3198242"/>
            <a:ext cx="22970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10. Con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mèo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4587712" y="3198242"/>
            <a:ext cx="78828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bắt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chuột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cảnh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8"/>
          <p:cNvSpPr txBox="1"/>
          <p:nvPr/>
        </p:nvSpPr>
        <p:spPr>
          <a:xfrm>
            <a:off x="2261943" y="5373494"/>
            <a:ext cx="24132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11.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Bông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4483214" y="5373453"/>
            <a:ext cx="73854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trí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đẹp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môi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sống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205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"/>
          <p:cNvSpPr txBox="1"/>
          <p:nvPr/>
        </p:nvSpPr>
        <p:spPr>
          <a:xfrm>
            <a:off x="1895005" y="649968"/>
            <a:ext cx="897081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66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66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66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66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vui</a:t>
            </a:r>
            <a:endParaRPr sz="6600" b="1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94" name="Google Shape;194;p9"/>
          <p:cNvGrpSpPr/>
          <p:nvPr/>
        </p:nvGrpSpPr>
        <p:grpSpPr>
          <a:xfrm>
            <a:off x="2433084" y="2090057"/>
            <a:ext cx="7325829" cy="4354988"/>
            <a:chOff x="1590675" y="1385455"/>
            <a:chExt cx="9010650" cy="5244812"/>
          </a:xfrm>
        </p:grpSpPr>
        <p:pic>
          <p:nvPicPr>
            <p:cNvPr id="195" name="Google Shape;19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90675" y="1391517"/>
              <a:ext cx="9010650" cy="523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9"/>
            <p:cNvSpPr/>
            <p:nvPr/>
          </p:nvSpPr>
          <p:spPr>
            <a:xfrm>
              <a:off x="8950036" y="1385455"/>
              <a:ext cx="1260764" cy="290945"/>
            </a:xfrm>
            <a:prstGeom prst="rect">
              <a:avLst/>
            </a:prstGeom>
            <a:solidFill>
              <a:srgbClr val="F0F1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74" y="472089"/>
            <a:ext cx="13716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79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/>
          <p:nvPr/>
        </p:nvSpPr>
        <p:spPr>
          <a:xfrm>
            <a:off x="2557383" y="426862"/>
            <a:ext cx="6941126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vui</a:t>
            </a:r>
            <a:endParaRPr sz="3600" b="1" dirty="0">
              <a:solidFill>
                <a:schemeClr val="tx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2682153" y="1099637"/>
            <a:ext cx="6844146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Quanh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ta,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đều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phút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endParaRPr sz="2100"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gà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trống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gáy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vang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ò … ó … o…,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dậy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kêu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vải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chín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Chim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bắt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sâu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màng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Cành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đào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nở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rỡ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tưng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bừng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2.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quét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nhặt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rau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đỡ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mẹ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bận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rộn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lúc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latin typeface="+mj-lt"/>
            </a:endParaRPr>
          </a:p>
          <a:p>
            <a:pPr marL="0" marR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Theo TÔ HOÀI</a:t>
            </a:r>
            <a:endParaRPr sz="2100" b="0" i="0" u="none" strike="noStrike" cap="none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74" y="472089"/>
            <a:ext cx="13716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691812"/>
            <a:ext cx="25050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" y="426862"/>
            <a:ext cx="9525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8516"/>
            <a:ext cx="2521527" cy="46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128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/>
          <p:nvPr/>
        </p:nvSpPr>
        <p:spPr>
          <a:xfrm>
            <a:off x="2513301" y="1398840"/>
            <a:ext cx="6895875" cy="52783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Quanh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ta,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đều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phút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endParaRPr sz="21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gà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trống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gáy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vang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ò … ó … o…,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dậy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kêu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vải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chín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Chim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bắt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sâu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màng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Cành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đào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nở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thêm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rỡ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thêm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tưng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bừng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2.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quét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nhặt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rau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đỡ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mẹ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bận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rộn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lúc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+mj-lt"/>
            </a:endParaRPr>
          </a:p>
          <a:p>
            <a:pPr algn="r">
              <a:spcBef>
                <a:spcPts val="1200"/>
              </a:spcBef>
            </a:pPr>
            <a:r>
              <a:rPr lang="en-US" sz="21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Theo TÔ HOÀI</a:t>
            </a:r>
            <a:endParaRPr sz="210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Tiếng Việt Lớp 2 Tuần 1 - Làm Việc Thật Là Vui - Sách Cánh Diều - Bài Đọc Trang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0" end="1.271110125E6"/>
                </p14:media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288" y="220231"/>
            <a:ext cx="609600" cy="609600"/>
          </a:xfrm>
          <a:prstGeom prst="rect">
            <a:avLst/>
          </a:prstGeom>
        </p:spPr>
      </p:pic>
      <p:sp>
        <p:nvSpPr>
          <p:cNvPr id="10" name="Google Shape;203;p10"/>
          <p:cNvSpPr txBox="1"/>
          <p:nvPr/>
        </p:nvSpPr>
        <p:spPr>
          <a:xfrm>
            <a:off x="2566618" y="492476"/>
            <a:ext cx="6941126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vui</a:t>
            </a:r>
            <a:endParaRPr sz="3600" b="1" dirty="0">
              <a:solidFill>
                <a:schemeClr val="tx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74" y="472089"/>
            <a:ext cx="13716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691812"/>
            <a:ext cx="25050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" y="426862"/>
            <a:ext cx="9525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67" y="2138516"/>
            <a:ext cx="2521527" cy="46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1305" y="1859251"/>
            <a:ext cx="1242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1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endParaRPr lang="en-US" sz="21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0573" y="4385729"/>
            <a:ext cx="1229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nở</a:t>
            </a:r>
            <a:r>
              <a:rPr lang="en-US" sz="21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hoa</a:t>
            </a:r>
            <a:endParaRPr lang="en-US" sz="21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4064" y="4385520"/>
            <a:ext cx="1632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1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endParaRPr lang="en-US" sz="21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9962" y="4385520"/>
            <a:ext cx="1017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1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rỡ</a:t>
            </a:r>
            <a:endParaRPr lang="en-US" sz="21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2321" y="5499640"/>
            <a:ext cx="1681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quét</a:t>
            </a:r>
            <a:r>
              <a:rPr lang="en-US" sz="21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nhà</a:t>
            </a:r>
            <a:endParaRPr lang="en-US" sz="21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9511" y="5822372"/>
            <a:ext cx="1264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bận</a:t>
            </a:r>
            <a:r>
              <a:rPr lang="en-US" sz="21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rộn</a:t>
            </a:r>
            <a:endParaRPr lang="en-US" sz="21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8258" y="5823402"/>
            <a:ext cx="14306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đỡ</a:t>
            </a:r>
            <a:r>
              <a:rPr lang="en-US" sz="21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mẹ</a:t>
            </a:r>
            <a:endParaRPr lang="en-US" sz="21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2919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"/>
          <p:cNvSpPr/>
          <p:nvPr/>
        </p:nvSpPr>
        <p:spPr>
          <a:xfrm>
            <a:off x="1803346" y="996167"/>
            <a:ext cx="9091669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just"/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Quanh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ta,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đều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phút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endParaRPr dirty="0"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gà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trống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gáy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vang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ò … ó … o…,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dậy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kêu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vải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chín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Chim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bắt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sâu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màng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Cành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đào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nở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rỡ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tưng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bừng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2.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quét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nhặt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rau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đỡ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mẹ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bận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rộn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lúc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+mj-lt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24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algn="r">
              <a:spcBef>
                <a:spcPts val="1200"/>
              </a:spcBef>
            </a:pPr>
            <a:r>
              <a:rPr lang="en-US" sz="2000" dirty="0">
                <a:latin typeface="+mj-lt"/>
                <a:ea typeface="Times New Roman"/>
                <a:cs typeface="Times New Roman"/>
                <a:sym typeface="Times New Roman"/>
              </a:rPr>
              <a:t>Theo TÔ HOÀI</a:t>
            </a:r>
            <a:endParaRPr sz="2000" dirty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13"/>
          <p:cNvSpPr txBox="1"/>
          <p:nvPr/>
        </p:nvSpPr>
        <p:spPr>
          <a:xfrm>
            <a:off x="2521527" y="333666"/>
            <a:ext cx="69411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vui</a:t>
            </a:r>
            <a:endParaRPr sz="36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6" name="Google Shape;236;p13"/>
          <p:cNvCxnSpPr/>
          <p:nvPr/>
        </p:nvCxnSpPr>
        <p:spPr>
          <a:xfrm flipH="1">
            <a:off x="8628222" y="941295"/>
            <a:ext cx="115986" cy="39418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p13"/>
          <p:cNvCxnSpPr/>
          <p:nvPr/>
        </p:nvCxnSpPr>
        <p:spPr>
          <a:xfrm flipV="1">
            <a:off x="9132678" y="1330803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237;p13"/>
          <p:cNvCxnSpPr/>
          <p:nvPr/>
        </p:nvCxnSpPr>
        <p:spPr>
          <a:xfrm flipV="1">
            <a:off x="7425154" y="2355900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237;p13"/>
          <p:cNvCxnSpPr/>
          <p:nvPr/>
        </p:nvCxnSpPr>
        <p:spPr>
          <a:xfrm flipV="1">
            <a:off x="5690647" y="2854705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237;p13"/>
          <p:cNvCxnSpPr/>
          <p:nvPr/>
        </p:nvCxnSpPr>
        <p:spPr>
          <a:xfrm flipV="1">
            <a:off x="10078064" y="2854705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237;p13"/>
          <p:cNvCxnSpPr/>
          <p:nvPr/>
        </p:nvCxnSpPr>
        <p:spPr>
          <a:xfrm flipV="1">
            <a:off x="6864941" y="3316004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237;p13"/>
          <p:cNvCxnSpPr/>
          <p:nvPr/>
        </p:nvCxnSpPr>
        <p:spPr>
          <a:xfrm flipV="1">
            <a:off x="4308938" y="4248429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237;p13"/>
          <p:cNvCxnSpPr/>
          <p:nvPr/>
        </p:nvCxnSpPr>
        <p:spPr>
          <a:xfrm flipV="1">
            <a:off x="8591928" y="4733615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237;p13"/>
          <p:cNvCxnSpPr/>
          <p:nvPr/>
        </p:nvCxnSpPr>
        <p:spPr>
          <a:xfrm flipV="1">
            <a:off x="9657462" y="5161662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237;p13"/>
          <p:cNvCxnSpPr/>
          <p:nvPr/>
        </p:nvCxnSpPr>
        <p:spPr>
          <a:xfrm flipV="1">
            <a:off x="6931549" y="5422757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27ED365-CE0E-42A4-904C-796C39EE5939}"/>
              </a:ext>
            </a:extLst>
          </p:cNvPr>
          <p:cNvGrpSpPr/>
          <p:nvPr/>
        </p:nvGrpSpPr>
        <p:grpSpPr>
          <a:xfrm>
            <a:off x="2940171" y="5949621"/>
            <a:ext cx="6103839" cy="769441"/>
            <a:chOff x="708943" y="6018622"/>
            <a:chExt cx="5825836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9D9F8AD-C463-4BAE-BE5C-B8BD8314EE1A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05C76A3-84AA-4F43-BC79-019E6F047267}"/>
                </a:ext>
              </a:extLst>
            </p:cNvPr>
            <p:cNvSpPr txBox="1"/>
            <p:nvPr/>
          </p:nvSpPr>
          <p:spPr>
            <a:xfrm>
              <a:off x="1076283" y="6018622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581" y="505340"/>
            <a:ext cx="96632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290" y="2293270"/>
            <a:ext cx="1130709" cy="463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2" y="447462"/>
            <a:ext cx="6710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" y="2171767"/>
            <a:ext cx="1617089" cy="46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16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"/>
          <p:cNvSpPr/>
          <p:nvPr/>
        </p:nvSpPr>
        <p:spPr>
          <a:xfrm>
            <a:off x="1813462" y="969770"/>
            <a:ext cx="9091669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Quanh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ta,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đều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phút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endParaRPr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trống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gáy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vang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ò … ó … o…,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dậy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kêu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vải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Chim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bắt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sâu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màng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nở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tưng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bừng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2.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quét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nhặt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mẹ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rộn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lúc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Theo TÔ HOÀI</a:t>
            </a:r>
            <a:endParaRPr sz="2000" b="0" i="0" u="none" strike="noStrike" cap="none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13"/>
          <p:cNvSpPr txBox="1"/>
          <p:nvPr/>
        </p:nvSpPr>
        <p:spPr>
          <a:xfrm>
            <a:off x="2423817" y="323439"/>
            <a:ext cx="69411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vui</a:t>
            </a:r>
            <a:endParaRPr sz="36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6" name="Google Shape;236;p13"/>
          <p:cNvCxnSpPr/>
          <p:nvPr/>
        </p:nvCxnSpPr>
        <p:spPr>
          <a:xfrm>
            <a:off x="1557865" y="1122162"/>
            <a:ext cx="0" cy="312810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p13"/>
          <p:cNvCxnSpPr/>
          <p:nvPr/>
        </p:nvCxnSpPr>
        <p:spPr>
          <a:xfrm rot="10800000">
            <a:off x="1557865" y="4641274"/>
            <a:ext cx="0" cy="104986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BB0D0B8-7AF7-475A-98C8-1C147E1D18A1}"/>
              </a:ext>
            </a:extLst>
          </p:cNvPr>
          <p:cNvGrpSpPr/>
          <p:nvPr/>
        </p:nvGrpSpPr>
        <p:grpSpPr>
          <a:xfrm>
            <a:off x="3198207" y="5965369"/>
            <a:ext cx="5392346" cy="769441"/>
            <a:chOff x="708943" y="6003117"/>
            <a:chExt cx="5825836" cy="7694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5EC63D3-BD07-43A0-B5E1-D7330F36F67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DA221B9-292A-47BB-A038-E13C026A0E52}"/>
                </a:ext>
              </a:extLst>
            </p:cNvPr>
            <p:cNvSpPr txBox="1"/>
            <p:nvPr/>
          </p:nvSpPr>
          <p:spPr>
            <a:xfrm>
              <a:off x="791372" y="6003117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Luyện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87DE713-A935-4C0A-9F95-459CEDF5DD67}"/>
              </a:ext>
            </a:extLst>
          </p:cNvPr>
          <p:cNvSpPr/>
          <p:nvPr/>
        </p:nvSpPr>
        <p:spPr>
          <a:xfrm>
            <a:off x="924043" y="2067496"/>
            <a:ext cx="633822" cy="618717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87DE713-A935-4C0A-9F95-459CEDF5DD67}"/>
              </a:ext>
            </a:extLst>
          </p:cNvPr>
          <p:cNvSpPr/>
          <p:nvPr/>
        </p:nvSpPr>
        <p:spPr>
          <a:xfrm>
            <a:off x="897318" y="4856847"/>
            <a:ext cx="633822" cy="618717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1" name="Google Shape;236;p13"/>
          <p:cNvCxnSpPr/>
          <p:nvPr/>
        </p:nvCxnSpPr>
        <p:spPr>
          <a:xfrm flipH="1">
            <a:off x="4393611" y="4376296"/>
            <a:ext cx="57993" cy="39418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236;p13"/>
          <p:cNvCxnSpPr/>
          <p:nvPr/>
        </p:nvCxnSpPr>
        <p:spPr>
          <a:xfrm flipH="1">
            <a:off x="6941336" y="5571187"/>
            <a:ext cx="115986" cy="39418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796" y="472089"/>
            <a:ext cx="95017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796" y="2691812"/>
            <a:ext cx="1095204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8" y="426862"/>
            <a:ext cx="65984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" y="3790335"/>
            <a:ext cx="873396" cy="306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82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/>
          <p:nvPr/>
        </p:nvSpPr>
        <p:spPr>
          <a:xfrm>
            <a:off x="434474" y="1238572"/>
            <a:ext cx="7791510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Quanh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ta,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đều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phút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endParaRPr dirty="0">
              <a:latin typeface="+mj-lt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trống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gáy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vang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ò … ó … o…,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dậy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kêu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vải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Chim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bắt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sâu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màng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nở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rỡ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tưng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bừng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2.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quét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nhặt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mẹ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rộn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lúc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+mj-lt"/>
            </a:endParaRPr>
          </a:p>
          <a:p>
            <a:pPr marL="0" marR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Theo TÔ HOÀI</a:t>
            </a:r>
            <a:endParaRPr sz="2000" b="0" i="0" u="none" strike="noStrike" cap="none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14"/>
          <p:cNvSpPr txBox="1"/>
          <p:nvPr/>
        </p:nvSpPr>
        <p:spPr>
          <a:xfrm>
            <a:off x="2362502" y="447459"/>
            <a:ext cx="69411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vui</a:t>
            </a:r>
            <a:endParaRPr sz="3600" b="1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769412" y="3776023"/>
            <a:ext cx="17970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endParaRPr sz="2400" dirty="0">
              <a:solidFill>
                <a:srgbClr val="0000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8641556" y="1540573"/>
            <a:ext cx="33931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i="1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400" i="1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400" i="1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i="1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cảnh</a:t>
            </a:r>
            <a:r>
              <a:rPr lang="en-US" sz="2400" i="1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i="1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màu</a:t>
            </a:r>
            <a:r>
              <a:rPr lang="en-US" sz="2400" i="1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400" i="1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i="1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400" i="1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endParaRPr sz="2400" i="1" dirty="0">
              <a:solidFill>
                <a:srgbClr val="0000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6040730" y="3779378"/>
            <a:ext cx="11989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400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rỡ</a:t>
            </a:r>
            <a:endParaRPr sz="2400" dirty="0">
              <a:solidFill>
                <a:srgbClr val="FF66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4"/>
          <p:cNvSpPr/>
          <p:nvPr/>
        </p:nvSpPr>
        <p:spPr>
          <a:xfrm>
            <a:off x="8641556" y="2731388"/>
            <a:ext cx="31159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i="1" dirty="0" err="1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400" i="1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rỡ</a:t>
            </a:r>
            <a:r>
              <a:rPr lang="en-US" sz="2400" i="1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i="1" dirty="0" err="1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tươi</a:t>
            </a:r>
            <a:r>
              <a:rPr lang="en-US" sz="2400" i="1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400" i="1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i="1" dirty="0" err="1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nổi</a:t>
            </a:r>
            <a:r>
              <a:rPr lang="en-US" sz="2400" i="1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bật</a:t>
            </a:r>
            <a:r>
              <a:rPr lang="en-US" sz="2400" i="1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lên</a:t>
            </a:r>
            <a:endParaRPr sz="2400" i="1" dirty="0">
              <a:solidFill>
                <a:srgbClr val="FF66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4"/>
          <p:cNvSpPr/>
          <p:nvPr/>
        </p:nvSpPr>
        <p:spPr>
          <a:xfrm>
            <a:off x="2005604" y="4145048"/>
            <a:ext cx="175536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tưng</a:t>
            </a:r>
            <a:r>
              <a:rPr lang="en-US" sz="2400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bừng</a:t>
            </a:r>
            <a:endParaRPr sz="2400" dirty="0">
              <a:solidFill>
                <a:srgbClr val="008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8752474" y="3742802"/>
            <a:ext cx="313464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i="1" dirty="0" err="1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Tưng</a:t>
            </a:r>
            <a:r>
              <a:rPr lang="en-US" sz="2400" i="1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bừng</a:t>
            </a:r>
            <a:r>
              <a:rPr lang="en-US" sz="2400" i="1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i="1" dirty="0" err="1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2400" i="1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i="1" dirty="0" err="1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lôi</a:t>
            </a:r>
            <a:r>
              <a:rPr lang="en-US" sz="2400" i="1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cuốn</a:t>
            </a:r>
            <a:r>
              <a:rPr lang="en-US" sz="2400" i="1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nhiều</a:t>
            </a:r>
            <a:r>
              <a:rPr lang="en-US" sz="2400" i="1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endParaRPr sz="2400" i="1" dirty="0">
              <a:solidFill>
                <a:srgbClr val="008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4"/>
          <p:cNvSpPr/>
          <p:nvPr/>
        </p:nvSpPr>
        <p:spPr>
          <a:xfrm>
            <a:off x="914341" y="5241095"/>
            <a:ext cx="5954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đỡ</a:t>
            </a:r>
            <a:endParaRPr sz="2400" dirty="0">
              <a:solidFill>
                <a:schemeClr val="accent4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8923560" y="5000394"/>
            <a:ext cx="307481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660066"/>
                </a:solidFill>
                <a:latin typeface="+mj-lt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i="1" dirty="0" err="1">
                <a:solidFill>
                  <a:srgbClr val="660066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Đỡ</a:t>
            </a:r>
            <a:r>
              <a:rPr lang="en-US" sz="2400" i="1" dirty="0">
                <a:solidFill>
                  <a:srgbClr val="660066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i="1" dirty="0" err="1">
                <a:solidFill>
                  <a:srgbClr val="660066"/>
                </a:solidFill>
                <a:latin typeface="+mj-lt"/>
                <a:ea typeface="Times New Roman"/>
                <a:cs typeface="Times New Roman"/>
                <a:sym typeface="Times New Roman"/>
              </a:rPr>
              <a:t>giúp</a:t>
            </a:r>
            <a:endParaRPr sz="2400" i="1" dirty="0">
              <a:solidFill>
                <a:srgbClr val="66006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cxnSp>
        <p:nvCxnSpPr>
          <p:cNvPr id="253" name="Google Shape;253;p14"/>
          <p:cNvCxnSpPr/>
          <p:nvPr/>
        </p:nvCxnSpPr>
        <p:spPr>
          <a:xfrm>
            <a:off x="8530058" y="1020563"/>
            <a:ext cx="0" cy="583743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" name="Google Shape;254;p14"/>
          <p:cNvSpPr/>
          <p:nvPr/>
        </p:nvSpPr>
        <p:spPr>
          <a:xfrm>
            <a:off x="8581389" y="1020563"/>
            <a:ext cx="342171" cy="357853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</a:t>
            </a:r>
            <a:endParaRPr sz="2400" dirty="0"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954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/>
          <p:nvPr/>
        </p:nvSpPr>
        <p:spPr>
          <a:xfrm>
            <a:off x="2625437" y="399407"/>
            <a:ext cx="6941126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vui</a:t>
            </a:r>
            <a:endParaRPr sz="3600" b="1" dirty="0">
              <a:solidFill>
                <a:prstClr val="black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2120348" y="1149354"/>
            <a:ext cx="8251560" cy="529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Quanh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ta,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phút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endParaRPr dirty="0">
              <a:solidFill>
                <a:prstClr val="black"/>
              </a:solidFill>
              <a:latin typeface="+mj-lt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gà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gáy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vang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ò … ó … o…,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dậy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kêu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vải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chín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Chim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sâu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màng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Cành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đào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nở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rỡ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tưng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bừng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2.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quét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nhặt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rau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đỡ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bận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rộn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+mj-lt"/>
            </a:endParaRPr>
          </a:p>
          <a:p>
            <a:pPr algn="r">
              <a:spcBef>
                <a:spcPts val="1200"/>
              </a:spcBef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Theo TÔ HOÀI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74" y="472089"/>
            <a:ext cx="13716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08" y="2691812"/>
            <a:ext cx="1820092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" y="426862"/>
            <a:ext cx="9525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8516"/>
            <a:ext cx="2120347" cy="46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BB0D0B8-7AF7-475A-98C8-1C147E1D18A1}"/>
              </a:ext>
            </a:extLst>
          </p:cNvPr>
          <p:cNvGrpSpPr/>
          <p:nvPr/>
        </p:nvGrpSpPr>
        <p:grpSpPr>
          <a:xfrm>
            <a:off x="3376028" y="6259699"/>
            <a:ext cx="5066650" cy="584775"/>
            <a:chOff x="708943" y="6085339"/>
            <a:chExt cx="6005691" cy="68725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5EC63D3-BD07-43A0-B5E1-D7330F36F67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DA221B9-292A-47BB-A038-E13C026A0E52}"/>
                </a:ext>
              </a:extLst>
            </p:cNvPr>
            <p:cNvSpPr txBox="1"/>
            <p:nvPr/>
          </p:nvSpPr>
          <p:spPr>
            <a:xfrm>
              <a:off x="1053658" y="6085339"/>
              <a:ext cx="5660976" cy="687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CD78114-8387-4F90-96EF-14489823D6B3}"/>
              </a:ext>
            </a:extLst>
          </p:cNvPr>
          <p:cNvGrpSpPr/>
          <p:nvPr/>
        </p:nvGrpSpPr>
        <p:grpSpPr>
          <a:xfrm>
            <a:off x="3382509" y="6177804"/>
            <a:ext cx="4914917" cy="637668"/>
            <a:chOff x="405459" y="2786651"/>
            <a:chExt cx="5825836" cy="7494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8F07E22-7645-4F18-8A29-41A4C2B8E97D}"/>
                </a:ext>
              </a:extLst>
            </p:cNvPr>
            <p:cNvSpPr txBox="1"/>
            <p:nvPr/>
          </p:nvSpPr>
          <p:spPr>
            <a:xfrm>
              <a:off x="405459" y="2886933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84E7CDD-9AB3-40B5-AE36-4D9F3F47AB13}"/>
                </a:ext>
              </a:extLst>
            </p:cNvPr>
            <p:cNvSpPr txBox="1"/>
            <p:nvPr/>
          </p:nvSpPr>
          <p:spPr>
            <a:xfrm>
              <a:off x="570319" y="2786651"/>
              <a:ext cx="5660976" cy="687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491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2</a:t>
            </a:fld>
            <a:endParaRPr lang="en-US"/>
          </a:p>
        </p:txBody>
      </p:sp>
      <p:grpSp>
        <p:nvGrpSpPr>
          <p:cNvPr id="9" name="组合 23"/>
          <p:cNvGrpSpPr/>
          <p:nvPr/>
        </p:nvGrpSpPr>
        <p:grpSpPr>
          <a:xfrm>
            <a:off x="938937" y="25490"/>
            <a:ext cx="8827914" cy="4408487"/>
            <a:chOff x="3084810" y="-335112"/>
            <a:chExt cx="5809496" cy="5760000"/>
          </a:xfrm>
        </p:grpSpPr>
        <p:grpSp>
          <p:nvGrpSpPr>
            <p:cNvPr id="10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2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noFill/>
              <a:ln w="76200" cap="rnd" cmpd="sng" algn="ctr">
                <a:solidFill>
                  <a:srgbClr val="F7E3AD"/>
                </a:solidFill>
                <a:prstDash val="solid"/>
              </a:ln>
              <a:effectLst/>
            </p:spPr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1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547246" y="3325981"/>
            <a:ext cx="5306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Khởi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động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242145"/>
            <a:ext cx="9766851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0239"/>
            <a:ext cx="6858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52216" y="3373362"/>
            <a:ext cx="446372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Đọc hiểu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5" y="2189313"/>
            <a:ext cx="2524125" cy="46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8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"/>
          <p:cNvSpPr/>
          <p:nvPr/>
        </p:nvSpPr>
        <p:spPr>
          <a:xfrm>
            <a:off x="530942" y="576591"/>
            <a:ext cx="10296084" cy="812800"/>
          </a:xfrm>
          <a:prstGeom prst="roundRect">
            <a:avLst>
              <a:gd name="adj" fmla="val 16667"/>
            </a:avLst>
          </a:prstGeom>
          <a:solidFill>
            <a:srgbClr val="FFCBE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32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, con </a:t>
            </a:r>
            <a:r>
              <a:rPr lang="en-US" sz="32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sym typeface="Times New Roman"/>
              </a:rPr>
              <a:t>?</a:t>
            </a:r>
            <a:endParaRPr sz="2000" dirty="0">
              <a:latin typeface="+mj-lt"/>
            </a:endParaRPr>
          </a:p>
        </p:txBody>
      </p:sp>
      <p:sp>
        <p:nvSpPr>
          <p:cNvPr id="265" name="Google Shape;265;p16"/>
          <p:cNvSpPr/>
          <p:nvPr/>
        </p:nvSpPr>
        <p:spPr>
          <a:xfrm>
            <a:off x="3303638" y="1809117"/>
            <a:ext cx="8642556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phút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endParaRPr sz="26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gà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trống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gáy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vang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ò … ó … o…,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mau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dậy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600" dirty="0">
              <a:latin typeface="+mj-lt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kêu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tu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hú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hiệu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vải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chín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600" dirty="0">
              <a:latin typeface="+mj-lt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chim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sâu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bắt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sâu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màng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600" dirty="0">
              <a:latin typeface="+mj-lt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Cành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đào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nở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rỡ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tưng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bừng</a:t>
            </a:r>
            <a:r>
              <a:rPr lang="en-US" sz="26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426862"/>
            <a:ext cx="9525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7" y="1640113"/>
            <a:ext cx="2742969" cy="502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9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animBg="1"/>
      <p:bldP spid="2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/>
          <p:nvPr/>
        </p:nvSpPr>
        <p:spPr>
          <a:xfrm>
            <a:off x="2235199" y="1045024"/>
            <a:ext cx="6807199" cy="769257"/>
          </a:xfrm>
          <a:prstGeom prst="flowChartAlternate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bận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rộn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?</a:t>
            </a:r>
            <a:endParaRPr sz="3600" b="1" dirty="0">
              <a:solidFill>
                <a:schemeClr val="bg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p17"/>
          <p:cNvSpPr/>
          <p:nvPr/>
        </p:nvSpPr>
        <p:spPr>
          <a:xfrm>
            <a:off x="3301998" y="2365944"/>
            <a:ext cx="562254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bài</a:t>
            </a:r>
            <a:endParaRPr sz="3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endParaRPr sz="3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quét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nhặt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rau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3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đỡ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mẹ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3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7" y="2365944"/>
            <a:ext cx="2742969" cy="430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1666568"/>
            <a:ext cx="2505075" cy="51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13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87084" y="718847"/>
            <a:ext cx="11887199" cy="725714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dirty="0">
                <a:latin typeface="+mj-lt"/>
                <a:cs typeface="Times New Roman" pitchFamily="18" charset="0"/>
              </a:rPr>
              <a:t>3. </a:t>
            </a:r>
            <a:r>
              <a:rPr lang="en-US" sz="3100" dirty="0" err="1">
                <a:latin typeface="+mj-lt"/>
                <a:cs typeface="Times New Roman" pitchFamily="18" charset="0"/>
              </a:rPr>
              <a:t>Vì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en-US" sz="3100" dirty="0" err="1">
                <a:latin typeface="+mj-lt"/>
                <a:cs typeface="Times New Roman" pitchFamily="18" charset="0"/>
              </a:rPr>
              <a:t>sao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en-US" sz="3100" dirty="0" err="1">
                <a:latin typeface="+mj-lt"/>
                <a:cs typeface="Times New Roman" pitchFamily="18" charset="0"/>
              </a:rPr>
              <a:t>bé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en-US" sz="3100" dirty="0" err="1">
                <a:latin typeface="+mj-lt"/>
                <a:cs typeface="Times New Roman" pitchFamily="18" charset="0"/>
              </a:rPr>
              <a:t>bận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en-US" sz="3100" dirty="0" err="1">
                <a:latin typeface="+mj-lt"/>
                <a:cs typeface="Times New Roman" pitchFamily="18" charset="0"/>
              </a:rPr>
              <a:t>rộn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en-US" sz="3100" dirty="0" err="1">
                <a:latin typeface="+mj-lt"/>
                <a:cs typeface="Times New Roman" pitchFamily="18" charset="0"/>
              </a:rPr>
              <a:t>mà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en-US" sz="3100" dirty="0" err="1">
                <a:latin typeface="+mj-lt"/>
                <a:cs typeface="Times New Roman" pitchFamily="18" charset="0"/>
              </a:rPr>
              <a:t>lúc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en-US" sz="3100" dirty="0" err="1">
                <a:latin typeface="+mj-lt"/>
                <a:cs typeface="Times New Roman" pitchFamily="18" charset="0"/>
              </a:rPr>
              <a:t>nào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en-US" sz="3100" dirty="0" err="1">
                <a:latin typeface="+mj-lt"/>
                <a:cs typeface="Times New Roman" pitchFamily="18" charset="0"/>
              </a:rPr>
              <a:t>cũng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en-US" sz="3100" dirty="0" err="1">
                <a:latin typeface="+mj-lt"/>
                <a:cs typeface="Times New Roman" pitchFamily="18" charset="0"/>
              </a:rPr>
              <a:t>vui</a:t>
            </a:r>
            <a:r>
              <a:rPr lang="en-US" sz="3100" dirty="0">
                <a:latin typeface="+mj-lt"/>
                <a:cs typeface="Times New Roman" pitchFamily="18" charset="0"/>
              </a:rPr>
              <a:t>? </a:t>
            </a:r>
            <a:r>
              <a:rPr lang="en-US" sz="3100" dirty="0" err="1">
                <a:latin typeface="+mj-lt"/>
                <a:cs typeface="Times New Roman" pitchFamily="18" charset="0"/>
              </a:rPr>
              <a:t>Chọn</a:t>
            </a:r>
            <a:r>
              <a:rPr lang="en-US" sz="3100" dirty="0">
                <a:latin typeface="+mj-lt"/>
                <a:cs typeface="Times New Roman" pitchFamily="18" charset="0"/>
              </a:rPr>
              <a:t> ý </a:t>
            </a:r>
            <a:r>
              <a:rPr lang="en-US" sz="3100" dirty="0" err="1">
                <a:latin typeface="+mj-lt"/>
                <a:cs typeface="Times New Roman" pitchFamily="18" charset="0"/>
              </a:rPr>
              <a:t>em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en-US" sz="3100" dirty="0" err="1">
                <a:latin typeface="+mj-lt"/>
                <a:cs typeface="Times New Roman" pitchFamily="18" charset="0"/>
              </a:rPr>
              <a:t>thích</a:t>
            </a:r>
            <a:r>
              <a:rPr lang="en-US" sz="3100" dirty="0">
                <a:latin typeface="+mj-lt"/>
                <a:cs typeface="Times New Roman" pitchFamily="18" charset="0"/>
              </a:rPr>
              <a:t>:</a:t>
            </a:r>
            <a:endParaRPr lang="vi-VN" sz="3100" dirty="0">
              <a:latin typeface="+mj-lt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576284" y="2186454"/>
            <a:ext cx="904960" cy="4478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76284" y="3572569"/>
            <a:ext cx="904960" cy="44788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76283" y="4887136"/>
            <a:ext cx="904960" cy="447882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Stored Data 12"/>
          <p:cNvSpPr/>
          <p:nvPr/>
        </p:nvSpPr>
        <p:spPr>
          <a:xfrm flipH="1">
            <a:off x="2576283" y="2021611"/>
            <a:ext cx="8449528" cy="777568"/>
          </a:xfrm>
          <a:prstGeom prst="flowChartOnlineStorag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ích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Flowchart: Stored Data 13"/>
          <p:cNvSpPr/>
          <p:nvPr/>
        </p:nvSpPr>
        <p:spPr>
          <a:xfrm flipH="1">
            <a:off x="2576283" y="3407726"/>
            <a:ext cx="8449528" cy="777568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Flowchart: Stored Data 14"/>
          <p:cNvSpPr/>
          <p:nvPr/>
        </p:nvSpPr>
        <p:spPr>
          <a:xfrm flipH="1">
            <a:off x="2576281" y="4722293"/>
            <a:ext cx="8449528" cy="777568"/>
          </a:xfrm>
          <a:prstGeom prst="flowChartOnlineStorage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6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/>
          <p:nvPr/>
        </p:nvSpPr>
        <p:spPr>
          <a:xfrm>
            <a:off x="442452" y="661565"/>
            <a:ext cx="11061290" cy="1046823"/>
          </a:xfrm>
          <a:prstGeom prst="flowChartAlternate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4. </a:t>
            </a:r>
            <a:r>
              <a:rPr lang="en-US" sz="3600" dirty="0" err="1">
                <a:latin typeface="+mj-lt"/>
                <a:ea typeface="Calibri"/>
              </a:rPr>
              <a:t>Bài</a:t>
            </a:r>
            <a:r>
              <a:rPr lang="en-US" sz="3600" dirty="0">
                <a:latin typeface="+mj-lt"/>
                <a:ea typeface="Calibri"/>
              </a:rPr>
              <a:t> </a:t>
            </a:r>
            <a:r>
              <a:rPr lang="en-US" sz="3600" dirty="0" err="1">
                <a:latin typeface="+mj-lt"/>
                <a:ea typeface="Calibri"/>
              </a:rPr>
              <a:t>tập</a:t>
            </a:r>
            <a:r>
              <a:rPr lang="en-US" sz="3600" dirty="0">
                <a:latin typeface="+mj-lt"/>
                <a:ea typeface="Calibri"/>
              </a:rPr>
              <a:t> </a:t>
            </a:r>
            <a:r>
              <a:rPr lang="en-US" sz="3600" dirty="0" err="1">
                <a:latin typeface="+mj-lt"/>
                <a:ea typeface="Calibri"/>
              </a:rPr>
              <a:t>đọc</a:t>
            </a:r>
            <a:r>
              <a:rPr lang="en-US" sz="3600" dirty="0">
                <a:latin typeface="+mj-lt"/>
                <a:ea typeface="Calibri"/>
              </a:rPr>
              <a:t> </a:t>
            </a:r>
            <a:r>
              <a:rPr lang="en-US" sz="3600" dirty="0" err="1">
                <a:latin typeface="+mj-lt"/>
                <a:ea typeface="Calibri"/>
              </a:rPr>
              <a:t>này</a:t>
            </a:r>
            <a:r>
              <a:rPr lang="en-US" sz="3600" dirty="0">
                <a:latin typeface="+mj-lt"/>
                <a:ea typeface="Calibri"/>
              </a:rPr>
              <a:t> </a:t>
            </a:r>
            <a:r>
              <a:rPr lang="en-US" sz="3600" dirty="0" err="1">
                <a:latin typeface="+mj-lt"/>
                <a:ea typeface="Calibri"/>
              </a:rPr>
              <a:t>muốn</a:t>
            </a:r>
            <a:r>
              <a:rPr lang="en-US" sz="3600" dirty="0">
                <a:latin typeface="+mj-lt"/>
                <a:ea typeface="Calibri"/>
              </a:rPr>
              <a:t> </a:t>
            </a:r>
            <a:r>
              <a:rPr lang="en-US" sz="3600" dirty="0" err="1">
                <a:latin typeface="+mj-lt"/>
                <a:ea typeface="Calibri"/>
              </a:rPr>
              <a:t>nói</a:t>
            </a:r>
            <a:r>
              <a:rPr lang="en-US" sz="3600" dirty="0">
                <a:latin typeface="+mj-lt"/>
                <a:ea typeface="Calibri"/>
              </a:rPr>
              <a:t> </a:t>
            </a:r>
            <a:r>
              <a:rPr lang="en-US" sz="3600" dirty="0" err="1">
                <a:latin typeface="+mj-lt"/>
                <a:ea typeface="Calibri"/>
              </a:rPr>
              <a:t>với</a:t>
            </a:r>
            <a:r>
              <a:rPr lang="en-US" sz="3600" dirty="0">
                <a:latin typeface="+mj-lt"/>
                <a:ea typeface="Calibri"/>
              </a:rPr>
              <a:t> </a:t>
            </a:r>
            <a:r>
              <a:rPr lang="en-US" sz="3600" dirty="0" err="1">
                <a:latin typeface="+mj-lt"/>
                <a:ea typeface="Calibri"/>
              </a:rPr>
              <a:t>em</a:t>
            </a:r>
            <a:r>
              <a:rPr lang="en-US" sz="3600" dirty="0">
                <a:latin typeface="+mj-lt"/>
                <a:ea typeface="Calibri"/>
              </a:rPr>
              <a:t> </a:t>
            </a:r>
            <a:r>
              <a:rPr lang="en-US" sz="3600" dirty="0" err="1">
                <a:latin typeface="+mj-lt"/>
                <a:ea typeface="Calibri"/>
              </a:rPr>
              <a:t>điều</a:t>
            </a:r>
            <a:r>
              <a:rPr lang="en-US" sz="3600" dirty="0">
                <a:latin typeface="+mj-lt"/>
                <a:ea typeface="Calibri"/>
              </a:rPr>
              <a:t> </a:t>
            </a:r>
            <a:r>
              <a:rPr lang="en-US" sz="3600" dirty="0" err="1">
                <a:latin typeface="+mj-lt"/>
                <a:ea typeface="Calibri"/>
              </a:rPr>
              <a:t>gì</a:t>
            </a:r>
            <a:r>
              <a:rPr lang="en-US" sz="3600" dirty="0">
                <a:latin typeface="+mj-lt"/>
                <a:ea typeface="Calibri"/>
              </a:rPr>
              <a:t>?</a:t>
            </a:r>
            <a:endParaRPr sz="3600" b="1" dirty="0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96065" y="2315497"/>
            <a:ext cx="8450825" cy="24694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mang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niềm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hạnh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phúc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niềm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PMingLiU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PMingLiU"/>
              </a:rPr>
              <a:t>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258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-30239"/>
            <a:ext cx="709135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8943" y="3373362"/>
            <a:ext cx="4970270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LUYỆN 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9" y="2513163"/>
            <a:ext cx="2743200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58056" y="2120333"/>
            <a:ext cx="12032343" cy="4795723"/>
            <a:chOff x="58056" y="2120333"/>
            <a:chExt cx="12032343" cy="4795723"/>
          </a:xfrm>
        </p:grpSpPr>
        <p:sp>
          <p:nvSpPr>
            <p:cNvPr id="294" name="Google Shape;294;p20"/>
            <p:cNvSpPr/>
            <p:nvPr/>
          </p:nvSpPr>
          <p:spPr>
            <a:xfrm>
              <a:off x="1918718" y="2237137"/>
              <a:ext cx="1386642" cy="2069628"/>
            </a:xfrm>
            <a:prstGeom prst="flowChartAlternateProcess">
              <a:avLst/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0"/>
            <p:cNvSpPr txBox="1"/>
            <p:nvPr/>
          </p:nvSpPr>
          <p:spPr>
            <a:xfrm>
              <a:off x="1918718" y="2233767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em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96" name="Google Shape;296;p20"/>
            <p:cNvPicPr preferRelativeResize="0"/>
            <p:nvPr/>
          </p:nvPicPr>
          <p:blipFill rotWithShape="1">
            <a:blip r:embed="rId3">
              <a:alphaModFix/>
            </a:blip>
            <a:srcRect l="73619" t="35344" b="37142"/>
            <a:stretch/>
          </p:blipFill>
          <p:spPr>
            <a:xfrm>
              <a:off x="9542754" y="4513933"/>
              <a:ext cx="2547645" cy="23948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7" name="Google Shape;297;p20"/>
            <p:cNvGrpSpPr/>
            <p:nvPr/>
          </p:nvGrpSpPr>
          <p:grpSpPr>
            <a:xfrm>
              <a:off x="9542754" y="4507449"/>
              <a:ext cx="2547645" cy="2394857"/>
              <a:chOff x="8095191" y="2547247"/>
              <a:chExt cx="2547645" cy="2394857"/>
            </a:xfrm>
          </p:grpSpPr>
          <p:pic>
            <p:nvPicPr>
              <p:cNvPr id="298" name="Google Shape;298;p20"/>
              <p:cNvPicPr preferRelativeResize="0"/>
              <p:nvPr/>
            </p:nvPicPr>
            <p:blipFill rotWithShape="1">
              <a:blip r:embed="rId3">
                <a:alphaModFix/>
              </a:blip>
              <a:srcRect l="73619" t="35344" b="37142"/>
              <a:stretch/>
            </p:blipFill>
            <p:spPr>
              <a:xfrm>
                <a:off x="8095191" y="2547247"/>
                <a:ext cx="2547645" cy="23948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9" name="Google Shape;299;p20"/>
              <p:cNvSpPr txBox="1"/>
              <p:nvPr/>
            </p:nvSpPr>
            <p:spPr>
              <a:xfrm>
                <a:off x="8852893" y="3206159"/>
                <a:ext cx="928914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 dirty="0" err="1">
                    <a:solidFill>
                      <a:srgbClr val="FF0000"/>
                    </a:solidFill>
                    <a:latin typeface="+mj-lt"/>
                    <a:ea typeface="Times New Roman"/>
                    <a:cs typeface="Times New Roman"/>
                    <a:sym typeface="Times New Roman"/>
                  </a:rPr>
                  <a:t>Thời</a:t>
                </a:r>
                <a:r>
                  <a:rPr lang="en-US" sz="2200" b="1" dirty="0">
                    <a:solidFill>
                      <a:srgbClr val="FF0000"/>
                    </a:solidFill>
                    <a:latin typeface="+mj-lt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200" b="1" dirty="0" err="1">
                    <a:solidFill>
                      <a:srgbClr val="FF0000"/>
                    </a:solidFill>
                    <a:latin typeface="+mj-lt"/>
                    <a:ea typeface="Times New Roman"/>
                    <a:cs typeface="Times New Roman"/>
                    <a:sym typeface="Times New Roman"/>
                  </a:rPr>
                  <a:t>gian</a:t>
                </a:r>
                <a:endParaRPr sz="2200" b="1" dirty="0">
                  <a:solidFill>
                    <a:srgbClr val="FF0000"/>
                  </a:solidFill>
                  <a:latin typeface="+mj-lt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0" name="Google Shape;300;p20"/>
            <p:cNvPicPr preferRelativeResize="0"/>
            <p:nvPr/>
          </p:nvPicPr>
          <p:blipFill rotWithShape="1">
            <a:blip r:embed="rId4">
              <a:alphaModFix/>
            </a:blip>
            <a:srcRect t="35344" b="37142"/>
            <a:stretch/>
          </p:blipFill>
          <p:spPr>
            <a:xfrm>
              <a:off x="58056" y="4513935"/>
              <a:ext cx="9657018" cy="2394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0"/>
            <p:cNvPicPr preferRelativeResize="0"/>
            <p:nvPr/>
          </p:nvPicPr>
          <p:blipFill rotWithShape="1">
            <a:blip r:embed="rId4">
              <a:alphaModFix/>
            </a:blip>
            <a:srcRect l="73619" t="59104" b="37143"/>
            <a:stretch/>
          </p:blipFill>
          <p:spPr>
            <a:xfrm>
              <a:off x="9439434" y="6571339"/>
              <a:ext cx="2650958" cy="33981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4734178" y="4521199"/>
              <a:ext cx="2490454" cy="2394857"/>
              <a:chOff x="4734178" y="4521199"/>
              <a:chExt cx="2490454" cy="2394857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4">
                <a:alphaModFix/>
              </a:blip>
              <a:srcRect l="48422" t="35344" r="25788" b="37142"/>
              <a:stretch/>
            </p:blipFill>
            <p:spPr>
              <a:xfrm>
                <a:off x="4734178" y="4521199"/>
                <a:ext cx="2490454" cy="23948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5464628" y="5370275"/>
                <a:ext cx="103051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400" b="1" dirty="0">
                  <a:solidFill>
                    <a:srgbClr val="FF0000"/>
                  </a:solidFill>
                  <a:latin typeface="+mj-lt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305" name="Google Shape;305;p20"/>
            <p:cNvGrpSpPr/>
            <p:nvPr/>
          </p:nvGrpSpPr>
          <p:grpSpPr>
            <a:xfrm>
              <a:off x="7191829" y="4507450"/>
              <a:ext cx="2523245" cy="2394857"/>
              <a:chOff x="7699841" y="3944637"/>
              <a:chExt cx="2523245" cy="2394857"/>
            </a:xfrm>
          </p:grpSpPr>
          <p:pic>
            <p:nvPicPr>
              <p:cNvPr id="306" name="Google Shape;306;p20"/>
              <p:cNvPicPr preferRelativeResize="0"/>
              <p:nvPr/>
            </p:nvPicPr>
            <p:blipFill rotWithShape="1">
              <a:blip r:embed="rId4">
                <a:alphaModFix/>
              </a:blip>
              <a:srcRect l="73871" t="35344" b="37142"/>
              <a:stretch/>
            </p:blipFill>
            <p:spPr>
              <a:xfrm>
                <a:off x="7699841" y="3944637"/>
                <a:ext cx="2523245" cy="23948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7" name="Google Shape;307;p20"/>
              <p:cNvSpPr txBox="1"/>
              <p:nvPr/>
            </p:nvSpPr>
            <p:spPr>
              <a:xfrm>
                <a:off x="8464990" y="4578609"/>
                <a:ext cx="928914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+mj-lt"/>
                    <a:ea typeface="Times New Roman"/>
                    <a:cs typeface="Times New Roman"/>
                    <a:sym typeface="Times New Roman"/>
                  </a:rPr>
                  <a:t>Con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400" b="1" dirty="0">
                  <a:solidFill>
                    <a:srgbClr val="FF0000"/>
                  </a:solidFill>
                  <a:latin typeface="+mj-lt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0"/>
            <p:cNvSpPr txBox="1"/>
            <p:nvPr/>
          </p:nvSpPr>
          <p:spPr>
            <a:xfrm>
              <a:off x="1918718" y="2630641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đồng</a:t>
              </a:r>
              <a:r>
                <a:rPr lang="en-US" sz="2000" dirty="0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hồ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0" name="Google Shape;310;p20"/>
            <p:cNvSpPr txBox="1"/>
            <p:nvPr/>
          </p:nvSpPr>
          <p:spPr>
            <a:xfrm>
              <a:off x="1918718" y="3024561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gà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1" name="Google Shape;311;p20"/>
            <p:cNvSpPr txBox="1"/>
            <p:nvPr/>
          </p:nvSpPr>
          <p:spPr>
            <a:xfrm>
              <a:off x="1918718" y="3424671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tu</a:t>
              </a:r>
              <a:r>
                <a:rPr lang="en-US" sz="2000" dirty="0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hú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2" name="Google Shape;312;p20"/>
            <p:cNvSpPr txBox="1"/>
            <p:nvPr/>
          </p:nvSpPr>
          <p:spPr>
            <a:xfrm>
              <a:off x="1904204" y="3804365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hoa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313" name="Google Shape;313;p20"/>
            <p:cNvGrpSpPr/>
            <p:nvPr/>
          </p:nvGrpSpPr>
          <p:grpSpPr>
            <a:xfrm>
              <a:off x="2324805" y="4724409"/>
              <a:ext cx="2561760" cy="2177133"/>
              <a:chOff x="2324805" y="4738923"/>
              <a:chExt cx="2561760" cy="2177133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4">
                <a:alphaModFix/>
              </a:blip>
              <a:srcRect l="23463" t="37846" r="51287" b="37143"/>
              <a:stretch/>
            </p:blipFill>
            <p:spPr>
              <a:xfrm>
                <a:off x="2324805" y="4738923"/>
                <a:ext cx="2561760" cy="21771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3028748" y="5373052"/>
                <a:ext cx="1159794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  <a:ea typeface="Times New Roman"/>
                    <a:cs typeface="Times New Roman"/>
                    <a:sym typeface="Times New Roman"/>
                  </a:rPr>
                  <a:t>Người</a:t>
                </a:r>
                <a:endParaRPr sz="2400" b="1" dirty="0">
                  <a:solidFill>
                    <a:srgbClr val="FF0000"/>
                  </a:solidFill>
                  <a:latin typeface="+mj-lt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5511003" y="2318305"/>
              <a:ext cx="1386642" cy="2069628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0"/>
            <p:cNvSpPr txBox="1"/>
            <p:nvPr/>
          </p:nvSpPr>
          <p:spPr>
            <a:xfrm>
              <a:off x="5511003" y="2314935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nhà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8" name="Google Shape;318;p20"/>
            <p:cNvSpPr txBox="1"/>
            <p:nvPr/>
          </p:nvSpPr>
          <p:spPr>
            <a:xfrm>
              <a:off x="5511003" y="2711809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ngày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9" name="Google Shape;319;p20"/>
            <p:cNvSpPr txBox="1"/>
            <p:nvPr/>
          </p:nvSpPr>
          <p:spPr>
            <a:xfrm>
              <a:off x="5511003" y="3105729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giờ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0" name="Google Shape;320;p20"/>
            <p:cNvSpPr txBox="1"/>
            <p:nvPr/>
          </p:nvSpPr>
          <p:spPr>
            <a:xfrm>
              <a:off x="5511003" y="3505839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rau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1" name="Google Shape;321;p20"/>
            <p:cNvSpPr txBox="1"/>
            <p:nvPr/>
          </p:nvSpPr>
          <p:spPr>
            <a:xfrm>
              <a:off x="5496489" y="3885533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trời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6">
              <a:alphaModFix/>
            </a:blip>
            <a:srcRect l="15578" t="13903" r="25162" b="13322"/>
            <a:stretch/>
          </p:blipFill>
          <p:spPr>
            <a:xfrm>
              <a:off x="6505774" y="2120333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9438770" y="2321675"/>
              <a:ext cx="1386642" cy="2069628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0"/>
            <p:cNvSpPr txBox="1"/>
            <p:nvPr/>
          </p:nvSpPr>
          <p:spPr>
            <a:xfrm>
              <a:off x="9438770" y="2318305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chim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5" name="Google Shape;325;p20"/>
            <p:cNvSpPr txBox="1"/>
            <p:nvPr/>
          </p:nvSpPr>
          <p:spPr>
            <a:xfrm>
              <a:off x="9438770" y="2715179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sâu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6" name="Google Shape;326;p20"/>
            <p:cNvSpPr txBox="1"/>
            <p:nvPr/>
          </p:nvSpPr>
          <p:spPr>
            <a:xfrm>
              <a:off x="9438770" y="3109099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(</a:t>
              </a:r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quả</a:t>
              </a:r>
              <a:r>
                <a:rPr lang="en-US" sz="2000" dirty="0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) </a:t>
              </a:r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vải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7" name="Google Shape;327;p20"/>
            <p:cNvSpPr txBox="1"/>
            <p:nvPr/>
          </p:nvSpPr>
          <p:spPr>
            <a:xfrm>
              <a:off x="9438770" y="3509209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phút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8" name="Google Shape;328;p20"/>
            <p:cNvSpPr txBox="1"/>
            <p:nvPr/>
          </p:nvSpPr>
          <p:spPr>
            <a:xfrm>
              <a:off x="9424256" y="3888903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mẹ</a:t>
              </a:r>
              <a:endParaRPr sz="2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7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0" name="Google Shape;330;p20"/>
          <p:cNvSpPr/>
          <p:nvPr/>
        </p:nvSpPr>
        <p:spPr>
          <a:xfrm>
            <a:off x="471181" y="174172"/>
            <a:ext cx="11451772" cy="1770743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Tưởng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tượng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dưới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đây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toa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9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ounded Rectangle 157"/>
          <p:cNvSpPr/>
          <p:nvPr/>
        </p:nvSpPr>
        <p:spPr>
          <a:xfrm>
            <a:off x="7384735" y="3565880"/>
            <a:ext cx="2081201" cy="2528888"/>
          </a:xfrm>
          <a:prstGeom prst="roundRect">
            <a:avLst/>
          </a:prstGeom>
          <a:noFill/>
          <a:ln w="38100">
            <a:solidFill>
              <a:srgbClr val="EB67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ounded Rectangle 158"/>
          <p:cNvSpPr/>
          <p:nvPr/>
        </p:nvSpPr>
        <p:spPr>
          <a:xfrm>
            <a:off x="9767586" y="3494835"/>
            <a:ext cx="2081201" cy="2528888"/>
          </a:xfrm>
          <a:prstGeom prst="roundRect">
            <a:avLst/>
          </a:prstGeom>
          <a:noFill/>
          <a:ln w="38100">
            <a:solidFill>
              <a:srgbClr val="FF9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4929821" y="3565880"/>
            <a:ext cx="2081201" cy="2528888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2505087" y="3514732"/>
            <a:ext cx="2081201" cy="2528888"/>
          </a:xfrm>
          <a:prstGeom prst="roundRect">
            <a:avLst/>
          </a:prstGeom>
          <a:noFill/>
          <a:ln w="38100">
            <a:solidFill>
              <a:srgbClr val="FFA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lowchart: Alternate Process 161"/>
          <p:cNvSpPr/>
          <p:nvPr/>
        </p:nvSpPr>
        <p:spPr>
          <a:xfrm>
            <a:off x="1516214" y="728675"/>
            <a:ext cx="1587593" cy="234675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588671" y="819078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em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19" t="35344" b="37143"/>
          <a:stretch/>
        </p:blipFill>
        <p:spPr>
          <a:xfrm>
            <a:off x="9542754" y="4513933"/>
            <a:ext cx="2547645" cy="2394857"/>
          </a:xfrm>
          <a:prstGeom prst="rect">
            <a:avLst/>
          </a:prstGeom>
        </p:spPr>
      </p:pic>
      <p:grpSp>
        <p:nvGrpSpPr>
          <p:cNvPr id="165" name="Group 164"/>
          <p:cNvGrpSpPr/>
          <p:nvPr/>
        </p:nvGrpSpPr>
        <p:grpSpPr>
          <a:xfrm>
            <a:off x="9542754" y="4507449"/>
            <a:ext cx="2547645" cy="2394857"/>
            <a:chOff x="8095191" y="2547247"/>
            <a:chExt cx="2547645" cy="2394857"/>
          </a:xfrm>
        </p:grpSpPr>
        <p:pic>
          <p:nvPicPr>
            <p:cNvPr id="166" name="Picture 16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35344" b="37143"/>
            <a:stretch/>
          </p:blipFill>
          <p:spPr>
            <a:xfrm>
              <a:off x="8095191" y="2547247"/>
              <a:ext cx="2547645" cy="2394857"/>
            </a:xfrm>
            <a:prstGeom prst="rect">
              <a:avLst/>
            </a:prstGeom>
          </p:spPr>
        </p:pic>
        <p:sp>
          <p:nvSpPr>
            <p:cNvPr id="167" name="TextBox 166"/>
            <p:cNvSpPr txBox="1"/>
            <p:nvPr/>
          </p:nvSpPr>
          <p:spPr>
            <a:xfrm>
              <a:off x="8852893" y="3206159"/>
              <a:ext cx="9289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Thời</a:t>
              </a:r>
              <a:r>
                <a:rPr lang="en-US" sz="2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gian</a:t>
              </a:r>
              <a:endParaRPr lang="vi-VN" sz="2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4" b="37143"/>
          <a:stretch/>
        </p:blipFill>
        <p:spPr>
          <a:xfrm>
            <a:off x="58056" y="4556798"/>
            <a:ext cx="9657018" cy="2394857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9" t="59105" b="37143"/>
          <a:stretch/>
        </p:blipFill>
        <p:spPr>
          <a:xfrm>
            <a:off x="9439434" y="6571339"/>
            <a:ext cx="2650958" cy="339812"/>
          </a:xfrm>
          <a:prstGeom prst="rect">
            <a:avLst/>
          </a:prstGeom>
        </p:spPr>
      </p:pic>
      <p:grpSp>
        <p:nvGrpSpPr>
          <p:cNvPr id="170" name="Group 169"/>
          <p:cNvGrpSpPr/>
          <p:nvPr/>
        </p:nvGrpSpPr>
        <p:grpSpPr>
          <a:xfrm>
            <a:off x="4734178" y="4549775"/>
            <a:ext cx="2490454" cy="2394857"/>
            <a:chOff x="4734178" y="4521199"/>
            <a:chExt cx="2490454" cy="2394857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2" t="35344" r="25789" b="37143"/>
            <a:stretch/>
          </p:blipFill>
          <p:spPr>
            <a:xfrm>
              <a:off x="4734178" y="4521199"/>
              <a:ext cx="2490454" cy="2394857"/>
            </a:xfrm>
            <a:prstGeom prst="rect">
              <a:avLst/>
            </a:prstGeom>
          </p:spPr>
        </p:pic>
        <p:sp>
          <p:nvSpPr>
            <p:cNvPr id="172" name="TextBox 171"/>
            <p:cNvSpPr txBox="1"/>
            <p:nvPr/>
          </p:nvSpPr>
          <p:spPr>
            <a:xfrm>
              <a:off x="5464628" y="5370275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Vật</a:t>
              </a:r>
              <a:endParaRPr lang="vi-VN" sz="24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7177315" y="4550314"/>
            <a:ext cx="2523245" cy="2394857"/>
            <a:chOff x="7699841" y="3944637"/>
            <a:chExt cx="2523245" cy="2394857"/>
          </a:xfrm>
        </p:grpSpPr>
        <p:pic>
          <p:nvPicPr>
            <p:cNvPr id="174" name="Picture 17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1" t="35344" b="37143"/>
            <a:stretch/>
          </p:blipFill>
          <p:spPr>
            <a:xfrm>
              <a:off x="7699841" y="3944637"/>
              <a:ext cx="2523245" cy="2394857"/>
            </a:xfrm>
            <a:prstGeom prst="rect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8603203" y="4565506"/>
              <a:ext cx="9289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Con </a:t>
              </a:r>
              <a:r>
                <a:rPr lang="en-US" sz="2200" b="1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Vật</a:t>
              </a:r>
              <a:endParaRPr lang="vi-VN" sz="2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176" name="Picture 1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4" y="501379"/>
            <a:ext cx="1095291" cy="2069628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1451249" y="1216093"/>
            <a:ext cx="177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đồng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hồ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588671" y="1613108"/>
            <a:ext cx="1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gà</a:t>
            </a:r>
            <a:r>
              <a:rPr lang="en-US" sz="2400" dirty="0">
                <a:latin typeface="+mj-lt"/>
                <a:cs typeface="Times New Roman" pitchFamily="18" charset="0"/>
              </a:rPr>
              <a:t>, 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588671" y="2013218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tu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hú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574157" y="2392912"/>
            <a:ext cx="1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2300888" y="4781561"/>
            <a:ext cx="2438401" cy="2177133"/>
            <a:chOff x="2324805" y="4738923"/>
            <a:chExt cx="2438401" cy="217713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3" t="37846" r="51287" b="37143"/>
            <a:stretch/>
          </p:blipFill>
          <p:spPr>
            <a:xfrm>
              <a:off x="2324805" y="4738923"/>
              <a:ext cx="2438401" cy="2177133"/>
            </a:xfrm>
            <a:prstGeom prst="rect">
              <a:avLst/>
            </a:prstGeom>
          </p:spPr>
        </p:pic>
        <p:sp>
          <p:nvSpPr>
            <p:cNvPr id="183" name="TextBox 182"/>
            <p:cNvSpPr txBox="1"/>
            <p:nvPr/>
          </p:nvSpPr>
          <p:spPr>
            <a:xfrm>
              <a:off x="2999259" y="5356212"/>
              <a:ext cx="11808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Người</a:t>
              </a:r>
              <a:endParaRPr lang="vi-VN" sz="24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84" name="Flowchart: Alternate Process 183"/>
          <p:cNvSpPr/>
          <p:nvPr/>
        </p:nvSpPr>
        <p:spPr>
          <a:xfrm>
            <a:off x="5079472" y="544140"/>
            <a:ext cx="1386642" cy="263694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5123014" y="829364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nhà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137528" y="1219632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ngày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5123014" y="1620158"/>
            <a:ext cx="1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giờ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5152042" y="1999852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rau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5108500" y="2399962"/>
            <a:ext cx="1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trời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3903" r="25162" b="13322"/>
          <a:stretch/>
        </p:blipFill>
        <p:spPr>
          <a:xfrm>
            <a:off x="6480628" y="554117"/>
            <a:ext cx="1596570" cy="2069628"/>
          </a:xfrm>
          <a:prstGeom prst="rect">
            <a:avLst/>
          </a:prstGeom>
        </p:spPr>
      </p:pic>
      <p:sp>
        <p:nvSpPr>
          <p:cNvPr id="191" name="Flowchart: Alternate Process 190"/>
          <p:cNvSpPr/>
          <p:nvPr/>
        </p:nvSpPr>
        <p:spPr>
          <a:xfrm>
            <a:off x="8731876" y="540771"/>
            <a:ext cx="1867437" cy="2640310"/>
          </a:xfrm>
          <a:prstGeom prst="flowChartAlternateProcess">
            <a:avLst/>
          </a:prstGeom>
          <a:solidFill>
            <a:srgbClr val="99CCF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8995931" y="739490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chim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8981417" y="1172686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sâu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8804446" y="1590693"/>
            <a:ext cx="185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 pitchFamily="18" charset="0"/>
              </a:rPr>
              <a:t>(</a:t>
            </a:r>
            <a:r>
              <a:rPr lang="en-US" sz="2400" dirty="0" err="1">
                <a:latin typeface="+mj-lt"/>
                <a:cs typeface="Times New Roman" pitchFamily="18" charset="0"/>
              </a:rPr>
              <a:t>quả</a:t>
            </a:r>
            <a:r>
              <a:rPr lang="en-US" sz="2400" dirty="0">
                <a:latin typeface="+mj-lt"/>
                <a:cs typeface="Times New Roman" pitchFamily="18" charset="0"/>
              </a:rPr>
              <a:t>) </a:t>
            </a:r>
            <a:r>
              <a:rPr lang="en-US" sz="2400" dirty="0" err="1">
                <a:latin typeface="+mj-lt"/>
                <a:cs typeface="Times New Roman" pitchFamily="18" charset="0"/>
              </a:rPr>
              <a:t>vải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9018109" y="2024095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phút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8974567" y="2485554"/>
            <a:ext cx="1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mẹ</a:t>
            </a:r>
            <a:r>
              <a:rPr lang="en-US" sz="2400" dirty="0">
                <a:latin typeface="+mj-lt"/>
                <a:cs typeface="Times New Roman" pitchFamily="18" charset="0"/>
              </a:rPr>
              <a:t>,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r="18817"/>
          <a:stretch/>
        </p:blipFill>
        <p:spPr>
          <a:xfrm>
            <a:off x="10438341" y="524596"/>
            <a:ext cx="1582058" cy="223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2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10547 0.4307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50469 0.2682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34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7708 L 0.29739 0.4854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9375 L 0.34974 0.2553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7 L -0.02851 0.3893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03464 0.314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2616 L -0.30586 0.329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9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05508 0.1606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50859 0.3317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764 L 0.51081 0.2254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2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93 -0.03658 L -0.09831 0.509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-0.09154 0.4925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1393 0.4650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51 -0.02801 L 0.41029 0.3458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9128 0.2303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160" grpId="0" animBg="1"/>
      <p:bldP spid="161" grpId="0" animBg="1"/>
      <p:bldP spid="162" grpId="0" animBg="1"/>
      <p:bldP spid="163" grpId="0"/>
      <p:bldP spid="177" grpId="0"/>
      <p:bldP spid="178" grpId="0"/>
      <p:bldP spid="179" grpId="0"/>
      <p:bldP spid="180" grpId="0"/>
      <p:bldP spid="184" grpId="0" animBg="1"/>
      <p:bldP spid="185" grpId="0"/>
      <p:bldP spid="186" grpId="0"/>
      <p:bldP spid="187" grpId="0"/>
      <p:bldP spid="188" grpId="0"/>
      <p:bldP spid="189" grpId="0"/>
      <p:bldP spid="191" grpId="0" animBg="1"/>
      <p:bldP spid="192" grpId="0"/>
      <p:bldP spid="193" grpId="0"/>
      <p:bldP spid="194" grpId="0"/>
      <p:bldP spid="195" grpId="0"/>
      <p:bldP spid="19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"/>
          <p:cNvSpPr/>
          <p:nvPr/>
        </p:nvSpPr>
        <p:spPr>
          <a:xfrm>
            <a:off x="476091" y="4884833"/>
            <a:ext cx="4078612" cy="791631"/>
          </a:xfrm>
          <a:prstGeom prst="flowChartAlternateProcess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UTM Avo (Headings)"/>
                <a:ea typeface="Times New Roman"/>
                <a:cs typeface="Times New Roman"/>
                <a:sym typeface="Times New Roman"/>
              </a:rPr>
              <a:t>d) </a:t>
            </a:r>
            <a:r>
              <a:rPr lang="en-US" sz="2400" b="1" dirty="0" err="1">
                <a:solidFill>
                  <a:schemeClr val="lt1"/>
                </a:solidFill>
                <a:latin typeface="UTM Avo (Headings)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b="1" dirty="0">
                <a:solidFill>
                  <a:schemeClr val="lt1"/>
                </a:solidFill>
                <a:latin typeface="UTM Avo (Headings)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UTM Avo (Headings)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400" b="1" dirty="0">
                <a:solidFill>
                  <a:schemeClr val="lt1"/>
                </a:solidFill>
                <a:latin typeface="UTM Avo (Headings)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UTM Avo (Headings)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400" b="1" dirty="0">
                <a:solidFill>
                  <a:schemeClr val="lt1"/>
                </a:solidFill>
                <a:latin typeface="UTM Avo (Headings)"/>
                <a:ea typeface="Times New Roman"/>
                <a:cs typeface="Times New Roman"/>
                <a:sym typeface="Times New Roman"/>
              </a:rPr>
              <a:t>:</a:t>
            </a:r>
            <a:endParaRPr sz="2400" b="1" dirty="0">
              <a:solidFill>
                <a:schemeClr val="lt1"/>
              </a:solidFill>
              <a:latin typeface="UTM Avo (Headings)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p22"/>
          <p:cNvSpPr/>
          <p:nvPr/>
        </p:nvSpPr>
        <p:spPr>
          <a:xfrm>
            <a:off x="0" y="490098"/>
            <a:ext cx="12192000" cy="72910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800" b="1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ngoài</a:t>
            </a:r>
            <a:r>
              <a:rPr lang="en-US" sz="2800" b="1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endParaRPr sz="2800" b="1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0" name="Google Shape;380;p22"/>
          <p:cNvSpPr/>
          <p:nvPr/>
        </p:nvSpPr>
        <p:spPr>
          <a:xfrm>
            <a:off x="185530" y="1576788"/>
            <a:ext cx="10495722" cy="783771"/>
          </a:xfrm>
          <a:prstGeom prst="flowChartAlternateProcess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a) </a:t>
            </a:r>
            <a:r>
              <a:rPr lang="en-US" sz="24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endParaRPr sz="24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1" name="Google Shape;381;p22"/>
          <p:cNvSpPr/>
          <p:nvPr/>
        </p:nvSpPr>
        <p:spPr>
          <a:xfrm>
            <a:off x="185530" y="2685134"/>
            <a:ext cx="10622181" cy="783771"/>
          </a:xfrm>
          <a:prstGeom prst="flowChartAlternateProcess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b) </a:t>
            </a:r>
            <a:r>
              <a:rPr lang="en-US" sz="24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endParaRPr sz="24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5530" y="3776487"/>
            <a:ext cx="10622181" cy="783771"/>
          </a:xfrm>
          <a:prstGeom prst="flowChartAlternateProcess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c) </a:t>
            </a:r>
            <a:r>
              <a:rPr lang="en-US" sz="24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4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endParaRPr sz="24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185530" y="4867840"/>
            <a:ext cx="10622180" cy="783771"/>
          </a:xfrm>
          <a:prstGeom prst="flowChartAlternateProcess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d) </a:t>
            </a:r>
            <a:r>
              <a:rPr lang="en-US" sz="24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4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endParaRPr sz="24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p22"/>
          <p:cNvSpPr/>
          <p:nvPr/>
        </p:nvSpPr>
        <p:spPr>
          <a:xfrm>
            <a:off x="2391739" y="1737861"/>
            <a:ext cx="47186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ông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thím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22"/>
          <p:cNvSpPr/>
          <p:nvPr/>
        </p:nvSpPr>
        <p:spPr>
          <a:xfrm>
            <a:off x="1980471" y="2846207"/>
            <a:ext cx="90703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rạp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chiếu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phim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sở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thú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bệnh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viện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,…</a:t>
            </a:r>
            <a:endParaRPr sz="2400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22"/>
          <p:cNvSpPr/>
          <p:nvPr/>
        </p:nvSpPr>
        <p:spPr>
          <a:xfrm>
            <a:off x="2686611" y="3937537"/>
            <a:ext cx="76580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chó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con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khỉ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con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dê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con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ngựa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con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mèo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...</a:t>
            </a:r>
            <a:endParaRPr sz="2400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p22"/>
          <p:cNvSpPr/>
          <p:nvPr/>
        </p:nvSpPr>
        <p:spPr>
          <a:xfrm>
            <a:off x="2925843" y="5014043"/>
            <a:ext cx="32577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giây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tắc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A7A1EF29-BDEC-433D-94DE-18C3DDC02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43509" y="1368783"/>
            <a:ext cx="899319" cy="559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1145078" y="2381412"/>
            <a:ext cx="1046922" cy="2218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39661" y="2743200"/>
            <a:ext cx="10474052" cy="33193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Các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từ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chỉ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người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,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vật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, con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vật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,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thời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gian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,...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được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gọi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chung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là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các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từ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ngữ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+mj-lt"/>
                <a:ea typeface="Calibri"/>
              </a:rPr>
              <a:t>chỉ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+mj-lt"/>
                <a:ea typeface="Calibri"/>
              </a:rPr>
              <a:t>sự</a:t>
            </a:r>
            <a:r>
              <a:rPr lang="en-US" sz="4800" i="1" dirty="0">
                <a:solidFill>
                  <a:srgbClr val="FF0000"/>
                </a:solidFill>
                <a:latin typeface="+mj-lt"/>
                <a:ea typeface="Calibri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+mj-lt"/>
                <a:ea typeface="Calibri"/>
              </a:rPr>
              <a:t>vật</a:t>
            </a:r>
            <a:r>
              <a:rPr lang="en-US" sz="4800" i="1" dirty="0">
                <a:solidFill>
                  <a:srgbClr val="0070C0"/>
                </a:solidFill>
                <a:latin typeface="+mj-lt"/>
                <a:ea typeface="Calibri"/>
              </a:rPr>
              <a:t>.</a:t>
            </a:r>
            <a:endParaRPr lang="en-US" sz="4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915548" y="824212"/>
            <a:ext cx="5361139" cy="14655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Ghi</a:t>
            </a:r>
            <a:r>
              <a:rPr lang="en-US" sz="66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nhớ</a:t>
            </a:r>
            <a:endParaRPr lang="en-US" sz="66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20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633"/>
            <a:ext cx="12191999" cy="642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55498" y="578156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  <a:buFontTx/>
              <a:buNone/>
            </a:pPr>
            <a:r>
              <a:rPr lang="en-US" sz="3200" b="1" kern="12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CHƠI TRỐN TÌM </a:t>
            </a:r>
          </a:p>
          <a:p>
            <a:pPr algn="ctr" defTabSz="1219170">
              <a:buClrTx/>
              <a:buFontTx/>
              <a:buNone/>
            </a:pPr>
            <a:r>
              <a:rPr lang="en-US" sz="3200" b="1" kern="12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4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376"/>
            <a:ext cx="12277359" cy="642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12" y="-1955800"/>
            <a:ext cx="8377453" cy="42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49587" y="2176097"/>
            <a:ext cx="2735618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kern="1200" dirty="0">
                <a:solidFill>
                  <a:srgbClr val="0000FF"/>
                </a:solidFill>
                <a:latin typeface="+mj-lt"/>
              </a:rPr>
              <a:t>A. </a:t>
            </a:r>
            <a:r>
              <a:rPr lang="en-US" sz="3200" kern="1200" dirty="0" err="1">
                <a:solidFill>
                  <a:srgbClr val="0000FF"/>
                </a:solidFill>
                <a:latin typeface="+mj-lt"/>
              </a:rPr>
              <a:t>Cầu</a:t>
            </a:r>
            <a:r>
              <a:rPr lang="en-US" sz="3200" kern="1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+mj-lt"/>
              </a:rPr>
              <a:t>mây</a:t>
            </a:r>
            <a:endParaRPr lang="en-US" sz="3200" kern="1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61426" y="2195089"/>
            <a:ext cx="270042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Cầu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lông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49318" y="2219805"/>
            <a:ext cx="274975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Cầu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mưa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849719" y="2219514"/>
            <a:ext cx="2844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Cầu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vồng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6752" y="683425"/>
            <a:ext cx="741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  <a:buFontTx/>
              <a:buNone/>
            </a:pPr>
            <a:r>
              <a:rPr lang="vi-VN" sz="3200" kern="1200" dirty="0">
                <a:solidFill>
                  <a:prstClr val="white"/>
                </a:solidFill>
                <a:latin typeface="+mj-lt"/>
              </a:rPr>
              <a:t> Cầu gì chỉ mọc sau mưa</a:t>
            </a:r>
          </a:p>
          <a:p>
            <a:pPr algn="ctr" defTabSz="1219170">
              <a:buClrTx/>
              <a:buFontTx/>
              <a:buNone/>
            </a:pPr>
            <a:r>
              <a:rPr lang="vi-VN" sz="3200" kern="1200" dirty="0">
                <a:solidFill>
                  <a:prstClr val="white"/>
                </a:solidFill>
                <a:latin typeface="+mj-lt"/>
              </a:rPr>
              <a:t>Lung linh bảy sắc bắc vừa tới mây?</a:t>
            </a:r>
            <a:endParaRPr lang="en-US" sz="3200" kern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177696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u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12277" y="5380209"/>
            <a:ext cx="406400" cy="406400"/>
          </a:xfrm>
          <a:prstGeom prst="rect">
            <a:avLst/>
          </a:prstGeom>
        </p:spPr>
      </p:pic>
      <p:pic>
        <p:nvPicPr>
          <p:cNvPr id="3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75107" y="4647604"/>
            <a:ext cx="406400" cy="406400"/>
          </a:xfrm>
          <a:prstGeom prst="rect">
            <a:avLst/>
          </a:prstGeom>
        </p:spPr>
      </p:pic>
      <p:pic>
        <p:nvPicPr>
          <p:cNvPr id="7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60154" y="3966156"/>
            <a:ext cx="406400" cy="406400"/>
          </a:xfrm>
          <a:prstGeom prst="rect">
            <a:avLst/>
          </a:prstGeom>
        </p:spPr>
      </p:pic>
      <p:pic>
        <p:nvPicPr>
          <p:cNvPr id="8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008704" y="47019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7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9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371" y="430924"/>
            <a:ext cx="12419371" cy="64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38900" y="506323"/>
            <a:ext cx="631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  <a:buFontTx/>
              <a:buNone/>
            </a:pP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Cái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gì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nằm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ở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trong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nhà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Nhìn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lên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nó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biết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ngay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giờ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nào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-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Là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cái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+mj-lt"/>
              </a:rPr>
              <a:t>gì</a:t>
            </a:r>
            <a:r>
              <a:rPr lang="en-US" sz="3200" kern="1200" dirty="0">
                <a:solidFill>
                  <a:prstClr val="white"/>
                </a:solidFill>
                <a:latin typeface="+mj-lt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30175" y="2070094"/>
            <a:ext cx="266862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kern="1200" dirty="0">
                <a:solidFill>
                  <a:srgbClr val="0000FF"/>
                </a:solidFill>
                <a:latin typeface="+mj-lt"/>
              </a:rPr>
              <a:t>A. </a:t>
            </a:r>
            <a:r>
              <a:rPr lang="en-US" sz="3200" kern="1200" dirty="0" err="1">
                <a:solidFill>
                  <a:srgbClr val="0000FF"/>
                </a:solidFill>
                <a:latin typeface="+mj-lt"/>
              </a:rPr>
              <a:t>Cái</a:t>
            </a:r>
            <a:r>
              <a:rPr lang="en-US" sz="3200" kern="1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+mj-lt"/>
              </a:rPr>
              <a:t>quạt</a:t>
            </a:r>
            <a:endParaRPr lang="en-US" sz="3200" kern="1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52025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kern="1200" dirty="0">
                <a:solidFill>
                  <a:srgbClr val="0000FF"/>
                </a:solidFill>
                <a:latin typeface="+mj-lt"/>
              </a:rPr>
              <a:t>B. </a:t>
            </a:r>
            <a:r>
              <a:rPr lang="en-US" sz="3200" kern="1200" dirty="0" err="1">
                <a:solidFill>
                  <a:srgbClr val="0000FF"/>
                </a:solidFill>
                <a:latin typeface="+mj-lt"/>
              </a:rPr>
              <a:t>Đồng</a:t>
            </a:r>
            <a:r>
              <a:rPr lang="en-US" sz="3200" kern="1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+mj-lt"/>
              </a:rPr>
              <a:t>hồ</a:t>
            </a:r>
            <a:endParaRPr lang="en-US" sz="3200" kern="1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Tivi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Tủ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lạnh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u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04899" y="4822434"/>
            <a:ext cx="406400" cy="406400"/>
          </a:xfrm>
          <a:prstGeom prst="rect">
            <a:avLst/>
          </a:prstGeom>
        </p:spPr>
      </p:pic>
      <p:pic>
        <p:nvPicPr>
          <p:cNvPr id="3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28975" y="4022969"/>
            <a:ext cx="406400" cy="406400"/>
          </a:xfrm>
          <a:prstGeom prst="rect">
            <a:avLst/>
          </a:prstGeom>
        </p:spPr>
      </p:pic>
      <p:pic>
        <p:nvPicPr>
          <p:cNvPr id="4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1330" y="4416034"/>
            <a:ext cx="406400" cy="406400"/>
          </a:xfrm>
          <a:prstGeom prst="rect">
            <a:avLst/>
          </a:prstGeom>
        </p:spPr>
      </p:pic>
      <p:pic>
        <p:nvPicPr>
          <p:cNvPr id="5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03191" y="53879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5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944" t="11856" r="58367" b="23065"/>
          <a:stretch/>
        </p:blipFill>
        <p:spPr>
          <a:xfrm>
            <a:off x="2138516" y="974588"/>
            <a:ext cx="8038755" cy="547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7" y="411881"/>
            <a:ext cx="7079226" cy="188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109019" y="2654899"/>
            <a:ext cx="7742904" cy="4203101"/>
            <a:chOff x="2438399" y="419100"/>
            <a:chExt cx="6858001" cy="58293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1113" t="29166" r="30820" b="36979"/>
            <a:stretch/>
          </p:blipFill>
          <p:spPr>
            <a:xfrm>
              <a:off x="2457449" y="419100"/>
              <a:ext cx="6838951" cy="32523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30966" t="34896" r="30966" b="38021"/>
            <a:stretch/>
          </p:blipFill>
          <p:spPr>
            <a:xfrm>
              <a:off x="2438399" y="3646481"/>
              <a:ext cx="6838951" cy="2601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318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471948"/>
            <a:ext cx="7651215" cy="6386052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7651214" y="1619104"/>
            <a:ext cx="4235986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endParaRPr sz="2400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con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?</a:t>
            </a:r>
            <a:endParaRPr sz="24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?</a:t>
            </a:r>
            <a:endParaRPr sz="24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ích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?</a:t>
            </a:r>
            <a:endParaRPr sz="240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04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44" y="393192"/>
            <a:ext cx="7524770" cy="6471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/>
          <p:nvPr/>
        </p:nvSpPr>
        <p:spPr>
          <a:xfrm>
            <a:off x="8576831" y="2092033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4</a:t>
            </a:r>
            <a:endParaRPr sz="1800" dirty="0">
              <a:solidFill>
                <a:schemeClr val="dk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8282152" y="5423718"/>
            <a:ext cx="641041" cy="42949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10</a:t>
            </a:r>
            <a:endParaRPr sz="1400" dirty="0">
              <a:solidFill>
                <a:schemeClr val="dk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7289248" y="6245465"/>
            <a:ext cx="540304" cy="42949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11</a:t>
            </a:r>
            <a:endParaRPr sz="1400" dirty="0">
              <a:solidFill>
                <a:schemeClr val="dk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6346258" y="789706"/>
            <a:ext cx="304800" cy="31865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</a:t>
            </a:r>
            <a:endParaRPr sz="1600" dirty="0">
              <a:solidFill>
                <a:schemeClr val="dk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8046039" y="3600711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7</a:t>
            </a:r>
            <a:endParaRPr sz="1800" dirty="0">
              <a:solidFill>
                <a:schemeClr val="dk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9544910" y="1852857"/>
            <a:ext cx="1911927" cy="512618"/>
          </a:xfrm>
          <a:prstGeom prst="wedgeRoundRectCallout">
            <a:avLst>
              <a:gd name="adj1" fmla="val -81824"/>
              <a:gd name="adj2" fmla="val 15333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trâu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544911" y="692724"/>
            <a:ext cx="2388009" cy="512618"/>
          </a:xfrm>
          <a:prstGeom prst="wedgeRoundRectCallout">
            <a:avLst>
              <a:gd name="adj1" fmla="val -164793"/>
              <a:gd name="adj2" fmla="val -14145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tiểu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320377" y="913969"/>
            <a:ext cx="1911927" cy="512618"/>
          </a:xfrm>
          <a:prstGeom prst="wedgeRoundRectCallout">
            <a:avLst>
              <a:gd name="adj1" fmla="val 225741"/>
              <a:gd name="adj2" fmla="val 21626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Nông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dân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5595314" y="2244433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2</a:t>
            </a:r>
            <a:endParaRPr dirty="0"/>
          </a:p>
        </p:txBody>
      </p:sp>
      <p:sp>
        <p:nvSpPr>
          <p:cNvPr id="131" name="Google Shape;131;p5"/>
          <p:cNvSpPr/>
          <p:nvPr/>
        </p:nvSpPr>
        <p:spPr>
          <a:xfrm>
            <a:off x="9544910" y="2920309"/>
            <a:ext cx="1911927" cy="512618"/>
          </a:xfrm>
          <a:prstGeom prst="wedgeRoundRectCallout">
            <a:avLst>
              <a:gd name="adj1" fmla="val -153564"/>
              <a:gd name="adj2" fmla="val -73856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CC00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Học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sinh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7183602" y="2549235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CC00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</a:t>
            </a:r>
            <a:endParaRPr sz="1800" dirty="0">
              <a:solidFill>
                <a:schemeClr val="dk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9544910" y="5240575"/>
            <a:ext cx="1911927" cy="512618"/>
          </a:xfrm>
          <a:prstGeom prst="wedgeRoundRectCallout">
            <a:avLst>
              <a:gd name="adj1" fmla="val -81825"/>
              <a:gd name="adj2" fmla="val 23695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mèo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9544911" y="6162339"/>
            <a:ext cx="1911927" cy="512618"/>
          </a:xfrm>
          <a:prstGeom prst="wedgeRoundRectCallout">
            <a:avLst>
              <a:gd name="adj1" fmla="val -138619"/>
              <a:gd name="adj2" fmla="val 697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Bông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hoa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86374" y="5544676"/>
            <a:ext cx="1911927" cy="512618"/>
          </a:xfrm>
          <a:prstGeom prst="wedgeRoundRectCallout">
            <a:avLst>
              <a:gd name="adj1" fmla="val 260431"/>
              <a:gd name="adj2" fmla="val -4111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Đèn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đường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6348400" y="3414228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6</a:t>
            </a:r>
            <a:endParaRPr sz="1800" dirty="0">
              <a:solidFill>
                <a:schemeClr val="dk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9544911" y="4080442"/>
            <a:ext cx="1911927" cy="512618"/>
          </a:xfrm>
          <a:prstGeom prst="wedgeRoundRectCallout">
            <a:avLst>
              <a:gd name="adj1" fmla="val -107980"/>
              <a:gd name="adj2" fmla="val -124025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Thợ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xây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342930" y="2036617"/>
            <a:ext cx="1911927" cy="512618"/>
          </a:xfrm>
          <a:prstGeom prst="wedgeRoundRectCallout">
            <a:avLst>
              <a:gd name="adj1" fmla="val 159980"/>
              <a:gd name="adj2" fmla="val 85267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dừa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4372868" y="2615508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5</a:t>
            </a:r>
            <a:endParaRPr sz="1800" dirty="0">
              <a:solidFill>
                <a:schemeClr val="dk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2471725" y="3547839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8</a:t>
            </a:r>
            <a:endParaRPr sz="1800" dirty="0">
              <a:solidFill>
                <a:schemeClr val="dk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2892974" y="4080442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</a:t>
            </a:r>
            <a:endParaRPr sz="1800" dirty="0">
              <a:solidFill>
                <a:schemeClr val="dk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320377" y="3194329"/>
            <a:ext cx="1911927" cy="512618"/>
          </a:xfrm>
          <a:prstGeom prst="wedgeRoundRectCallout">
            <a:avLst>
              <a:gd name="adj1" fmla="val 63581"/>
              <a:gd name="adj2" fmla="val 350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chuối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386374" y="4302792"/>
            <a:ext cx="1911927" cy="512618"/>
          </a:xfrm>
          <a:prstGeom prst="wedgeRoundRectCallout">
            <a:avLst>
              <a:gd name="adj1" fmla="val 83757"/>
              <a:gd name="adj2" fmla="val -48517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Xe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taxi</a:t>
            </a:r>
            <a:endParaRPr sz="20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240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1516</TotalTime>
  <Words>1880</Words>
  <Application>Microsoft Office PowerPoint</Application>
  <PresentationFormat>Widescreen</PresentationFormat>
  <Paragraphs>245</Paragraphs>
  <Slides>29</Slides>
  <Notes>20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Times New Roman</vt:lpstr>
      <vt:lpstr>UTM Avo (Headings)</vt:lpstr>
      <vt:lpstr>Arial-Rounded</vt:lpstr>
      <vt:lpstr>Arial</vt:lpstr>
      <vt:lpstr>宋体</vt:lpstr>
      <vt:lpstr>Noto Sans Symbols</vt:lpstr>
      <vt:lpstr>UTM Avo</vt:lpstr>
      <vt:lpstr>PMingLiU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ICT</cp:lastModifiedBy>
  <cp:revision>92</cp:revision>
  <dcterms:created xsi:type="dcterms:W3CDTF">2021-11-01T08:16:43Z</dcterms:created>
  <dcterms:modified xsi:type="dcterms:W3CDTF">2022-09-05T08:35:06Z</dcterms:modified>
</cp:coreProperties>
</file>