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32"/>
  </p:notesMasterIdLst>
  <p:sldIdLst>
    <p:sldId id="306" r:id="rId5"/>
    <p:sldId id="307" r:id="rId6"/>
    <p:sldId id="308" r:id="rId7"/>
    <p:sldId id="304" r:id="rId8"/>
    <p:sldId id="305" r:id="rId9"/>
    <p:sldId id="260" r:id="rId10"/>
    <p:sldId id="309" r:id="rId11"/>
    <p:sldId id="310" r:id="rId12"/>
    <p:sldId id="311" r:id="rId13"/>
    <p:sldId id="11694" r:id="rId14"/>
    <p:sldId id="11695" r:id="rId15"/>
    <p:sldId id="11696" r:id="rId16"/>
    <p:sldId id="11697" r:id="rId17"/>
    <p:sldId id="11698" r:id="rId18"/>
    <p:sldId id="312" r:id="rId19"/>
    <p:sldId id="351" r:id="rId20"/>
    <p:sldId id="11699" r:id="rId21"/>
    <p:sldId id="11700" r:id="rId22"/>
    <p:sldId id="345" r:id="rId23"/>
    <p:sldId id="291" r:id="rId24"/>
    <p:sldId id="300" r:id="rId25"/>
    <p:sldId id="262" r:id="rId26"/>
    <p:sldId id="313" r:id="rId27"/>
    <p:sldId id="314" r:id="rId28"/>
    <p:sldId id="315" r:id="rId29"/>
    <p:sldId id="347" r:id="rId30"/>
    <p:sldId id="1170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81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C7B58-0DC4-453A-8E39-0230BC16B015}"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455B0-E339-4CE0-87F2-552ED7E6943C}" type="slidenum">
              <a:rPr lang="en-US" smtClean="0"/>
              <a:t>‹#›</a:t>
            </a:fld>
            <a:endParaRPr lang="en-US"/>
          </a:p>
        </p:txBody>
      </p:sp>
    </p:spTree>
    <p:extLst>
      <p:ext uri="{BB962C8B-B14F-4D97-AF65-F5344CB8AC3E}">
        <p14:creationId xmlns:p14="http://schemas.microsoft.com/office/powerpoint/2010/main" val="2196287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C619-E70B-FF65-86C0-A5AB91E82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08BDD-257C-182F-B43B-9F4ABDB22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A77087-34F1-6140-F6B2-E09B77D08CF2}"/>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5" name="Footer Placeholder 4">
            <a:extLst>
              <a:ext uri="{FF2B5EF4-FFF2-40B4-BE49-F238E27FC236}">
                <a16:creationId xmlns:a16="http://schemas.microsoft.com/office/drawing/2014/main" id="{CCB53D41-BB12-CC07-FDBD-C9E2722E5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01B1A-2485-6247-2F40-C7AFA350CE58}"/>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1177768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2C9B-5B74-904A-3623-3A1644B46E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243F02-AE7D-312D-603D-FA8B23958C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A5526-D69C-B80A-5130-39F9949988F7}"/>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5" name="Footer Placeholder 4">
            <a:extLst>
              <a:ext uri="{FF2B5EF4-FFF2-40B4-BE49-F238E27FC236}">
                <a16:creationId xmlns:a16="http://schemas.microsoft.com/office/drawing/2014/main" id="{B51A3E36-22CC-FA5B-F90B-C1CC679C7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2C4CE-8A78-0E63-FB64-F7C01E2C2F5B}"/>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78692134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53B44-7122-403A-F4F1-D3922464AD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1F167A-255F-800C-7633-E436EB63E2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A2893-AB68-130D-44FA-39E4486EEEE5}"/>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5" name="Footer Placeholder 4">
            <a:extLst>
              <a:ext uri="{FF2B5EF4-FFF2-40B4-BE49-F238E27FC236}">
                <a16:creationId xmlns:a16="http://schemas.microsoft.com/office/drawing/2014/main" id="{E2616410-4BEF-D68F-6A7D-C7B02D2AA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1C96F-47B7-7ADD-5FFE-473FADBF7717}"/>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24708440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3095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4262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100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40614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274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4283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0337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293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FA13-A38D-A4A0-FF5B-F007B5DF9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91315-2439-8175-A25E-54405070C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AE519-B2EB-1871-B103-C0BFDBB3F709}"/>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5" name="Footer Placeholder 4">
            <a:extLst>
              <a:ext uri="{FF2B5EF4-FFF2-40B4-BE49-F238E27FC236}">
                <a16:creationId xmlns:a16="http://schemas.microsoft.com/office/drawing/2014/main" id="{F27953AB-6B78-BC79-824F-60EEE1C2D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8485B-6507-E499-FF3B-78BAB62861B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76035978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992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14683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8/24/2023</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5166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09004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76624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04966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4813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754122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37259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376036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A6B8-A575-C9D0-E521-2206A31BB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2AFB76-D0EC-5322-FA8C-74F33C1B2A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9BAA6-3F8D-816C-46DB-5E33773B4753}"/>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5" name="Footer Placeholder 4">
            <a:extLst>
              <a:ext uri="{FF2B5EF4-FFF2-40B4-BE49-F238E27FC236}">
                <a16:creationId xmlns:a16="http://schemas.microsoft.com/office/drawing/2014/main" id="{E14154FC-D45F-809F-3C38-DB961BC62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C4475-E0D8-048F-E8A0-BEC9E9E7E67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01375852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86405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124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43729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8/24/2023</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0874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97059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3704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472256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5131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72450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28349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3064-5B2F-6553-5229-893C9592C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B981C-FD5C-3092-7C89-C9B7D38DEF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36BF3F-A4ED-17DE-2EF4-08850E7596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9B819-DBFC-0A2A-7027-F8AA09FA9A59}"/>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6" name="Footer Placeholder 5">
            <a:extLst>
              <a:ext uri="{FF2B5EF4-FFF2-40B4-BE49-F238E27FC236}">
                <a16:creationId xmlns:a16="http://schemas.microsoft.com/office/drawing/2014/main" id="{D1B93F89-351C-A187-D5A4-7BBD9DFD9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57AB8-10CA-1359-83BF-04A7097DC517}"/>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86293209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214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0381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8959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23961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17471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060335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3731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4308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9AE6-71E0-6379-2967-536B090AF5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E595C8-60D6-B100-353F-CB14DE6C7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65954-2133-05BB-2179-2E106C19A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2D6E3-E688-50DD-624E-51A1E9ADB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832C2-0838-AA0B-812B-6CEC88522C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5501AE-040C-2D2D-7A9D-FE7C6415ECFF}"/>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8" name="Footer Placeholder 7">
            <a:extLst>
              <a:ext uri="{FF2B5EF4-FFF2-40B4-BE49-F238E27FC236}">
                <a16:creationId xmlns:a16="http://schemas.microsoft.com/office/drawing/2014/main" id="{193291A7-98CC-65B3-6CAE-A7B97D0906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2066F0-D805-B6B5-0794-933710A52C4A}"/>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831702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89B8-F1F3-B87D-21C0-15C447DB76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062709-7516-4F7B-ED55-B5C857670446}"/>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4" name="Footer Placeholder 3">
            <a:extLst>
              <a:ext uri="{FF2B5EF4-FFF2-40B4-BE49-F238E27FC236}">
                <a16:creationId xmlns:a16="http://schemas.microsoft.com/office/drawing/2014/main" id="{67214F63-8A88-1BA2-77AC-780CF842E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D0567-71A2-EAC2-4754-797EA1231314}"/>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1996475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A7ACF-C75D-834A-310C-B788C8C517B8}"/>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3" name="Footer Placeholder 2">
            <a:extLst>
              <a:ext uri="{FF2B5EF4-FFF2-40B4-BE49-F238E27FC236}">
                <a16:creationId xmlns:a16="http://schemas.microsoft.com/office/drawing/2014/main" id="{0EB95756-CCB4-7E80-EF12-704886C6B5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0AFE65-98E0-8505-F804-3F0095EA94F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1811987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1056-B468-2039-E253-8AC906BF50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21DF-CCF9-93E1-F128-0AF0107A0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1145C-40AD-9CD4-B3EF-E7B91C2B6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B2664-2372-3340-164A-2BD3598385CB}"/>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6" name="Footer Placeholder 5">
            <a:extLst>
              <a:ext uri="{FF2B5EF4-FFF2-40B4-BE49-F238E27FC236}">
                <a16:creationId xmlns:a16="http://schemas.microsoft.com/office/drawing/2014/main" id="{CB26139F-8A89-BB16-CE81-C51748C0E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6BB18-290E-AD78-1B3E-42A11439DB92}"/>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74112197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3379-CF83-B851-2BDC-01488DE63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EC2ED9-9E19-D538-2EB7-BCF0312E7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A21A2-B7AE-4B59-76DA-ECDCAE22B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BB1D0-5768-32A8-E07E-982AE242643F}"/>
              </a:ext>
            </a:extLst>
          </p:cNvPr>
          <p:cNvSpPr>
            <a:spLocks noGrp="1"/>
          </p:cNvSpPr>
          <p:nvPr>
            <p:ph type="dt" sz="half" idx="10"/>
          </p:nvPr>
        </p:nvSpPr>
        <p:spPr/>
        <p:txBody>
          <a:bodyPr/>
          <a:lstStyle/>
          <a:p>
            <a:fld id="{A5F3482C-94FC-4772-B32A-B5F5A2B55E6F}" type="datetimeFigureOut">
              <a:rPr lang="en-US" smtClean="0"/>
              <a:t>8/24/2023</a:t>
            </a:fld>
            <a:endParaRPr lang="en-US"/>
          </a:p>
        </p:txBody>
      </p:sp>
      <p:sp>
        <p:nvSpPr>
          <p:cNvPr id="6" name="Footer Placeholder 5">
            <a:extLst>
              <a:ext uri="{FF2B5EF4-FFF2-40B4-BE49-F238E27FC236}">
                <a16:creationId xmlns:a16="http://schemas.microsoft.com/office/drawing/2014/main" id="{5FF26C87-3870-874D-D56F-4956255EA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C3960-FFE7-6162-5210-A35EF53C3188}"/>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27738773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94FA9-093F-2ABD-79D1-449418285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102BC3-E600-BB9D-620F-7D8E729CAC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1597A-13A7-151F-E6F3-2D0D5C8F16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3482C-94FC-4772-B32A-B5F5A2B55E6F}" type="datetimeFigureOut">
              <a:rPr lang="en-US" smtClean="0"/>
              <a:t>8/24/2023</a:t>
            </a:fld>
            <a:endParaRPr lang="en-US"/>
          </a:p>
        </p:txBody>
      </p:sp>
      <p:sp>
        <p:nvSpPr>
          <p:cNvPr id="5" name="Footer Placeholder 4">
            <a:extLst>
              <a:ext uri="{FF2B5EF4-FFF2-40B4-BE49-F238E27FC236}">
                <a16:creationId xmlns:a16="http://schemas.microsoft.com/office/drawing/2014/main" id="{BA9B7140-18C1-AE5B-8D50-7594466F9E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BB5707-F69E-2796-D9B9-E48D3ED65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A8AE8-D3EE-4FEC-AF12-2A5CCF87F5F9}"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1805" y="935154"/>
            <a:ext cx="1701653" cy="1511068"/>
          </a:xfrm>
          <a:prstGeom prst="rect">
            <a:avLst/>
          </a:prstGeom>
        </p:spPr>
      </p:pic>
    </p:spTree>
    <p:extLst>
      <p:ext uri="{BB962C8B-B14F-4D97-AF65-F5344CB8AC3E}">
        <p14:creationId xmlns:p14="http://schemas.microsoft.com/office/powerpoint/2010/main" val="1002517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8/24/2023</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3640" y="2358699"/>
            <a:ext cx="1535243" cy="1363296"/>
          </a:xfrm>
          <a:prstGeom prst="rect">
            <a:avLst/>
          </a:prstGeom>
        </p:spPr>
      </p:pic>
    </p:spTree>
    <p:extLst>
      <p:ext uri="{BB962C8B-B14F-4D97-AF65-F5344CB8AC3E}">
        <p14:creationId xmlns:p14="http://schemas.microsoft.com/office/powerpoint/2010/main" val="600467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8/24/2023</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28166" y="2821882"/>
            <a:ext cx="1328166" cy="1685724"/>
          </a:xfrm>
          <a:prstGeom prst="rect">
            <a:avLst/>
          </a:prstGeom>
        </p:spPr>
      </p:pic>
    </p:spTree>
    <p:extLst>
      <p:ext uri="{BB962C8B-B14F-4D97-AF65-F5344CB8AC3E}">
        <p14:creationId xmlns:p14="http://schemas.microsoft.com/office/powerpoint/2010/main" val="174364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pic>
        <p:nvPicPr>
          <p:cNvPr id="2" name="Picture 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83858" y="2616276"/>
            <a:ext cx="1583858" cy="1406466"/>
          </a:xfrm>
          <a:prstGeom prst="rect">
            <a:avLst/>
          </a:prstGeom>
        </p:spPr>
      </p:pic>
    </p:spTree>
    <p:extLst>
      <p:ext uri="{BB962C8B-B14F-4D97-AF65-F5344CB8AC3E}">
        <p14:creationId xmlns:p14="http://schemas.microsoft.com/office/powerpoint/2010/main" val="1272741780"/>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1.png"/><Relationship Id="rId1" Type="http://schemas.openxmlformats.org/officeDocument/2006/relationships/slideLayout" Target="../slideLayouts/slideLayout48.xml"/><Relationship Id="rId5" Type="http://schemas.openxmlformats.org/officeDocument/2006/relationships/image" Target="../media/image30.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5.jp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6.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groups/514479210372531/?ref=share_group_link"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0.jpeg"/><Relationship Id="rId12"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5" y="1743075"/>
            <a:ext cx="5531489"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Chú bộ đội luôn sẵn sàng chiến đấu và chiến đấu chống xâm lược, bảo vệ vững chắc Tổ quốc; đồng thời tham gia bảo vệ an ninh chính trị, trật tự, an toàn xã hội.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50C79DD-DE51-2E4B-19F2-FE2CD164A1FC}"/>
              </a:ext>
            </a:extLst>
          </p:cNvPr>
          <p:cNvPicPr>
            <a:picLocks noChangeAspect="1"/>
          </p:cNvPicPr>
          <p:nvPr/>
        </p:nvPicPr>
        <p:blipFill>
          <a:blip r:embed="rId4"/>
          <a:stretch>
            <a:fillRect/>
          </a:stretch>
        </p:blipFill>
        <p:spPr>
          <a:xfrm>
            <a:off x="752474" y="1981200"/>
            <a:ext cx="5254625" cy="3152775"/>
          </a:xfrm>
          <a:prstGeom prst="rect">
            <a:avLst/>
          </a:prstGeom>
        </p:spPr>
      </p:pic>
    </p:spTree>
    <p:extLst>
      <p:ext uri="{BB962C8B-B14F-4D97-AF65-F5344CB8AC3E}">
        <p14:creationId xmlns:p14="http://schemas.microsoft.com/office/powerpoint/2010/main" val="49519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5" y="1743075"/>
            <a:ext cx="5531489"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Người nông dân tham gia lao động sản xuất, chủ yếu là trồng trọt và chăn nuôi để làm ra các nông sản phục vụ nhu cầu về lương thực, thực phẩm của mọi người.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A048BDC5-7516-CFBC-0F38-7B874A04BCC6}"/>
              </a:ext>
            </a:extLst>
          </p:cNvPr>
          <p:cNvPicPr>
            <a:picLocks noChangeAspect="1"/>
          </p:cNvPicPr>
          <p:nvPr/>
        </p:nvPicPr>
        <p:blipFill>
          <a:blip r:embed="rId4"/>
          <a:stretch>
            <a:fillRect/>
          </a:stretch>
        </p:blipFill>
        <p:spPr>
          <a:xfrm>
            <a:off x="1057275" y="2095501"/>
            <a:ext cx="4673983" cy="3028950"/>
          </a:xfrm>
          <a:prstGeom prst="rect">
            <a:avLst/>
          </a:prstGeom>
        </p:spPr>
      </p:pic>
    </p:spTree>
    <p:extLst>
      <p:ext uri="{BB962C8B-B14F-4D97-AF65-F5344CB8AC3E}">
        <p14:creationId xmlns:p14="http://schemas.microsoft.com/office/powerpoint/2010/main" val="4249611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Bác sĩ khám bệnh, chẩn đoán, kê đơn thuốc, ra phác đồ điều trị và chăm sóc sức khỏe cho người bệnh.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D4F325-5671-414C-2E95-02873BD42952}"/>
              </a:ext>
            </a:extLst>
          </p:cNvPr>
          <p:cNvPicPr>
            <a:picLocks noChangeAspect="1"/>
          </p:cNvPicPr>
          <p:nvPr/>
        </p:nvPicPr>
        <p:blipFill>
          <a:blip r:embed="rId4"/>
          <a:stretch>
            <a:fillRect/>
          </a:stretch>
        </p:blipFill>
        <p:spPr>
          <a:xfrm>
            <a:off x="957262" y="2190750"/>
            <a:ext cx="4582174" cy="2905125"/>
          </a:xfrm>
          <a:prstGeom prst="rect">
            <a:avLst/>
          </a:prstGeom>
        </p:spPr>
      </p:pic>
    </p:spTree>
    <p:extLst>
      <p:ext uri="{BB962C8B-B14F-4D97-AF65-F5344CB8AC3E}">
        <p14:creationId xmlns:p14="http://schemas.microsoft.com/office/powerpoint/2010/main" val="276144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Thợ may làm ra những bộ trang phục giúp chúng ta giữ ấm, chống nắng, làm đẹp,...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3D742181-E068-7046-0FA8-0DCB73A7634F}"/>
              </a:ext>
            </a:extLst>
          </p:cNvPr>
          <p:cNvPicPr>
            <a:picLocks noChangeAspect="1"/>
          </p:cNvPicPr>
          <p:nvPr/>
        </p:nvPicPr>
        <p:blipFill>
          <a:blip r:embed="rId4"/>
          <a:stretch>
            <a:fillRect/>
          </a:stretch>
        </p:blipFill>
        <p:spPr>
          <a:xfrm>
            <a:off x="957262" y="1924050"/>
            <a:ext cx="4677449" cy="3028950"/>
          </a:xfrm>
          <a:prstGeom prst="rect">
            <a:avLst/>
          </a:prstGeom>
        </p:spPr>
      </p:pic>
    </p:spTree>
    <p:extLst>
      <p:ext uri="{BB962C8B-B14F-4D97-AF65-F5344CB8AC3E}">
        <p14:creationId xmlns:p14="http://schemas.microsoft.com/office/powerpoint/2010/main" val="86905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Diêm dân là người sản xuất muối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phục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vụ</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cuộc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sống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hàng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ngày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của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chúng</a:t>
            </a:r>
            <a:r>
              <a:rPr lang="en-US" sz="3600" b="1" dirty="0">
                <a:solidFill>
                  <a:srgbClr val="FF0000"/>
                </a:solidFill>
                <a:latin typeface="Calibri" panose="020F0502020204030204" pitchFamily="34" charset="0"/>
                <a:cs typeface="Calibri" panose="020F0502020204030204" pitchFamily="34" charset="0"/>
              </a:rPr>
              <a:t> ta.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557CBDF-3351-2710-B211-17E286635B61}"/>
              </a:ext>
            </a:extLst>
          </p:cNvPr>
          <p:cNvPicPr>
            <a:picLocks noChangeAspect="1"/>
          </p:cNvPicPr>
          <p:nvPr/>
        </p:nvPicPr>
        <p:blipFill>
          <a:blip r:embed="rId4"/>
          <a:stretch>
            <a:fillRect/>
          </a:stretch>
        </p:blipFill>
        <p:spPr>
          <a:xfrm>
            <a:off x="881062" y="1981201"/>
            <a:ext cx="4698260" cy="2824162"/>
          </a:xfrm>
          <a:prstGeom prst="rect">
            <a:avLst/>
          </a:prstGeom>
        </p:spPr>
      </p:pic>
    </p:spTree>
    <p:extLst>
      <p:ext uri="{BB962C8B-B14F-4D97-AF65-F5344CB8AC3E}">
        <p14:creationId xmlns:p14="http://schemas.microsoft.com/office/powerpoint/2010/main" val="413187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628775" y="1924050"/>
            <a:ext cx="7058025" cy="2215991"/>
          </a:xfrm>
          <a:prstGeom prst="rect">
            <a:avLst/>
          </a:prstGeom>
          <a:noFill/>
        </p:spPr>
        <p:txBody>
          <a:bodyPr wrap="square" lIns="0" tIns="0" rIns="0" bIns="0" rtlCol="0">
            <a:spAutoFit/>
          </a:bodyPr>
          <a:lstStyle/>
          <a:p>
            <a:pPr algn="ctr"/>
            <a:r>
              <a:rPr lang="nl-NL" sz="4800" b="1" i="1" dirty="0">
                <a:solidFill>
                  <a:srgbClr val="002060"/>
                </a:solidFill>
              </a:rPr>
              <a:t>Hãy kể thêm những đóng góp của một số người lao động khác mà em biết?</a:t>
            </a:r>
            <a:endParaRPr lang="en-US" sz="4800" b="1" dirty="0">
              <a:solidFill>
                <a:srgbClr val="002060"/>
              </a:solidFill>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5"/>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D47391AA-62B7-80B3-7370-D459A0EC448A}"/>
              </a:ext>
            </a:extLst>
          </p:cNvPr>
          <p:cNvGraphicFramePr>
            <a:graphicFrameLocks noGrp="1"/>
          </p:cNvGraphicFramePr>
          <p:nvPr>
            <p:extLst>
              <p:ext uri="{D42A27DB-BD31-4B8C-83A1-F6EECF244321}">
                <p14:modId xmlns:p14="http://schemas.microsoft.com/office/powerpoint/2010/main" val="2893619652"/>
              </p:ext>
            </p:extLst>
          </p:nvPr>
        </p:nvGraphicFramePr>
        <p:xfrm>
          <a:off x="1019175" y="895350"/>
          <a:ext cx="10067925" cy="4463157"/>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val="2296282943"/>
                    </a:ext>
                  </a:extLst>
                </a:gridCol>
                <a:gridCol w="3414142">
                  <a:extLst>
                    <a:ext uri="{9D8B030D-6E8A-4147-A177-3AD203B41FA5}">
                      <a16:colId xmlns:a16="http://schemas.microsoft.com/office/drawing/2014/main" val="2209345668"/>
                    </a:ext>
                  </a:extLst>
                </a:gridCol>
                <a:gridCol w="5297610">
                  <a:extLst>
                    <a:ext uri="{9D8B030D-6E8A-4147-A177-3AD203B41FA5}">
                      <a16:colId xmlns:a16="http://schemas.microsoft.com/office/drawing/2014/main"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a:effectLst/>
                        </a:rPr>
                        <a:t>Lao </a:t>
                      </a:r>
                      <a:r>
                        <a:rPr lang="en-US" sz="2800" dirty="0" err="1">
                          <a:effectLst/>
                        </a:rPr>
                        <a:t>công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đường</a:t>
                      </a:r>
                      <a:r>
                        <a:rPr lang="en-US" sz="2800" dirty="0">
                          <a:effectLst/>
                        </a:rPr>
                        <a:t> </a:t>
                      </a:r>
                      <a:r>
                        <a:rPr lang="en-US" sz="2800" dirty="0" err="1">
                          <a:effectLst/>
                        </a:rPr>
                        <a:t>phố</a:t>
                      </a:r>
                      <a:r>
                        <a:rPr lang="en-US" sz="2800" dirty="0">
                          <a:effectLst/>
                        </a:rPr>
                        <a:t> </a:t>
                      </a:r>
                      <a:r>
                        <a:rPr lang="en-US" sz="2800" dirty="0" err="1">
                          <a:effectLst/>
                        </a:rPr>
                        <a:t>luôn</a:t>
                      </a:r>
                      <a:r>
                        <a:rPr lang="en-US" sz="2800" dirty="0">
                          <a:effectLst/>
                        </a:rPr>
                        <a:t> </a:t>
                      </a:r>
                      <a:r>
                        <a:rPr lang="en-US" sz="2800" dirty="0" err="1">
                          <a:effectLst/>
                        </a:rPr>
                        <a:t>sạch</a:t>
                      </a:r>
                      <a:r>
                        <a:rPr lang="en-US" sz="2800" dirty="0">
                          <a:effectLst/>
                        </a:rPr>
                        <a:t> </a:t>
                      </a:r>
                      <a:r>
                        <a:rPr lang="en-US" sz="2800" dirty="0" err="1">
                          <a:effectLst/>
                        </a:rPr>
                        <a:t>đẹp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a:effectLst/>
                        </a:rPr>
                        <a:t>Phi </a:t>
                      </a:r>
                      <a:r>
                        <a:rPr lang="en-US" sz="2800" dirty="0" err="1">
                          <a:effectLst/>
                        </a:rPr>
                        <a:t>công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Đưa</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đi</a:t>
                      </a:r>
                      <a:r>
                        <a:rPr lang="en-US" sz="2800" dirty="0">
                          <a:effectLst/>
                        </a:rPr>
                        <a:t> </a:t>
                      </a:r>
                      <a:r>
                        <a:rPr lang="en-US" sz="2800" dirty="0" err="1">
                          <a:effectLst/>
                        </a:rPr>
                        <a:t>khắp</a:t>
                      </a:r>
                      <a:r>
                        <a:rPr lang="en-US" sz="2800" dirty="0">
                          <a:effectLst/>
                        </a:rPr>
                        <a:t> </a:t>
                      </a:r>
                      <a:r>
                        <a:rPr lang="en-US" sz="2800" dirty="0" err="1">
                          <a:effectLst/>
                        </a:rPr>
                        <a:t>mọi</a:t>
                      </a:r>
                      <a:r>
                        <a:rPr lang="en-US" sz="2800" dirty="0">
                          <a:effectLst/>
                        </a:rPr>
                        <a:t> </a:t>
                      </a:r>
                      <a:r>
                        <a:rPr lang="en-US" sz="2800" dirty="0" err="1">
                          <a:effectLst/>
                        </a:rPr>
                        <a:t>nơi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Dạy</a:t>
                      </a:r>
                      <a:r>
                        <a:rPr lang="en-US" sz="2800" dirty="0">
                          <a:effectLst/>
                        </a:rPr>
                        <a:t> </a:t>
                      </a:r>
                      <a:r>
                        <a:rPr lang="en-US" sz="2800" dirty="0" err="1">
                          <a:effectLst/>
                        </a:rPr>
                        <a:t>kiến</a:t>
                      </a:r>
                      <a:r>
                        <a:rPr lang="en-US" sz="2800" dirty="0">
                          <a:effectLst/>
                        </a:rPr>
                        <a:t> </a:t>
                      </a:r>
                      <a:r>
                        <a:rPr lang="en-US" sz="2800" dirty="0" err="1">
                          <a:effectLst/>
                        </a:rPr>
                        <a:t>thức</a:t>
                      </a:r>
                      <a:r>
                        <a:rPr lang="en-US" sz="2800" dirty="0">
                          <a:effectLst/>
                        </a:rPr>
                        <a:t>, </a:t>
                      </a:r>
                      <a:r>
                        <a:rPr lang="en-US" sz="2800" dirty="0" err="1">
                          <a:effectLst/>
                        </a:rPr>
                        <a:t>đạo</a:t>
                      </a:r>
                      <a:r>
                        <a:rPr lang="en-US" sz="2800" dirty="0">
                          <a:effectLst/>
                        </a:rPr>
                        <a:t> </a:t>
                      </a:r>
                      <a:r>
                        <a:rPr lang="en-US" sz="2800" dirty="0" err="1">
                          <a:effectLst/>
                        </a:rPr>
                        <a:t>đức</a:t>
                      </a:r>
                      <a:r>
                        <a:rPr lang="en-US" sz="2800" dirty="0">
                          <a:effectLst/>
                        </a:rPr>
                        <a:t>, </a:t>
                      </a:r>
                      <a:r>
                        <a:rPr lang="en-US" sz="2800" dirty="0" err="1">
                          <a:effectLst/>
                        </a:rPr>
                        <a:t>kĩ</a:t>
                      </a:r>
                      <a:r>
                        <a:rPr lang="en-US" sz="2800" dirty="0">
                          <a:effectLst/>
                        </a:rPr>
                        <a:t> </a:t>
                      </a:r>
                      <a:r>
                        <a:rPr lang="en-US" sz="2800" dirty="0" err="1">
                          <a:effectLst/>
                        </a:rPr>
                        <a:t>năng</a:t>
                      </a:r>
                      <a:r>
                        <a:rPr lang="en-US" sz="2800" dirty="0">
                          <a:effectLst/>
                        </a:rPr>
                        <a:t>,...</a:t>
                      </a:r>
                      <a:r>
                        <a:rPr lang="en-US" sz="2800" dirty="0" err="1">
                          <a:effectLst/>
                        </a:rPr>
                        <a:t>cho</a:t>
                      </a:r>
                      <a:r>
                        <a:rPr lang="en-US" sz="2800" dirty="0">
                          <a:effectLst/>
                        </a:rPr>
                        <a:t> HS.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498615"/>
                  </a:ext>
                </a:extLst>
              </a:tr>
              <a:tr h="978825">
                <a:tc>
                  <a:txBody>
                    <a:bodyPr/>
                    <a:lstStyle/>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496050"/>
          </a:xfrm>
          <a:custGeom>
            <a:avLst/>
            <a:gdLst>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496050" fill="none" extrusionOk="0">
                <a:moveTo>
                  <a:pt x="0" y="650253"/>
                </a:moveTo>
                <a:cubicBezTo>
                  <a:pt x="5103" y="350063"/>
                  <a:pt x="273100" y="-54943"/>
                  <a:pt x="479563" y="0"/>
                </a:cubicBezTo>
                <a:cubicBezTo>
                  <a:pt x="3947564" y="272924"/>
                  <a:pt x="8441663" y="-536036"/>
                  <a:pt x="10712309" y="0"/>
                </a:cubicBezTo>
                <a:cubicBezTo>
                  <a:pt x="10873418" y="-19065"/>
                  <a:pt x="11262519" y="224500"/>
                  <a:pt x="11191874" y="650253"/>
                </a:cubicBezTo>
                <a:cubicBezTo>
                  <a:pt x="11278534" y="2830442"/>
                  <a:pt x="11378232" y="3696027"/>
                  <a:pt x="11191874" y="5845795"/>
                </a:cubicBezTo>
                <a:cubicBezTo>
                  <a:pt x="11147962" y="6261485"/>
                  <a:pt x="11077374" y="6492070"/>
                  <a:pt x="10712309" y="6496050"/>
                </a:cubicBezTo>
                <a:cubicBezTo>
                  <a:pt x="8122458" y="6299246"/>
                  <a:pt x="5262843" y="6413344"/>
                  <a:pt x="479563" y="6496050"/>
                </a:cubicBezTo>
                <a:cubicBezTo>
                  <a:pt x="204338" y="6412424"/>
                  <a:pt x="1734" y="6296675"/>
                  <a:pt x="0" y="5845795"/>
                </a:cubicBezTo>
                <a:cubicBezTo>
                  <a:pt x="-309416" y="3655480"/>
                  <a:pt x="330071" y="2235988"/>
                  <a:pt x="0" y="650253"/>
                </a:cubicBezTo>
                <a:close/>
              </a:path>
              <a:path w="11191874" h="6496050" stroke="0" extrusionOk="0">
                <a:moveTo>
                  <a:pt x="0" y="650253"/>
                </a:moveTo>
                <a:cubicBezTo>
                  <a:pt x="-40548" y="277559"/>
                  <a:pt x="259126" y="-33273"/>
                  <a:pt x="479563" y="0"/>
                </a:cubicBezTo>
                <a:cubicBezTo>
                  <a:pt x="3812749" y="-998542"/>
                  <a:pt x="5641238" y="399966"/>
                  <a:pt x="10712309" y="0"/>
                </a:cubicBezTo>
                <a:cubicBezTo>
                  <a:pt x="10902157" y="-6172"/>
                  <a:pt x="11198090" y="378077"/>
                  <a:pt x="11191874" y="650253"/>
                </a:cubicBezTo>
                <a:cubicBezTo>
                  <a:pt x="11581565" y="2185839"/>
                  <a:pt x="11607665" y="4097998"/>
                  <a:pt x="11191874" y="5845795"/>
                </a:cubicBezTo>
                <a:cubicBezTo>
                  <a:pt x="11215761" y="6260419"/>
                  <a:pt x="10919142" y="6480398"/>
                  <a:pt x="10712309" y="6496050"/>
                </a:cubicBezTo>
                <a:cubicBezTo>
                  <a:pt x="6711929" y="6386406"/>
                  <a:pt x="1600191" y="6466192"/>
                  <a:pt x="479563" y="6496050"/>
                </a:cubicBezTo>
                <a:cubicBezTo>
                  <a:pt x="247445" y="6346956"/>
                  <a:pt x="-19072" y="6136244"/>
                  <a:pt x="0" y="5845795"/>
                </a:cubicBezTo>
                <a:cubicBezTo>
                  <a:pt x="-316245" y="3980514"/>
                  <a:pt x="-285436" y="2746369"/>
                  <a:pt x="0" y="650253"/>
                </a:cubicBezTo>
                <a:close/>
              </a:path>
              <a:path w="11191874" h="6496050" fill="none" stroke="0" extrusionOk="0">
                <a:moveTo>
                  <a:pt x="0" y="650253"/>
                </a:moveTo>
                <a:cubicBezTo>
                  <a:pt x="-3721" y="274923"/>
                  <a:pt x="247688" y="-15310"/>
                  <a:pt x="479563" y="0"/>
                </a:cubicBezTo>
                <a:cubicBezTo>
                  <a:pt x="3735952" y="533517"/>
                  <a:pt x="8369578" y="-32198"/>
                  <a:pt x="10712309" y="0"/>
                </a:cubicBezTo>
                <a:cubicBezTo>
                  <a:pt x="10948710" y="9106"/>
                  <a:pt x="11285984" y="281003"/>
                  <a:pt x="11191874" y="650253"/>
                </a:cubicBezTo>
                <a:cubicBezTo>
                  <a:pt x="11128595" y="3068541"/>
                  <a:pt x="11383674" y="3678065"/>
                  <a:pt x="11191874" y="5845795"/>
                </a:cubicBezTo>
                <a:cubicBezTo>
                  <a:pt x="11176352" y="6296248"/>
                  <a:pt x="10984804" y="6462770"/>
                  <a:pt x="10712309" y="6496050"/>
                </a:cubicBezTo>
                <a:cubicBezTo>
                  <a:pt x="7635744" y="6022956"/>
                  <a:pt x="5569601" y="6417151"/>
                  <a:pt x="479563" y="6496050"/>
                </a:cubicBezTo>
                <a:cubicBezTo>
                  <a:pt x="197729" y="6410112"/>
                  <a:pt x="54211" y="6240663"/>
                  <a:pt x="0" y="5845795"/>
                </a:cubicBezTo>
                <a:cubicBezTo>
                  <a:pt x="-22377" y="4020839"/>
                  <a:pt x="-120613" y="2496064"/>
                  <a:pt x="0" y="650253"/>
                </a:cubicBezTo>
                <a:close/>
              </a:path>
              <a:path w="11191874" h="6496050" fill="none" stroke="0" extrusionOk="0">
                <a:moveTo>
                  <a:pt x="0" y="650253"/>
                </a:moveTo>
                <a:cubicBezTo>
                  <a:pt x="1379" y="311240"/>
                  <a:pt x="303226" y="-25891"/>
                  <a:pt x="479563" y="0"/>
                </a:cubicBezTo>
                <a:cubicBezTo>
                  <a:pt x="3856159" y="390191"/>
                  <a:pt x="8326558" y="-334480"/>
                  <a:pt x="10712309" y="0"/>
                </a:cubicBezTo>
                <a:cubicBezTo>
                  <a:pt x="10893527" y="-5990"/>
                  <a:pt x="11267494" y="280540"/>
                  <a:pt x="11191874" y="650253"/>
                </a:cubicBezTo>
                <a:cubicBezTo>
                  <a:pt x="11200108" y="2951425"/>
                  <a:pt x="11453455" y="3730693"/>
                  <a:pt x="11191874" y="5845795"/>
                </a:cubicBezTo>
                <a:cubicBezTo>
                  <a:pt x="11138975" y="6283914"/>
                  <a:pt x="10990763" y="6457131"/>
                  <a:pt x="10712309" y="6496050"/>
                </a:cubicBezTo>
                <a:cubicBezTo>
                  <a:pt x="8054154" y="6011360"/>
                  <a:pt x="5452387" y="6035408"/>
                  <a:pt x="479563" y="6496050"/>
                </a:cubicBezTo>
                <a:cubicBezTo>
                  <a:pt x="199527" y="6409967"/>
                  <a:pt x="53522" y="6258229"/>
                  <a:pt x="0" y="5845795"/>
                </a:cubicBezTo>
                <a:cubicBezTo>
                  <a:pt x="-391604" y="3909979"/>
                  <a:pt x="252618" y="2356808"/>
                  <a:pt x="0" y="650253"/>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1504950" y="0"/>
            <a:ext cx="8915400"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D047139-B16C-ACFB-AD9B-D646641BA06D}"/>
              </a:ext>
            </a:extLst>
          </p:cNvPr>
          <p:cNvPicPr>
            <a:picLocks noChangeAspect="1"/>
          </p:cNvPicPr>
          <p:nvPr/>
        </p:nvPicPr>
        <p:blipFill>
          <a:blip r:embed="rId3"/>
          <a:stretch>
            <a:fillRect/>
          </a:stretch>
        </p:blipFill>
        <p:spPr>
          <a:xfrm>
            <a:off x="2733675" y="1233487"/>
            <a:ext cx="6515100" cy="5248275"/>
          </a:xfrm>
          <a:prstGeom prst="rect">
            <a:avLst/>
          </a:prstGeom>
        </p:spPr>
      </p:pic>
    </p:spTree>
    <p:extLst>
      <p:ext uri="{BB962C8B-B14F-4D97-AF65-F5344CB8AC3E}">
        <p14:creationId xmlns:p14="http://schemas.microsoft.com/office/powerpoint/2010/main" val="120634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6197600" y="25924"/>
            <a:ext cx="6043692" cy="6746825"/>
          </a:xfrm>
          <a:prstGeom prst="rect">
            <a:avLst/>
          </a:prstGeom>
        </p:spPr>
      </p:pic>
      <p:sp>
        <p:nvSpPr>
          <p:cNvPr id="19" name="Hình chữ nhật 18">
            <a:extLst>
              <a:ext uri="{FF2B5EF4-FFF2-40B4-BE49-F238E27FC236}">
                <a16:creationId xmlns:a16="http://schemas.microsoft.com/office/drawing/2014/main" id="{35E03C34-A4F7-486F-BD98-7A0E401BB8A5}"/>
              </a:ext>
            </a:extLst>
          </p:cNvPr>
          <p:cNvSpPr>
            <a:spLocks noChangeAspect="1"/>
          </p:cNvSpPr>
          <p:nvPr/>
        </p:nvSpPr>
        <p:spPr>
          <a:xfrm>
            <a:off x="7221952" y="-619564"/>
            <a:ext cx="3906199"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9Slide03 AllRoundGothic" panose="020B0703020202020104" pitchFamily="34" charset="-93"/>
                <a:ea typeface="+mn-ea"/>
                <a:cs typeface="+mn-cs"/>
              </a:rPr>
              <a:t>RÈN ĐỌC TỪ KHÓ</a:t>
            </a:r>
          </a:p>
        </p:txBody>
      </p:sp>
      <p:sp>
        <p:nvSpPr>
          <p:cNvPr id="29" name="Hình chữ nhật 28">
            <a:extLst>
              <a:ext uri="{FF2B5EF4-FFF2-40B4-BE49-F238E27FC236}">
                <a16:creationId xmlns:a16="http://schemas.microsoft.com/office/drawing/2014/main" id="{15E637A1-BBD0-19F6-89E4-EDC0EED39353}"/>
              </a:ext>
            </a:extLst>
          </p:cNvPr>
          <p:cNvSpPr/>
          <p:nvPr/>
        </p:nvSpPr>
        <p:spPr>
          <a:xfrm>
            <a:off x="6765758" y="544300"/>
            <a:ext cx="4414039" cy="1538883"/>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Bài học quý mà Hùng, Quý và Nam nhận được là gì?</a:t>
            </a:r>
            <a:endPar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2662DBC6-892E-D9D9-6782-674476F8DE29}"/>
              </a:ext>
            </a:extLst>
          </p:cNvPr>
          <p:cNvPicPr>
            <a:picLocks noChangeAspect="1"/>
          </p:cNvPicPr>
          <p:nvPr/>
        </p:nvPicPr>
        <p:blipFill>
          <a:blip r:embed="rId5"/>
          <a:stretch>
            <a:fillRect/>
          </a:stretch>
        </p:blipFill>
        <p:spPr>
          <a:xfrm>
            <a:off x="209550" y="609600"/>
            <a:ext cx="5848350" cy="5900737"/>
          </a:xfrm>
          <a:prstGeom prst="rect">
            <a:avLst/>
          </a:prstGeom>
        </p:spPr>
      </p:pic>
      <p:sp>
        <p:nvSpPr>
          <p:cNvPr id="7" name="Rectangle 6">
            <a:extLst>
              <a:ext uri="{FF2B5EF4-FFF2-40B4-BE49-F238E27FC236}">
                <a16:creationId xmlns:a16="http://schemas.microsoft.com/office/drawing/2014/main" id="{3451082F-F904-70EF-C9DF-A7229D01BA38}"/>
              </a:ext>
            </a:extLst>
          </p:cNvPr>
          <p:cNvSpPr/>
          <p:nvPr/>
        </p:nvSpPr>
        <p:spPr>
          <a:xfrm>
            <a:off x="276226" y="4648200"/>
            <a:ext cx="5715000" cy="15335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97480E-A9F3-AC1B-6E12-A9C5EDDAB2AE}"/>
              </a:ext>
            </a:extLst>
          </p:cNvPr>
          <p:cNvSpPr txBox="1"/>
          <p:nvPr/>
        </p:nvSpPr>
        <p:spPr>
          <a:xfrm>
            <a:off x="6872434" y="2270092"/>
            <a:ext cx="4590853" cy="3785652"/>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Bài học quý mà Hùng, Quý và Nam nhận được: “Lúa gạo, vàng bạc, thời gian vẫn chưa phải là quý nhất. Ai làm ra lúa gao, vàng bạc, ai biết dùng thời gian? Đó chính là người lao động. Không có người lao động thì không có lúa gạo, không có vàng bạc, nghĩa là tất cả mọi thứ</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39854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xmln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prstClr val="black"/>
                </a:solidFill>
                <a:latin typeface="Calibri" panose="020F0502020204030204"/>
              </a:rPr>
              <a:t>b. Theo em, vì sao phải biết ơn những người lao động?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9AC25A-CB2E-11FF-40CA-EC738433B988}"/>
              </a:ext>
            </a:extLst>
          </p:cNvPr>
          <p:cNvSpPr txBox="1"/>
          <p:nvPr/>
        </p:nvSpPr>
        <p:spPr>
          <a:xfrm>
            <a:off x="3000375" y="2286000"/>
            <a:ext cx="5810250" cy="2862322"/>
          </a:xfrm>
          <a:prstGeom prst="rect">
            <a:avLst/>
          </a:prstGeom>
          <a:noFill/>
        </p:spPr>
        <p:txBody>
          <a:bodyPr wrap="square" rtlCol="0">
            <a:spAutoFit/>
          </a:bodyPr>
          <a:lstStyle/>
          <a:p>
            <a:pPr algn="just"/>
            <a:r>
              <a:rPr lang="vi-VN" sz="3600" b="1" i="1" dirty="0">
                <a:solidFill>
                  <a:srgbClr val="FFFF00"/>
                </a:solidFill>
                <a:latin typeface="Calibri" panose="020F0502020204030204" pitchFamily="34" charset="0"/>
                <a:cs typeface="Calibri" panose="020F0502020204030204" pitchFamily="34" charset="0"/>
              </a:rPr>
              <a:t>Cần phải biết ơn người lao động vì người lao động làm ra của cải, mọi vật dụng trong xã hội phục vụ nhu cầu cuộc sống của chúng ta.</a:t>
            </a:r>
            <a:endParaRPr lang="en-US" sz="3600" b="1" i="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ớn lên em muốn làm gì_v720P">
            <a:hlinkClick r:id="" action="ppaction://media"/>
            <a:extLst>
              <a:ext uri="{FF2B5EF4-FFF2-40B4-BE49-F238E27FC236}">
                <a16:creationId xmlns:a16="http://schemas.microsoft.com/office/drawing/2014/main" id="{6055B285-7962-30CD-D41A-B2A2C22BA0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07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id="{B9F2B62E-5CD5-D463-9C94-296002FEC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id="{5DBEB47E-C469-3F0F-4313-77D17220A1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id="{DB757747-F9EB-590A-9909-625D36EAD4E2}"/>
              </a:ext>
            </a:extLst>
          </p:cNvPr>
          <p:cNvPicPr>
            <a:picLocks noChangeAspect="1"/>
          </p:cNvPicPr>
          <p:nvPr/>
        </p:nvPicPr>
        <p:blipFill>
          <a:blip r:embed="rId7"/>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ra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giường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tủ</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sớm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trưa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id="{0A8BFA4C-CD60-57AB-9F9F-2C14626A89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lấm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tay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bùn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Cho ta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hạt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gạo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ấm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no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mỗi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với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vữa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vôi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Xây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nhà</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cao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đẹp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đều</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id="{0F4E880A-C866-8470-8287-6F5CFDA3C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Áo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quần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mũ</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mão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đen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thui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Hầm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sâu</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lò</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rộng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dạn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dày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tháng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năm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4"/>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079C0B21-8F0E-8D81-EF03-564F4CC9C9B2}"/>
              </a:ext>
            </a:extLst>
          </p:cNvPr>
          <p:cNvSpPr/>
          <p:nvPr/>
        </p:nvSpPr>
        <p:spPr>
          <a:xfrm>
            <a:off x="304799" y="1508825"/>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9"/>
            <a:ext cx="1648604" cy="14685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extLst>
              <a:ext uri="{FF2B5EF4-FFF2-40B4-BE49-F238E27FC236}">
                <a16:creationId xmlns:a16="http://schemas.microsoft.com/office/drawing/2014/main" id="{E7CC6B95-A46A-40DE-8754-A7822067316E}"/>
              </a:ext>
            </a:extLst>
          </p:cNvPr>
          <p:cNvSpPr/>
          <p:nvPr/>
        </p:nvSpPr>
        <p:spPr>
          <a:xfrm>
            <a:off x="785812" y="1157287"/>
            <a:ext cx="11026959" cy="141597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vi-VN" sz="2667" b="1" i="0" u="none" strike="noStrike" kern="0" cap="none" spc="0" normalizeH="0" noProof="0" dirty="0" smtClean="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EM </a:t>
            </a:r>
            <a:r>
              <a:rPr kumimoji="0" lang="vi-VN"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HIỀN</a:t>
            </a:r>
            <a:r>
              <a:rPr kumimoji="0" lang="vi-VN" sz="2667" b="1" i="0" u="none" strike="noStrike" kern="0" cap="none" spc="0" normalizeH="0" noProof="0" dirty="0" smtClean="0">
                <a:ln>
                  <a:noFill/>
                </a:ln>
                <a:solidFill>
                  <a:srgbClr val="FF0000"/>
                </a:solidFill>
                <a:effectLst/>
                <a:uLnTx/>
                <a:uFillTx/>
                <a:latin typeface="Times New Roman"/>
                <a:ea typeface="微软雅黑"/>
                <a:cs typeface="Times New Roman" panose="02020603050405020304" pitchFamily="18" charset="0"/>
              </a:rPr>
              <a:t> TRẦN</a:t>
            </a:r>
            <a:r>
              <a:rPr kumimoji="0" lang="en-US"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 </a:t>
            </a:r>
            <a:endPar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KÍNH MONG QUÝ THẦY CÔ </a:t>
            </a:r>
            <a:r>
              <a:rPr kumimoji="0" lang="en-US" sz="2667"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KHÔNG SHARE </a:t>
            </a: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VÀO CÁC HỘI </a:t>
            </a:r>
            <a:r>
              <a:rPr kumimoji="0" lang="en-US"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rPr>
              <a:t>NHÓM</a:t>
            </a:r>
            <a:endParaRPr kumimoji="0" lang="vi-VN"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lang="vi-VN" sz="2667" b="1" kern="0" dirty="0" smtClean="0">
                <a:solidFill>
                  <a:prstClr val="black"/>
                </a:solidFill>
                <a:latin typeface="Times New Roman"/>
                <a:ea typeface="微软雅黑"/>
                <a:cs typeface="Times New Roman" panose="02020603050405020304" pitchFamily="18" charset="0"/>
              </a:rPr>
              <a:t>Zalo+ Fb ( vi phạm em xin ngừng bàn giao không hoàn phí)</a:t>
            </a:r>
            <a:r>
              <a:rPr kumimoji="0" lang="en-US"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rPr>
              <a:t>.</a:t>
            </a:r>
            <a:endParaRPr kumimoji="0" lang="vi-VN"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endParaRPr>
          </a:p>
        </p:txBody>
      </p:sp>
      <p:sp>
        <p:nvSpPr>
          <p:cNvPr id="18" name="Rectangle 17">
            <a:extLst>
              <a:ext uri="{FF2B5EF4-FFF2-40B4-BE49-F238E27FC236}">
                <a16:creationId xmlns:a16="http://schemas.microsoft.com/office/drawing/2014/main" id="{EA5D2FFD-8BE3-4F10-AE29-DD13C2C3E721}"/>
              </a:ext>
            </a:extLst>
          </p:cNvPr>
          <p:cNvSpPr/>
          <p:nvPr/>
        </p:nvSpPr>
        <p:spPr>
          <a:xfrm>
            <a:off x="345672" y="3114675"/>
            <a:ext cx="11644313" cy="2920365"/>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lvl="0" algn="ctr" defTabSz="835526">
              <a:defRPr/>
            </a:pPr>
            <a:r>
              <a:rPr lang="en-US" sz="2667" b="1" kern="0" dirty="0" err="1">
                <a:solidFill>
                  <a:srgbClr val="FF0000"/>
                </a:solidFill>
                <a:latin typeface="Times New Roman"/>
                <a:ea typeface="微软雅黑"/>
                <a:cs typeface="Times New Roman" panose="02020603050405020304" pitchFamily="18" charset="0"/>
              </a:rPr>
              <a:t>Thầy</a:t>
            </a:r>
            <a:r>
              <a:rPr lang="en-US" sz="2667" b="1" kern="0" dirty="0">
                <a:solidFill>
                  <a:srgbClr val="FF0000"/>
                </a:solidFill>
                <a:latin typeface="Times New Roman"/>
                <a:ea typeface="微软雅黑"/>
                <a:cs typeface="Times New Roman" panose="02020603050405020304" pitchFamily="18" charset="0"/>
              </a:rPr>
              <a:t>/</a:t>
            </a:r>
            <a:r>
              <a:rPr lang="en-US" sz="2667" b="1" kern="0" dirty="0" err="1">
                <a:solidFill>
                  <a:srgbClr val="FF0000"/>
                </a:solidFill>
                <a:latin typeface="Times New Roman"/>
                <a:ea typeface="微软雅黑"/>
                <a:cs typeface="Times New Roman" panose="02020603050405020304" pitchFamily="18" charset="0"/>
              </a:rPr>
              <a:t>Cô</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đăng</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ký</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lấy</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giáo</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án</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liên</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hệ</a:t>
            </a:r>
            <a:r>
              <a:rPr lang="en-US" sz="2667" b="1" kern="0" dirty="0">
                <a:solidFill>
                  <a:srgbClr val="FF0000"/>
                </a:solidFill>
                <a:latin typeface="Times New Roman"/>
                <a:ea typeface="微软雅黑"/>
                <a:cs typeface="Times New Roman" panose="02020603050405020304" pitchFamily="18" charset="0"/>
              </a:rPr>
              <a:t> </a:t>
            </a:r>
            <a:r>
              <a:rPr lang="en-US" sz="2667" b="1" kern="0" dirty="0" smtClean="0">
                <a:solidFill>
                  <a:srgbClr val="FF0000"/>
                </a:solidFill>
                <a:latin typeface="Times New Roman"/>
                <a:ea typeface="微软雅黑"/>
                <a:cs typeface="Times New Roman" panose="02020603050405020304" pitchFamily="18" charset="0"/>
              </a:rPr>
              <a:t>link</a:t>
            </a:r>
            <a:r>
              <a:rPr lang="vi-VN" sz="2667" b="1" kern="0" dirty="0" smtClean="0">
                <a:solidFill>
                  <a:srgbClr val="FF0000"/>
                </a:solidFill>
                <a:latin typeface="Times New Roman"/>
                <a:ea typeface="微软雅黑"/>
                <a:cs typeface="Times New Roman" panose="02020603050405020304" pitchFamily="18" charset="0"/>
              </a:rPr>
              <a:t> </a:t>
            </a:r>
            <a:r>
              <a:rPr lang="en-US" sz="2667" b="1" kern="0" dirty="0" smtClean="0">
                <a:solidFill>
                  <a:srgbClr val="FF0000"/>
                </a:solidFill>
                <a:latin typeface="Times New Roman"/>
                <a:ea typeface="微软雅黑"/>
                <a:cs typeface="Times New Roman" panose="02020603050405020304" pitchFamily="18" charset="0"/>
              </a:rPr>
              <a:t>Facebook</a:t>
            </a:r>
            <a:r>
              <a:rPr lang="vi-VN" sz="2667" b="1" kern="0" dirty="0" smtClean="0">
                <a:solidFill>
                  <a:srgbClr val="FF0000"/>
                </a:solidFill>
                <a:latin typeface="Times New Roman"/>
                <a:ea typeface="微软雅黑"/>
                <a:cs typeface="Times New Roman" panose="02020603050405020304" pitchFamily="18" charset="0"/>
              </a:rPr>
              <a:t> Hien Tran PowerPoin</a:t>
            </a:r>
          </a:p>
          <a:p>
            <a:pPr lvl="0" algn="ctr" defTabSz="835526">
              <a:defRPr/>
            </a:pPr>
            <a:r>
              <a:rPr lang="en-US" sz="2667" b="1" kern="0" dirty="0">
                <a:solidFill>
                  <a:srgbClr val="0070C0"/>
                </a:solidFill>
                <a:latin typeface="Times New Roman"/>
                <a:ea typeface="微软雅黑"/>
                <a:cs typeface="Times New Roman" panose="02020603050405020304" pitchFamily="18" charset="0"/>
              </a:rPr>
              <a:t>https://www.facebook.com/profile.php?id=100061892167622</a:t>
            </a:r>
            <a:r>
              <a:rPr lang="en-US" sz="2667" b="1" kern="0" dirty="0" smtClean="0">
                <a:solidFill>
                  <a:srgbClr val="FF0000"/>
                </a:solidFill>
                <a:latin typeface="Times New Roman"/>
                <a:ea typeface="微软雅黑"/>
                <a:cs typeface="Times New Roman" panose="02020603050405020304" pitchFamily="18" charset="0"/>
              </a:rPr>
              <a:t> </a:t>
            </a:r>
            <a:endParaRPr lang="vi-VN" sz="2667" b="1" kern="0" dirty="0" smtClean="0">
              <a:solidFill>
                <a:srgbClr val="FF0000"/>
              </a:solidFill>
              <a:latin typeface="Times New Roman"/>
              <a:ea typeface="微软雅黑"/>
              <a:cs typeface="Times New Roman" panose="02020603050405020304" pitchFamily="18" charset="0"/>
            </a:endParaRPr>
          </a:p>
          <a:p>
            <a:pPr lvl="0" algn="ctr" defTabSz="835526">
              <a:defRPr/>
            </a:pPr>
            <a:r>
              <a:rPr lang="vi-VN" sz="2500" b="1" kern="0" dirty="0" smtClean="0">
                <a:solidFill>
                  <a:srgbClr val="00B0F0"/>
                </a:solidFill>
                <a:latin typeface="Times New Roman"/>
                <a:ea typeface="微软雅黑"/>
                <a:cs typeface="Times New Roman" panose="02020603050405020304" pitchFamily="18" charset="0"/>
              </a:rPr>
              <a:t>NHÓM GIÁO ÁN ĐIÊN TỬ 4,8,11 ( coppy link bên dưới vào tìm kiếm fb )</a:t>
            </a:r>
          </a:p>
          <a:p>
            <a:pPr lvl="0" algn="ctr" defTabSz="835526">
              <a:defRPr/>
            </a:pPr>
            <a:r>
              <a:rPr lang="vi-VN" sz="2667" b="1" kern="0" dirty="0" smtClean="0">
                <a:solidFill>
                  <a:srgbClr val="0070C0"/>
                </a:solidFill>
                <a:latin typeface="Times New Roman"/>
                <a:ea typeface="微软雅黑"/>
                <a:cs typeface="Times New Roman" panose="02020603050405020304" pitchFamily="18" charset="0"/>
                <a:hlinkClick r:id="rId3"/>
              </a:rPr>
              <a:t>https://www.facebook.com/groups/514479210372531/?ref=share_group_link</a:t>
            </a:r>
            <a:endParaRPr lang="vi-VN" sz="2667" b="1" kern="0" dirty="0" smtClean="0">
              <a:solidFill>
                <a:srgbClr val="0070C0"/>
              </a:solidFill>
              <a:latin typeface="Times New Roman"/>
              <a:ea typeface="微软雅黑"/>
              <a:cs typeface="Times New Roman" panose="02020603050405020304" pitchFamily="18" charset="0"/>
            </a:endParaRPr>
          </a:p>
          <a:p>
            <a:pPr lvl="0" algn="ctr" defTabSz="835526">
              <a:defRPr/>
            </a:pPr>
            <a:r>
              <a:rPr kumimoji="0" lang="en-US"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SĐT </a:t>
            </a:r>
            <a:r>
              <a:rPr kumimoji="0" lang="en-US" sz="3200" b="1" i="0" u="none" strike="noStrike" kern="0" cap="none" spc="0" normalizeH="0" baseline="0" noProof="0" dirty="0" err="1">
                <a:ln>
                  <a:noFill/>
                </a:ln>
                <a:solidFill>
                  <a:srgbClr val="00B0F0"/>
                </a:solidFill>
                <a:effectLst/>
                <a:uLnTx/>
                <a:uFillTx/>
                <a:latin typeface="Times New Roman"/>
                <a:ea typeface="微软雅黑"/>
                <a:cs typeface="Times New Roman" panose="02020603050405020304" pitchFamily="18" charset="0"/>
              </a:rPr>
              <a:t>zalo</a:t>
            </a:r>
            <a:r>
              <a:rPr kumimoji="0" lang="en-US" sz="3200"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 </a:t>
            </a:r>
            <a:r>
              <a:rPr kumimoji="0" lang="vi-VN"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Duy nhất</a:t>
            </a:r>
            <a:r>
              <a:rPr kumimoji="0" lang="vi-VN" sz="3200" b="1" i="0" u="none" strike="noStrike" kern="0" cap="none" spc="0" normalizeH="0" noProof="0" dirty="0" smtClean="0">
                <a:ln>
                  <a:noFill/>
                </a:ln>
                <a:solidFill>
                  <a:srgbClr val="00B0F0"/>
                </a:solidFill>
                <a:effectLst/>
                <a:uLnTx/>
                <a:uFillTx/>
                <a:latin typeface="Times New Roman"/>
                <a:ea typeface="微软雅黑"/>
                <a:cs typeface="Times New Roman" panose="02020603050405020304" pitchFamily="18" charset="0"/>
              </a:rPr>
              <a:t> </a:t>
            </a:r>
            <a:r>
              <a:rPr lang="vi-VN" sz="3200" b="1" kern="0" dirty="0" smtClean="0">
                <a:solidFill>
                  <a:srgbClr val="00B0F0"/>
                </a:solidFill>
                <a:latin typeface="Times New Roman"/>
                <a:ea typeface="微软雅黑"/>
                <a:cs typeface="Times New Roman" panose="02020603050405020304" pitchFamily="18" charset="0"/>
              </a:rPr>
              <a:t>Hiền Trần </a:t>
            </a:r>
            <a:r>
              <a:rPr kumimoji="0" lang="en-US"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 </a:t>
            </a:r>
            <a:r>
              <a:rPr kumimoji="0" lang="vi-VN"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0353095025 </a:t>
            </a:r>
          </a:p>
          <a:p>
            <a:pPr lvl="0" algn="ctr" defTabSz="835526">
              <a:defRPr/>
            </a:pPr>
            <a:r>
              <a:rPr kumimoji="0" lang="vi-VN" sz="3200" b="1" i="0" u="none" strike="noStrike" kern="0" cap="none" spc="0" normalizeH="0" baseline="0" noProof="0" dirty="0" smtClean="0">
                <a:ln>
                  <a:noFill/>
                </a:ln>
                <a:effectLst/>
                <a:uLnTx/>
                <a:uFillTx/>
                <a:latin typeface="Times New Roman"/>
                <a:ea typeface="微软雅黑"/>
                <a:cs typeface="Times New Roman" panose="02020603050405020304" pitchFamily="18" charset="0"/>
              </a:rPr>
              <a:t>( mọi</a:t>
            </a:r>
            <a:r>
              <a:rPr kumimoji="0" lang="vi-VN" sz="3200" b="1" i="0" u="none" strike="noStrike" kern="0" cap="none" spc="0" normalizeH="0" noProof="0" dirty="0" smtClean="0">
                <a:ln>
                  <a:noFill/>
                </a:ln>
                <a:effectLst/>
                <a:uLnTx/>
                <a:uFillTx/>
                <a:latin typeface="Times New Roman"/>
                <a:ea typeface="微软雅黑"/>
                <a:cs typeface="Times New Roman" panose="02020603050405020304" pitchFamily="18" charset="0"/>
              </a:rPr>
              <a:t> tài khoản khác đều giả mạo)</a:t>
            </a:r>
            <a:endParaRPr kumimoji="0" lang="en-US" sz="3200" b="1" i="0" u="none" strike="noStrike" kern="0" cap="none" spc="0" normalizeH="0" baseline="0" noProof="0" dirty="0">
              <a:ln>
                <a:noFill/>
              </a:ln>
              <a:effectLst/>
              <a:uLnTx/>
              <a:uFillTx/>
              <a:latin typeface="Times New Roman"/>
              <a:ea typeface="微软雅黑"/>
              <a:cs typeface="Times New Roman" panose="02020603050405020304" pitchFamily="18" charset="0"/>
            </a:endParaRPr>
          </a:p>
        </p:txBody>
      </p:sp>
    </p:spTree>
    <p:extLst>
      <p:ext uri="{BB962C8B-B14F-4D97-AF65-F5344CB8AC3E}">
        <p14:creationId xmlns:p14="http://schemas.microsoft.com/office/powerpoint/2010/main" val="2333799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17C39FD5-2F90-CB96-023D-BB4C05B9BA1C}"/>
              </a:ext>
            </a:extLst>
          </p:cNvPr>
          <p:cNvSpPr txBox="1"/>
          <p:nvPr/>
        </p:nvSpPr>
        <p:spPr>
          <a:xfrm>
            <a:off x="3190876" y="866761"/>
            <a:ext cx="643170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kể</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nghiệp</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329" y="531634"/>
            <a:ext cx="1879806"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bác</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sĩ</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họa</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sĩ</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bếp</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phi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2"/>
          <a:stretch>
            <a:fillRect/>
          </a:stretch>
        </p:blipFill>
        <p:spPr>
          <a:xfrm>
            <a:off x="4206863" y="593892"/>
            <a:ext cx="3206774" cy="1993565"/>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9B4D44D9-6F7E-6F19-C906-19903E1F712A}"/>
              </a:ext>
            </a:extLst>
          </p:cNvPr>
          <p:cNvPicPr>
            <a:picLocks noChangeAspect="1"/>
          </p:cNvPicPr>
          <p:nvPr/>
        </p:nvPicPr>
        <p:blipFill>
          <a:blip r:embed="rId13"/>
          <a:stretch>
            <a:fillRect/>
          </a:stretch>
        </p:blipFill>
        <p:spPr>
          <a:xfrm>
            <a:off x="1645471" y="1011118"/>
            <a:ext cx="1566808" cy="1292464"/>
          </a:xfrm>
          <a:prstGeom prst="rect">
            <a:avLst/>
          </a:prstGeom>
        </p:spPr>
      </p:pic>
      <p:pic>
        <p:nvPicPr>
          <p:cNvPr id="22" name="Picture 21">
            <a:extLst>
              <a:ext uri="{FF2B5EF4-FFF2-40B4-BE49-F238E27FC236}">
                <a16:creationId xmlns:a16="http://schemas.microsoft.com/office/drawing/2014/main" id="{5C738015-AD3B-0EF7-3E83-BA2623D09BAE}"/>
              </a:ext>
            </a:extLst>
          </p:cNvPr>
          <p:cNvPicPr>
            <a:picLocks noChangeAspect="1"/>
          </p:cNvPicPr>
          <p:nvPr/>
        </p:nvPicPr>
        <p:blipFill>
          <a:blip r:embed="rId14"/>
          <a:stretch>
            <a:fillRect/>
          </a:stretch>
        </p:blipFill>
        <p:spPr>
          <a:xfrm>
            <a:off x="2353112" y="1693817"/>
            <a:ext cx="7504826" cy="2517866"/>
          </a:xfrm>
          <a:prstGeom prst="rect">
            <a:avLst/>
          </a:prstGeom>
        </p:spPr>
      </p:pic>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75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Nêu được đóng góp của một số người lao động ở xung quanh.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xmln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id="{F11CF5AE-9296-9BFC-EBDD-F7AECD80182A}"/>
              </a:ext>
            </a:extLst>
          </p:cNvPr>
          <p:cNvSpPr txBox="1"/>
          <p:nvPr/>
        </p:nvSpPr>
        <p:spPr>
          <a:xfrm>
            <a:off x="3437107" y="2689412"/>
            <a:ext cx="763007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Biết vì sao phải biết ơn người lao động.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id="{DAA51BC6-CEC4-324A-574C-702155340D5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id="{F163EC87-8ECC-AD52-6CCF-A715DEFA6D3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pic>
        <p:nvPicPr>
          <p:cNvPr id="21" name="Picture 20">
            <a:extLst>
              <a:ext uri="{FF2B5EF4-FFF2-40B4-BE49-F238E27FC236}">
                <a16:creationId xmlns:a16="http://schemas.microsoft.com/office/drawing/2014/main" id="{99602FFF-0E5B-B824-BB5E-9A21192CDE65}"/>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1504950" y="0"/>
            <a:ext cx="8915400" cy="1606240"/>
            <a:chOff x="2948811" y="163197"/>
            <a:chExt cx="6768594" cy="1903412"/>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15682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 Quan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500BF255-7362-E282-47D0-81A7223F824C}"/>
              </a:ext>
            </a:extLst>
          </p:cNvPr>
          <p:cNvPicPr>
            <a:picLocks noChangeAspect="1"/>
          </p:cNvPicPr>
          <p:nvPr/>
        </p:nvPicPr>
        <p:blipFill>
          <a:blip r:embed="rId3"/>
          <a:stretch>
            <a:fillRect/>
          </a:stretch>
        </p:blipFill>
        <p:spPr>
          <a:xfrm>
            <a:off x="752475" y="1395412"/>
            <a:ext cx="3619500" cy="2238375"/>
          </a:xfrm>
          <a:prstGeom prst="rect">
            <a:avLst/>
          </a:prstGeom>
        </p:spPr>
      </p:pic>
      <p:pic>
        <p:nvPicPr>
          <p:cNvPr id="7" name="Picture 6">
            <a:extLst>
              <a:ext uri="{FF2B5EF4-FFF2-40B4-BE49-F238E27FC236}">
                <a16:creationId xmlns:a16="http://schemas.microsoft.com/office/drawing/2014/main" id="{1DC13A9D-5E58-D45A-AF2D-43DFC83B0D81}"/>
              </a:ext>
            </a:extLst>
          </p:cNvPr>
          <p:cNvPicPr>
            <a:picLocks noChangeAspect="1"/>
          </p:cNvPicPr>
          <p:nvPr/>
        </p:nvPicPr>
        <p:blipFill>
          <a:blip r:embed="rId4"/>
          <a:stretch>
            <a:fillRect/>
          </a:stretch>
        </p:blipFill>
        <p:spPr>
          <a:xfrm>
            <a:off x="4381500" y="1485900"/>
            <a:ext cx="3524250" cy="2114550"/>
          </a:xfrm>
          <a:prstGeom prst="rect">
            <a:avLst/>
          </a:prstGeom>
        </p:spPr>
      </p:pic>
      <p:pic>
        <p:nvPicPr>
          <p:cNvPr id="11" name="Picture 10">
            <a:extLst>
              <a:ext uri="{FF2B5EF4-FFF2-40B4-BE49-F238E27FC236}">
                <a16:creationId xmlns:a16="http://schemas.microsoft.com/office/drawing/2014/main" id="{8A5E329F-7CDC-FB40-68AF-EE07875566CB}"/>
              </a:ext>
            </a:extLst>
          </p:cNvPr>
          <p:cNvPicPr>
            <a:picLocks noChangeAspect="1"/>
          </p:cNvPicPr>
          <p:nvPr/>
        </p:nvPicPr>
        <p:blipFill>
          <a:blip r:embed="rId5"/>
          <a:stretch>
            <a:fillRect/>
          </a:stretch>
        </p:blipFill>
        <p:spPr>
          <a:xfrm>
            <a:off x="8124825" y="1476375"/>
            <a:ext cx="3277667" cy="2124075"/>
          </a:xfrm>
          <a:prstGeom prst="rect">
            <a:avLst/>
          </a:prstGeom>
        </p:spPr>
      </p:pic>
      <p:pic>
        <p:nvPicPr>
          <p:cNvPr id="14" name="Picture 13">
            <a:extLst>
              <a:ext uri="{FF2B5EF4-FFF2-40B4-BE49-F238E27FC236}">
                <a16:creationId xmlns:a16="http://schemas.microsoft.com/office/drawing/2014/main" id="{0E22F40D-676E-A38A-E50A-23E9D48FD85C}"/>
              </a:ext>
            </a:extLst>
          </p:cNvPr>
          <p:cNvPicPr>
            <a:picLocks noChangeAspect="1"/>
          </p:cNvPicPr>
          <p:nvPr/>
        </p:nvPicPr>
        <p:blipFill>
          <a:blip r:embed="rId6"/>
          <a:stretch>
            <a:fillRect/>
          </a:stretch>
        </p:blipFill>
        <p:spPr>
          <a:xfrm>
            <a:off x="957262" y="3781425"/>
            <a:ext cx="3305175" cy="2095500"/>
          </a:xfrm>
          <a:prstGeom prst="rect">
            <a:avLst/>
          </a:prstGeom>
        </p:spPr>
      </p:pic>
      <p:pic>
        <p:nvPicPr>
          <p:cNvPr id="16" name="Picture 15">
            <a:extLst>
              <a:ext uri="{FF2B5EF4-FFF2-40B4-BE49-F238E27FC236}">
                <a16:creationId xmlns:a16="http://schemas.microsoft.com/office/drawing/2014/main" id="{1172A2C9-5DE3-DCA4-7482-53F4EAE99901}"/>
              </a:ext>
            </a:extLst>
          </p:cNvPr>
          <p:cNvPicPr>
            <a:picLocks noChangeAspect="1"/>
          </p:cNvPicPr>
          <p:nvPr/>
        </p:nvPicPr>
        <p:blipFill>
          <a:blip r:embed="rId7"/>
          <a:stretch>
            <a:fillRect/>
          </a:stretch>
        </p:blipFill>
        <p:spPr>
          <a:xfrm>
            <a:off x="4462462" y="3752850"/>
            <a:ext cx="3324225" cy="2152650"/>
          </a:xfrm>
          <a:prstGeom prst="rect">
            <a:avLst/>
          </a:prstGeom>
        </p:spPr>
      </p:pic>
      <p:pic>
        <p:nvPicPr>
          <p:cNvPr id="18" name="Picture 17">
            <a:extLst>
              <a:ext uri="{FF2B5EF4-FFF2-40B4-BE49-F238E27FC236}">
                <a16:creationId xmlns:a16="http://schemas.microsoft.com/office/drawing/2014/main" id="{75C6D649-3BB7-D4B0-EA5E-FC36AC4849C5}"/>
              </a:ext>
            </a:extLst>
          </p:cNvPr>
          <p:cNvPicPr>
            <a:picLocks noChangeAspect="1"/>
          </p:cNvPicPr>
          <p:nvPr/>
        </p:nvPicPr>
        <p:blipFill>
          <a:blip r:embed="rId8"/>
          <a:stretch>
            <a:fillRect/>
          </a:stretch>
        </p:blipFill>
        <p:spPr>
          <a:xfrm>
            <a:off x="7948612" y="3738562"/>
            <a:ext cx="3438525" cy="2066925"/>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C17F589-44ED-C5E8-2582-DB2B303BD58D}"/>
              </a:ext>
            </a:extLst>
          </p:cNvPr>
          <p:cNvPicPr>
            <a:picLocks noChangeAspect="1"/>
          </p:cNvPicPr>
          <p:nvPr/>
        </p:nvPicPr>
        <p:blipFill>
          <a:blip r:embed="rId3"/>
          <a:stretch>
            <a:fillRect/>
          </a:stretch>
        </p:blipFill>
        <p:spPr>
          <a:xfrm>
            <a:off x="962025" y="1149653"/>
            <a:ext cx="4762500" cy="4427234"/>
          </a:xfrm>
          <a:prstGeom prst="rect">
            <a:avLst/>
          </a:prstGeom>
        </p:spPr>
      </p:pic>
      <p:grpSp>
        <p:nvGrpSpPr>
          <p:cNvPr id="6" name="Group 5">
            <a:extLst>
              <a:ext uri="{FF2B5EF4-FFF2-40B4-BE49-F238E27FC236}">
                <a16:creationId xmlns:a16="http://schemas.microsoft.com/office/drawing/2014/main" id="{B2CCF889-07BE-9818-42B7-29E35FAE9FEE}"/>
              </a:ext>
            </a:extLst>
          </p:cNvPr>
          <p:cNvGrpSpPr/>
          <p:nvPr/>
        </p:nvGrpSpPr>
        <p:grpSpPr>
          <a:xfrm>
            <a:off x="6058287" y="1885951"/>
            <a:ext cx="5305038" cy="1659657"/>
            <a:chOff x="4442924" y="2338591"/>
            <a:chExt cx="6419462" cy="1994858"/>
          </a:xfrm>
        </p:grpSpPr>
        <p:sp>
          <p:nvSpPr>
            <p:cNvPr id="7" name="Speech Bubble: Rectangle with Corners Rounded 6">
              <a:extLst>
                <a:ext uri="{FF2B5EF4-FFF2-40B4-BE49-F238E27FC236}">
                  <a16:creationId xmlns:a16="http://schemas.microsoft.com/office/drawing/2014/main" id="{2F02198E-3CED-6D8F-6777-996655866220}"/>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F7A8B59-6F03-BD2F-3CA3-8906DEE0E338}"/>
                </a:ext>
              </a:extLst>
            </p:cNvPr>
            <p:cNvSpPr txBox="1"/>
            <p:nvPr/>
          </p:nvSpPr>
          <p:spPr>
            <a:xfrm>
              <a:off x="4578219" y="2446765"/>
              <a:ext cx="6148872" cy="1886684"/>
            </a:xfrm>
            <a:prstGeom prst="rect">
              <a:avLst/>
            </a:prstGeom>
            <a:noFill/>
          </p:spPr>
          <p:txBody>
            <a:bodyPr wrap="square" rtlCol="0">
              <a:spAutoFit/>
            </a:bodyPr>
            <a:lstStyle/>
            <a:p>
              <a:pPr marL="0" marR="0" algn="just">
                <a:spcBef>
                  <a:spcPts val="100"/>
                </a:spcBef>
                <a:spcAft>
                  <a:spcPts val="100"/>
                </a:spcAft>
              </a:pPr>
              <a:r>
                <a:rPr lang="nl-NL"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 hãy nêu những đóng góp của người lao động trong bức tranh trên?</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pic>
        <p:nvPicPr>
          <p:cNvPr id="5" name="Picture 4">
            <a:extLst>
              <a:ext uri="{FF2B5EF4-FFF2-40B4-BE49-F238E27FC236}">
                <a16:creationId xmlns:a16="http://schemas.microsoft.com/office/drawing/2014/main" id="{365DBD0C-9C70-605F-CCCE-D7B742084D70}"/>
              </a:ext>
            </a:extLst>
          </p:cNvPr>
          <p:cNvPicPr>
            <a:picLocks noChangeAspect="1"/>
          </p:cNvPicPr>
          <p:nvPr/>
        </p:nvPicPr>
        <p:blipFill>
          <a:blip r:embed="rId4"/>
          <a:stretch>
            <a:fillRect/>
          </a:stretch>
        </p:blipFill>
        <p:spPr>
          <a:xfrm>
            <a:off x="666750" y="2409825"/>
            <a:ext cx="5321434" cy="3290887"/>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4" y="1743075"/>
            <a:ext cx="5423989" cy="31908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libri" panose="020F0502020204030204" pitchFamily="34" charset="0"/>
                <a:cs typeface="Calibri" panose="020F0502020204030204" pitchFamily="34" charset="0"/>
              </a:rPr>
              <a:t>Nghệ sĩ đờn ca tài tử Nam Bộ là những người góp phần bảo tồn di sản văn hóa phi vật thể quý giá của cộng đồng, mang lại những phút giây giải trí cho người nghe, góp phần phục vụ du lịch bền vững ở địa phương, duy trì sự đa dạng văn hóa của quốc gia và quốc tế,...</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662</Words>
  <Application>Microsoft Office PowerPoint</Application>
  <PresentationFormat>Widescreen</PresentationFormat>
  <Paragraphs>56</Paragraphs>
  <Slides>27</Slides>
  <Notes>0</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27</vt:i4>
      </vt:variant>
    </vt:vector>
  </HeadingPairs>
  <TitlesOfParts>
    <vt:vector size="44" baseType="lpstr">
      <vt:lpstr>微软雅黑</vt:lpstr>
      <vt:lpstr>#9Slide03 AllRoundGothic</vt:lpstr>
      <vt:lpstr>Arial</vt:lpstr>
      <vt:lpstr>Calibri</vt:lpstr>
      <vt:lpstr>Calibri Light</vt:lpstr>
      <vt:lpstr>Cambria</vt:lpstr>
      <vt:lpstr>Coming Soon</vt:lpstr>
      <vt:lpstr>Itim</vt:lpstr>
      <vt:lpstr>Livvic</vt:lpstr>
      <vt:lpstr>Roboto Condensed Light</vt:lpstr>
      <vt:lpstr>Times New Roman</vt:lpstr>
      <vt:lpstr>Wingdings</vt:lpstr>
      <vt:lpstr>思源黑体 CN Bold</vt:lpstr>
      <vt:lpstr>Office Theme</vt:lpstr>
      <vt:lpstr>Chủ đề Office</vt:lpstr>
      <vt:lpstr>Custom Design</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21</cp:revision>
  <dcterms:created xsi:type="dcterms:W3CDTF">2023-08-14T09:40:06Z</dcterms:created>
  <dcterms:modified xsi:type="dcterms:W3CDTF">2023-08-23T23:52:34Z</dcterms:modified>
</cp:coreProperties>
</file>