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62" r:id="rId2"/>
    <p:sldId id="284" r:id="rId3"/>
    <p:sldId id="274" r:id="rId4"/>
    <p:sldId id="275" r:id="rId5"/>
    <p:sldId id="276" r:id="rId6"/>
    <p:sldId id="277" r:id="rId7"/>
    <p:sldId id="278" r:id="rId8"/>
    <p:sldId id="279" r:id="rId9"/>
    <p:sldId id="298" r:id="rId10"/>
    <p:sldId id="280" r:id="rId11"/>
    <p:sldId id="285" r:id="rId12"/>
    <p:sldId id="256" r:id="rId13"/>
    <p:sldId id="287" r:id="rId14"/>
    <p:sldId id="288" r:id="rId15"/>
    <p:sldId id="257" r:id="rId16"/>
    <p:sldId id="289" r:id="rId17"/>
    <p:sldId id="290" r:id="rId18"/>
    <p:sldId id="264" r:id="rId19"/>
    <p:sldId id="291" r:id="rId20"/>
    <p:sldId id="292" r:id="rId21"/>
    <p:sldId id="293" r:id="rId22"/>
    <p:sldId id="294" r:id="rId23"/>
    <p:sldId id="295" r:id="rId24"/>
    <p:sldId id="296" r:id="rId25"/>
    <p:sldId id="297" r:id="rId26"/>
    <p:sldId id="271" r:id="rId27"/>
    <p:sldId id="281" r:id="rId28"/>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99"/>
    <a:srgbClr val="3F6133"/>
    <a:srgbClr val="6600CC"/>
    <a:srgbClr val="FCDEE6"/>
    <a:srgbClr val="FCF7F4"/>
    <a:srgbClr val="9BCBCF"/>
    <a:srgbClr val="819BD9"/>
    <a:srgbClr val="E4E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33" autoAdjust="0"/>
    <p:restoredTop sz="94660"/>
  </p:normalViewPr>
  <p:slideViewPr>
    <p:cSldViewPr>
      <p:cViewPr varScale="1">
        <p:scale>
          <a:sx n="151" d="100"/>
          <a:sy n="151" d="100"/>
        </p:scale>
        <p:origin x="594" y="132"/>
      </p:cViewPr>
      <p:guideLst>
        <p:guide orient="horz" pos="162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930EA661-2E4A-4EF7-B3FF-9BD9A1EAF3CC}" type="datetimeFigureOut">
              <a:rPr lang="vi-VN" smtClean="0"/>
              <a:t>29/08/2024</a:t>
            </a:fld>
            <a:endParaRPr lang="vi-VN"/>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D5C7BD9E-23B8-4FFC-B4A4-9A1B5ACE2859}" type="slidenum">
              <a:rPr lang="vi-VN" smtClean="0"/>
              <a:t>‹#›</a:t>
            </a:fld>
            <a:endParaRPr lang="vi-VN"/>
          </a:p>
        </p:txBody>
      </p:sp>
    </p:spTree>
    <p:extLst>
      <p:ext uri="{BB962C8B-B14F-4D97-AF65-F5344CB8AC3E}">
        <p14:creationId xmlns:p14="http://schemas.microsoft.com/office/powerpoint/2010/main" val="1545372695"/>
      </p:ext>
    </p:extLst>
  </p:cSld>
  <p:clrMap bg1="lt1" tx1="dk1" bg2="lt2" tx2="dk2" accent1="accent1" accent2="accent2" accent3="accent3" accent4="accent4" accent5="accent5" accent6="accent6" hlink="hlink" folHlink="folHlink"/>
  <p:notesStyle>
    <a:lvl1pPr marL="0" algn="l" defTabSz="914296" rtl="0" eaLnBrk="1" latinLnBrk="0" hangingPunct="1">
      <a:defRPr sz="1200" kern="1200">
        <a:solidFill>
          <a:schemeClr val="tx1"/>
        </a:solidFill>
        <a:latin typeface="+mn-lt"/>
        <a:ea typeface="+mn-ea"/>
        <a:cs typeface="+mn-cs"/>
      </a:defRPr>
    </a:lvl1pPr>
    <a:lvl2pPr marL="457148" algn="l" defTabSz="914296" rtl="0" eaLnBrk="1" latinLnBrk="0" hangingPunct="1">
      <a:defRPr sz="1200" kern="1200">
        <a:solidFill>
          <a:schemeClr val="tx1"/>
        </a:solidFill>
        <a:latin typeface="+mn-lt"/>
        <a:ea typeface="+mn-ea"/>
        <a:cs typeface="+mn-cs"/>
      </a:defRPr>
    </a:lvl2pPr>
    <a:lvl3pPr marL="914296" algn="l" defTabSz="914296" rtl="0" eaLnBrk="1" latinLnBrk="0" hangingPunct="1">
      <a:defRPr sz="1200" kern="1200">
        <a:solidFill>
          <a:schemeClr val="tx1"/>
        </a:solidFill>
        <a:latin typeface="+mn-lt"/>
        <a:ea typeface="+mn-ea"/>
        <a:cs typeface="+mn-cs"/>
      </a:defRPr>
    </a:lvl3pPr>
    <a:lvl4pPr marL="1371444" algn="l" defTabSz="914296" rtl="0" eaLnBrk="1" latinLnBrk="0" hangingPunct="1">
      <a:defRPr sz="1200" kern="1200">
        <a:solidFill>
          <a:schemeClr val="tx1"/>
        </a:solidFill>
        <a:latin typeface="+mn-lt"/>
        <a:ea typeface="+mn-ea"/>
        <a:cs typeface="+mn-cs"/>
      </a:defRPr>
    </a:lvl4pPr>
    <a:lvl5pPr marL="1828592" algn="l" defTabSz="914296" rtl="0" eaLnBrk="1" latinLnBrk="0" hangingPunct="1">
      <a:defRPr sz="1200" kern="1200">
        <a:solidFill>
          <a:schemeClr val="tx1"/>
        </a:solidFill>
        <a:latin typeface="+mn-lt"/>
        <a:ea typeface="+mn-ea"/>
        <a:cs typeface="+mn-cs"/>
      </a:defRPr>
    </a:lvl5pPr>
    <a:lvl6pPr marL="2285740" algn="l" defTabSz="914296" rtl="0" eaLnBrk="1" latinLnBrk="0" hangingPunct="1">
      <a:defRPr sz="1200" kern="1200">
        <a:solidFill>
          <a:schemeClr val="tx1"/>
        </a:solidFill>
        <a:latin typeface="+mn-lt"/>
        <a:ea typeface="+mn-ea"/>
        <a:cs typeface="+mn-cs"/>
      </a:defRPr>
    </a:lvl6pPr>
    <a:lvl7pPr marL="2742888" algn="l" defTabSz="914296" rtl="0" eaLnBrk="1" latinLnBrk="0" hangingPunct="1">
      <a:defRPr sz="1200" kern="1200">
        <a:solidFill>
          <a:schemeClr val="tx1"/>
        </a:solidFill>
        <a:latin typeface="+mn-lt"/>
        <a:ea typeface="+mn-ea"/>
        <a:cs typeface="+mn-cs"/>
      </a:defRPr>
    </a:lvl7pPr>
    <a:lvl8pPr marL="3200036" algn="l" defTabSz="914296" rtl="0" eaLnBrk="1" latinLnBrk="0" hangingPunct="1">
      <a:defRPr sz="1200" kern="1200">
        <a:solidFill>
          <a:schemeClr val="tx1"/>
        </a:solidFill>
        <a:latin typeface="+mn-lt"/>
        <a:ea typeface="+mn-ea"/>
        <a:cs typeface="+mn-cs"/>
      </a:defRPr>
    </a:lvl8pPr>
    <a:lvl9pPr marL="3657184" algn="l" defTabSz="9142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BÀI</a:t>
            </a:r>
            <a:r>
              <a:rPr lang="en-US" baseline="0" dirty="0"/>
              <a:t> GIẢNG ĐƯỢC THỰC HIỆN BỞI HUY DUẨN. </a:t>
            </a:r>
            <a:r>
              <a:rPr lang="en-US" baseline="0"/>
              <a:t>GMAIL: huyduan2410@gmail.com - https://www.facebook.com/huyduan24/</a:t>
            </a:r>
            <a:endParaRPr lang="en-US"/>
          </a:p>
          <a:p>
            <a:endParaRPr lang="en-US"/>
          </a:p>
        </p:txBody>
      </p:sp>
      <p:sp>
        <p:nvSpPr>
          <p:cNvPr id="4" name="Slide Number Placeholder 3"/>
          <p:cNvSpPr>
            <a:spLocks noGrp="1"/>
          </p:cNvSpPr>
          <p:nvPr>
            <p:ph type="sldNum" sz="quarter" idx="10"/>
          </p:nvPr>
        </p:nvSpPr>
        <p:spPr/>
        <p:txBody>
          <a:bodyPr/>
          <a:lstStyle/>
          <a:p>
            <a:fld id="{D5C7BD9E-23B8-4FFC-B4A4-9A1B5ACE2859}" type="slidenum">
              <a:rPr lang="vi-VN" smtClean="0"/>
              <a:t>1</a:t>
            </a:fld>
            <a:endParaRPr lang="vi-VN"/>
          </a:p>
        </p:txBody>
      </p:sp>
    </p:spTree>
    <p:extLst>
      <p:ext uri="{BB962C8B-B14F-4D97-AF65-F5344CB8AC3E}">
        <p14:creationId xmlns:p14="http://schemas.microsoft.com/office/powerpoint/2010/main" val="1235893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3</a:t>
            </a:fld>
            <a:endParaRPr lang="en-US"/>
          </a:p>
        </p:txBody>
      </p:sp>
    </p:spTree>
    <p:extLst>
      <p:ext uri="{BB962C8B-B14F-4D97-AF65-F5344CB8AC3E}">
        <p14:creationId xmlns:p14="http://schemas.microsoft.com/office/powerpoint/2010/main" val="2150227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từ</a:t>
            </a:r>
            <a:r>
              <a:rPr lang="en-US" baseline="0" dirty="0"/>
              <a:t> 1 </a:t>
            </a:r>
            <a:r>
              <a:rPr lang="en-US" baseline="0" dirty="0" err="1"/>
              <a:t>đến</a:t>
            </a:r>
            <a:r>
              <a:rPr lang="en-US" baseline="0" dirty="0"/>
              <a:t> 4</a:t>
            </a:r>
            <a:endParaRPr lang="en-US" dirty="0"/>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4</a:t>
            </a:fld>
            <a:endParaRPr lang="en-US"/>
          </a:p>
        </p:txBody>
      </p:sp>
    </p:spTree>
    <p:extLst>
      <p:ext uri="{BB962C8B-B14F-4D97-AF65-F5344CB8AC3E}">
        <p14:creationId xmlns:p14="http://schemas.microsoft.com/office/powerpoint/2010/main" val="1841982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5</a:t>
            </a:fld>
            <a:endParaRPr lang="en-US"/>
          </a:p>
        </p:txBody>
      </p:sp>
    </p:spTree>
    <p:extLst>
      <p:ext uri="{BB962C8B-B14F-4D97-AF65-F5344CB8AC3E}">
        <p14:creationId xmlns:p14="http://schemas.microsoft.com/office/powerpoint/2010/main" val="110279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6</a:t>
            </a:fld>
            <a:endParaRPr lang="en-US"/>
          </a:p>
        </p:txBody>
      </p:sp>
    </p:spTree>
    <p:extLst>
      <p:ext uri="{BB962C8B-B14F-4D97-AF65-F5344CB8AC3E}">
        <p14:creationId xmlns:p14="http://schemas.microsoft.com/office/powerpoint/2010/main" val="868011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7</a:t>
            </a:fld>
            <a:endParaRPr lang="en-US"/>
          </a:p>
        </p:txBody>
      </p:sp>
    </p:spTree>
    <p:extLst>
      <p:ext uri="{BB962C8B-B14F-4D97-AF65-F5344CB8AC3E}">
        <p14:creationId xmlns:p14="http://schemas.microsoft.com/office/powerpoint/2010/main" val="2059332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8</a:t>
            </a:fld>
            <a:endParaRPr lang="en-US"/>
          </a:p>
        </p:txBody>
      </p:sp>
    </p:spTree>
    <p:extLst>
      <p:ext uri="{BB962C8B-B14F-4D97-AF65-F5344CB8AC3E}">
        <p14:creationId xmlns:p14="http://schemas.microsoft.com/office/powerpoint/2010/main" val="2242048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F5903E-E023-405A-B7D6-6884BB5E971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A0961AD9-F436-4135-B2A2-6E3A6D812BF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D7876383-A13C-4D88-AA84-20FE51246397}"/>
              </a:ext>
            </a:extLst>
          </p:cNvPr>
          <p:cNvSpPr>
            <a:spLocks noGrp="1"/>
          </p:cNvSpPr>
          <p:nvPr>
            <p:ph type="dt" sz="half" idx="10"/>
          </p:nvPr>
        </p:nvSpPr>
        <p:spPr/>
        <p:txBody>
          <a:bodyPr/>
          <a:lstStyle/>
          <a:p>
            <a:fld id="{218FD9DB-E630-4642-8F05-E25D3741F451}" type="datetimeFigureOut">
              <a:rPr lang="en-US" smtClean="0"/>
              <a:t>8/29/2024</a:t>
            </a:fld>
            <a:endParaRPr lang="en-US"/>
          </a:p>
        </p:txBody>
      </p:sp>
      <p:sp>
        <p:nvSpPr>
          <p:cNvPr id="5" name="Footer Placeholder 4">
            <a:extLst>
              <a:ext uri="{FF2B5EF4-FFF2-40B4-BE49-F238E27FC236}">
                <a16:creationId xmlns:a16="http://schemas.microsoft.com/office/drawing/2014/main" xmlns="" id="{14773FF1-5B16-4682-9D8B-0871BB365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A3E548-213C-4744-8C03-326283888A27}"/>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3686932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F5AD75-EF2D-49DF-8A45-D2FC868F52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A449782-9A7C-4365-8819-1AA7E8824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281894-E624-4E7A-8D77-D503475BF4F4}"/>
              </a:ext>
            </a:extLst>
          </p:cNvPr>
          <p:cNvSpPr>
            <a:spLocks noGrp="1"/>
          </p:cNvSpPr>
          <p:nvPr>
            <p:ph type="dt" sz="half" idx="10"/>
          </p:nvPr>
        </p:nvSpPr>
        <p:spPr/>
        <p:txBody>
          <a:bodyPr/>
          <a:lstStyle/>
          <a:p>
            <a:fld id="{218FD9DB-E630-4642-8F05-E25D3741F451}" type="datetimeFigureOut">
              <a:rPr lang="en-US" smtClean="0"/>
              <a:t>8/29/2024</a:t>
            </a:fld>
            <a:endParaRPr lang="en-US"/>
          </a:p>
        </p:txBody>
      </p:sp>
      <p:sp>
        <p:nvSpPr>
          <p:cNvPr id="5" name="Footer Placeholder 4">
            <a:extLst>
              <a:ext uri="{FF2B5EF4-FFF2-40B4-BE49-F238E27FC236}">
                <a16:creationId xmlns:a16="http://schemas.microsoft.com/office/drawing/2014/main" xmlns="" id="{EB8C3646-6779-4F57-940C-5F5AB6C38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39B563-4B67-49A3-A675-5282080D43A3}"/>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4916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7B24B82-0D2D-4C8D-B5E4-5C9CAC6DDB3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2482641-98A8-466F-B8D2-E571FF4C64B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2D20BA-8E36-4FE5-83E2-580C56AA0FF8}"/>
              </a:ext>
            </a:extLst>
          </p:cNvPr>
          <p:cNvSpPr>
            <a:spLocks noGrp="1"/>
          </p:cNvSpPr>
          <p:nvPr>
            <p:ph type="dt" sz="half" idx="10"/>
          </p:nvPr>
        </p:nvSpPr>
        <p:spPr/>
        <p:txBody>
          <a:bodyPr/>
          <a:lstStyle/>
          <a:p>
            <a:fld id="{218FD9DB-E630-4642-8F05-E25D3741F451}" type="datetimeFigureOut">
              <a:rPr lang="en-US" smtClean="0"/>
              <a:t>8/29/2024</a:t>
            </a:fld>
            <a:endParaRPr lang="en-US"/>
          </a:p>
        </p:txBody>
      </p:sp>
      <p:sp>
        <p:nvSpPr>
          <p:cNvPr id="5" name="Footer Placeholder 4">
            <a:extLst>
              <a:ext uri="{FF2B5EF4-FFF2-40B4-BE49-F238E27FC236}">
                <a16:creationId xmlns:a16="http://schemas.microsoft.com/office/drawing/2014/main" xmlns="" id="{2332C953-A613-4365-9CD1-CE38BF805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E465804-D3D0-444B-8958-4747AEE68892}"/>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245026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3DA34A-6256-4AEC-9047-7112BFBBF3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507A1DF-7BC8-4656-9EFF-634D6D617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0D5AB7E-8218-43CD-BADF-F90FEAC2423E}"/>
              </a:ext>
            </a:extLst>
          </p:cNvPr>
          <p:cNvSpPr>
            <a:spLocks noGrp="1"/>
          </p:cNvSpPr>
          <p:nvPr>
            <p:ph type="dt" sz="half" idx="10"/>
          </p:nvPr>
        </p:nvSpPr>
        <p:spPr/>
        <p:txBody>
          <a:bodyPr/>
          <a:lstStyle/>
          <a:p>
            <a:fld id="{218FD9DB-E630-4642-8F05-E25D3741F451}" type="datetimeFigureOut">
              <a:rPr lang="en-US" smtClean="0"/>
              <a:t>8/29/2024</a:t>
            </a:fld>
            <a:endParaRPr lang="en-US"/>
          </a:p>
        </p:txBody>
      </p:sp>
      <p:sp>
        <p:nvSpPr>
          <p:cNvPr id="5" name="Footer Placeholder 4">
            <a:extLst>
              <a:ext uri="{FF2B5EF4-FFF2-40B4-BE49-F238E27FC236}">
                <a16:creationId xmlns:a16="http://schemas.microsoft.com/office/drawing/2014/main" xmlns="" id="{CD15D7EE-317F-4647-8491-3A66A13C2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9265B4B-A5E2-48D7-9515-E18CE4EF465F}"/>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954184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9A4D36-A3E0-499F-8525-6C08D85A236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F377BFAA-8771-43A1-B1A4-39F112810D8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CF2869B-E054-463F-89B9-CEC332C7992F}"/>
              </a:ext>
            </a:extLst>
          </p:cNvPr>
          <p:cNvSpPr>
            <a:spLocks noGrp="1"/>
          </p:cNvSpPr>
          <p:nvPr>
            <p:ph type="dt" sz="half" idx="10"/>
          </p:nvPr>
        </p:nvSpPr>
        <p:spPr/>
        <p:txBody>
          <a:bodyPr/>
          <a:lstStyle/>
          <a:p>
            <a:fld id="{218FD9DB-E630-4642-8F05-E25D3741F451}" type="datetimeFigureOut">
              <a:rPr lang="en-US" smtClean="0"/>
              <a:t>8/29/2024</a:t>
            </a:fld>
            <a:endParaRPr lang="en-US"/>
          </a:p>
        </p:txBody>
      </p:sp>
      <p:sp>
        <p:nvSpPr>
          <p:cNvPr id="5" name="Footer Placeholder 4">
            <a:extLst>
              <a:ext uri="{FF2B5EF4-FFF2-40B4-BE49-F238E27FC236}">
                <a16:creationId xmlns:a16="http://schemas.microsoft.com/office/drawing/2014/main" xmlns="" id="{967E7940-F944-4B2A-BE72-5DD4F982B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E278ED-86E2-4DAD-8E8B-5C83FD970C55}"/>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417285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F468C3-E2AB-4487-9391-ED8C52310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8853D0-7287-4D29-82F8-0B579F820A3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157C668-E241-412C-A1CB-B433771F02A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BBC16D-01D0-40DE-8106-4F462BB80274}"/>
              </a:ext>
            </a:extLst>
          </p:cNvPr>
          <p:cNvSpPr>
            <a:spLocks noGrp="1"/>
          </p:cNvSpPr>
          <p:nvPr>
            <p:ph type="dt" sz="half" idx="10"/>
          </p:nvPr>
        </p:nvSpPr>
        <p:spPr/>
        <p:txBody>
          <a:bodyPr/>
          <a:lstStyle/>
          <a:p>
            <a:fld id="{218FD9DB-E630-4642-8F05-E25D3741F451}" type="datetimeFigureOut">
              <a:rPr lang="en-US" smtClean="0"/>
              <a:t>8/29/2024</a:t>
            </a:fld>
            <a:endParaRPr lang="en-US"/>
          </a:p>
        </p:txBody>
      </p:sp>
      <p:sp>
        <p:nvSpPr>
          <p:cNvPr id="6" name="Footer Placeholder 5">
            <a:extLst>
              <a:ext uri="{FF2B5EF4-FFF2-40B4-BE49-F238E27FC236}">
                <a16:creationId xmlns:a16="http://schemas.microsoft.com/office/drawing/2014/main" xmlns="" id="{B05E7398-7B9B-490E-9168-D4459E28A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9D145B2-DA3A-4498-A10C-C1707878CD29}"/>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475752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F8A176-A523-45A1-B983-35D75ECF2BC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A062B9C-7EE5-4702-AF20-109DE0D5CAF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20F0538-2638-457D-A1CC-8DD7E051F17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705DB72-3627-48C5-89B5-31CA5E21BA3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51333E0-FD26-4C24-B1D0-323C0D5D6EE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6C2C80B-BF0B-4625-9CDA-DD58360682A7}"/>
              </a:ext>
            </a:extLst>
          </p:cNvPr>
          <p:cNvSpPr>
            <a:spLocks noGrp="1"/>
          </p:cNvSpPr>
          <p:nvPr>
            <p:ph type="dt" sz="half" idx="10"/>
          </p:nvPr>
        </p:nvSpPr>
        <p:spPr/>
        <p:txBody>
          <a:bodyPr/>
          <a:lstStyle/>
          <a:p>
            <a:fld id="{218FD9DB-E630-4642-8F05-E25D3741F451}" type="datetimeFigureOut">
              <a:rPr lang="en-US" smtClean="0"/>
              <a:t>8/29/2024</a:t>
            </a:fld>
            <a:endParaRPr lang="en-US"/>
          </a:p>
        </p:txBody>
      </p:sp>
      <p:sp>
        <p:nvSpPr>
          <p:cNvPr id="8" name="Footer Placeholder 7">
            <a:extLst>
              <a:ext uri="{FF2B5EF4-FFF2-40B4-BE49-F238E27FC236}">
                <a16:creationId xmlns:a16="http://schemas.microsoft.com/office/drawing/2014/main" xmlns="" id="{BFD06085-EA3A-4120-9468-9BC3C8DE9A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BBA3572-37E6-4E29-BD5A-2E3141FE5120}"/>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2768470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194136-E15A-4DAD-8D40-328C5277F0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3E38538-1FAD-4F0F-A403-B9AC1CBA2C04}"/>
              </a:ext>
            </a:extLst>
          </p:cNvPr>
          <p:cNvSpPr>
            <a:spLocks noGrp="1"/>
          </p:cNvSpPr>
          <p:nvPr>
            <p:ph type="dt" sz="half" idx="10"/>
          </p:nvPr>
        </p:nvSpPr>
        <p:spPr/>
        <p:txBody>
          <a:bodyPr/>
          <a:lstStyle/>
          <a:p>
            <a:fld id="{218FD9DB-E630-4642-8F05-E25D3741F451}" type="datetimeFigureOut">
              <a:rPr lang="en-US" smtClean="0"/>
              <a:t>8/29/2024</a:t>
            </a:fld>
            <a:endParaRPr lang="en-US"/>
          </a:p>
        </p:txBody>
      </p:sp>
      <p:sp>
        <p:nvSpPr>
          <p:cNvPr id="4" name="Footer Placeholder 3">
            <a:extLst>
              <a:ext uri="{FF2B5EF4-FFF2-40B4-BE49-F238E27FC236}">
                <a16:creationId xmlns:a16="http://schemas.microsoft.com/office/drawing/2014/main" xmlns="" id="{45B1A7F7-141C-4AA4-8D45-A5863B8575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864BF63-1EAC-4D96-9A32-7976EA3EB3DA}"/>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819277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AF486D1-C20C-4193-A6BC-AD415D68ABFE}"/>
              </a:ext>
            </a:extLst>
          </p:cNvPr>
          <p:cNvSpPr>
            <a:spLocks noGrp="1"/>
          </p:cNvSpPr>
          <p:nvPr>
            <p:ph type="dt" sz="half" idx="10"/>
          </p:nvPr>
        </p:nvSpPr>
        <p:spPr/>
        <p:txBody>
          <a:bodyPr/>
          <a:lstStyle/>
          <a:p>
            <a:fld id="{218FD9DB-E630-4642-8F05-E25D3741F451}" type="datetimeFigureOut">
              <a:rPr lang="en-US" smtClean="0"/>
              <a:t>8/29/2024</a:t>
            </a:fld>
            <a:endParaRPr lang="en-US"/>
          </a:p>
        </p:txBody>
      </p:sp>
      <p:sp>
        <p:nvSpPr>
          <p:cNvPr id="3" name="Footer Placeholder 2">
            <a:extLst>
              <a:ext uri="{FF2B5EF4-FFF2-40B4-BE49-F238E27FC236}">
                <a16:creationId xmlns:a16="http://schemas.microsoft.com/office/drawing/2014/main" xmlns="" id="{25C1F857-0528-426D-AE77-619D1AA6B5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98F904A-6752-4393-B2AC-CE849BCA29F7}"/>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784048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604593-792C-4550-931A-BD2EB322B60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23CB1928-4575-499F-BC95-140B5F3E29F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CD44BD6-437F-4569-B705-87F505D05B6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D402DFBF-91B9-4CEC-82B7-144760C02AB0}"/>
              </a:ext>
            </a:extLst>
          </p:cNvPr>
          <p:cNvSpPr>
            <a:spLocks noGrp="1"/>
          </p:cNvSpPr>
          <p:nvPr>
            <p:ph type="dt" sz="half" idx="10"/>
          </p:nvPr>
        </p:nvSpPr>
        <p:spPr/>
        <p:txBody>
          <a:bodyPr/>
          <a:lstStyle/>
          <a:p>
            <a:fld id="{218FD9DB-E630-4642-8F05-E25D3741F451}" type="datetimeFigureOut">
              <a:rPr lang="en-US" smtClean="0"/>
              <a:t>8/29/2024</a:t>
            </a:fld>
            <a:endParaRPr lang="en-US"/>
          </a:p>
        </p:txBody>
      </p:sp>
      <p:sp>
        <p:nvSpPr>
          <p:cNvPr id="6" name="Footer Placeholder 5">
            <a:extLst>
              <a:ext uri="{FF2B5EF4-FFF2-40B4-BE49-F238E27FC236}">
                <a16:creationId xmlns:a16="http://schemas.microsoft.com/office/drawing/2014/main" xmlns="" id="{50AC6F8C-3069-40A1-849A-3FE3BC719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7A68017-7666-4686-9FA0-67178E590467}"/>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360052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F5A8C5-FBDF-4326-B7E4-5EA806090BC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10850E5E-399C-47CF-8273-73676163459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xmlns="" id="{9F73E21A-AF5A-4F34-9648-D6D24FFD18D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0DF2DE56-FE8A-44FB-9B62-EE945248E886}"/>
              </a:ext>
            </a:extLst>
          </p:cNvPr>
          <p:cNvSpPr>
            <a:spLocks noGrp="1"/>
          </p:cNvSpPr>
          <p:nvPr>
            <p:ph type="dt" sz="half" idx="10"/>
          </p:nvPr>
        </p:nvSpPr>
        <p:spPr/>
        <p:txBody>
          <a:bodyPr/>
          <a:lstStyle/>
          <a:p>
            <a:fld id="{218FD9DB-E630-4642-8F05-E25D3741F451}" type="datetimeFigureOut">
              <a:rPr lang="en-US" smtClean="0"/>
              <a:t>8/29/2024</a:t>
            </a:fld>
            <a:endParaRPr lang="en-US"/>
          </a:p>
        </p:txBody>
      </p:sp>
      <p:sp>
        <p:nvSpPr>
          <p:cNvPr id="6" name="Footer Placeholder 5">
            <a:extLst>
              <a:ext uri="{FF2B5EF4-FFF2-40B4-BE49-F238E27FC236}">
                <a16:creationId xmlns:a16="http://schemas.microsoft.com/office/drawing/2014/main" xmlns="" id="{E896B5D0-3F15-49DD-A866-241D66910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5FCB6DA-59A9-4FB3-9BED-936D68BBED84}"/>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3366466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0FE9625-9020-4342-8DCD-D8168D2589B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B2516E5-AD65-43E7-9E54-CE74A4D3B95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204BAE-E4F5-4DC5-9F2B-0BB8D21A01B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18FD9DB-E630-4642-8F05-E25D3741F451}" type="datetimeFigureOut">
              <a:rPr lang="en-US" smtClean="0"/>
              <a:t>8/29/2024</a:t>
            </a:fld>
            <a:endParaRPr lang="en-US"/>
          </a:p>
        </p:txBody>
      </p:sp>
      <p:sp>
        <p:nvSpPr>
          <p:cNvPr id="5" name="Footer Placeholder 4">
            <a:extLst>
              <a:ext uri="{FF2B5EF4-FFF2-40B4-BE49-F238E27FC236}">
                <a16:creationId xmlns:a16="http://schemas.microsoft.com/office/drawing/2014/main" xmlns="" id="{668684BC-8018-435F-AF4F-8C92DFCFAE4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8E5A06A-9C18-4F5D-859D-0C44963E4FF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6B58E86-0A05-47D9-9E7A-8E15938095E4}" type="slidenum">
              <a:rPr lang="en-US" smtClean="0"/>
              <a:t>‹#›</a:t>
            </a:fld>
            <a:endParaRPr lang="en-US"/>
          </a:p>
        </p:txBody>
      </p:sp>
    </p:spTree>
    <p:extLst>
      <p:ext uri="{BB962C8B-B14F-4D97-AF65-F5344CB8AC3E}">
        <p14:creationId xmlns:p14="http://schemas.microsoft.com/office/powerpoint/2010/main" val="901220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9.png"/><Relationship Id="rId1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4.png"/><Relationship Id="rId12" Type="http://schemas.openxmlformats.org/officeDocument/2006/relationships/image" Target="../media/image8.png"/><Relationship Id="rId17" Type="http://schemas.openxmlformats.org/officeDocument/2006/relationships/slide" Target="slide12.xml"/><Relationship Id="rId2" Type="http://schemas.microsoft.com/office/2007/relationships/media" Target="../media/media1.mp3"/><Relationship Id="rId16" Type="http://schemas.openxmlformats.org/officeDocument/2006/relationships/image" Target="../media/image12.png"/><Relationship Id="rId1" Type="http://schemas.openxmlformats.org/officeDocument/2006/relationships/audio" Target="NULL" TargetMode="External"/><Relationship Id="rId6" Type="http://schemas.openxmlformats.org/officeDocument/2006/relationships/notesSlide" Target="../notesSlides/notesSlide2.xml"/><Relationship Id="rId11" Type="http://schemas.microsoft.com/office/2007/relationships/hdphoto" Target="../media/hdphoto1.wdp"/><Relationship Id="rId5" Type="http://schemas.openxmlformats.org/officeDocument/2006/relationships/slideLayout" Target="../slideLayouts/slideLayout2.xml"/><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13" Type="http://schemas.openxmlformats.org/officeDocument/2006/relationships/slideLayout" Target="../slideLayouts/slideLayout1.xml"/><Relationship Id="rId18" Type="http://schemas.openxmlformats.org/officeDocument/2006/relationships/image" Target="../media/image15.png"/><Relationship Id="rId26" Type="http://schemas.openxmlformats.org/officeDocument/2006/relationships/image" Target="../media/image22.png"/><Relationship Id="rId39" Type="http://schemas.openxmlformats.org/officeDocument/2006/relationships/image" Target="../media/image13.png"/><Relationship Id="rId21" Type="http://schemas.openxmlformats.org/officeDocument/2006/relationships/image" Target="../media/image18.png"/><Relationship Id="rId34" Type="http://schemas.openxmlformats.org/officeDocument/2006/relationships/slide" Target="slide6.xml"/><Relationship Id="rId42" Type="http://schemas.openxmlformats.org/officeDocument/2006/relationships/slide" Target="slide10.xml"/><Relationship Id="rId7" Type="http://schemas.microsoft.com/office/2007/relationships/media" Target="../media/media4.mp3"/><Relationship Id="rId2" Type="http://schemas.openxmlformats.org/officeDocument/2006/relationships/audio" Target="../media/media1.mp3"/><Relationship Id="rId16" Type="http://schemas.openxmlformats.org/officeDocument/2006/relationships/image" Target="../media/image14.png"/><Relationship Id="rId20" Type="http://schemas.openxmlformats.org/officeDocument/2006/relationships/image" Target="../media/image17.png"/><Relationship Id="rId29" Type="http://schemas.openxmlformats.org/officeDocument/2006/relationships/image" Target="../media/image24.gif"/><Relationship Id="rId41" Type="http://schemas.openxmlformats.org/officeDocument/2006/relationships/image" Target="../media/image30.png"/><Relationship Id="rId1" Type="http://schemas.microsoft.com/office/2007/relationships/media" Target="../media/media1.mp3"/><Relationship Id="rId6" Type="http://schemas.microsoft.com/office/2007/relationships/media" Target="../media/media3.mp3"/><Relationship Id="rId11" Type="http://schemas.microsoft.com/office/2007/relationships/media" Target="../media/media6.mp3"/><Relationship Id="rId24" Type="http://schemas.openxmlformats.org/officeDocument/2006/relationships/image" Target="../media/image20.png"/><Relationship Id="rId32" Type="http://schemas.openxmlformats.org/officeDocument/2006/relationships/image" Target="../media/image27.gif"/><Relationship Id="rId37" Type="http://schemas.openxmlformats.org/officeDocument/2006/relationships/image" Target="../media/image28.png"/><Relationship Id="rId40" Type="http://schemas.openxmlformats.org/officeDocument/2006/relationships/slide" Target="slide12.xml"/><Relationship Id="rId5" Type="http://schemas.openxmlformats.org/officeDocument/2006/relationships/audio" Target="NULL" TargetMode="External"/><Relationship Id="rId15" Type="http://schemas.openxmlformats.org/officeDocument/2006/relationships/image" Target="../media/image4.png"/><Relationship Id="rId23" Type="http://schemas.openxmlformats.org/officeDocument/2006/relationships/image" Target="../media/image5.gif"/><Relationship Id="rId28" Type="http://schemas.microsoft.com/office/2007/relationships/hdphoto" Target="../media/hdphoto3.wdp"/><Relationship Id="rId36" Type="http://schemas.openxmlformats.org/officeDocument/2006/relationships/slide" Target="slide8.xml"/><Relationship Id="rId10" Type="http://schemas.openxmlformats.org/officeDocument/2006/relationships/audio" Target="../media/media5.mp3"/><Relationship Id="rId19" Type="http://schemas.openxmlformats.org/officeDocument/2006/relationships/image" Target="../media/image16.png"/><Relationship Id="rId31" Type="http://schemas.openxmlformats.org/officeDocument/2006/relationships/image" Target="../media/image26.gif"/><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3.xml"/><Relationship Id="rId22" Type="http://schemas.openxmlformats.org/officeDocument/2006/relationships/image" Target="../media/image19.png"/><Relationship Id="rId27" Type="http://schemas.openxmlformats.org/officeDocument/2006/relationships/image" Target="../media/image23.png"/><Relationship Id="rId30" Type="http://schemas.openxmlformats.org/officeDocument/2006/relationships/image" Target="../media/image25.gif"/><Relationship Id="rId35" Type="http://schemas.openxmlformats.org/officeDocument/2006/relationships/slide" Target="slide7.xml"/><Relationship Id="rId8" Type="http://schemas.openxmlformats.org/officeDocument/2006/relationships/audio" Target="../media/media4.mp3"/><Relationship Id="rId3" Type="http://schemas.microsoft.com/office/2007/relationships/media" Target="../media/media2.mp3"/><Relationship Id="rId12" Type="http://schemas.openxmlformats.org/officeDocument/2006/relationships/audio" Target="../media/media6.mp3"/><Relationship Id="rId17" Type="http://schemas.microsoft.com/office/2007/relationships/hdphoto" Target="../media/hdphoto2.wdp"/><Relationship Id="rId25" Type="http://schemas.openxmlformats.org/officeDocument/2006/relationships/image" Target="../media/image21.png"/><Relationship Id="rId33" Type="http://schemas.openxmlformats.org/officeDocument/2006/relationships/slide" Target="slide5.xml"/><Relationship Id="rId38"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2.png"/><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4.png"/><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5.png"/><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25.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slide" Target="slide4.xml"/><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6000" r="-26000"/>
          </a:stretch>
        </a:blipFill>
        <a:effectLst/>
      </p:bgPr>
    </p:bg>
    <p:spTree>
      <p:nvGrpSpPr>
        <p:cNvPr id="1" name=""/>
        <p:cNvGrpSpPr/>
        <p:nvPr/>
      </p:nvGrpSpPr>
      <p:grpSpPr>
        <a:xfrm>
          <a:off x="0" y="0"/>
          <a:ext cx="0" cy="0"/>
          <a:chOff x="0" y="0"/>
          <a:chExt cx="0" cy="0"/>
        </a:xfrm>
      </p:grpSpPr>
      <p:pic>
        <p:nvPicPr>
          <p:cNvPr id="8" name="图片 2077" descr="2"/>
          <p:cNvPicPr>
            <a:picLocks noChangeAspect="1"/>
          </p:cNvPicPr>
          <p:nvPr/>
        </p:nvPicPr>
        <p:blipFill>
          <a:blip r:embed="rId4"/>
          <a:stretch>
            <a:fillRect/>
          </a:stretch>
        </p:blipFill>
        <p:spPr>
          <a:xfrm rot="20027751" flipH="1">
            <a:off x="221640" y="1511303"/>
            <a:ext cx="3086100" cy="1031875"/>
          </a:xfrm>
          <a:prstGeom prst="rect">
            <a:avLst/>
          </a:prstGeom>
          <a:noFill/>
          <a:ln w="9525">
            <a:noFill/>
          </a:ln>
        </p:spPr>
      </p:pic>
      <p:sp>
        <p:nvSpPr>
          <p:cNvPr id="10" name="Google Shape;88;p1"/>
          <p:cNvSpPr txBox="1"/>
          <p:nvPr/>
        </p:nvSpPr>
        <p:spPr>
          <a:xfrm>
            <a:off x="1539278" y="1034619"/>
            <a:ext cx="6065443" cy="1509614"/>
          </a:xfrm>
          <a:prstGeom prst="rect">
            <a:avLst/>
          </a:prstGeom>
          <a:noFill/>
          <a:ln>
            <a:noFill/>
          </a:ln>
        </p:spPr>
        <p:txBody>
          <a:bodyPr spcFirstLastPara="1" wrap="square" lIns="68569" tIns="34275" rIns="68569" bIns="34275" anchor="t" anchorCtr="0">
            <a:spAutoFit/>
          </a:bodyPr>
          <a:lstStyle/>
          <a:p>
            <a:pPr algn="ctr">
              <a:lnSpc>
                <a:spcPct val="130000"/>
              </a:lnSpc>
            </a:pP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CHÀO MỪNG CÁC </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 ĐẾN VỚI TIẾT HỌC</a:t>
            </a:r>
            <a:endParaRPr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endParaRPr>
          </a:p>
        </p:txBody>
      </p:sp>
      <p:sp>
        <p:nvSpPr>
          <p:cNvPr id="11" name="Google Shape;89;p1"/>
          <p:cNvSpPr txBox="1"/>
          <p:nvPr/>
        </p:nvSpPr>
        <p:spPr>
          <a:xfrm>
            <a:off x="4047820" y="3171520"/>
            <a:ext cx="3080427" cy="346218"/>
          </a:xfrm>
          <a:prstGeom prst="rect">
            <a:avLst/>
          </a:prstGeom>
          <a:noFill/>
          <a:ln>
            <a:noFill/>
          </a:ln>
        </p:spPr>
        <p:txBody>
          <a:bodyPr spcFirstLastPara="1" wrap="square" lIns="68569" tIns="34275" rIns="68569" bIns="34275" anchor="t" anchorCtr="0">
            <a:spAutoFit/>
          </a:bodyPr>
          <a:lstStyle/>
          <a:p>
            <a:pPr algn="ctr"/>
            <a:r>
              <a:rPr lang="en-US" b="1">
                <a:latin typeface="Arial" panose="020B0604020202020204" pitchFamily="34" charset="0"/>
                <a:ea typeface="Times New Roman"/>
                <a:cs typeface="Arial" panose="020B0604020202020204" pitchFamily="34" charset="0"/>
                <a:sym typeface="Times New Roman"/>
              </a:rPr>
              <a:t>Giáo viên:</a:t>
            </a:r>
            <a:endParaRPr b="1"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0221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3" presetClass="emph" presetSubtype="10" repeatCount="indefinite" fill="hold" grpId="0" nodeType="withEffect">
                                  <p:stCondLst>
                                    <p:cond delay="0"/>
                                  </p:stCondLst>
                                  <p:childTnLst>
                                    <p:animClr clrSpc="hsl" dir="ccw">
                                      <p:cBhvr override="childStyle">
                                        <p:cTn id="10" dur="2000" fill="hold"/>
                                        <p:tgtEl>
                                          <p:spTgt spid="1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E22489E-2C2D-4060-BAAD-F8FF8B5908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57" t="7536" r="8940" b="64814"/>
          <a:stretch/>
        </p:blipFill>
        <p:spPr>
          <a:xfrm>
            <a:off x="1981200" y="1073504"/>
            <a:ext cx="7162800" cy="4050946"/>
          </a:xfrm>
          <a:prstGeom prst="rect">
            <a:avLst/>
          </a:prstGeom>
        </p:spPr>
      </p:pic>
      <p:sp>
        <p:nvSpPr>
          <p:cNvPr id="6" name="TextBox 5">
            <a:extLst>
              <a:ext uri="{FF2B5EF4-FFF2-40B4-BE49-F238E27FC236}">
                <a16:creationId xmlns:a16="http://schemas.microsoft.com/office/drawing/2014/main" xmlns="" id="{E3BB939D-85EA-45CB-B252-7E4B855BC556}"/>
              </a:ext>
            </a:extLst>
          </p:cNvPr>
          <p:cNvSpPr txBox="1"/>
          <p:nvPr/>
        </p:nvSpPr>
        <p:spPr>
          <a:xfrm>
            <a:off x="304800" y="427173"/>
            <a:ext cx="5088252" cy="646331"/>
          </a:xfrm>
          <a:prstGeom prst="rect">
            <a:avLst/>
          </a:prstGeom>
          <a:noFill/>
        </p:spPr>
        <p:txBody>
          <a:bodyPr wrap="none" rtlCol="0">
            <a:spAutoFit/>
          </a:bodyPr>
          <a:lstStyle/>
          <a:p>
            <a:r>
              <a:rPr lang="en-US" sz="3600">
                <a:solidFill>
                  <a:srgbClr val="003399"/>
                </a:solidFill>
                <a:latin typeface="VNI-Cooper" pitchFamily="2" charset="0"/>
              </a:rPr>
              <a:t>CAÙI RAÊNG KHEÅNH</a:t>
            </a:r>
          </a:p>
        </p:txBody>
      </p:sp>
      <p:sp>
        <p:nvSpPr>
          <p:cNvPr id="4" name="TextBox 3">
            <a:extLst>
              <a:ext uri="{FF2B5EF4-FFF2-40B4-BE49-F238E27FC236}">
                <a16:creationId xmlns:a16="http://schemas.microsoft.com/office/drawing/2014/main" xmlns="" id="{13D14E9A-324D-4482-BCE5-6B92F08E9ABA}"/>
              </a:ext>
            </a:extLst>
          </p:cNvPr>
          <p:cNvSpPr txBox="1"/>
          <p:nvPr/>
        </p:nvSpPr>
        <p:spPr>
          <a:xfrm>
            <a:off x="2600269" y="1200150"/>
            <a:ext cx="3018775" cy="338554"/>
          </a:xfrm>
          <a:prstGeom prst="rect">
            <a:avLst/>
          </a:prstGeom>
          <a:noFill/>
        </p:spPr>
        <p:txBody>
          <a:bodyPr wrap="none" rtlCol="0">
            <a:spAutoFit/>
          </a:bodyPr>
          <a:lstStyle/>
          <a:p>
            <a:r>
              <a:rPr lang="en-US" sz="1600">
                <a:latin typeface="Arial" panose="020B0604020202020204" pitchFamily="34" charset="0"/>
                <a:cs typeface="Arial" panose="020B0604020202020204" pitchFamily="34" charset="0"/>
              </a:rPr>
              <a:t>Theo NGUYỄN NGỌC THUẦN</a:t>
            </a:r>
          </a:p>
        </p:txBody>
      </p:sp>
    </p:spTree>
    <p:extLst>
      <p:ext uri="{BB962C8B-B14F-4D97-AF65-F5344CB8AC3E}">
        <p14:creationId xmlns:p14="http://schemas.microsoft.com/office/powerpoint/2010/main" val="2573596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9000" r="-30000" b="-7000"/>
          </a:stretch>
        </a:blipFill>
        <a:effectLst/>
      </p:bgPr>
    </p:bg>
    <p:spTree>
      <p:nvGrpSpPr>
        <p:cNvPr id="1" name=""/>
        <p:cNvGrpSpPr/>
        <p:nvPr/>
      </p:nvGrpSpPr>
      <p:grpSpPr>
        <a:xfrm>
          <a:off x="0" y="0"/>
          <a:ext cx="0" cy="0"/>
          <a:chOff x="0" y="0"/>
          <a:chExt cx="0" cy="0"/>
        </a:xfrm>
      </p:grpSpPr>
      <p:sp>
        <p:nvSpPr>
          <p:cNvPr id="6" name="TextBox 5"/>
          <p:cNvSpPr txBox="1"/>
          <p:nvPr/>
        </p:nvSpPr>
        <p:spPr>
          <a:xfrm>
            <a:off x="3200400" y="1885950"/>
            <a:ext cx="2895600" cy="830997"/>
          </a:xfrm>
          <a:prstGeom prst="rect">
            <a:avLst/>
          </a:prstGeom>
          <a:noFill/>
        </p:spPr>
        <p:txBody>
          <a:bodyPr wrap="square" rtlCol="0">
            <a:spAutoFit/>
          </a:bodyPr>
          <a:lstStyle/>
          <a:p>
            <a:pPr algn="ctr"/>
            <a:r>
              <a:rPr lang="en-US" sz="48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BÀI</a:t>
            </a:r>
            <a:endParaRPr lang="en-US"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5496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sp>
        <p:nvSpPr>
          <p:cNvPr id="4" name="Rectangle 3"/>
          <p:cNvSpPr/>
          <p:nvPr/>
        </p:nvSpPr>
        <p:spPr>
          <a:xfrm>
            <a:off x="3553132" y="74865"/>
            <a:ext cx="2037737" cy="400110"/>
          </a:xfrm>
          <a:prstGeom prst="rect">
            <a:avLst/>
          </a:prstGeom>
        </p:spPr>
        <p:txBody>
          <a:bodyPr wrap="none">
            <a:spAutoFit/>
          </a:bodyPr>
          <a:lstStyle/>
          <a:p>
            <a:r>
              <a:rPr lang="en-US" sz="2000" b="1">
                <a:solidFill>
                  <a:srgbClr val="0000FF"/>
                </a:solidFill>
                <a:latin typeface="Arial" panose="020B0604020202020204" pitchFamily="34" charset="0"/>
                <a:cs typeface="Arial" panose="020B0604020202020204" pitchFamily="34" charset="0"/>
              </a:rPr>
              <a:t>Cái răng khểnh</a:t>
            </a:r>
            <a:endParaRPr lang="vi-VN" sz="2000" b="1" dirty="0">
              <a:solidFill>
                <a:srgbClr val="0000FF"/>
              </a:solidFill>
              <a:latin typeface="Arial" panose="020B0604020202020204" pitchFamily="34" charset="0"/>
              <a:cs typeface="Arial" panose="020B0604020202020204" pitchFamily="34" charset="0"/>
            </a:endParaRPr>
          </a:p>
        </p:txBody>
      </p:sp>
      <p:sp>
        <p:nvSpPr>
          <p:cNvPr id="5" name="Rectangle 4"/>
          <p:cNvSpPr/>
          <p:nvPr/>
        </p:nvSpPr>
        <p:spPr>
          <a:xfrm>
            <a:off x="228600" y="514350"/>
            <a:ext cx="8763000" cy="4616648"/>
          </a:xfrm>
          <a:prstGeom prst="rect">
            <a:avLst/>
          </a:prstGeom>
        </p:spPr>
        <p:txBody>
          <a:bodyPr wrap="square">
            <a:spAutoFit/>
          </a:bodyPr>
          <a:lstStyle/>
          <a:p>
            <a:pPr indent="180975"/>
            <a:r>
              <a:rPr lang="vi-VN" sz="1400"/>
              <a:t>Tôi có một cái răng khểnh. Thỉnh thoảng, tụi bạn lại trêu tôi. Có bạn còn nói: “Đó là vì cậu không chịu đánh răng. Người siêng đánh răng, răng sẽ mòn đều.”. Từ đó, tôi ít khi cười.</a:t>
            </a:r>
          </a:p>
          <a:p>
            <a:pPr indent="180975"/>
            <a:r>
              <a:rPr lang="vi-VN" sz="1400"/>
              <a:t>Một hôm, bố tôi hỏi:</a:t>
            </a:r>
          </a:p>
          <a:p>
            <a:pPr indent="180975"/>
            <a:r>
              <a:rPr lang="en-US" sz="1400"/>
              <a:t>-</a:t>
            </a:r>
            <a:r>
              <a:rPr lang="vi-VN" sz="1400"/>
              <a:t> Sao dạo này bố ít thấy con cười?</a:t>
            </a:r>
          </a:p>
          <a:p>
            <a:pPr indent="180975"/>
            <a:r>
              <a:rPr lang="vi-VN" sz="1400"/>
              <a:t>Tôi nói:</a:t>
            </a:r>
          </a:p>
          <a:p>
            <a:pPr indent="180975"/>
            <a:r>
              <a:rPr lang="en-US" sz="1400"/>
              <a:t>-</a:t>
            </a:r>
            <a:r>
              <a:rPr lang="vi-VN" sz="1400"/>
              <a:t> Tại sao con phải cười hả bố?</a:t>
            </a:r>
          </a:p>
          <a:p>
            <a:pPr indent="180975"/>
            <a:r>
              <a:rPr lang="en-US" sz="1400"/>
              <a:t>- </a:t>
            </a:r>
            <a:r>
              <a:rPr lang="vi-VN" sz="1400"/>
              <a:t>Đơn giản thôi. Khi cười, khuôn mặt con sẽ rạng rỡ. Khuôn mặt người ta, đẹp nhất là nụ cười.</a:t>
            </a:r>
          </a:p>
          <a:p>
            <a:pPr indent="180975"/>
            <a:r>
              <a:rPr lang="en-US" sz="1400"/>
              <a:t>- </a:t>
            </a:r>
            <a:r>
              <a:rPr lang="vi-VN" sz="1400"/>
              <a:t>Nhưng con cười sẽ rất xấu.</a:t>
            </a:r>
          </a:p>
          <a:p>
            <a:pPr indent="180975"/>
            <a:r>
              <a:rPr lang="en-US" sz="1400"/>
              <a:t>-</a:t>
            </a:r>
            <a:r>
              <a:rPr lang="vi-VN" sz="1400"/>
              <a:t> Tại sao? – Bố ngạc nhiên. – Ai nói với con vậy?</a:t>
            </a:r>
          </a:p>
          <a:p>
            <a:pPr indent="180975"/>
            <a:r>
              <a:rPr lang="en-US" sz="1400"/>
              <a:t>-</a:t>
            </a:r>
            <a:r>
              <a:rPr lang="vi-VN" sz="1400"/>
              <a:t> Không ai cả, nhưng con biết rất xấu! Đẹp sao được khi có cái răng khểnh? </a:t>
            </a:r>
            <a:endParaRPr lang="en-US" sz="1400"/>
          </a:p>
          <a:p>
            <a:pPr indent="180975"/>
            <a:r>
              <a:rPr lang="en-US" sz="1400"/>
              <a:t>- </a:t>
            </a:r>
            <a:r>
              <a:rPr lang="vi-VN" sz="1400"/>
              <a:t>Ái chà! </a:t>
            </a:r>
            <a:r>
              <a:rPr lang="en-US" sz="1400"/>
              <a:t>-</a:t>
            </a:r>
            <a:r>
              <a:rPr lang="vi-VN" sz="1400"/>
              <a:t> Bố bật cười. – Thì ra là vậy. Bố thấy đẹp lắm! Nó làm nụ cười của con khác với các bạn. Đáng lí con phải tự hào chứ. Mỗi người có một nét riêng. Hãy quan sát đi rồi con sẽ thấy rất nhiều điều bí mật về những người xung quanh mình.</a:t>
            </a:r>
          </a:p>
          <a:p>
            <a:pPr indent="180975"/>
            <a:r>
              <a:rPr lang="vi-VN" sz="1400"/>
              <a:t>Một hôm, tôi thuật lại câu nói của bố về điều bí mật cho cô giáo. Cô nhìn tôi, dịu dàng hỏi:</a:t>
            </a:r>
          </a:p>
          <a:p>
            <a:pPr indent="180975"/>
            <a:r>
              <a:rPr lang="en-US" sz="1400"/>
              <a:t>- </a:t>
            </a:r>
            <a:r>
              <a:rPr lang="vi-VN" sz="1400"/>
              <a:t>Vậy em có điều gì bí mật không?</a:t>
            </a:r>
          </a:p>
          <a:p>
            <a:pPr indent="180975"/>
            <a:r>
              <a:rPr lang="en-US" sz="1400"/>
              <a:t>-</a:t>
            </a:r>
            <a:r>
              <a:rPr lang="vi-VN" sz="1400"/>
              <a:t> Dạ, có. Nhưng em sẽ không kể cho cô nghe đâu ạ.</a:t>
            </a:r>
          </a:p>
          <a:p>
            <a:pPr indent="180975"/>
            <a:r>
              <a:rPr lang="en-US" sz="1400"/>
              <a:t>- </a:t>
            </a:r>
            <a:r>
              <a:rPr lang="vi-VN" sz="1400"/>
              <a:t>Khi em kể điều bí mật cho một người biết giữ nó thì bí mật vẫn còn. Khi em kể cho cô, sẽ có hai người cùng giữ chung một bí mật.</a:t>
            </a:r>
          </a:p>
          <a:p>
            <a:pPr indent="180975"/>
            <a:r>
              <a:rPr lang="vi-VN" sz="1400"/>
              <a:t>Tôi đã kể cho cô nghe bí mật của tôi. Tôi cũng muốn kể cho các bạn nghe nữa, như vậy các bạn sẽ giữ giùm tôi một điều bí mật, bí mật về một cậu bé hay cười vì có cái răng khểnh.</a:t>
            </a:r>
          </a:p>
          <a:p>
            <a:pPr algn="r"/>
            <a:r>
              <a:rPr lang="vi-VN" sz="1400"/>
              <a:t>Theo NGUYỄN NGỌC THUẦN</a:t>
            </a:r>
          </a:p>
        </p:txBody>
      </p:sp>
      <p:sp>
        <p:nvSpPr>
          <p:cNvPr id="2" name="Flowchart: Terminator 1"/>
          <p:cNvSpPr/>
          <p:nvPr/>
        </p:nvSpPr>
        <p:spPr>
          <a:xfrm>
            <a:off x="228600" y="74865"/>
            <a:ext cx="990600" cy="363286"/>
          </a:xfrm>
          <a:prstGeom prst="flowChartTerminator">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p>
        </p:txBody>
      </p:sp>
    </p:spTree>
    <p:extLst>
      <p:ext uri="{BB962C8B-B14F-4D97-AF65-F5344CB8AC3E}">
        <p14:creationId xmlns:p14="http://schemas.microsoft.com/office/powerpoint/2010/main" val="3235909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D70CD49-0F53-4856-B96C-C5496E091580}"/>
              </a:ext>
            </a:extLst>
          </p:cNvPr>
          <p:cNvSpPr/>
          <p:nvPr/>
        </p:nvSpPr>
        <p:spPr>
          <a:xfrm>
            <a:off x="6019800" y="412376"/>
            <a:ext cx="2667000" cy="3226174"/>
          </a:xfrm>
          <a:prstGeom prst="roundRect">
            <a:avLst/>
          </a:prstGeom>
          <a:solidFill>
            <a:srgbClr val="FCDEE6"/>
          </a:solidFill>
          <a:ln w="38100">
            <a:solidFill>
              <a:srgbClr val="3F6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a:solidFill>
                  <a:srgbClr val="0000FF"/>
                </a:solidFill>
                <a:latin typeface="Arial" panose="020B0604020202020204" pitchFamily="34" charset="0"/>
                <a:cs typeface="Arial" panose="020B0604020202020204" pitchFamily="34" charset="0"/>
              </a:rPr>
              <a:t>LUYỆN ĐỌC TỪ KHÓ</a:t>
            </a:r>
          </a:p>
        </p:txBody>
      </p:sp>
      <p:pic>
        <p:nvPicPr>
          <p:cNvPr id="4" name="Picture 3">
            <a:extLst>
              <a:ext uri="{FF2B5EF4-FFF2-40B4-BE49-F238E27FC236}">
                <a16:creationId xmlns:a16="http://schemas.microsoft.com/office/drawing/2014/main" xmlns="" id="{4EB66000-910D-4610-AF61-BA76AEEA8A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286" b="94857" l="60417" r="98438">
                        <a14:foregroundMark x1="65000" y1="50857" x2="65000" y2="50857"/>
                        <a14:foregroundMark x1="63750" y1="55429" x2="63750" y2="55429"/>
                        <a14:foregroundMark x1="62500" y1="48000" x2="62500" y2="48000"/>
                        <a14:foregroundMark x1="61979" y1="50143" x2="61979" y2="50143"/>
                        <a14:foregroundMark x1="64010" y1="46286" x2="64010" y2="46286"/>
                        <a14:foregroundMark x1="62344" y1="47429" x2="62344" y2="47429"/>
                        <a14:foregroundMark x1="64740" y1="47143" x2="64740" y2="47143"/>
                        <a14:foregroundMark x1="64271" y1="45571" x2="64271" y2="45571"/>
                        <a14:foregroundMark x1="68333" y1="43286" x2="68333" y2="43286"/>
                        <a14:foregroundMark x1="95260" y1="44857" x2="95260" y2="44857"/>
                        <a14:foregroundMark x1="96146" y1="46429" x2="96146" y2="46429"/>
                        <a14:foregroundMark x1="94167" y1="45571" x2="94167" y2="45571"/>
                        <a14:foregroundMark x1="97240" y1="49714" x2="97240" y2="49714"/>
                        <a14:foregroundMark x1="96354" y1="46000" x2="96354" y2="46000"/>
                        <a14:foregroundMark x1="96563" y1="68857" x2="96563" y2="68857"/>
                        <a14:foregroundMark x1="98438" y1="70000" x2="98438" y2="70000"/>
                        <a14:foregroundMark x1="84010" y1="80286" x2="79740" y2="88286"/>
                        <a14:foregroundMark x1="62396" y1="70429" x2="62396" y2="70429"/>
                        <a14:foregroundMark x1="60573" y1="70857" x2="60573" y2="70857"/>
                        <a14:foregroundMark x1="60417" y1="71143" x2="60417" y2="71143"/>
                        <a14:foregroundMark x1="75104" y1="81429" x2="75104" y2="81429"/>
                        <a14:foregroundMark x1="74427" y1="89857" x2="83854" y2="88714"/>
                        <a14:foregroundMark x1="74063" y1="82857" x2="74063" y2="92571"/>
                        <a14:foregroundMark x1="73750" y1="92857" x2="83073" y2="90429"/>
                        <a14:foregroundMark x1="83073" y1="90429" x2="83177" y2="90286"/>
                        <a14:foregroundMark x1="86250" y1="82857" x2="86094" y2="94857"/>
                        <a14:foregroundMark x1="81146" y1="71143" x2="81094" y2="75429"/>
                        <a14:foregroundMark x1="77240" y1="71143" x2="83229" y2="72000"/>
                        <a14:foregroundMark x1="83750" y1="69571" x2="83750" y2="69571"/>
                        <a14:foregroundMark x1="77396" y1="68429" x2="77396" y2="68429"/>
                        <a14:foregroundMark x1="77500" y1="66857" x2="77500" y2="66857"/>
                        <a14:foregroundMark x1="76927" y1="66857" x2="76927" y2="66857"/>
                        <a14:foregroundMark x1="62656" y1="59286" x2="62656" y2="59286"/>
                        <a14:foregroundMark x1="94323" y1="46429" x2="94323" y2="46429"/>
                        <a14:foregroundMark x1="95104" y1="44000" x2="95104" y2="44000"/>
                        <a14:foregroundMark x1="96667" y1="46286" x2="96667" y2="46286"/>
                        <a14:foregroundMark x1="97188" y1="49000" x2="97188" y2="49000"/>
                        <a14:foregroundMark x1="96667" y1="45571" x2="96667" y2="45571"/>
                        <a14:foregroundMark x1="93854" y1="47143" x2="93854" y2="47143"/>
                        <a14:foregroundMark x1="94479" y1="55143" x2="94479" y2="55143"/>
                        <a14:foregroundMark x1="96250" y1="58857" x2="96250" y2="58857"/>
                        <a14:foregroundMark x1="94271" y1="54429" x2="94271" y2="54429"/>
                        <a14:backgroundMark x1="70573" y1="47429" x2="75729" y2="53286"/>
                      </a14:backgroundRemoval>
                    </a14:imgEffect>
                  </a14:imgLayer>
                </a14:imgProps>
              </a:ext>
              <a:ext uri="{28A0092B-C50C-407E-A947-70E740481C1C}">
                <a14:useLocalDpi xmlns:a14="http://schemas.microsoft.com/office/drawing/2010/main" val="0"/>
              </a:ext>
            </a:extLst>
          </a:blip>
          <a:srcRect l="60000" t="38571" b="4285"/>
          <a:stretch/>
        </p:blipFill>
        <p:spPr>
          <a:xfrm>
            <a:off x="5562600" y="1987924"/>
            <a:ext cx="3810000" cy="3047999"/>
          </a:xfrm>
          <a:prstGeom prst="rect">
            <a:avLst/>
          </a:prstGeom>
        </p:spPr>
      </p:pic>
      <p:sp>
        <p:nvSpPr>
          <p:cNvPr id="5" name="TextBox 4">
            <a:extLst>
              <a:ext uri="{FF2B5EF4-FFF2-40B4-BE49-F238E27FC236}">
                <a16:creationId xmlns:a16="http://schemas.microsoft.com/office/drawing/2014/main" xmlns="" id="{92C7E646-045D-45EE-9992-B59DD10DE6F3}"/>
              </a:ext>
            </a:extLst>
          </p:cNvPr>
          <p:cNvSpPr txBox="1"/>
          <p:nvPr/>
        </p:nvSpPr>
        <p:spPr>
          <a:xfrm>
            <a:off x="1600200" y="742950"/>
            <a:ext cx="1766830" cy="658835"/>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nụ cười</a:t>
            </a:r>
          </a:p>
        </p:txBody>
      </p:sp>
      <p:sp>
        <p:nvSpPr>
          <p:cNvPr id="6" name="TextBox 5">
            <a:extLst>
              <a:ext uri="{FF2B5EF4-FFF2-40B4-BE49-F238E27FC236}">
                <a16:creationId xmlns:a16="http://schemas.microsoft.com/office/drawing/2014/main" xmlns="" id="{BAC509D7-16A9-484D-8682-5E46BF6B3E48}"/>
              </a:ext>
            </a:extLst>
          </p:cNvPr>
          <p:cNvSpPr txBox="1"/>
          <p:nvPr/>
        </p:nvSpPr>
        <p:spPr>
          <a:xfrm>
            <a:off x="1600200" y="1491147"/>
            <a:ext cx="2153154" cy="658835"/>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đánh răng</a:t>
            </a:r>
          </a:p>
        </p:txBody>
      </p:sp>
      <p:sp>
        <p:nvSpPr>
          <p:cNvPr id="7" name="TextBox 6">
            <a:extLst>
              <a:ext uri="{FF2B5EF4-FFF2-40B4-BE49-F238E27FC236}">
                <a16:creationId xmlns:a16="http://schemas.microsoft.com/office/drawing/2014/main" xmlns="" id="{7EF3F6CB-031D-48F4-BC96-82FB819E0358}"/>
              </a:ext>
            </a:extLst>
          </p:cNvPr>
          <p:cNvSpPr txBox="1"/>
          <p:nvPr/>
        </p:nvSpPr>
        <p:spPr>
          <a:xfrm>
            <a:off x="1600200" y="2239344"/>
            <a:ext cx="2270173" cy="658835"/>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Khuôn mặt</a:t>
            </a:r>
          </a:p>
        </p:txBody>
      </p:sp>
      <p:sp>
        <p:nvSpPr>
          <p:cNvPr id="8" name="TextBox 7">
            <a:extLst>
              <a:ext uri="{FF2B5EF4-FFF2-40B4-BE49-F238E27FC236}">
                <a16:creationId xmlns:a16="http://schemas.microsoft.com/office/drawing/2014/main" xmlns="" id="{EAA10144-604F-43E7-BE9E-781E1E142C2F}"/>
              </a:ext>
            </a:extLst>
          </p:cNvPr>
          <p:cNvSpPr txBox="1"/>
          <p:nvPr/>
        </p:nvSpPr>
        <p:spPr>
          <a:xfrm>
            <a:off x="1600200" y="2987541"/>
            <a:ext cx="2332690" cy="658835"/>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răng khểnh</a:t>
            </a:r>
          </a:p>
        </p:txBody>
      </p:sp>
      <p:sp>
        <p:nvSpPr>
          <p:cNvPr id="9" name="TextBox 8">
            <a:extLst>
              <a:ext uri="{FF2B5EF4-FFF2-40B4-BE49-F238E27FC236}">
                <a16:creationId xmlns:a16="http://schemas.microsoft.com/office/drawing/2014/main" xmlns="" id="{ADE6B5C5-8BB3-4D6B-A4B9-AD1C6D132D5A}"/>
              </a:ext>
            </a:extLst>
          </p:cNvPr>
          <p:cNvSpPr txBox="1"/>
          <p:nvPr/>
        </p:nvSpPr>
        <p:spPr>
          <a:xfrm>
            <a:off x="1600200" y="3735737"/>
            <a:ext cx="1947969" cy="658835"/>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đơn giản</a:t>
            </a:r>
          </a:p>
        </p:txBody>
      </p:sp>
    </p:spTree>
    <p:extLst>
      <p:ext uri="{BB962C8B-B14F-4D97-AF65-F5344CB8AC3E}">
        <p14:creationId xmlns:p14="http://schemas.microsoft.com/office/powerpoint/2010/main" val="315162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r="-60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CE2DDD4-B519-4B52-BC34-8338F545D074}"/>
              </a:ext>
            </a:extLst>
          </p:cNvPr>
          <p:cNvSpPr txBox="1"/>
          <p:nvPr/>
        </p:nvSpPr>
        <p:spPr>
          <a:xfrm>
            <a:off x="914400" y="2114550"/>
            <a:ext cx="7543800" cy="1131848"/>
          </a:xfrm>
          <a:prstGeom prst="rect">
            <a:avLst/>
          </a:prstGeom>
          <a:noFill/>
        </p:spPr>
        <p:txBody>
          <a:bodyPr wrap="square" rtlCol="0">
            <a:spAutoFit/>
          </a:bodyPr>
          <a:lstStyle/>
          <a:p>
            <a:pPr algn="just">
              <a:lnSpc>
                <a:spcPct val="150000"/>
              </a:lnSpc>
            </a:pPr>
            <a:r>
              <a:rPr lang="en-US" sz="2400">
                <a:latin typeface="Arial" panose="020B0604020202020204" pitchFamily="34" charset="0"/>
                <a:cs typeface="Arial" panose="020B0604020202020204" pitchFamily="34" charset="0"/>
              </a:rPr>
              <a:t>Hãy quan sát đi rồi con sẽ thấy rất nhiều điều bí mật về những người xung quanh mình.</a:t>
            </a:r>
          </a:p>
        </p:txBody>
      </p:sp>
      <p:sp>
        <p:nvSpPr>
          <p:cNvPr id="2" name="Rectangle: Rounded Corners 1">
            <a:extLst>
              <a:ext uri="{FF2B5EF4-FFF2-40B4-BE49-F238E27FC236}">
                <a16:creationId xmlns:a16="http://schemas.microsoft.com/office/drawing/2014/main" xmlns="" id="{A4C93129-E4CE-4C86-8E19-99B0B391C95C}"/>
              </a:ext>
            </a:extLst>
          </p:cNvPr>
          <p:cNvSpPr/>
          <p:nvPr/>
        </p:nvSpPr>
        <p:spPr>
          <a:xfrm>
            <a:off x="2514600" y="875707"/>
            <a:ext cx="4114800" cy="78777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solidFill>
                  <a:srgbClr val="0000FF"/>
                </a:solidFill>
                <a:latin typeface="Arial" panose="020B0604020202020204" pitchFamily="34" charset="0"/>
                <a:cs typeface="Arial" panose="020B0604020202020204" pitchFamily="34" charset="0"/>
              </a:rPr>
              <a:t>LUYỆN ĐỌC CÂU</a:t>
            </a:r>
          </a:p>
        </p:txBody>
      </p:sp>
      <p:cxnSp>
        <p:nvCxnSpPr>
          <p:cNvPr id="4" name="Straight Connector 3">
            <a:extLst>
              <a:ext uri="{FF2B5EF4-FFF2-40B4-BE49-F238E27FC236}">
                <a16:creationId xmlns:a16="http://schemas.microsoft.com/office/drawing/2014/main" xmlns="" id="{859FEF45-D39C-49F1-B619-93200E82198C}"/>
              </a:ext>
            </a:extLst>
          </p:cNvPr>
          <p:cNvCxnSpPr>
            <a:cxnSpLocks/>
          </p:cNvCxnSpPr>
          <p:nvPr/>
        </p:nvCxnSpPr>
        <p:spPr>
          <a:xfrm flipH="1">
            <a:off x="3200400" y="2282686"/>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29794733-8ECF-4BB4-AE2E-CCB43AA7F631}"/>
              </a:ext>
            </a:extLst>
          </p:cNvPr>
          <p:cNvCxnSpPr>
            <a:cxnSpLocks/>
          </p:cNvCxnSpPr>
          <p:nvPr/>
        </p:nvCxnSpPr>
        <p:spPr>
          <a:xfrm flipH="1">
            <a:off x="5334000" y="2335967"/>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BC439799-5D45-4357-8567-A6EFE8C1A7A8}"/>
              </a:ext>
            </a:extLst>
          </p:cNvPr>
          <p:cNvCxnSpPr>
            <a:cxnSpLocks/>
          </p:cNvCxnSpPr>
          <p:nvPr/>
        </p:nvCxnSpPr>
        <p:spPr>
          <a:xfrm flipH="1">
            <a:off x="8382000" y="2335967"/>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217DE00C-02C3-4C86-8AF7-FEB45B226EAC}"/>
              </a:ext>
            </a:extLst>
          </p:cNvPr>
          <p:cNvGrpSpPr/>
          <p:nvPr/>
        </p:nvGrpSpPr>
        <p:grpSpPr>
          <a:xfrm>
            <a:off x="5638800" y="2816086"/>
            <a:ext cx="228600" cy="344508"/>
            <a:chOff x="3048000" y="3550297"/>
            <a:chExt cx="228600" cy="344508"/>
          </a:xfrm>
        </p:grpSpPr>
        <p:cxnSp>
          <p:nvCxnSpPr>
            <p:cNvPr id="12" name="Straight Connector 11">
              <a:extLst>
                <a:ext uri="{FF2B5EF4-FFF2-40B4-BE49-F238E27FC236}">
                  <a16:creationId xmlns:a16="http://schemas.microsoft.com/office/drawing/2014/main" xmlns="" id="{CA0ACF99-0950-4E0E-9D09-C4E38F2864B1}"/>
                </a:ext>
              </a:extLst>
            </p:cNvPr>
            <p:cNvCxnSpPr>
              <a:cxnSpLocks/>
            </p:cNvCxnSpPr>
            <p:nvPr/>
          </p:nvCxnSpPr>
          <p:spPr>
            <a:xfrm flipH="1">
              <a:off x="3048000" y="3550298"/>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FFCA10B-7EDF-4A6A-8CDD-572D6875FCB8}"/>
                </a:ext>
              </a:extLst>
            </p:cNvPr>
            <p:cNvCxnSpPr>
              <a:cxnSpLocks/>
            </p:cNvCxnSpPr>
            <p:nvPr/>
          </p:nvCxnSpPr>
          <p:spPr>
            <a:xfrm flipH="1">
              <a:off x="3124200" y="3550297"/>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04656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7F7B4420-FFBF-4576-9486-3FEEDF594B09}"/>
              </a:ext>
            </a:extLst>
          </p:cNvPr>
          <p:cNvSpPr/>
          <p:nvPr/>
        </p:nvSpPr>
        <p:spPr>
          <a:xfrm>
            <a:off x="1014588" y="1851749"/>
            <a:ext cx="3200400" cy="305686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87E19DD1-1A18-4AC3-AF6E-38CE3C7A7E23}"/>
              </a:ext>
            </a:extLst>
          </p:cNvPr>
          <p:cNvSpPr/>
          <p:nvPr/>
        </p:nvSpPr>
        <p:spPr>
          <a:xfrm>
            <a:off x="1488945" y="1394549"/>
            <a:ext cx="2203708" cy="9144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470147" y="204953"/>
            <a:ext cx="2203708" cy="544040"/>
          </a:xfrm>
          <a:prstGeom prst="rect">
            <a:avLst/>
          </a:prstGeom>
          <a:noFill/>
        </p:spPr>
        <p:txBody>
          <a:bodyPr spcFirstLastPara="1" wrap="none" lIns="91440" tIns="45720" rIns="91440" bIns="45720" numCol="1">
            <a:prstTxWarp prst="textDeflate">
              <a:avLst/>
            </a:prstTxWarp>
            <a:spAutoFit/>
          </a:bodyPr>
          <a:lstStyle/>
          <a:p>
            <a:pPr algn="ctr"/>
            <a:r>
              <a:rPr lang="en-US" sz="4800" b="1">
                <a:ln w="31550" cmpd="sng">
                  <a:noFill/>
                  <a:prstDash val="solid"/>
                </a:ln>
                <a:solidFill>
                  <a:srgbClr val="FF0000"/>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Chú thích</a:t>
            </a:r>
            <a:endParaRPr lang="en-US" sz="4800" b="1" dirty="0">
              <a:ln w="31550" cmpd="sng">
                <a:noFill/>
                <a:prstDash val="solid"/>
              </a:ln>
              <a:solidFill>
                <a:srgbClr val="FF0000"/>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p:txBody>
      </p:sp>
      <p:sp>
        <p:nvSpPr>
          <p:cNvPr id="6" name="Flowchart: Terminator 5"/>
          <p:cNvSpPr/>
          <p:nvPr/>
        </p:nvSpPr>
        <p:spPr>
          <a:xfrm>
            <a:off x="1395588" y="1398814"/>
            <a:ext cx="2390424" cy="914400"/>
          </a:xfrm>
          <a:prstGeom prst="flowChartTerminator">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en-US" sz="2000" b="1" i="1">
                <a:solidFill>
                  <a:srgbClr val="0000FF"/>
                </a:solidFill>
                <a:latin typeface="Arial" panose="020B0604020202020204" pitchFamily="34" charset="0"/>
                <a:cs typeface="Arial" panose="020B0604020202020204" pitchFamily="34" charset="0"/>
              </a:rPr>
              <a:t>Rạng rỡ</a:t>
            </a:r>
            <a:endParaRPr lang="en-US" sz="2000" b="1" dirty="0">
              <a:solidFill>
                <a:srgbClr val="0000FF"/>
              </a:solidFill>
              <a:latin typeface="Arial" panose="020B0604020202020204" pitchFamily="34" charset="0"/>
              <a:cs typeface="Arial" panose="020B0604020202020204" pitchFamily="34" charset="0"/>
            </a:endParaRPr>
          </a:p>
          <a:p>
            <a:pPr algn="ctr">
              <a:spcAft>
                <a:spcPts val="300"/>
              </a:spcAft>
            </a:pPr>
            <a:r>
              <a:rPr lang="en-US" sz="2000">
                <a:solidFill>
                  <a:schemeClr val="tx1"/>
                </a:solidFill>
                <a:latin typeface="Arial" panose="020B0604020202020204" pitchFamily="34" charset="0"/>
                <a:cs typeface="Arial" panose="020B0604020202020204" pitchFamily="34" charset="0"/>
              </a:rPr>
              <a:t>Sáng rực rỡ</a:t>
            </a:r>
            <a:endParaRPr lang="vi-VN" sz="2000" dirty="0">
              <a:solidFill>
                <a:schemeClr val="tx1"/>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416" r="2416"/>
          <a:stretch/>
        </p:blipFill>
        <p:spPr bwMode="auto">
          <a:xfrm>
            <a:off x="1691799" y="2636799"/>
            <a:ext cx="1845977" cy="1939696"/>
          </a:xfrm>
          <a:prstGeom prst="ellipse">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xmlns="" id="{6B7036E2-2ABE-4EC3-838D-C70FC0C622D7}"/>
              </a:ext>
            </a:extLst>
          </p:cNvPr>
          <p:cNvSpPr/>
          <p:nvPr/>
        </p:nvSpPr>
        <p:spPr>
          <a:xfrm>
            <a:off x="4800600" y="1832699"/>
            <a:ext cx="3200400" cy="305686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F9FF1E8C-F4C4-4B7A-AECE-0E5FAE91369A}"/>
              </a:ext>
            </a:extLst>
          </p:cNvPr>
          <p:cNvSpPr/>
          <p:nvPr/>
        </p:nvSpPr>
        <p:spPr>
          <a:xfrm>
            <a:off x="5274957" y="1375499"/>
            <a:ext cx="2203708" cy="9144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Terminator 14">
            <a:extLst>
              <a:ext uri="{FF2B5EF4-FFF2-40B4-BE49-F238E27FC236}">
                <a16:creationId xmlns:a16="http://schemas.microsoft.com/office/drawing/2014/main" xmlns="" id="{4AA83EFB-A501-4C24-9958-3538112E76EA}"/>
              </a:ext>
            </a:extLst>
          </p:cNvPr>
          <p:cNvSpPr/>
          <p:nvPr/>
        </p:nvSpPr>
        <p:spPr>
          <a:xfrm>
            <a:off x="5181600" y="1379764"/>
            <a:ext cx="2390424" cy="914400"/>
          </a:xfrm>
          <a:prstGeom prst="flowChartTerminator">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en-US" sz="2000" b="1" i="1">
                <a:solidFill>
                  <a:srgbClr val="0000FF"/>
                </a:solidFill>
                <a:latin typeface="Arial" panose="020B0604020202020204" pitchFamily="34" charset="0"/>
                <a:cs typeface="Arial" panose="020B0604020202020204" pitchFamily="34" charset="0"/>
              </a:rPr>
              <a:t>Giùm</a:t>
            </a:r>
            <a:endParaRPr lang="en-US" sz="2000" b="1">
              <a:solidFill>
                <a:srgbClr val="0000FF"/>
              </a:solidFill>
              <a:latin typeface="Arial" panose="020B0604020202020204" pitchFamily="34" charset="0"/>
              <a:cs typeface="Arial" panose="020B0604020202020204" pitchFamily="34" charset="0"/>
            </a:endParaRPr>
          </a:p>
          <a:p>
            <a:pPr algn="ctr">
              <a:spcAft>
                <a:spcPts val="300"/>
              </a:spcAft>
            </a:pPr>
            <a:r>
              <a:rPr lang="en-US" sz="2000">
                <a:solidFill>
                  <a:schemeClr val="tx1"/>
                </a:solidFill>
                <a:latin typeface="Arial" panose="020B0604020202020204" pitchFamily="34" charset="0"/>
                <a:cs typeface="Arial" panose="020B0604020202020204" pitchFamily="34" charset="0"/>
              </a:rPr>
              <a:t>Giúp</a:t>
            </a:r>
            <a:endParaRPr lang="vi-VN" sz="2000" dirty="0">
              <a:solidFill>
                <a:schemeClr val="tx1"/>
              </a:solidFill>
              <a:cs typeface="Arial" panose="020B0604020202020204" pitchFamily="34" charset="0"/>
            </a:endParaRPr>
          </a:p>
        </p:txBody>
      </p:sp>
      <p:pic>
        <p:nvPicPr>
          <p:cNvPr id="16" name="Picture 2">
            <a:extLst>
              <a:ext uri="{FF2B5EF4-FFF2-40B4-BE49-F238E27FC236}">
                <a16:creationId xmlns:a16="http://schemas.microsoft.com/office/drawing/2014/main" xmlns="" id="{467E2221-C7DF-4DC4-B8F2-1B8A7AE0CD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416" r="2416"/>
          <a:stretch/>
        </p:blipFill>
        <p:spPr bwMode="auto">
          <a:xfrm>
            <a:off x="5477811" y="2617749"/>
            <a:ext cx="1845977" cy="193969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0421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500"/>
                            </p:stCondLst>
                            <p:childTnLst>
                              <p:par>
                                <p:cTn id="22" presetID="21"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2)">
                                      <p:cBhvr>
                                        <p:cTn id="24" dur="2000"/>
                                        <p:tgtEl>
                                          <p:spTgt spid="5"/>
                                        </p:tgtEl>
                                      </p:cBhvr>
                                    </p:animEffect>
                                  </p:childTnLst>
                                </p:cTn>
                              </p:par>
                              <p:par>
                                <p:cTn id="25" presetID="21" presetClass="entr" presetSubtype="2"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heel(2)">
                                      <p:cBhvr>
                                        <p:cTn id="27" dur="20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par>
                          <p:cTn id="40" fill="hold">
                            <p:stCondLst>
                              <p:cond delay="500"/>
                            </p:stCondLst>
                            <p:childTnLst>
                              <p:par>
                                <p:cTn id="41" presetID="21" presetClass="entr" presetSubtype="2"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heel(2)">
                                      <p:cBhvr>
                                        <p:cTn id="43" dur="2000"/>
                                        <p:tgtEl>
                                          <p:spTgt spid="13"/>
                                        </p:tgtEl>
                                      </p:cBhvr>
                                    </p:animEffect>
                                  </p:childTnLst>
                                </p:cTn>
                              </p:par>
                              <p:par>
                                <p:cTn id="44" presetID="21" presetClass="entr" presetSubtype="2"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heel(2)">
                                      <p:cBhvr>
                                        <p:cTn id="4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 grpId="0"/>
      <p:bldP spid="6" grpId="0"/>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sp>
        <p:nvSpPr>
          <p:cNvPr id="4" name="Rectangle 3"/>
          <p:cNvSpPr/>
          <p:nvPr/>
        </p:nvSpPr>
        <p:spPr>
          <a:xfrm>
            <a:off x="3553132" y="74865"/>
            <a:ext cx="2037737" cy="400110"/>
          </a:xfrm>
          <a:prstGeom prst="rect">
            <a:avLst/>
          </a:prstGeom>
        </p:spPr>
        <p:txBody>
          <a:bodyPr wrap="none">
            <a:spAutoFit/>
          </a:bodyPr>
          <a:lstStyle/>
          <a:p>
            <a:r>
              <a:rPr lang="en-US" sz="2000" b="1">
                <a:solidFill>
                  <a:srgbClr val="FF0000"/>
                </a:solidFill>
                <a:latin typeface="Arial" panose="020B0604020202020204" pitchFamily="34" charset="0"/>
                <a:cs typeface="Arial" panose="020B0604020202020204" pitchFamily="34" charset="0"/>
              </a:rPr>
              <a:t>Cái răng khểnh</a:t>
            </a:r>
            <a:endParaRPr lang="vi-VN" sz="20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228600" y="514350"/>
            <a:ext cx="8763000" cy="4616648"/>
          </a:xfrm>
          <a:prstGeom prst="rect">
            <a:avLst/>
          </a:prstGeom>
        </p:spPr>
        <p:txBody>
          <a:bodyPr wrap="square">
            <a:spAutoFit/>
          </a:bodyPr>
          <a:lstStyle/>
          <a:p>
            <a:pPr indent="180975"/>
            <a:r>
              <a:rPr lang="vi-VN" sz="1400"/>
              <a:t>Tôi có một cái răng khểnh. Thỉnh thoảng, tụi bạn lại trêu tôi. Có bạn còn nói: “Đó là vì cậu không chịu đánh răng. Người siêng đánh răng, răng sẽ mòn đều.”. Từ đó, tôi ít khi cười.</a:t>
            </a:r>
          </a:p>
          <a:p>
            <a:pPr indent="180975"/>
            <a:r>
              <a:rPr lang="vi-VN" sz="1400"/>
              <a:t>Một hôm, bố tôi hỏi:</a:t>
            </a:r>
          </a:p>
          <a:p>
            <a:pPr indent="180975"/>
            <a:r>
              <a:rPr lang="en-US" sz="1400"/>
              <a:t>-</a:t>
            </a:r>
            <a:r>
              <a:rPr lang="vi-VN" sz="1400"/>
              <a:t> Sao dạo này bố ít thấy con cười?</a:t>
            </a:r>
          </a:p>
          <a:p>
            <a:pPr indent="180975"/>
            <a:r>
              <a:rPr lang="vi-VN" sz="1400"/>
              <a:t>Tôi nói:</a:t>
            </a:r>
          </a:p>
          <a:p>
            <a:pPr indent="180975"/>
            <a:r>
              <a:rPr lang="en-US" sz="1400"/>
              <a:t>-</a:t>
            </a:r>
            <a:r>
              <a:rPr lang="vi-VN" sz="1400"/>
              <a:t> Tại sao con phải cười hả bố?</a:t>
            </a:r>
          </a:p>
          <a:p>
            <a:pPr indent="180975"/>
            <a:r>
              <a:rPr lang="en-US" sz="1400"/>
              <a:t>- </a:t>
            </a:r>
            <a:r>
              <a:rPr lang="vi-VN" sz="1400"/>
              <a:t>Đơn giản thôi. Khi cười, khuôn mặt con sẽ rạng rỡ. Khuôn mặt người ta, đẹp nhất là nụ cười.</a:t>
            </a:r>
          </a:p>
          <a:p>
            <a:pPr indent="180975"/>
            <a:r>
              <a:rPr lang="en-US" sz="1400"/>
              <a:t>- </a:t>
            </a:r>
            <a:r>
              <a:rPr lang="vi-VN" sz="1400"/>
              <a:t>Nhưng con cười sẽ rất xấu.</a:t>
            </a:r>
          </a:p>
          <a:p>
            <a:pPr indent="180975"/>
            <a:r>
              <a:rPr lang="en-US" sz="1400"/>
              <a:t>-</a:t>
            </a:r>
            <a:r>
              <a:rPr lang="vi-VN" sz="1400"/>
              <a:t> Tại sao? – Bố ngạc nhiên. – Ai nói với con vậy?</a:t>
            </a:r>
          </a:p>
          <a:p>
            <a:pPr indent="180975"/>
            <a:r>
              <a:rPr lang="en-US" sz="1400"/>
              <a:t>-</a:t>
            </a:r>
            <a:r>
              <a:rPr lang="vi-VN" sz="1400"/>
              <a:t> Không ai cả, nhưng con biết rất xấu! Đẹp sao được khi có cái răng khểnh? </a:t>
            </a:r>
            <a:endParaRPr lang="en-US" sz="1400"/>
          </a:p>
          <a:p>
            <a:pPr indent="180975"/>
            <a:r>
              <a:rPr lang="en-US" sz="1400"/>
              <a:t>- </a:t>
            </a:r>
            <a:r>
              <a:rPr lang="vi-VN" sz="1400"/>
              <a:t>Ái chà! </a:t>
            </a:r>
            <a:r>
              <a:rPr lang="en-US" sz="1400"/>
              <a:t>-</a:t>
            </a:r>
            <a:r>
              <a:rPr lang="vi-VN" sz="1400"/>
              <a:t> Bố bật cười. – Thì ra là vậy. Bố thấy đẹp lắm! Nó làm nụ cười của con khác với các bạn. Đáng lí con phải tự hào chứ. Mỗi người có một nét riêng. Hãy quan sát đi rồi con sẽ thấy rất nhiều điều bí mật về những người xung quanh mình.</a:t>
            </a:r>
          </a:p>
          <a:p>
            <a:pPr indent="180975"/>
            <a:r>
              <a:rPr lang="vi-VN" sz="1400"/>
              <a:t>Một hôm, tôi thuật lại câu nói của bố về điều bí mật cho cô giáo. Cô nhìn tôi, dịu dàng hỏi:</a:t>
            </a:r>
          </a:p>
          <a:p>
            <a:pPr indent="180975"/>
            <a:r>
              <a:rPr lang="en-US" sz="1400"/>
              <a:t>- </a:t>
            </a:r>
            <a:r>
              <a:rPr lang="vi-VN" sz="1400"/>
              <a:t>Vậy em có điều gì bí mật không?</a:t>
            </a:r>
          </a:p>
          <a:p>
            <a:pPr indent="180975"/>
            <a:r>
              <a:rPr lang="en-US" sz="1400"/>
              <a:t>-</a:t>
            </a:r>
            <a:r>
              <a:rPr lang="vi-VN" sz="1400"/>
              <a:t> Dạ, có. Nhưng em sẽ không kể cho cô nghe đâu ạ.</a:t>
            </a:r>
          </a:p>
          <a:p>
            <a:pPr indent="180975"/>
            <a:r>
              <a:rPr lang="en-US" sz="1400"/>
              <a:t>- </a:t>
            </a:r>
            <a:r>
              <a:rPr lang="vi-VN" sz="1400"/>
              <a:t>Khi em kể điều bí mật cho một người biết giữ nó thì bí mật vẫn còn. Khi em kể cho cô, sẽ có hai người cùng giữ chung một bí mật.</a:t>
            </a:r>
          </a:p>
          <a:p>
            <a:pPr indent="180975"/>
            <a:r>
              <a:rPr lang="vi-VN" sz="1400"/>
              <a:t>Tôi đã kể cho cô nghe bí mật của tôi. Tôi cũng muốn kể cho các bạn nghe nữa, như vậy các bạn sẽ giữ giùm tôi một điều bí mật, bí mật về một cậu bé hay cười vì có cái răng khểnh.</a:t>
            </a:r>
          </a:p>
          <a:p>
            <a:pPr algn="r"/>
            <a:r>
              <a:rPr lang="vi-VN" sz="1400"/>
              <a:t>Theo NGUYỄN NGỌC THUẦN</a:t>
            </a:r>
          </a:p>
        </p:txBody>
      </p:sp>
      <p:sp>
        <p:nvSpPr>
          <p:cNvPr id="2" name="Flowchart: Terminator 1"/>
          <p:cNvSpPr/>
          <p:nvPr/>
        </p:nvSpPr>
        <p:spPr>
          <a:xfrm>
            <a:off x="228600" y="74865"/>
            <a:ext cx="1371600" cy="425649"/>
          </a:xfrm>
          <a:prstGeom prst="flowChartTerminator">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đoạn</a:t>
            </a:r>
            <a:endPar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xmlns="" id="{B2489333-6137-43CC-B394-87780774B931}"/>
              </a:ext>
            </a:extLst>
          </p:cNvPr>
          <p:cNvSpPr/>
          <p:nvPr/>
        </p:nvSpPr>
        <p:spPr>
          <a:xfrm>
            <a:off x="3810000" y="1200150"/>
            <a:ext cx="4117766" cy="457200"/>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Bài đọc chia làm mấy đoạn ?</a:t>
            </a:r>
          </a:p>
        </p:txBody>
      </p:sp>
      <p:cxnSp>
        <p:nvCxnSpPr>
          <p:cNvPr id="7" name="Straight Connector 6">
            <a:extLst>
              <a:ext uri="{FF2B5EF4-FFF2-40B4-BE49-F238E27FC236}">
                <a16:creationId xmlns:a16="http://schemas.microsoft.com/office/drawing/2014/main" xmlns="" id="{E0A9A4F8-DAEB-4F6B-ACB7-006F5819BC68}"/>
              </a:ext>
            </a:extLst>
          </p:cNvPr>
          <p:cNvCxnSpPr>
            <a:cxnSpLocks/>
          </p:cNvCxnSpPr>
          <p:nvPr/>
        </p:nvCxnSpPr>
        <p:spPr>
          <a:xfrm>
            <a:off x="228600" y="539888"/>
            <a:ext cx="0" cy="43166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xmlns="" id="{6B388906-88CB-4399-B14B-3920B33DE610}"/>
              </a:ext>
            </a:extLst>
          </p:cNvPr>
          <p:cNvSpPr/>
          <p:nvPr/>
        </p:nvSpPr>
        <p:spPr>
          <a:xfrm>
            <a:off x="280746" y="552658"/>
            <a:ext cx="209552" cy="203061"/>
          </a:xfrm>
          <a:prstGeom prst="ellipse">
            <a:avLst/>
          </a:prstGeom>
          <a:solidFill>
            <a:srgbClr val="FFC000"/>
          </a:solidFill>
          <a:ln w="19050">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b="1" dirty="0">
                <a:solidFill>
                  <a:schemeClr val="tx1"/>
                </a:solidFill>
                <a:latin typeface="Arial" panose="020B0604020202020204" pitchFamily="34" charset="0"/>
                <a:cs typeface="Arial" panose="020B0604020202020204" pitchFamily="34" charset="0"/>
              </a:rPr>
              <a:t>1</a:t>
            </a:r>
          </a:p>
        </p:txBody>
      </p:sp>
      <p:cxnSp>
        <p:nvCxnSpPr>
          <p:cNvPr id="11" name="Straight Connector 10">
            <a:extLst>
              <a:ext uri="{FF2B5EF4-FFF2-40B4-BE49-F238E27FC236}">
                <a16:creationId xmlns:a16="http://schemas.microsoft.com/office/drawing/2014/main" xmlns="" id="{7B360804-252F-4658-8FDE-8D29A0786568}"/>
              </a:ext>
            </a:extLst>
          </p:cNvPr>
          <p:cNvCxnSpPr>
            <a:cxnSpLocks/>
          </p:cNvCxnSpPr>
          <p:nvPr/>
        </p:nvCxnSpPr>
        <p:spPr>
          <a:xfrm>
            <a:off x="228600" y="984319"/>
            <a:ext cx="0" cy="234943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B4F170A3-8952-407D-AAC8-2C551E09635E}"/>
              </a:ext>
            </a:extLst>
          </p:cNvPr>
          <p:cNvSpPr/>
          <p:nvPr/>
        </p:nvSpPr>
        <p:spPr>
          <a:xfrm>
            <a:off x="280746" y="997089"/>
            <a:ext cx="209552" cy="203061"/>
          </a:xfrm>
          <a:prstGeom prst="ellipse">
            <a:avLst/>
          </a:prstGeom>
          <a:solidFill>
            <a:srgbClr val="FFC000"/>
          </a:solidFill>
          <a:ln w="19050">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panose="020B0604020202020204" pitchFamily="34" charset="0"/>
                <a:cs typeface="Arial" panose="020B0604020202020204" pitchFamily="34" charset="0"/>
              </a:rPr>
              <a:t>2</a:t>
            </a:r>
            <a:endParaRPr lang="vi-VN" sz="1200" b="1" dirty="0">
              <a:solidFill>
                <a:schemeClr val="tx1"/>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xmlns="" id="{F1C8736A-5253-40B7-8D8D-43E53397F3A2}"/>
              </a:ext>
            </a:extLst>
          </p:cNvPr>
          <p:cNvCxnSpPr>
            <a:cxnSpLocks/>
          </p:cNvCxnSpPr>
          <p:nvPr/>
        </p:nvCxnSpPr>
        <p:spPr>
          <a:xfrm>
            <a:off x="228600" y="3366878"/>
            <a:ext cx="0" cy="156707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883EF464-D755-4309-BF86-81276FC964EF}"/>
              </a:ext>
            </a:extLst>
          </p:cNvPr>
          <p:cNvSpPr/>
          <p:nvPr/>
        </p:nvSpPr>
        <p:spPr>
          <a:xfrm>
            <a:off x="264873" y="3333750"/>
            <a:ext cx="209552" cy="203061"/>
          </a:xfrm>
          <a:prstGeom prst="ellipse">
            <a:avLst/>
          </a:prstGeom>
          <a:solidFill>
            <a:srgbClr val="FFC000"/>
          </a:solidFill>
          <a:ln w="19050">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panose="020B0604020202020204" pitchFamily="34" charset="0"/>
                <a:cs typeface="Arial" panose="020B0604020202020204" pitchFamily="34" charset="0"/>
              </a:rPr>
              <a:t>3</a:t>
            </a:r>
            <a:endParaRPr lang="vi-VN" sz="1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4216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22" presetClass="entr" presetSubtype="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6" grpId="0" animBg="1"/>
      <p:bldP spid="6" grpId="1" animBg="1"/>
      <p:bldP spid="8" grpId="0" animBg="1"/>
      <p:bldP spid="12"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sp>
        <p:nvSpPr>
          <p:cNvPr id="4" name="Rectangle 3"/>
          <p:cNvSpPr/>
          <p:nvPr/>
        </p:nvSpPr>
        <p:spPr>
          <a:xfrm>
            <a:off x="3553132" y="74865"/>
            <a:ext cx="2037737" cy="400110"/>
          </a:xfrm>
          <a:prstGeom prst="rect">
            <a:avLst/>
          </a:prstGeom>
        </p:spPr>
        <p:txBody>
          <a:bodyPr wrap="none">
            <a:spAutoFit/>
          </a:bodyPr>
          <a:lstStyle/>
          <a:p>
            <a:r>
              <a:rPr lang="en-US" sz="2000" b="1">
                <a:solidFill>
                  <a:srgbClr val="FF0000"/>
                </a:solidFill>
                <a:latin typeface="Arial" panose="020B0604020202020204" pitchFamily="34" charset="0"/>
                <a:cs typeface="Arial" panose="020B0604020202020204" pitchFamily="34" charset="0"/>
              </a:rPr>
              <a:t>Cái răng khểnh</a:t>
            </a:r>
            <a:endParaRPr lang="vi-VN" sz="20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228600" y="514350"/>
            <a:ext cx="8763000" cy="4616648"/>
          </a:xfrm>
          <a:prstGeom prst="rect">
            <a:avLst/>
          </a:prstGeom>
        </p:spPr>
        <p:txBody>
          <a:bodyPr wrap="square">
            <a:spAutoFit/>
          </a:bodyPr>
          <a:lstStyle/>
          <a:p>
            <a:pPr indent="180975"/>
            <a:r>
              <a:rPr lang="vi-VN" sz="1400"/>
              <a:t>Tôi có một cái răng khểnh. Thỉnh thoảng, tụi bạn lại trêu tôi. Có bạn còn nói: “Đó là vì cậu không chịu đánh răng. Người siêng đánh răng, răng sẽ mòn đều.”. Từ đó, tôi ít khi cười.</a:t>
            </a:r>
          </a:p>
          <a:p>
            <a:pPr indent="180975"/>
            <a:r>
              <a:rPr lang="vi-VN" sz="1400"/>
              <a:t>Một hôm, bố tôi hỏi:</a:t>
            </a:r>
          </a:p>
          <a:p>
            <a:pPr indent="180975"/>
            <a:r>
              <a:rPr lang="en-US" sz="1400"/>
              <a:t>-</a:t>
            </a:r>
            <a:r>
              <a:rPr lang="vi-VN" sz="1400"/>
              <a:t> Sao dạo này bố ít thấy con cười?</a:t>
            </a:r>
          </a:p>
          <a:p>
            <a:pPr indent="180975"/>
            <a:r>
              <a:rPr lang="vi-VN" sz="1400"/>
              <a:t>Tôi nói:</a:t>
            </a:r>
          </a:p>
          <a:p>
            <a:pPr indent="180975"/>
            <a:r>
              <a:rPr lang="en-US" sz="1400"/>
              <a:t>-</a:t>
            </a:r>
            <a:r>
              <a:rPr lang="vi-VN" sz="1400"/>
              <a:t> Tại sao con phải cười hả bố?</a:t>
            </a:r>
          </a:p>
          <a:p>
            <a:pPr indent="180975"/>
            <a:r>
              <a:rPr lang="en-US" sz="1400"/>
              <a:t>- </a:t>
            </a:r>
            <a:r>
              <a:rPr lang="vi-VN" sz="1400"/>
              <a:t>Đơn giản thôi. Khi cười, khuôn mặt con sẽ rạng rỡ. Khuôn mặt người ta, đẹp nhất là nụ cười.</a:t>
            </a:r>
          </a:p>
          <a:p>
            <a:pPr indent="180975"/>
            <a:r>
              <a:rPr lang="en-US" sz="1400"/>
              <a:t>- </a:t>
            </a:r>
            <a:r>
              <a:rPr lang="vi-VN" sz="1400"/>
              <a:t>Nhưng con cười sẽ rất xấu.</a:t>
            </a:r>
          </a:p>
          <a:p>
            <a:pPr indent="180975"/>
            <a:r>
              <a:rPr lang="en-US" sz="1400"/>
              <a:t>-</a:t>
            </a:r>
            <a:r>
              <a:rPr lang="vi-VN" sz="1400"/>
              <a:t> Tại sao? – Bố ngạc nhiên. – Ai nói với con vậy?</a:t>
            </a:r>
          </a:p>
          <a:p>
            <a:pPr indent="180975"/>
            <a:r>
              <a:rPr lang="en-US" sz="1400"/>
              <a:t>-</a:t>
            </a:r>
            <a:r>
              <a:rPr lang="vi-VN" sz="1400"/>
              <a:t> Không ai cả, nhưng con biết rất xấu! Đẹp sao được khi có cái răng khểnh? </a:t>
            </a:r>
            <a:endParaRPr lang="en-US" sz="1400"/>
          </a:p>
          <a:p>
            <a:pPr indent="180975"/>
            <a:r>
              <a:rPr lang="en-US" sz="1400"/>
              <a:t>- </a:t>
            </a:r>
            <a:r>
              <a:rPr lang="vi-VN" sz="1400"/>
              <a:t>Ái chà! </a:t>
            </a:r>
            <a:r>
              <a:rPr lang="en-US" sz="1400"/>
              <a:t>-</a:t>
            </a:r>
            <a:r>
              <a:rPr lang="vi-VN" sz="1400"/>
              <a:t> Bố bật cười. – Thì ra là vậy. Bố thấy đẹp lắm! Nó làm nụ cười của con khác với các bạn. Đáng lí con phải tự hào chứ. Mỗi người có một nét riêng. Hãy quan sát đi rồi con sẽ thấy rất nhiều điều bí mật về những người xung quanh mình.</a:t>
            </a:r>
          </a:p>
          <a:p>
            <a:pPr indent="180975"/>
            <a:r>
              <a:rPr lang="vi-VN" sz="1400"/>
              <a:t>Một hôm, tôi thuật lại câu nói của bố về điều bí mật cho cô giáo. Cô nhìn tôi, dịu dàng hỏi:</a:t>
            </a:r>
          </a:p>
          <a:p>
            <a:pPr indent="180975"/>
            <a:r>
              <a:rPr lang="en-US" sz="1400"/>
              <a:t>- </a:t>
            </a:r>
            <a:r>
              <a:rPr lang="vi-VN" sz="1400"/>
              <a:t>Vậy em có điều gì bí mật không?</a:t>
            </a:r>
          </a:p>
          <a:p>
            <a:pPr indent="180975"/>
            <a:r>
              <a:rPr lang="en-US" sz="1400"/>
              <a:t>-</a:t>
            </a:r>
            <a:r>
              <a:rPr lang="vi-VN" sz="1400"/>
              <a:t> Dạ, có. Nhưng em sẽ không kể cho cô nghe đâu ạ.</a:t>
            </a:r>
          </a:p>
          <a:p>
            <a:pPr indent="180975"/>
            <a:r>
              <a:rPr lang="en-US" sz="1400"/>
              <a:t>- </a:t>
            </a:r>
            <a:r>
              <a:rPr lang="vi-VN" sz="1400"/>
              <a:t>Khi em kể điều bí mật cho một người biết giữ nó thì bí mật vẫn còn. Khi em kể cho cô, sẽ có hai người cùng giữ chung một bí mật.</a:t>
            </a:r>
          </a:p>
          <a:p>
            <a:pPr indent="180975"/>
            <a:r>
              <a:rPr lang="vi-VN" sz="1400"/>
              <a:t>Tôi đã kể cho cô nghe bí mật của tôi. Tôi cũng muốn kể cho các bạn nghe nữa, như vậy các bạn sẽ giữ giùm tôi một điều bí mật, bí mật về một cậu bé hay cười vì có cái răng khểnh.</a:t>
            </a:r>
          </a:p>
          <a:p>
            <a:pPr algn="r"/>
            <a:r>
              <a:rPr lang="vi-VN" sz="1400"/>
              <a:t>Theo NGUYỄN NGỌC THUẦN</a:t>
            </a:r>
          </a:p>
        </p:txBody>
      </p:sp>
      <p:sp>
        <p:nvSpPr>
          <p:cNvPr id="2" name="Flowchart: Terminator 1"/>
          <p:cNvSpPr/>
          <p:nvPr/>
        </p:nvSpPr>
        <p:spPr>
          <a:xfrm>
            <a:off x="228600" y="74865"/>
            <a:ext cx="1676400" cy="425649"/>
          </a:xfrm>
          <a:prstGeom prst="flowChartTerminator">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toàn bài</a:t>
            </a:r>
            <a:endPar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4755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30A7E40-1E95-4446-9988-C9435F436628}"/>
              </a:ext>
            </a:extLst>
          </p:cNvPr>
          <p:cNvSpPr/>
          <p:nvPr/>
        </p:nvSpPr>
        <p:spPr>
          <a:xfrm>
            <a:off x="1676400" y="819150"/>
            <a:ext cx="5297782" cy="923330"/>
          </a:xfrm>
          <a:prstGeom prst="rect">
            <a:avLst/>
          </a:prstGeom>
        </p:spPr>
        <p:txBody>
          <a:bodyPr wrap="square">
            <a:spAutoFit/>
          </a:bodyPr>
          <a:lstStyle/>
          <a:p>
            <a:pPr algn="ctr"/>
            <a:r>
              <a:rPr lang="en-US" sz="5400" b="1">
                <a:ln w="1905"/>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HIỂU</a:t>
            </a:r>
            <a:endParaRPr lang="vi-VN" sz="5400" b="1" dirty="0">
              <a:ln w="1905"/>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6149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4D6D604-F4F3-4976-B765-13D74C652ABF}"/>
              </a:ext>
            </a:extLst>
          </p:cNvPr>
          <p:cNvGrpSpPr/>
          <p:nvPr/>
        </p:nvGrpSpPr>
        <p:grpSpPr>
          <a:xfrm>
            <a:off x="66674" y="143589"/>
            <a:ext cx="8924926" cy="908318"/>
            <a:chOff x="66674" y="143589"/>
            <a:chExt cx="8924926" cy="908318"/>
          </a:xfrm>
        </p:grpSpPr>
        <p:grpSp>
          <p:nvGrpSpPr>
            <p:cNvPr id="2" name="Group 1">
              <a:extLst>
                <a:ext uri="{FF2B5EF4-FFF2-40B4-BE49-F238E27FC236}">
                  <a16:creationId xmlns:a16="http://schemas.microsoft.com/office/drawing/2014/main" xmlns="" id="{90301A7D-005D-4A1F-8226-BC45DA4132FD}"/>
                </a:ext>
              </a:extLst>
            </p:cNvPr>
            <p:cNvGrpSpPr/>
            <p:nvPr/>
          </p:nvGrpSpPr>
          <p:grpSpPr>
            <a:xfrm>
              <a:off x="66674" y="143589"/>
              <a:ext cx="8924926" cy="889268"/>
              <a:chOff x="208358" y="277105"/>
              <a:chExt cx="8924926" cy="889268"/>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xmlns="" id="{14D5816B-846C-4821-B0F8-BDF37F706D08}"/>
                  </a:ext>
                </a:extLst>
              </p:cNvPr>
              <p:cNvSpPr/>
              <p:nvPr/>
            </p:nvSpPr>
            <p:spPr>
              <a:xfrm>
                <a:off x="675084" y="566666"/>
                <a:ext cx="8458200" cy="599707"/>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en-US" sz="2000" b="1">
                    <a:solidFill>
                      <a:sysClr val="windowText" lastClr="000000"/>
                    </a:solidFill>
                    <a:latin typeface="Arial" panose="020B0604020202020204" pitchFamily="34" charset="0"/>
                    <a:cs typeface="Arial" panose="020B0604020202020204" pitchFamily="34" charset="0"/>
                  </a:rPr>
                  <a:t>Tại sao bạn nhỏ trong câu chuyện không thích cái răng khểnh?</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xmlns=""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Arial" panose="020B0604020202020204" pitchFamily="34" charset="0"/>
                    <a:cs typeface="Arial" panose="020B0604020202020204" pitchFamily="34" charset="0"/>
                  </a:rPr>
                  <a:t>1</a:t>
                </a:r>
              </a:p>
            </p:txBody>
          </p:sp>
        </p:grpSp>
        <p:pic>
          <p:nvPicPr>
            <p:cNvPr id="6" name="Picture 5">
              <a:extLst>
                <a:ext uri="{FF2B5EF4-FFF2-40B4-BE49-F238E27FC236}">
                  <a16:creationId xmlns:a16="http://schemas.microsoft.com/office/drawing/2014/main" xmlns=""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xmlns="" id="{A145D3C4-C561-41FC-A0A2-C14855F4DCBF}"/>
              </a:ext>
            </a:extLst>
          </p:cNvPr>
          <p:cNvSpPr txBox="1"/>
          <p:nvPr/>
        </p:nvSpPr>
        <p:spPr>
          <a:xfrm>
            <a:off x="558800" y="1355656"/>
            <a:ext cx="8153400" cy="958660"/>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Vì bạn nhỏ có một chiếc răng khểnh và bị bạn bè trêu là do không chịu đánh răng. Bạn nhỏ nghĩ cái răng khểnh xấu làm cho bạn xấu đi.</a:t>
            </a:r>
          </a:p>
        </p:txBody>
      </p:sp>
      <p:pic>
        <p:nvPicPr>
          <p:cNvPr id="1026" name="Picture 2" descr="Ảnh Hưởng Tâm Lý Khi Bị Bạn Bè Trêu Chọc Và Cách Giúp Trẻ Vượt Qua - TÂM LÝ  TRỊ LIỆU NHC">
            <a:extLst>
              <a:ext uri="{FF2B5EF4-FFF2-40B4-BE49-F238E27FC236}">
                <a16:creationId xmlns:a16="http://schemas.microsoft.com/office/drawing/2014/main" xmlns="" id="{97FFE975-B1DE-43D6-A11D-C2F07425561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9" b="91720" l="9896" r="89974">
                        <a14:foregroundMark x1="29948" y1="13376" x2="42578" y2="12314"/>
                        <a14:foregroundMark x1="79167" y1="38004" x2="82552" y2="52866"/>
                        <a14:foregroundMark x1="36068" y1="90658" x2="37370" y2="91507"/>
                        <a14:foregroundMark x1="47656" y1="90021" x2="60156" y2="89384"/>
                        <a14:foregroundMark x1="32682" y1="91295" x2="29818" y2="91720"/>
                      </a14:backgroundRemoval>
                    </a14:imgEffect>
                  </a14:imgLayer>
                </a14:imgProps>
              </a:ext>
              <a:ext uri="{28A0092B-C50C-407E-A947-70E740481C1C}">
                <a14:useLocalDpi xmlns:a14="http://schemas.microsoft.com/office/drawing/2010/main" val="0"/>
              </a:ext>
            </a:extLst>
          </a:blip>
          <a:srcRect/>
          <a:stretch>
            <a:fillRect/>
          </a:stretch>
        </p:blipFill>
        <p:spPr bwMode="auto">
          <a:xfrm>
            <a:off x="2692400" y="2513032"/>
            <a:ext cx="3886200" cy="238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838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2171700" y="2110085"/>
            <a:ext cx="4800600" cy="923330"/>
          </a:xfrm>
          <a:prstGeom prst="rect">
            <a:avLst/>
          </a:prstGeom>
          <a:noFill/>
        </p:spPr>
        <p:txBody>
          <a:bodyPr wrap="square" rtlCol="0">
            <a:spAutoFit/>
          </a:bodyPr>
          <a:lstStyle/>
          <a:p>
            <a:pPr algn="ctr"/>
            <a:r>
              <a:rPr lang="en-US" sz="5400" b="1" dirty="0">
                <a:solidFill>
                  <a:srgbClr val="66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2321318282"/>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4D6D604-F4F3-4976-B765-13D74C652ABF}"/>
              </a:ext>
            </a:extLst>
          </p:cNvPr>
          <p:cNvGrpSpPr/>
          <p:nvPr/>
        </p:nvGrpSpPr>
        <p:grpSpPr>
          <a:xfrm>
            <a:off x="795337" y="143589"/>
            <a:ext cx="7553326" cy="908318"/>
            <a:chOff x="66674" y="143589"/>
            <a:chExt cx="7553326" cy="908318"/>
          </a:xfrm>
        </p:grpSpPr>
        <p:grpSp>
          <p:nvGrpSpPr>
            <p:cNvPr id="2" name="Group 1">
              <a:extLst>
                <a:ext uri="{FF2B5EF4-FFF2-40B4-BE49-F238E27FC236}">
                  <a16:creationId xmlns:a16="http://schemas.microsoft.com/office/drawing/2014/main" xmlns="" id="{90301A7D-005D-4A1F-8226-BC45DA4132FD}"/>
                </a:ext>
              </a:extLst>
            </p:cNvPr>
            <p:cNvGrpSpPr/>
            <p:nvPr/>
          </p:nvGrpSpPr>
          <p:grpSpPr>
            <a:xfrm>
              <a:off x="66674" y="143589"/>
              <a:ext cx="7553326" cy="889268"/>
              <a:chOff x="208358" y="277105"/>
              <a:chExt cx="7553326" cy="889268"/>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xmlns="" id="{14D5816B-846C-4821-B0F8-BDF37F706D08}"/>
                  </a:ext>
                </a:extLst>
              </p:cNvPr>
              <p:cNvSpPr/>
              <p:nvPr/>
            </p:nvSpPr>
            <p:spPr>
              <a:xfrm>
                <a:off x="675084" y="566666"/>
                <a:ext cx="7086600" cy="599707"/>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en-US" sz="2000" b="1">
                    <a:solidFill>
                      <a:sysClr val="windowText" lastClr="000000"/>
                    </a:solidFill>
                    <a:latin typeface="Arial" panose="020B0604020202020204" pitchFamily="34" charset="0"/>
                    <a:cs typeface="Arial" panose="020B0604020202020204" pitchFamily="34" charset="0"/>
                  </a:rPr>
                  <a:t>  Khi nghe bạn nhỏ giải thích, người bố đã nói gì?</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xmlns=""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pitchFamily="34" charset="0"/>
                    <a:cs typeface="Arial" panose="020B0604020202020204" pitchFamily="34" charset="0"/>
                  </a:rPr>
                  <a:t>2</a:t>
                </a:r>
                <a:endParaRPr lang="en-US" sz="2400" b="1" dirty="0">
                  <a:solidFill>
                    <a:srgbClr val="FFFF00"/>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xmlns=""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xmlns="" id="{A145D3C4-C561-41FC-A0A2-C14855F4DCBF}"/>
              </a:ext>
            </a:extLst>
          </p:cNvPr>
          <p:cNvSpPr txBox="1"/>
          <p:nvPr/>
        </p:nvSpPr>
        <p:spPr>
          <a:xfrm>
            <a:off x="558800" y="1355656"/>
            <a:ext cx="8153400" cy="958660"/>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Bố bạn nhỏ nói cái răng</a:t>
            </a:r>
            <a:r>
              <a:rPr lang="vi-VN" sz="2000">
                <a:latin typeface="Arial" panose="020B0604020202020204" pitchFamily="34" charset="0"/>
                <a:cs typeface="Arial" panose="020B0604020202020204" pitchFamily="34" charset="0"/>
              </a:rPr>
              <a:t> khểnh chính là nét riêng của bạn, làm cho n</a:t>
            </a:r>
            <a:r>
              <a:rPr lang="en-US" sz="2000">
                <a:latin typeface="Arial" panose="020B0604020202020204" pitchFamily="34" charset="0"/>
                <a:cs typeface="Arial" panose="020B0604020202020204" pitchFamily="34" charset="0"/>
              </a:rPr>
              <a:t>ụ</a:t>
            </a:r>
            <a:r>
              <a:rPr lang="vi-VN" sz="2000">
                <a:latin typeface="Arial" panose="020B0604020202020204" pitchFamily="34" charset="0"/>
                <a:cs typeface="Arial" panose="020B0604020202020204" pitchFamily="34" charset="0"/>
              </a:rPr>
              <a:t> cười của bạn khác với các bạn khác. Đó là điều đáng tự hào.</a:t>
            </a:r>
            <a:r>
              <a:rPr lang="en-US" sz="2000">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xmlns="" id="{9C13B7C8-2F05-47F9-8696-17DB6126CA5B}"/>
              </a:ext>
            </a:extLst>
          </p:cNvPr>
          <p:cNvPicPr>
            <a:picLocks noChangeAspect="1"/>
          </p:cNvPicPr>
          <p:nvPr/>
        </p:nvPicPr>
        <p:blipFill>
          <a:blip r:embed="rId4">
            <a:extLst>
              <a:ext uri="{28A0092B-C50C-407E-A947-70E740481C1C}">
                <a14:useLocalDpi xmlns:a14="http://schemas.microsoft.com/office/drawing/2010/main" val="0"/>
              </a:ext>
            </a:extLst>
          </a:blip>
          <a:srcRect t="63" b="63"/>
          <a:stretch/>
        </p:blipFill>
        <p:spPr>
          <a:xfrm>
            <a:off x="2286000" y="2557790"/>
            <a:ext cx="4572000" cy="2585710"/>
          </a:xfrm>
          <a:prstGeom prst="rect">
            <a:avLst/>
          </a:prstGeom>
        </p:spPr>
      </p:pic>
    </p:spTree>
    <p:extLst>
      <p:ext uri="{BB962C8B-B14F-4D97-AF65-F5344CB8AC3E}">
        <p14:creationId xmlns:p14="http://schemas.microsoft.com/office/powerpoint/2010/main" val="4096322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4D6D604-F4F3-4976-B765-13D74C652ABF}"/>
              </a:ext>
            </a:extLst>
          </p:cNvPr>
          <p:cNvGrpSpPr/>
          <p:nvPr/>
        </p:nvGrpSpPr>
        <p:grpSpPr>
          <a:xfrm>
            <a:off x="1350169" y="143589"/>
            <a:ext cx="6443663" cy="908318"/>
            <a:chOff x="66674" y="143589"/>
            <a:chExt cx="6443663" cy="908318"/>
          </a:xfrm>
        </p:grpSpPr>
        <p:grpSp>
          <p:nvGrpSpPr>
            <p:cNvPr id="2" name="Group 1">
              <a:extLst>
                <a:ext uri="{FF2B5EF4-FFF2-40B4-BE49-F238E27FC236}">
                  <a16:creationId xmlns:a16="http://schemas.microsoft.com/office/drawing/2014/main" xmlns="" id="{90301A7D-005D-4A1F-8226-BC45DA4132FD}"/>
                </a:ext>
              </a:extLst>
            </p:cNvPr>
            <p:cNvGrpSpPr/>
            <p:nvPr/>
          </p:nvGrpSpPr>
          <p:grpSpPr>
            <a:xfrm>
              <a:off x="66674" y="143589"/>
              <a:ext cx="6443663" cy="889268"/>
              <a:chOff x="208358" y="277105"/>
              <a:chExt cx="6443663" cy="889268"/>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xmlns="" id="{14D5816B-846C-4821-B0F8-BDF37F706D08}"/>
                  </a:ext>
                </a:extLst>
              </p:cNvPr>
              <p:cNvSpPr/>
              <p:nvPr/>
            </p:nvSpPr>
            <p:spPr>
              <a:xfrm>
                <a:off x="675084" y="566666"/>
                <a:ext cx="5976937" cy="599707"/>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vi-VN" sz="2000" b="1">
                    <a:solidFill>
                      <a:sysClr val="windowText" lastClr="000000"/>
                    </a:solidFill>
                    <a:latin typeface="Arial" panose="020B0604020202020204" pitchFamily="34" charset="0"/>
                    <a:cs typeface="Arial" panose="020B0604020202020204" pitchFamily="34" charset="0"/>
                  </a:rPr>
                  <a:t>  Em có suy nghĩ gì về điều người bố nói?</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xmlns=""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FF00"/>
                    </a:solidFill>
                    <a:latin typeface="Arial" panose="020B0604020202020204" pitchFamily="34" charset="0"/>
                    <a:cs typeface="Arial" panose="020B0604020202020204" pitchFamily="34" charset="0"/>
                  </a:rPr>
                  <a:t>3</a:t>
                </a:r>
                <a:endParaRPr lang="en-US" sz="2400" b="1" dirty="0">
                  <a:solidFill>
                    <a:srgbClr val="FFFF00"/>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xmlns=""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xmlns="" id="{A145D3C4-C561-41FC-A0A2-C14855F4DCBF}"/>
              </a:ext>
            </a:extLst>
          </p:cNvPr>
          <p:cNvSpPr txBox="1"/>
          <p:nvPr/>
        </p:nvSpPr>
        <p:spPr>
          <a:xfrm>
            <a:off x="685800" y="2260437"/>
            <a:ext cx="5156200" cy="1420325"/>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Lời động viên của bố giúp bạn nhỏ hiểu ra và tự hào về điểm riêng của mình, không còn mặc cảm, xấu hổ vì điều đó nữa.</a:t>
            </a:r>
            <a:endParaRPr lang="en-US" sz="20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9C13B7C8-2F05-47F9-8696-17DB6126CA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02" t="15413" r="14430" b="6035"/>
          <a:stretch/>
        </p:blipFill>
        <p:spPr>
          <a:xfrm>
            <a:off x="6019800" y="1581150"/>
            <a:ext cx="2181586" cy="2778900"/>
          </a:xfrm>
          <a:prstGeom prst="rect">
            <a:avLst/>
          </a:prstGeom>
        </p:spPr>
      </p:pic>
    </p:spTree>
    <p:extLst>
      <p:ext uri="{BB962C8B-B14F-4D97-AF65-F5344CB8AC3E}">
        <p14:creationId xmlns:p14="http://schemas.microsoft.com/office/powerpoint/2010/main" val="1559367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4D6D604-F4F3-4976-B765-13D74C652ABF}"/>
              </a:ext>
            </a:extLst>
          </p:cNvPr>
          <p:cNvGrpSpPr/>
          <p:nvPr/>
        </p:nvGrpSpPr>
        <p:grpSpPr>
          <a:xfrm>
            <a:off x="613569" y="143589"/>
            <a:ext cx="7916862" cy="908318"/>
            <a:chOff x="66674" y="143589"/>
            <a:chExt cx="7916862" cy="908318"/>
          </a:xfrm>
        </p:grpSpPr>
        <p:grpSp>
          <p:nvGrpSpPr>
            <p:cNvPr id="2" name="Group 1">
              <a:extLst>
                <a:ext uri="{FF2B5EF4-FFF2-40B4-BE49-F238E27FC236}">
                  <a16:creationId xmlns:a16="http://schemas.microsoft.com/office/drawing/2014/main" xmlns="" id="{90301A7D-005D-4A1F-8226-BC45DA4132FD}"/>
                </a:ext>
              </a:extLst>
            </p:cNvPr>
            <p:cNvGrpSpPr/>
            <p:nvPr/>
          </p:nvGrpSpPr>
          <p:grpSpPr>
            <a:xfrm>
              <a:off x="66674" y="143589"/>
              <a:ext cx="7916862" cy="889268"/>
              <a:chOff x="208358" y="277105"/>
              <a:chExt cx="7916862" cy="889268"/>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xmlns="" id="{14D5816B-846C-4821-B0F8-BDF37F706D08}"/>
                  </a:ext>
                </a:extLst>
              </p:cNvPr>
              <p:cNvSpPr/>
              <p:nvPr/>
            </p:nvSpPr>
            <p:spPr>
              <a:xfrm>
                <a:off x="675083" y="566666"/>
                <a:ext cx="7450137" cy="599707"/>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vi-VN" sz="2000" b="1">
                    <a:solidFill>
                      <a:sysClr val="windowText" lastClr="000000"/>
                    </a:solidFill>
                    <a:latin typeface="Arial" panose="020B0604020202020204" pitchFamily="34" charset="0"/>
                    <a:cs typeface="Arial" panose="020B0604020202020204" pitchFamily="34" charset="0"/>
                  </a:rPr>
                  <a:t>  Vì sao bạn nhỏ kể cho cô giáo nghe bí mật của mình?</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xmlns=""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FF00"/>
                    </a:solidFill>
                    <a:latin typeface="Arial" panose="020B0604020202020204" pitchFamily="34" charset="0"/>
                    <a:cs typeface="Arial" panose="020B0604020202020204" pitchFamily="34" charset="0"/>
                  </a:rPr>
                  <a:t>4</a:t>
                </a:r>
                <a:endParaRPr lang="en-US" sz="2400" b="1" dirty="0">
                  <a:solidFill>
                    <a:srgbClr val="FFFF00"/>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xmlns=""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xmlns="" id="{A145D3C4-C561-41FC-A0A2-C14855F4DCBF}"/>
              </a:ext>
            </a:extLst>
          </p:cNvPr>
          <p:cNvSpPr txBox="1"/>
          <p:nvPr/>
        </p:nvSpPr>
        <p:spPr>
          <a:xfrm>
            <a:off x="3573379" y="1655510"/>
            <a:ext cx="4957052" cy="2343655"/>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Vì khi bạn nhỏ tin tưởng vào cô giáo và thích thú khi nghe cô giải thích “Khi em kể điều bí mật cho một người biết giữ nó thì bí mật vẫn còn” và khi đó “có hai người cùng giữ chung một bí mật”.</a:t>
            </a:r>
            <a:endParaRPr lang="en-US" sz="20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9C13B7C8-2F05-47F9-8696-17DB6126CA5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167" b="98333" l="10000" r="90000">
                        <a14:foregroundMark x1="56944" y1="15278" x2="54167" y2="9167"/>
                        <a14:foregroundMark x1="31111" y1="75556" x2="26944" y2="85556"/>
                        <a14:foregroundMark x1="23889" y1="88333" x2="32222" y2="94444"/>
                        <a14:foregroundMark x1="32222" y1="94444" x2="32500" y2="95000"/>
                        <a14:foregroundMark x1="65556" y1="97500" x2="65000" y2="98333"/>
                        <a14:foregroundMark x1="43056" y1="60278" x2="43056" y2="60278"/>
                        <a14:foregroundMark x1="43333" y1="64167" x2="43333" y2="64167"/>
                        <a14:foregroundMark x1="44444" y1="62778" x2="44444" y2="62778"/>
                      </a14:backgroundRemoval>
                    </a14:imgEffect>
                  </a14:imgLayer>
                </a14:imgProps>
              </a:ext>
              <a:ext uri="{28A0092B-C50C-407E-A947-70E740481C1C}">
                <a14:useLocalDpi xmlns:a14="http://schemas.microsoft.com/office/drawing/2010/main" val="0"/>
              </a:ext>
            </a:extLst>
          </a:blip>
          <a:srcRect t="5360" b="-361"/>
          <a:stretch/>
        </p:blipFill>
        <p:spPr>
          <a:xfrm>
            <a:off x="685800" y="1655510"/>
            <a:ext cx="2887579" cy="2743200"/>
          </a:xfrm>
          <a:prstGeom prst="rect">
            <a:avLst/>
          </a:prstGeom>
        </p:spPr>
      </p:pic>
    </p:spTree>
    <p:extLst>
      <p:ext uri="{BB962C8B-B14F-4D97-AF65-F5344CB8AC3E}">
        <p14:creationId xmlns:p14="http://schemas.microsoft.com/office/powerpoint/2010/main" val="203493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80">
                                          <p:stCondLst>
                                            <p:cond delay="0"/>
                                          </p:stCondLst>
                                        </p:cTn>
                                        <p:tgtEl>
                                          <p:spTgt spid="10"/>
                                        </p:tgtEl>
                                      </p:cBhvr>
                                    </p:animEffect>
                                    <p:anim calcmode="lin" valueType="num">
                                      <p:cBhvr>
                                        <p:cTn id="3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5" dur="26">
                                          <p:stCondLst>
                                            <p:cond delay="650"/>
                                          </p:stCondLst>
                                        </p:cTn>
                                        <p:tgtEl>
                                          <p:spTgt spid="10"/>
                                        </p:tgtEl>
                                      </p:cBhvr>
                                      <p:to x="100000" y="60000"/>
                                    </p:animScale>
                                    <p:animScale>
                                      <p:cBhvr>
                                        <p:cTn id="36" dur="166" decel="50000">
                                          <p:stCondLst>
                                            <p:cond delay="676"/>
                                          </p:stCondLst>
                                        </p:cTn>
                                        <p:tgtEl>
                                          <p:spTgt spid="10"/>
                                        </p:tgtEl>
                                      </p:cBhvr>
                                      <p:to x="100000" y="100000"/>
                                    </p:animScale>
                                    <p:animScale>
                                      <p:cBhvr>
                                        <p:cTn id="37" dur="26">
                                          <p:stCondLst>
                                            <p:cond delay="1312"/>
                                          </p:stCondLst>
                                        </p:cTn>
                                        <p:tgtEl>
                                          <p:spTgt spid="10"/>
                                        </p:tgtEl>
                                      </p:cBhvr>
                                      <p:to x="100000" y="80000"/>
                                    </p:animScale>
                                    <p:animScale>
                                      <p:cBhvr>
                                        <p:cTn id="38" dur="166" decel="50000">
                                          <p:stCondLst>
                                            <p:cond delay="1338"/>
                                          </p:stCondLst>
                                        </p:cTn>
                                        <p:tgtEl>
                                          <p:spTgt spid="10"/>
                                        </p:tgtEl>
                                      </p:cBhvr>
                                      <p:to x="100000" y="100000"/>
                                    </p:animScale>
                                    <p:animScale>
                                      <p:cBhvr>
                                        <p:cTn id="39" dur="26">
                                          <p:stCondLst>
                                            <p:cond delay="1642"/>
                                          </p:stCondLst>
                                        </p:cTn>
                                        <p:tgtEl>
                                          <p:spTgt spid="10"/>
                                        </p:tgtEl>
                                      </p:cBhvr>
                                      <p:to x="100000" y="90000"/>
                                    </p:animScale>
                                    <p:animScale>
                                      <p:cBhvr>
                                        <p:cTn id="40" dur="166" decel="50000">
                                          <p:stCondLst>
                                            <p:cond delay="1668"/>
                                          </p:stCondLst>
                                        </p:cTn>
                                        <p:tgtEl>
                                          <p:spTgt spid="10"/>
                                        </p:tgtEl>
                                      </p:cBhvr>
                                      <p:to x="100000" y="100000"/>
                                    </p:animScale>
                                    <p:animScale>
                                      <p:cBhvr>
                                        <p:cTn id="41" dur="26">
                                          <p:stCondLst>
                                            <p:cond delay="1808"/>
                                          </p:stCondLst>
                                        </p:cTn>
                                        <p:tgtEl>
                                          <p:spTgt spid="10"/>
                                        </p:tgtEl>
                                      </p:cBhvr>
                                      <p:to x="100000" y="95000"/>
                                    </p:animScale>
                                    <p:animScale>
                                      <p:cBhvr>
                                        <p:cTn id="4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4D6D604-F4F3-4976-B765-13D74C652ABF}"/>
              </a:ext>
            </a:extLst>
          </p:cNvPr>
          <p:cNvGrpSpPr/>
          <p:nvPr/>
        </p:nvGrpSpPr>
        <p:grpSpPr>
          <a:xfrm>
            <a:off x="66674" y="143589"/>
            <a:ext cx="8950326" cy="1060192"/>
            <a:chOff x="66674" y="143589"/>
            <a:chExt cx="8950326" cy="1060192"/>
          </a:xfrm>
        </p:grpSpPr>
        <p:grpSp>
          <p:nvGrpSpPr>
            <p:cNvPr id="2" name="Group 1">
              <a:extLst>
                <a:ext uri="{FF2B5EF4-FFF2-40B4-BE49-F238E27FC236}">
                  <a16:creationId xmlns:a16="http://schemas.microsoft.com/office/drawing/2014/main" xmlns="" id="{90301A7D-005D-4A1F-8226-BC45DA4132FD}"/>
                </a:ext>
              </a:extLst>
            </p:cNvPr>
            <p:cNvGrpSpPr/>
            <p:nvPr/>
          </p:nvGrpSpPr>
          <p:grpSpPr>
            <a:xfrm>
              <a:off x="66674" y="143589"/>
              <a:ext cx="8950326" cy="1060192"/>
              <a:chOff x="208358" y="277105"/>
              <a:chExt cx="8950326" cy="1060192"/>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xmlns="" id="{14D5816B-846C-4821-B0F8-BDF37F706D08}"/>
                  </a:ext>
                </a:extLst>
              </p:cNvPr>
              <p:cNvSpPr/>
              <p:nvPr/>
            </p:nvSpPr>
            <p:spPr>
              <a:xfrm>
                <a:off x="700484" y="519824"/>
                <a:ext cx="8458200" cy="817473"/>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vi-VN" sz="2000" b="1" i="0">
                    <a:solidFill>
                      <a:srgbClr val="000000"/>
                    </a:solidFill>
                    <a:effectLst/>
                    <a:latin typeface="Arial" panose="020B0604020202020204" pitchFamily="34" charset="0"/>
                    <a:cs typeface="Arial" panose="020B0604020202020204" pitchFamily="34" charset="0"/>
                  </a:rPr>
                  <a:t>Em nghĩ như thế nào về “nét riêng” (hình dáng, giọng nói, cách ăn mặc,…) của mỗi người?</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xmlns=""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FF00"/>
                    </a:solidFill>
                    <a:latin typeface="Arial" panose="020B0604020202020204" pitchFamily="34" charset="0"/>
                    <a:cs typeface="Arial" panose="020B0604020202020204" pitchFamily="34" charset="0"/>
                  </a:rPr>
                  <a:t>5</a:t>
                </a:r>
                <a:endParaRPr lang="en-US" sz="2400" b="1" dirty="0">
                  <a:solidFill>
                    <a:srgbClr val="FFFF00"/>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xmlns=""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xmlns="" id="{A145D3C4-C561-41FC-A0A2-C14855F4DCBF}"/>
              </a:ext>
            </a:extLst>
          </p:cNvPr>
          <p:cNvSpPr txBox="1"/>
          <p:nvPr/>
        </p:nvSpPr>
        <p:spPr>
          <a:xfrm>
            <a:off x="522111" y="1733550"/>
            <a:ext cx="8153400" cy="2343655"/>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Ai cũng có những “nét riêng”, nhờ đó mà khác với mọi người. Mỗi người nên tự tin, tự hào về “nét riêng” của mình. Tuy nhiên, không nên cố tình tạo nên “nét riêng” bằng những cách tiêu cực (như nói năng không văn minh, ăn mặc không sạch sẽ, ...). Không nên trêu chọc bạn vì những nét riêng của bạn.</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382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1D1CFA9-FA70-4E96-874C-6B8000BA6665}"/>
              </a:ext>
            </a:extLst>
          </p:cNvPr>
          <p:cNvSpPr txBox="1"/>
          <p:nvPr/>
        </p:nvSpPr>
        <p:spPr>
          <a:xfrm>
            <a:off x="1749777" y="1047750"/>
            <a:ext cx="5873045" cy="577850"/>
          </a:xfrm>
          <a:prstGeom prst="rect">
            <a:avLst/>
          </a:prstGeom>
          <a:noFill/>
        </p:spPr>
        <p:txBody>
          <a:bodyPr wrap="square" rtlCol="0">
            <a:spAutoFit/>
          </a:bodyPr>
          <a:lstStyle/>
          <a:p>
            <a:pPr algn="ctr">
              <a:lnSpc>
                <a:spcPct val="150000"/>
              </a:lnSpc>
            </a:pPr>
            <a:r>
              <a:rPr lang="vi-VN" sz="2400" b="1">
                <a:solidFill>
                  <a:srgbClr val="FF0000"/>
                </a:solidFill>
                <a:latin typeface="Arial" panose="020B0604020202020204" pitchFamily="34" charset="0"/>
                <a:cs typeface="Arial" panose="020B0604020202020204" pitchFamily="34" charset="0"/>
              </a:rPr>
              <a:t>Câu truyện muốn nói với em điều gì?</a:t>
            </a:r>
            <a:endParaRPr lang="en-US" sz="2400" b="1">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0DD43066-BD52-426A-87ED-0E722125CAF9}"/>
              </a:ext>
            </a:extLst>
          </p:cNvPr>
          <p:cNvSpPr txBox="1"/>
          <p:nvPr/>
        </p:nvSpPr>
        <p:spPr>
          <a:xfrm>
            <a:off x="1219199" y="2072839"/>
            <a:ext cx="6934200" cy="1420325"/>
          </a:xfrm>
          <a:prstGeom prst="rect">
            <a:avLst/>
          </a:prstGeom>
          <a:noFill/>
        </p:spPr>
        <p:txBody>
          <a:bodyPr wrap="square" rtlCol="0">
            <a:spAutoFit/>
          </a:bodyPr>
          <a:lstStyle/>
          <a:p>
            <a:pPr algn="ctr">
              <a:lnSpc>
                <a:spcPct val="150000"/>
              </a:lnSpc>
            </a:pPr>
            <a:r>
              <a:rPr lang="vi-VN" sz="2000">
                <a:latin typeface="Arial" panose="020B0604020202020204" pitchFamily="34" charset="0"/>
                <a:cs typeface="Arial" panose="020B0604020202020204" pitchFamily="34" charset="0"/>
              </a:rPr>
              <a:t>Câu truyện giúp chúng ta hiểu là nên tự hào và yêu quý những gì thuộc về bản thân mình và cần tôn trọng sự khác biệt của bạn với mọi người.</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603615"/>
      </p:ext>
    </p:extLst>
  </p:cSld>
  <p:clrMapOvr>
    <a:masterClrMapping/>
  </p:clrMapOvr>
  <mc:AlternateContent xmlns:mc="http://schemas.openxmlformats.org/markup-compatibility/2006" xmlns:p14="http://schemas.microsoft.com/office/powerpoint/2010/main">
    <mc:Choice Requires="p14">
      <p:transition spd="slow" p14:dur="1500">
        <p:newsflash/>
      </p:transition>
    </mc:Choice>
    <mc:Fallback xmlns="">
      <p:transition spd="slow">
        <p:newsfla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A836199-A96D-4472-95C8-BEA4B61734E6}"/>
              </a:ext>
            </a:extLst>
          </p:cNvPr>
          <p:cNvSpPr/>
          <p:nvPr/>
        </p:nvSpPr>
        <p:spPr>
          <a:xfrm>
            <a:off x="3553132" y="74865"/>
            <a:ext cx="2037737" cy="400110"/>
          </a:xfrm>
          <a:prstGeom prst="rect">
            <a:avLst/>
          </a:prstGeom>
        </p:spPr>
        <p:txBody>
          <a:bodyPr wrap="none">
            <a:spAutoFit/>
          </a:bodyPr>
          <a:lstStyle/>
          <a:p>
            <a:r>
              <a:rPr lang="en-US" sz="2000" b="1">
                <a:solidFill>
                  <a:srgbClr val="0000FF"/>
                </a:solidFill>
                <a:latin typeface="Arial" panose="020B0604020202020204" pitchFamily="34" charset="0"/>
                <a:cs typeface="Arial" panose="020B0604020202020204" pitchFamily="34" charset="0"/>
              </a:rPr>
              <a:t>Cái răng khểnh</a:t>
            </a:r>
            <a:endParaRPr lang="vi-VN" sz="2000" b="1" dirty="0">
              <a:solidFill>
                <a:srgbClr val="0000FF"/>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91A0171E-31F4-4BE6-9804-01F7786BC2AE}"/>
              </a:ext>
            </a:extLst>
          </p:cNvPr>
          <p:cNvSpPr/>
          <p:nvPr/>
        </p:nvSpPr>
        <p:spPr>
          <a:xfrm>
            <a:off x="228600" y="514350"/>
            <a:ext cx="8763000" cy="4616648"/>
          </a:xfrm>
          <a:prstGeom prst="rect">
            <a:avLst/>
          </a:prstGeom>
        </p:spPr>
        <p:txBody>
          <a:bodyPr wrap="square">
            <a:spAutoFit/>
          </a:bodyPr>
          <a:lstStyle/>
          <a:p>
            <a:pPr indent="180975"/>
            <a:r>
              <a:rPr lang="vi-VN" sz="1400"/>
              <a:t>Tôi có một cái răng khểnh. Thỉnh thoảng, tụi bạn lại trêu tôi. Có bạn còn nói: “Đó là vì cậu không chịu đánh răng. Người siêng đánh răng, răng sẽ mòn đều.”. Từ đó, tôi ít khi cười.</a:t>
            </a:r>
          </a:p>
          <a:p>
            <a:pPr indent="180975"/>
            <a:r>
              <a:rPr lang="vi-VN" sz="1400"/>
              <a:t>Một hôm, bố tôi hỏi:</a:t>
            </a:r>
          </a:p>
          <a:p>
            <a:pPr indent="180975"/>
            <a:r>
              <a:rPr lang="en-US" sz="1400"/>
              <a:t>-</a:t>
            </a:r>
            <a:r>
              <a:rPr lang="vi-VN" sz="1400"/>
              <a:t> Sao dạo này bố ít thấy con cười?</a:t>
            </a:r>
          </a:p>
          <a:p>
            <a:pPr indent="180975"/>
            <a:r>
              <a:rPr lang="vi-VN" sz="1400"/>
              <a:t>Tôi nói:</a:t>
            </a:r>
          </a:p>
          <a:p>
            <a:pPr indent="180975"/>
            <a:r>
              <a:rPr lang="en-US" sz="1400"/>
              <a:t>-</a:t>
            </a:r>
            <a:r>
              <a:rPr lang="vi-VN" sz="1400"/>
              <a:t> Tại sao con phải cười hả bố?</a:t>
            </a:r>
          </a:p>
          <a:p>
            <a:pPr indent="180975"/>
            <a:r>
              <a:rPr lang="en-US" sz="1400"/>
              <a:t>- </a:t>
            </a:r>
            <a:r>
              <a:rPr lang="vi-VN" sz="1400"/>
              <a:t>Đơn giản thôi. Khi cười, khuôn mặt con sẽ rạng rỡ. Khuôn mặt người ta, đẹp nhất là nụ cười.</a:t>
            </a:r>
          </a:p>
          <a:p>
            <a:pPr indent="180975"/>
            <a:r>
              <a:rPr lang="en-US" sz="1400"/>
              <a:t>- </a:t>
            </a:r>
            <a:r>
              <a:rPr lang="vi-VN" sz="1400"/>
              <a:t>Nhưng con cười sẽ rất xấu.</a:t>
            </a:r>
          </a:p>
          <a:p>
            <a:pPr indent="180975"/>
            <a:r>
              <a:rPr lang="en-US" sz="1400"/>
              <a:t>-</a:t>
            </a:r>
            <a:r>
              <a:rPr lang="vi-VN" sz="1400"/>
              <a:t> Tại sao? – Bố ngạc nhiên. – Ai nói với con vậy?</a:t>
            </a:r>
          </a:p>
          <a:p>
            <a:pPr indent="180975"/>
            <a:r>
              <a:rPr lang="en-US" sz="1400"/>
              <a:t>-</a:t>
            </a:r>
            <a:r>
              <a:rPr lang="vi-VN" sz="1400"/>
              <a:t> Không ai cả, nhưng con biết rất xấu! Đẹp sao được khi có cái răng khểnh? </a:t>
            </a:r>
            <a:endParaRPr lang="en-US" sz="1400"/>
          </a:p>
          <a:p>
            <a:pPr indent="180975"/>
            <a:r>
              <a:rPr lang="en-US" sz="1400"/>
              <a:t>- </a:t>
            </a:r>
            <a:r>
              <a:rPr lang="vi-VN" sz="1400"/>
              <a:t>Ái chà! </a:t>
            </a:r>
            <a:r>
              <a:rPr lang="en-US" sz="1400"/>
              <a:t>-</a:t>
            </a:r>
            <a:r>
              <a:rPr lang="vi-VN" sz="1400"/>
              <a:t> Bố bật cười. – Thì ra là vậy. Bố thấy đẹp lắm! Nó làm nụ cười của con khác với các bạn. Đáng lí con phải tự hào chứ. Mỗi người có một nét riêng. Hãy quan sát đi rồi con sẽ thấy rất nhiều điều bí mật về những người xung quanh mình.</a:t>
            </a:r>
          </a:p>
          <a:p>
            <a:pPr indent="180975"/>
            <a:r>
              <a:rPr lang="vi-VN" sz="1400"/>
              <a:t>Một hôm, tôi thuật lại câu nói của bố về điều bí mật cho cô giáo. Cô nhìn tôi, dịu dàng hỏi:</a:t>
            </a:r>
          </a:p>
          <a:p>
            <a:pPr indent="180975"/>
            <a:r>
              <a:rPr lang="en-US" sz="1400"/>
              <a:t>- </a:t>
            </a:r>
            <a:r>
              <a:rPr lang="vi-VN" sz="1400"/>
              <a:t>Vậy em có điều gì bí mật không?</a:t>
            </a:r>
          </a:p>
          <a:p>
            <a:pPr indent="180975"/>
            <a:r>
              <a:rPr lang="en-US" sz="1400"/>
              <a:t>-</a:t>
            </a:r>
            <a:r>
              <a:rPr lang="vi-VN" sz="1400"/>
              <a:t> Dạ, có. Nhưng em sẽ không kể cho cô nghe đâu ạ.</a:t>
            </a:r>
          </a:p>
          <a:p>
            <a:pPr indent="180975"/>
            <a:r>
              <a:rPr lang="en-US" sz="1400"/>
              <a:t>- </a:t>
            </a:r>
            <a:r>
              <a:rPr lang="vi-VN" sz="1400"/>
              <a:t>Khi em kể điều bí mật cho một người biết giữ nó thì bí mật vẫn còn. Khi em kể cho cô, sẽ có hai người cùng giữ chung một bí mật.</a:t>
            </a:r>
          </a:p>
          <a:p>
            <a:pPr indent="180975"/>
            <a:r>
              <a:rPr lang="vi-VN" sz="1400"/>
              <a:t>Tôi đã kể cho cô nghe bí mật của tôi. Tôi cũng muốn kể cho các bạn nghe nữa, như vậy các bạn sẽ giữ giùm tôi một điều bí mật, bí mật về một cậu bé hay cười vì có cái răng khểnh.</a:t>
            </a:r>
          </a:p>
          <a:p>
            <a:pPr algn="r"/>
            <a:r>
              <a:rPr lang="vi-VN" sz="1400"/>
              <a:t>Theo NGUYỄN NGỌC THUẦN</a:t>
            </a:r>
          </a:p>
        </p:txBody>
      </p:sp>
    </p:spTree>
    <p:extLst>
      <p:ext uri="{BB962C8B-B14F-4D97-AF65-F5344CB8AC3E}">
        <p14:creationId xmlns:p14="http://schemas.microsoft.com/office/powerpoint/2010/main" val="2338155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10000" b="-11000"/>
          </a:stretch>
        </a:blipFill>
        <a:effectLst/>
      </p:bgPr>
    </p:bg>
    <p:spTree>
      <p:nvGrpSpPr>
        <p:cNvPr id="1" name=""/>
        <p:cNvGrpSpPr/>
        <p:nvPr/>
      </p:nvGrpSpPr>
      <p:grpSpPr>
        <a:xfrm>
          <a:off x="0" y="0"/>
          <a:ext cx="0" cy="0"/>
          <a:chOff x="0" y="0"/>
          <a:chExt cx="0" cy="0"/>
        </a:xfrm>
      </p:grpSpPr>
      <p:pic>
        <p:nvPicPr>
          <p:cNvPr id="2" name="图片 47109" descr="1-42"/>
          <p:cNvPicPr>
            <a:picLocks noChangeAspect="1"/>
          </p:cNvPicPr>
          <p:nvPr/>
        </p:nvPicPr>
        <p:blipFill>
          <a:blip r:embed="rId3"/>
          <a:stretch>
            <a:fillRect/>
          </a:stretch>
        </p:blipFill>
        <p:spPr>
          <a:xfrm rot="217735">
            <a:off x="947640" y="-487019"/>
            <a:ext cx="7942671" cy="6117539"/>
          </a:xfrm>
          <a:prstGeom prst="rect">
            <a:avLst/>
          </a:prstGeom>
          <a:noFill/>
          <a:ln w="9525">
            <a:noFill/>
          </a:ln>
        </p:spPr>
      </p:pic>
      <p:sp>
        <p:nvSpPr>
          <p:cNvPr id="3" name="Rectangle 2"/>
          <p:cNvSpPr/>
          <p:nvPr/>
        </p:nvSpPr>
        <p:spPr>
          <a:xfrm>
            <a:off x="6400800" y="895350"/>
            <a:ext cx="1905000" cy="107721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err="1">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Củng</a:t>
            </a:r>
            <a:r>
              <a:rPr lang="en-US" sz="32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200" b="1" spc="50" dirty="0" err="1">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cố</a:t>
            </a:r>
            <a:r>
              <a:rPr lang="en-US" sz="32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 </a:t>
            </a:r>
            <a:r>
              <a:rPr lang="vi-VN" sz="32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Dặn dò</a:t>
            </a:r>
            <a:endParaRPr lang="en-US" sz="32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08004066"/>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838200" y="3486150"/>
            <a:ext cx="8153400" cy="990600"/>
          </a:xfrm>
          <a:prstGeom prst="rect">
            <a:avLst/>
          </a:prstGeom>
          <a:noFill/>
        </p:spPr>
        <p:txBody>
          <a:bodyPr spcFirstLastPara="1" wrap="none" lIns="91440" tIns="45720" rIns="91440" bIns="45720" numCol="1">
            <a:prstTxWarp prst="textArchUp">
              <a:avLst/>
            </a:prstTxWarp>
            <a:spAutoFit/>
          </a:bodyPr>
          <a:lstStyle/>
          <a:p>
            <a:pPr algn="ctr"/>
            <a:r>
              <a:rPr lang="en-US" sz="5400" b="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Tạm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biệt</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và</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hẹn</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gặp</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lại</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endParaRPr>
          </a:p>
        </p:txBody>
      </p:sp>
      <p:pic>
        <p:nvPicPr>
          <p:cNvPr id="3" name="Picture 2" descr="Pin on ~Cute wittle things~">
            <a:extLst>
              <a:ext uri="{FF2B5EF4-FFF2-40B4-BE49-F238E27FC236}">
                <a16:creationId xmlns:a16="http://schemas.microsoft.com/office/drawing/2014/main" xmlns="" id="{0E75D30D-FEA4-4964-A349-D398A69F8A7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666750"/>
            <a:ext cx="2862791" cy="232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6088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6"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 y="3909687"/>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23670" y="3791153"/>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23670" y="3850419"/>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5229" y="1799928"/>
            <a:ext cx="3758439" cy="3758439"/>
          </a:xfrm>
          <a:prstGeom prst="rect">
            <a:avLst/>
          </a:prstGeom>
        </p:spPr>
      </p:pic>
      <p:pic>
        <p:nvPicPr>
          <p:cNvPr id="11"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135037" y="3909687"/>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57394" y="3386270"/>
            <a:ext cx="1793081" cy="1435894"/>
          </a:xfrm>
          <a:prstGeom prst="rect">
            <a:avLst/>
          </a:prstGeom>
        </p:spPr>
      </p:pic>
      <p:pic>
        <p:nvPicPr>
          <p:cNvPr id="13"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684867" y="3987801"/>
            <a:ext cx="512348" cy="674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01628" y="3961735"/>
            <a:ext cx="1390470" cy="1389311"/>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45876" y="3957385"/>
            <a:ext cx="699005" cy="699005"/>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8488" y="4115897"/>
            <a:ext cx="1049924" cy="1091921"/>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36083" y="4293301"/>
            <a:ext cx="879343" cy="914516"/>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3800" y="4327961"/>
            <a:ext cx="879857" cy="879857"/>
          </a:xfrm>
          <a:prstGeom prst="rect">
            <a:avLst/>
          </a:prstGeom>
        </p:spPr>
      </p:pic>
      <p:sp>
        <p:nvSpPr>
          <p:cNvPr id="22" name="Rounded Rectangle 21">
            <a:hlinkClick r:id="rId17" action="ppaction://hlinksldjump"/>
          </p:cNvPr>
          <p:cNvSpPr/>
          <p:nvPr/>
        </p:nvSpPr>
        <p:spPr>
          <a:xfrm>
            <a:off x="3620111" y="252290"/>
            <a:ext cx="2150534" cy="575733"/>
          </a:xfrm>
          <a:prstGeom prst="roundRect">
            <a:avLst/>
          </a:prstGeom>
          <a:ln w="571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r>
              <a:rPr lang="en-US" sz="2700" b="1" dirty="0">
                <a:latin typeface="Times New Roman" panose="02020603050405020304" pitchFamily="18" charset="0"/>
                <a:cs typeface="Times New Roman" panose="02020603050405020304" pitchFamily="18" charset="0"/>
              </a:rPr>
              <a:t>PLAY</a:t>
            </a:r>
          </a:p>
        </p:txBody>
      </p:sp>
      <p:pic>
        <p:nvPicPr>
          <p:cNvPr id="24" name="Tieng-lua-chay-www_nhacchuongvui_com">
            <a:hlinkClick r:id="" action="ppaction://media"/>
          </p:cNvPr>
          <p:cNvPicPr>
            <a:picLocks noChangeAspect="1"/>
          </p:cNvPicPr>
          <p:nvPr>
            <a:audioFile r:link="rId1"/>
            <p:extLst>
              <p:ext uri="{DAA4B4D4-6D71-4841-9C94-3DE7FCFB9230}">
                <p14:media xmlns:p14="http://schemas.microsoft.com/office/powerpoint/2010/main" r:embed="rId2">
                  <p14:trim end="0.8"/>
                </p14:media>
              </p:ext>
            </p:extLst>
          </p:nvPr>
        </p:nvPicPr>
        <p:blipFill>
          <a:blip r:embed="rId18"/>
          <a:stretch>
            <a:fillRect/>
          </a:stretch>
        </p:blipFill>
        <p:spPr>
          <a:xfrm>
            <a:off x="6948692" y="-513559"/>
            <a:ext cx="457200" cy="457200"/>
          </a:xfrm>
          <a:prstGeom prst="rect">
            <a:avLst/>
          </a:prstGeom>
        </p:spPr>
      </p:pic>
      <p:pic>
        <p:nvPicPr>
          <p:cNvPr id="32" name="Tiếng còi xe cứu hỏ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6366933" y="-513559"/>
            <a:ext cx="457200" cy="457200"/>
          </a:xfrm>
          <a:prstGeom prst="rect">
            <a:avLst/>
          </a:prstGeom>
        </p:spPr>
      </p:pic>
      <p:sp>
        <p:nvSpPr>
          <p:cNvPr id="2" name="Rounded Rectangle 1"/>
          <p:cNvSpPr/>
          <p:nvPr/>
        </p:nvSpPr>
        <p:spPr>
          <a:xfrm>
            <a:off x="8261489" y="57150"/>
            <a:ext cx="840139" cy="990600"/>
          </a:xfrm>
          <a:prstGeom prst="roundRect">
            <a:avLst/>
          </a:prstGeom>
          <a:solidFill>
            <a:srgbClr val="819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a:p>
        </p:txBody>
      </p:sp>
    </p:spTree>
    <p:extLst>
      <p:ext uri="{BB962C8B-B14F-4D97-AF65-F5344CB8AC3E}">
        <p14:creationId xmlns:p14="http://schemas.microsoft.com/office/powerpoint/2010/main" val="32791055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6" fill="hold"/>
                                        <p:tgtEl>
                                          <p:spTgt spid="24"/>
                                        </p:tgtEl>
                                      </p:cBhvr>
                                    </p:cmd>
                                  </p:childTnLst>
                                </p:cTn>
                              </p:par>
                              <p:par>
                                <p:cTn id="7" presetID="1" presetClass="mediacall" presetSubtype="0" fill="hold" nodeType="withEffect">
                                  <p:stCondLst>
                                    <p:cond delay="0"/>
                                  </p:stCondLst>
                                  <p:childTnLst>
                                    <p:cmd type="call" cmd="playFrom(0.0)">
                                      <p:cBhvr>
                                        <p:cTn id="8" dur="12160" fill="hold"/>
                                        <p:tgtEl>
                                          <p:spTgt spid="32"/>
                                        </p:tgtEl>
                                      </p:cBhvr>
                                    </p:cmd>
                                  </p:childTnLst>
                                </p:cTn>
                              </p:par>
                              <p:par>
                                <p:cTn id="9" presetID="35" presetClass="path" presetSubtype="0" accel="50000" decel="50000" fill="hold" nodeType="withEffect">
                                  <p:stCondLst>
                                    <p:cond delay="0"/>
                                  </p:stCondLst>
                                  <p:childTnLst>
                                    <p:animMotion origin="layout" path="M -4.16667E-6 -2.59259E-6 L -0.7 0.00116 " pathEditMode="relative" rAng="0" ptsTypes="AA">
                                      <p:cBhvr>
                                        <p:cTn id="10" dur="250" fill="hold"/>
                                        <p:tgtEl>
                                          <p:spTgt spid="14"/>
                                        </p:tgtEl>
                                        <p:attrNameLst>
                                          <p:attrName>ppt_x</p:attrName>
                                          <p:attrName>ppt_y</p:attrName>
                                        </p:attrNameLst>
                                      </p:cBhvr>
                                      <p:rCtr x="-35000" y="46"/>
                                    </p:animMotion>
                                  </p:childTnLst>
                                </p:cTn>
                              </p:par>
                              <p:par>
                                <p:cTn id="11" presetID="53" presetClass="entr" presetSubtype="16"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par>
                                <p:cTn id="28" presetID="6" presetClass="emph" presetSubtype="0" fill="hold" grpId="0" nodeType="withEffect">
                                  <p:stCondLst>
                                    <p:cond delay="0"/>
                                  </p:stCondLst>
                                  <p:childTnLst>
                                    <p:animScale>
                                      <p:cBhvr>
                                        <p:cTn id="29"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repeatCount="indefinite" fill="hold" display="0">
                  <p:stCondLst>
                    <p:cond delay="indefinite"/>
                  </p:stCondLst>
                  <p:endCondLst>
                    <p:cond evt="onStopAudio" delay="0">
                      <p:tgtEl>
                        <p:sldTgt/>
                      </p:tgtEl>
                    </p:cond>
                  </p:endCondLst>
                </p:cTn>
                <p:tgtEl>
                  <p:spTgt spid="24"/>
                </p:tgtEl>
              </p:cMediaNode>
            </p:audio>
            <p:audio>
              <p:cMediaNode vol="80000">
                <p:cTn id="31" repeatCount="indefinite" fill="hold" display="0">
                  <p:stCondLst>
                    <p:cond delay="indefinite"/>
                  </p:stCondLst>
                  <p:endCondLst>
                    <p:cond evt="onStopAudio" delay="0">
                      <p:tgtEl>
                        <p:sldTgt/>
                      </p:tgtEl>
                    </p:cond>
                  </p:endCondLst>
                </p:cTn>
                <p:tgtEl>
                  <p:spTgt spid="32"/>
                </p:tgtEl>
              </p:cMediaNode>
            </p:audio>
          </p:childTnLst>
        </p:cTn>
      </p:par>
    </p:tnLst>
    <p:bldLst>
      <p:bldP spid="22" grpId="0" animBg="1"/>
      <p:bldP spid="2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41" name="Picture 40"/>
          <p:cNvPicPr>
            <a:picLocks noChangeAspect="1"/>
          </p:cNvPicPr>
          <p:nvPr/>
        </p:nvPicPr>
        <p:blipFill>
          <a:blip r:embed="rId16" cstate="print">
            <a:extLst>
              <a:ext uri="{BEBA8EAE-BF5A-486C-A8C5-ECC9F3942E4B}">
                <a14:imgProps xmlns:a14="http://schemas.microsoft.com/office/drawing/2010/main">
                  <a14:imgLayer r:embed="rId17">
                    <a14:imgEffect>
                      <a14:backgroundRemoval t="1163" b="98837" l="10000" r="90000"/>
                    </a14:imgEffect>
                  </a14:imgLayer>
                </a14:imgProps>
              </a:ext>
              <a:ext uri="{28A0092B-C50C-407E-A947-70E740481C1C}">
                <a14:useLocalDpi xmlns:a14="http://schemas.microsoft.com/office/drawing/2010/main" val="0"/>
              </a:ext>
            </a:extLst>
          </a:blip>
          <a:stretch>
            <a:fillRect/>
          </a:stretch>
        </p:blipFill>
        <p:spPr>
          <a:xfrm>
            <a:off x="2559696" y="3960181"/>
            <a:ext cx="592884" cy="592884"/>
          </a:xfrm>
          <a:prstGeom prst="rect">
            <a:avLst/>
          </a:prstGeom>
        </p:spPr>
      </p:pic>
      <p:pic>
        <p:nvPicPr>
          <p:cNvPr id="6" name="Pictur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089400" y="2571751"/>
            <a:ext cx="2743205" cy="2743205"/>
          </a:xfrm>
          <a:prstGeom prst="rect">
            <a:avLst/>
          </a:prstGeom>
        </p:spPr>
      </p:pic>
      <p:pic>
        <p:nvPicPr>
          <p:cNvPr id="9" name="Picture 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58" y="2399383"/>
            <a:ext cx="2442489" cy="2440454"/>
          </a:xfrm>
          <a:prstGeom prst="rect">
            <a:avLst/>
          </a:prstGeom>
        </p:spPr>
      </p:pic>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7748" y="4256621"/>
            <a:ext cx="946394" cy="984249"/>
          </a:xfrm>
          <a:prstGeom prst="rect">
            <a:avLst/>
          </a:prstGeom>
        </p:spPr>
      </p:pic>
      <p:pic>
        <p:nvPicPr>
          <p:cNvPr id="11" name="Picture 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922378" y="4084112"/>
            <a:ext cx="639074" cy="664637"/>
          </a:xfrm>
          <a:prstGeom prst="rect">
            <a:avLst/>
          </a:prstGeom>
        </p:spPr>
      </p:pic>
      <p:pic>
        <p:nvPicPr>
          <p:cNvPr id="12" name="Picture 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110976" y="4384281"/>
            <a:ext cx="793751" cy="793751"/>
          </a:xfrm>
          <a:prstGeom prst="rect">
            <a:avLst/>
          </a:prstGeom>
        </p:spPr>
      </p:pic>
      <p:pic>
        <p:nvPicPr>
          <p:cNvPr id="14" name="Picture 8" descr="D:\GIAO AN\MAU POWER POINT DEP\ANH DONG PP\6-mau_slide_powerpoint_dep_ctu.vn_(46).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4937606" y="3909687"/>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GIAO AN\MAU POWER POINT DEP\ANH DONG PP\6-mau_slide_powerpoint_dep_ctu.vn_(46).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3609089" y="4062095"/>
            <a:ext cx="563306" cy="7410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D:\GIAO AN\MAU POWER POINT DEP\ANH DONG PP\6-mau_slide_powerpoint_dep_ctu.vn_(46).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04654" y="4027165"/>
            <a:ext cx="869757" cy="114427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2432697" y="21163"/>
            <a:ext cx="615950" cy="609600"/>
            <a:chOff x="177226" y="0"/>
            <a:chExt cx="1020463" cy="1009944"/>
          </a:xfrm>
        </p:grpSpPr>
        <p:pic>
          <p:nvPicPr>
            <p:cNvPr id="17" name="Picture 1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88515" y="32456"/>
              <a:ext cx="1009174" cy="880033"/>
            </a:xfrm>
            <a:prstGeom prst="rect">
              <a:avLst/>
            </a:prstGeom>
          </p:spPr>
        </p:pic>
        <p:sp>
          <p:nvSpPr>
            <p:cNvPr id="18" name="Oval 17"/>
            <p:cNvSpPr/>
            <p:nvPr/>
          </p:nvSpPr>
          <p:spPr>
            <a:xfrm>
              <a:off x="177226" y="0"/>
              <a:ext cx="1009944" cy="10099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a:p>
          </p:txBody>
        </p:sp>
      </p:grpSp>
      <p:grpSp>
        <p:nvGrpSpPr>
          <p:cNvPr id="25" name="Group 24"/>
          <p:cNvGrpSpPr/>
          <p:nvPr/>
        </p:nvGrpSpPr>
        <p:grpSpPr>
          <a:xfrm>
            <a:off x="3411914" y="21163"/>
            <a:ext cx="609600" cy="609600"/>
            <a:chOff x="1718503" y="128059"/>
            <a:chExt cx="812800" cy="812800"/>
          </a:xfrm>
        </p:grpSpPr>
        <p:sp>
          <p:nvSpPr>
            <p:cNvPr id="22" name="Oval 21"/>
            <p:cNvSpPr/>
            <p:nvPr/>
          </p:nvSpPr>
          <p:spPr>
            <a:xfrm>
              <a:off x="1718503" y="128059"/>
              <a:ext cx="812800" cy="812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a:p>
          </p:txBody>
        </p:sp>
        <p:pic>
          <p:nvPicPr>
            <p:cNvPr id="23" name="Picture 2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1723495" y="178698"/>
              <a:ext cx="806585" cy="708248"/>
            </a:xfrm>
            <a:prstGeom prst="rect">
              <a:avLst/>
            </a:prstGeom>
          </p:spPr>
        </p:pic>
      </p:grpSp>
      <p:grpSp>
        <p:nvGrpSpPr>
          <p:cNvPr id="29" name="Group 28"/>
          <p:cNvGrpSpPr/>
          <p:nvPr/>
        </p:nvGrpSpPr>
        <p:grpSpPr>
          <a:xfrm>
            <a:off x="4386518" y="19935"/>
            <a:ext cx="609600" cy="609600"/>
            <a:chOff x="2895509" y="121885"/>
            <a:chExt cx="812800" cy="812800"/>
          </a:xfrm>
        </p:grpSpPr>
        <p:sp>
          <p:nvSpPr>
            <p:cNvPr id="24" name="Oval 23"/>
            <p:cNvSpPr/>
            <p:nvPr/>
          </p:nvSpPr>
          <p:spPr>
            <a:xfrm>
              <a:off x="2895509" y="121885"/>
              <a:ext cx="812800" cy="812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a:p>
          </p:txBody>
        </p:sp>
        <p:pic>
          <p:nvPicPr>
            <p:cNvPr id="26" name="Picture 2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068064" y="190715"/>
              <a:ext cx="467690" cy="646441"/>
            </a:xfrm>
            <a:prstGeom prst="rect">
              <a:avLst/>
            </a:prstGeom>
          </p:spPr>
        </p:pic>
      </p:grpSp>
      <p:pic>
        <p:nvPicPr>
          <p:cNvPr id="38" name="Picture 37"/>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43396" y="59145"/>
            <a:ext cx="471145" cy="471145"/>
          </a:xfrm>
          <a:prstGeom prst="rect">
            <a:avLst/>
          </a:prstGeom>
        </p:spPr>
      </p:pic>
      <p:sp>
        <p:nvSpPr>
          <p:cNvPr id="39" name="Oval 38"/>
          <p:cNvSpPr/>
          <p:nvPr/>
        </p:nvSpPr>
        <p:spPr>
          <a:xfrm>
            <a:off x="5262965" y="-3555"/>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112"/>
          </a:p>
        </p:txBody>
      </p:sp>
      <p:pic>
        <p:nvPicPr>
          <p:cNvPr id="43" name="Picture 4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1893863">
            <a:off x="8517003" y="3917486"/>
            <a:ext cx="615260" cy="562386"/>
          </a:xfrm>
          <a:prstGeom prst="rect">
            <a:avLst/>
          </a:prstGeom>
        </p:spPr>
      </p:pic>
      <p:pic>
        <p:nvPicPr>
          <p:cNvPr id="44" name="Picture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304360" y="4222754"/>
            <a:ext cx="1024098" cy="619088"/>
          </a:xfrm>
          <a:prstGeom prst="rect">
            <a:avLst/>
          </a:prstGeom>
        </p:spPr>
      </p:pic>
      <p:pic>
        <p:nvPicPr>
          <p:cNvPr id="47" name="Picture 46"/>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108550" y="4353258"/>
            <a:ext cx="767142" cy="899981"/>
          </a:xfrm>
          <a:prstGeom prst="rect">
            <a:avLst/>
          </a:prstGeom>
        </p:spPr>
      </p:pic>
      <p:pic>
        <p:nvPicPr>
          <p:cNvPr id="48" name="Picture 47"/>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flipH="1">
            <a:off x="961662" y="4238318"/>
            <a:ext cx="909910" cy="933120"/>
          </a:xfrm>
          <a:prstGeom prst="rect">
            <a:avLst/>
          </a:prstGeom>
        </p:spPr>
      </p:pic>
      <p:sp>
        <p:nvSpPr>
          <p:cNvPr id="49" name="Rounded Rectangle 48">
            <a:hlinkClick r:id="rId33" action="ppaction://hlinksldjump"/>
          </p:cNvPr>
          <p:cNvSpPr/>
          <p:nvPr/>
        </p:nvSpPr>
        <p:spPr>
          <a:xfrm>
            <a:off x="2525505" y="671428"/>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12" dirty="0"/>
              <a:t>1</a:t>
            </a:r>
          </a:p>
        </p:txBody>
      </p:sp>
      <p:sp>
        <p:nvSpPr>
          <p:cNvPr id="50" name="Rounded Rectangle 49">
            <a:hlinkClick r:id="rId34" action="ppaction://hlinksldjump"/>
          </p:cNvPr>
          <p:cNvSpPr/>
          <p:nvPr/>
        </p:nvSpPr>
        <p:spPr>
          <a:xfrm>
            <a:off x="3526352" y="671428"/>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12" dirty="0"/>
              <a:t>2</a:t>
            </a:r>
          </a:p>
        </p:txBody>
      </p:sp>
      <p:sp>
        <p:nvSpPr>
          <p:cNvPr id="51" name="Rounded Rectangle 50">
            <a:hlinkClick r:id="rId35" action="ppaction://hlinksldjump"/>
          </p:cNvPr>
          <p:cNvSpPr/>
          <p:nvPr/>
        </p:nvSpPr>
        <p:spPr>
          <a:xfrm>
            <a:off x="4515934" y="665125"/>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12" dirty="0"/>
              <a:t>3</a:t>
            </a:r>
          </a:p>
        </p:txBody>
      </p:sp>
      <p:sp>
        <p:nvSpPr>
          <p:cNvPr id="53" name="Rounded Rectangle 52">
            <a:hlinkClick r:id="rId36" action="ppaction://hlinksldjump"/>
          </p:cNvPr>
          <p:cNvSpPr/>
          <p:nvPr/>
        </p:nvSpPr>
        <p:spPr>
          <a:xfrm>
            <a:off x="5366976" y="661456"/>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12" dirty="0"/>
              <a:t>4</a:t>
            </a:r>
          </a:p>
        </p:txBody>
      </p:sp>
      <p:pic>
        <p:nvPicPr>
          <p:cNvPr id="54" name="Picture 53"/>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rot="1683189">
            <a:off x="120795" y="4253086"/>
            <a:ext cx="1797084" cy="1347813"/>
          </a:xfrm>
          <a:prstGeom prst="rect">
            <a:avLst/>
          </a:prstGeom>
        </p:spPr>
      </p:pic>
      <p:pic>
        <p:nvPicPr>
          <p:cNvPr id="55" name="Picture 5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rot="1683189">
            <a:off x="3102125" y="4104239"/>
            <a:ext cx="1239271" cy="929453"/>
          </a:xfrm>
          <a:prstGeom prst="rect">
            <a:avLst/>
          </a:prstGeom>
        </p:spPr>
      </p:pic>
      <p:pic>
        <p:nvPicPr>
          <p:cNvPr id="56" name="Picture 55"/>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rot="10092007">
            <a:off x="4892414" y="4079192"/>
            <a:ext cx="1797084" cy="1347813"/>
          </a:xfrm>
          <a:prstGeom prst="rect">
            <a:avLst/>
          </a:prstGeom>
        </p:spPr>
      </p:pic>
      <p:pic>
        <p:nvPicPr>
          <p:cNvPr id="64" name="Tieng-lua-chay-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6948692" y="-513559"/>
            <a:ext cx="457200" cy="457200"/>
          </a:xfrm>
          <a:prstGeom prst="rect">
            <a:avLst/>
          </a:prstGeom>
        </p:spPr>
      </p:pic>
      <p:pic>
        <p:nvPicPr>
          <p:cNvPr id="65" name="Tiếng còi xe cứu hỏ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6467517" y="-501653"/>
            <a:ext cx="457200" cy="457200"/>
          </a:xfrm>
          <a:prstGeom prst="rect">
            <a:avLst/>
          </a:prstGeom>
        </p:spPr>
      </p:pic>
      <p:pic>
        <p:nvPicPr>
          <p:cNvPr id="66" name="Tieng-nuoc-chay-www_yeualo_com">
            <a:hlinkClick r:id="" action="ppaction://media"/>
          </p:cNvPr>
          <p:cNvPicPr>
            <a:picLocks noChangeAspect="1"/>
          </p:cNvPicPr>
          <p:nvPr>
            <a:audioFile r:link="rId5"/>
            <p:extLst>
              <p:ext uri="{DAA4B4D4-6D71-4841-9C94-3DE7FCFB9230}">
                <p14:media xmlns:p14="http://schemas.microsoft.com/office/powerpoint/2010/main" r:embed="rId6">
                  <p14:trim end="28422.9375"/>
                </p14:media>
              </p:ext>
            </p:extLst>
          </p:nvPr>
        </p:nvPicPr>
        <p:blipFill>
          <a:blip r:embed="rId39"/>
          <a:stretch>
            <a:fillRect/>
          </a:stretch>
        </p:blipFill>
        <p:spPr>
          <a:xfrm>
            <a:off x="5997346" y="-501653"/>
            <a:ext cx="457200" cy="457200"/>
          </a:xfrm>
          <a:prstGeom prst="rect">
            <a:avLst/>
          </a:prstGeom>
        </p:spPr>
      </p:pic>
      <p:pic>
        <p:nvPicPr>
          <p:cNvPr id="67" name="Am-thanh-trong-rung-chim-keu-www_yeualo_com">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9"/>
          <a:stretch>
            <a:fillRect/>
          </a:stretch>
        </p:blipFill>
        <p:spPr>
          <a:xfrm>
            <a:off x="5438427" y="-486692"/>
            <a:ext cx="457200" cy="457200"/>
          </a:xfrm>
          <a:prstGeom prst="rect">
            <a:avLst/>
          </a:prstGeom>
        </p:spPr>
      </p:pic>
      <p:pic>
        <p:nvPicPr>
          <p:cNvPr id="68" name="Tieng-Ngua-hi-www_nhacchuongvui_com">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9"/>
          <a:stretch>
            <a:fillRect/>
          </a:stretch>
        </p:blipFill>
        <p:spPr>
          <a:xfrm>
            <a:off x="4940849" y="-501653"/>
            <a:ext cx="457200" cy="457200"/>
          </a:xfrm>
          <a:prstGeom prst="rect">
            <a:avLst/>
          </a:prstGeom>
        </p:spPr>
      </p:pic>
      <p:pic>
        <p:nvPicPr>
          <p:cNvPr id="69" name="Tieng-Ngua-chay-www_nhacchuongvui_com">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9"/>
          <a:stretch>
            <a:fillRect/>
          </a:stretch>
        </p:blipFill>
        <p:spPr>
          <a:xfrm>
            <a:off x="4487152" y="-473597"/>
            <a:ext cx="457200" cy="457200"/>
          </a:xfrm>
          <a:prstGeom prst="rect">
            <a:avLst/>
          </a:prstGeom>
        </p:spPr>
      </p:pic>
      <p:pic>
        <p:nvPicPr>
          <p:cNvPr id="2" name="Picture 1">
            <a:hlinkClick r:id="rId40" action="ppaction://hlinksldjump"/>
          </p:cNvPr>
          <p:cNvPicPr>
            <a:picLocks noChangeAspect="1"/>
          </p:cNvPicPr>
          <p:nvPr/>
        </p:nvPicPr>
        <p:blipFill rotWithShape="1">
          <a:blip r:embed="rId41" cstate="print">
            <a:extLst>
              <a:ext uri="{28A0092B-C50C-407E-A947-70E740481C1C}">
                <a14:useLocalDpi xmlns:a14="http://schemas.microsoft.com/office/drawing/2010/main" val="0"/>
              </a:ext>
            </a:extLst>
          </a:blip>
          <a:srcRect l="13635" t="15354" r="11029" b="12040"/>
          <a:stretch/>
        </p:blipFill>
        <p:spPr>
          <a:xfrm>
            <a:off x="3721762" y="1342288"/>
            <a:ext cx="1282478" cy="1236029"/>
          </a:xfrm>
          <a:prstGeom prst="rect">
            <a:avLst/>
          </a:prstGeom>
        </p:spPr>
      </p:pic>
      <p:sp>
        <p:nvSpPr>
          <p:cNvPr id="40" name="Rounded Rectangle 39"/>
          <p:cNvSpPr/>
          <p:nvPr/>
        </p:nvSpPr>
        <p:spPr>
          <a:xfrm>
            <a:off x="8261489" y="57150"/>
            <a:ext cx="840139" cy="990600"/>
          </a:xfrm>
          <a:prstGeom prst="roundRect">
            <a:avLst/>
          </a:prstGeom>
          <a:solidFill>
            <a:srgbClr val="819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a:p>
        </p:txBody>
      </p:sp>
      <p:sp>
        <p:nvSpPr>
          <p:cNvPr id="3" name="Arrow: Right 2">
            <a:hlinkClick r:id="rId42" action="ppaction://hlinksldjump"/>
            <a:extLst>
              <a:ext uri="{FF2B5EF4-FFF2-40B4-BE49-F238E27FC236}">
                <a16:creationId xmlns:a16="http://schemas.microsoft.com/office/drawing/2014/main" xmlns="" id="{B600C720-907C-4FE3-A78A-E03C5FBB9FFE}"/>
              </a:ext>
            </a:extLst>
          </p:cNvPr>
          <p:cNvSpPr/>
          <p:nvPr/>
        </p:nvSpPr>
        <p:spPr>
          <a:xfrm>
            <a:off x="8153400" y="209551"/>
            <a:ext cx="609600" cy="396495"/>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112"/>
          </a:p>
        </p:txBody>
      </p:sp>
    </p:spTree>
    <p:extLst>
      <p:ext uri="{BB962C8B-B14F-4D97-AF65-F5344CB8AC3E}">
        <p14:creationId xmlns:p14="http://schemas.microsoft.com/office/powerpoint/2010/main" val="1277560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3"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9"/>
                    </p:tgtEl>
                  </p:cond>
                </p:stCondLst>
                <p:endSync evt="end" delay="0">
                  <p:rtn val="all"/>
                </p:endSync>
                <p:childTnLst>
                  <p:par>
                    <p:cTn id="20" fill="hold">
                      <p:stCondLst>
                        <p:cond delay="0"/>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right)">
                                      <p:cBhvr>
                                        <p:cTn id="24" dur="500"/>
                                        <p:tgtEl>
                                          <p:spTgt spid="54"/>
                                        </p:tgtEl>
                                      </p:cBhvr>
                                    </p:animEffect>
                                  </p:childTnLst>
                                </p:cTn>
                              </p:par>
                              <p:par>
                                <p:cTn id="25" presetID="22" presetClass="entr" presetSubtype="2"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right)">
                                      <p:cBhvr>
                                        <p:cTn id="27" dur="500"/>
                                        <p:tgtEl>
                                          <p:spTgt spid="55"/>
                                        </p:tgtEl>
                                      </p:cBhvr>
                                    </p:animEffect>
                                  </p:childTnLst>
                                </p:cTn>
                              </p:par>
                              <p:par>
                                <p:cTn id="28" presetID="22" presetClass="entr" presetSubtype="2"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right)">
                                      <p:cBhvr>
                                        <p:cTn id="30" dur="500"/>
                                        <p:tgtEl>
                                          <p:spTgt spid="56"/>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right)">
                                      <p:cBhvr>
                                        <p:cTn id="34" dur="500"/>
                                        <p:tgtEl>
                                          <p:spTgt spid="54"/>
                                        </p:tgtEl>
                                      </p:cBhvr>
                                    </p:animEffect>
                                  </p:childTnLst>
                                </p:cTn>
                              </p:par>
                              <p:par>
                                <p:cTn id="35" presetID="22" presetClass="entr" presetSubtype="2"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right)">
                                      <p:cBhvr>
                                        <p:cTn id="37" dur="500"/>
                                        <p:tgtEl>
                                          <p:spTgt spid="55"/>
                                        </p:tgtEl>
                                      </p:cBhvr>
                                    </p:animEffect>
                                  </p:childTnLst>
                                </p:cTn>
                              </p:par>
                              <p:par>
                                <p:cTn id="38" presetID="22" presetClass="entr" presetSubtype="2" fill="hold"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right)">
                                      <p:cBhvr>
                                        <p:cTn id="40" dur="500"/>
                                        <p:tgtEl>
                                          <p:spTgt spid="56"/>
                                        </p:tgtEl>
                                      </p:cBhvr>
                                    </p:animEffect>
                                  </p:childTnLst>
                                </p:cTn>
                              </p:par>
                              <p:par>
                                <p:cTn id="41" presetID="1" presetClass="mediacall" presetSubtype="0" fill="hold" nodeType="withEffect">
                                  <p:stCondLst>
                                    <p:cond delay="0"/>
                                  </p:stCondLst>
                                  <p:childTnLst>
                                    <p:cmd type="call" cmd="playFrom(0.0)">
                                      <p:cBhvr>
                                        <p:cTn id="42" dur="2088" fill="hold"/>
                                        <p:tgtEl>
                                          <p:spTgt spid="66"/>
                                        </p:tgtEl>
                                      </p:cBhvr>
                                    </p:cmd>
                                  </p:childTnLst>
                                </p:cTn>
                              </p:par>
                            </p:childTnLst>
                          </p:cTn>
                        </p:par>
                        <p:par>
                          <p:cTn id="43" fill="hold">
                            <p:stCondLst>
                              <p:cond delay="2588"/>
                            </p:stCondLst>
                            <p:childTnLst>
                              <p:par>
                                <p:cTn id="44" presetID="10" presetClass="exit" presetSubtype="0" fill="hold" nodeType="afterEffect">
                                  <p:stCondLst>
                                    <p:cond delay="0"/>
                                  </p:stCondLst>
                                  <p:childTnLst>
                                    <p:animEffect transition="out" filter="fade">
                                      <p:cBhvr>
                                        <p:cTn id="45" dur="500"/>
                                        <p:tgtEl>
                                          <p:spTgt spid="54"/>
                                        </p:tgtEl>
                                      </p:cBhvr>
                                    </p:animEffect>
                                    <p:set>
                                      <p:cBhvr>
                                        <p:cTn id="46" dur="1" fill="hold">
                                          <p:stCondLst>
                                            <p:cond delay="499"/>
                                          </p:stCondLst>
                                        </p:cTn>
                                        <p:tgtEl>
                                          <p:spTgt spid="54"/>
                                        </p:tgtEl>
                                        <p:attrNameLst>
                                          <p:attrName>style.visibility</p:attrName>
                                        </p:attrNameLst>
                                      </p:cBhvr>
                                      <p:to>
                                        <p:strVal val="hidden"/>
                                      </p:to>
                                    </p:set>
                                  </p:childTnLst>
                                </p:cTn>
                              </p:par>
                              <p:par>
                                <p:cTn id="47" presetID="2" presetClass="exit" presetSubtype="1" fill="hold" nodeType="withEffect">
                                  <p:stCondLst>
                                    <p:cond delay="0"/>
                                  </p:stCondLst>
                                  <p:childTnLst>
                                    <p:anim calcmode="lin" valueType="num">
                                      <p:cBhvr additive="base">
                                        <p:cTn id="48" dur="500"/>
                                        <p:tgtEl>
                                          <p:spTgt spid="64"/>
                                        </p:tgtEl>
                                        <p:attrNameLst>
                                          <p:attrName>ppt_x</p:attrName>
                                        </p:attrNameLst>
                                      </p:cBhvr>
                                      <p:tavLst>
                                        <p:tav tm="0">
                                          <p:val>
                                            <p:strVal val="ppt_x"/>
                                          </p:val>
                                        </p:tav>
                                        <p:tav tm="100000">
                                          <p:val>
                                            <p:strVal val="ppt_x"/>
                                          </p:val>
                                        </p:tav>
                                      </p:tavLst>
                                    </p:anim>
                                    <p:anim calcmode="lin" valueType="num">
                                      <p:cBhvr additive="base">
                                        <p:cTn id="49" dur="500"/>
                                        <p:tgtEl>
                                          <p:spTgt spid="64"/>
                                        </p:tgtEl>
                                        <p:attrNameLst>
                                          <p:attrName>ppt_y</p:attrName>
                                        </p:attrNameLst>
                                      </p:cBhvr>
                                      <p:tavLst>
                                        <p:tav tm="0">
                                          <p:val>
                                            <p:strVal val="ppt_y"/>
                                          </p:val>
                                        </p:tav>
                                        <p:tav tm="100000">
                                          <p:val>
                                            <p:strVal val="0-ppt_h/2"/>
                                          </p:val>
                                        </p:tav>
                                      </p:tavLst>
                                    </p:anim>
                                    <p:set>
                                      <p:cBhvr>
                                        <p:cTn id="50" dur="1" fill="hold">
                                          <p:stCondLst>
                                            <p:cond delay="499"/>
                                          </p:stCondLst>
                                        </p:cTn>
                                        <p:tgtEl>
                                          <p:spTgt spid="64"/>
                                        </p:tgtEl>
                                        <p:attrNameLst>
                                          <p:attrName>style.visibility</p:attrName>
                                        </p:attrNameLst>
                                      </p:cBhvr>
                                      <p:to>
                                        <p:strVal val="hidden"/>
                                      </p:to>
                                    </p:set>
                                    <p:cmd type="call" cmd="stop">
                                      <p:cBhvr>
                                        <p:cTn id="51" dur="1">
                                          <p:stCondLst>
                                            <p:cond delay="499"/>
                                          </p:stCondLst>
                                        </p:cTn>
                                        <p:tgtEl>
                                          <p:spTgt spid="64"/>
                                        </p:tgtEl>
                                      </p:cBhvr>
                                    </p:cmd>
                                  </p:childTnLst>
                                </p:cTn>
                              </p:par>
                              <p:par>
                                <p:cTn id="52" presetID="10" presetClass="exit" presetSubtype="0" fill="hold" nodeType="with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56"/>
                                        </p:tgtEl>
                                      </p:cBhvr>
                                    </p:animEffect>
                                    <p:set>
                                      <p:cBhvr>
                                        <p:cTn id="57" dur="1" fill="hold">
                                          <p:stCondLst>
                                            <p:cond delay="499"/>
                                          </p:stCondLst>
                                        </p:cTn>
                                        <p:tgtEl>
                                          <p:spTgt spid="56"/>
                                        </p:tgtEl>
                                        <p:attrNameLst>
                                          <p:attrName>style.visibility</p:attrName>
                                        </p:attrNameLst>
                                      </p:cBhvr>
                                      <p:to>
                                        <p:strVal val="hidden"/>
                                      </p:to>
                                    </p:set>
                                  </p:childTnLst>
                                </p:cTn>
                              </p:par>
                              <p:par>
                                <p:cTn id="58" presetID="2" presetClass="exit" presetSubtype="4" fill="hold" nodeType="withEffect">
                                  <p:stCondLst>
                                    <p:cond delay="0"/>
                                  </p:stCondLst>
                                  <p:childTnLst>
                                    <p:anim calcmode="lin" valueType="num">
                                      <p:cBhvr additive="base">
                                        <p:cTn id="59" dur="500"/>
                                        <p:tgtEl>
                                          <p:spTgt spid="16"/>
                                        </p:tgtEl>
                                        <p:attrNameLst>
                                          <p:attrName>ppt_x</p:attrName>
                                        </p:attrNameLst>
                                      </p:cBhvr>
                                      <p:tavLst>
                                        <p:tav tm="0">
                                          <p:val>
                                            <p:strVal val="ppt_x"/>
                                          </p:val>
                                        </p:tav>
                                        <p:tav tm="100000">
                                          <p:val>
                                            <p:strVal val="ppt_x"/>
                                          </p:val>
                                        </p:tav>
                                      </p:tavLst>
                                    </p:anim>
                                    <p:anim calcmode="lin" valueType="num">
                                      <p:cBhvr additive="base">
                                        <p:cTn id="60" dur="500"/>
                                        <p:tgtEl>
                                          <p:spTgt spid="16"/>
                                        </p:tgtEl>
                                        <p:attrNameLst>
                                          <p:attrName>ppt_y</p:attrName>
                                        </p:attrNameLst>
                                      </p:cBhvr>
                                      <p:tavLst>
                                        <p:tav tm="0">
                                          <p:val>
                                            <p:strVal val="ppt_y"/>
                                          </p:val>
                                        </p:tav>
                                        <p:tav tm="100000">
                                          <p:val>
                                            <p:strVal val="1+ppt_h/2"/>
                                          </p:val>
                                        </p:tav>
                                      </p:tavLst>
                                    </p:anim>
                                    <p:set>
                                      <p:cBhvr>
                                        <p:cTn id="61" dur="1" fill="hold">
                                          <p:stCondLst>
                                            <p:cond delay="499"/>
                                          </p:stCondLst>
                                        </p:cTn>
                                        <p:tgtEl>
                                          <p:spTgt spid="16"/>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15"/>
                                        </p:tgtEl>
                                        <p:attrNameLst>
                                          <p:attrName>ppt_x</p:attrName>
                                        </p:attrNameLst>
                                      </p:cBhvr>
                                      <p:tavLst>
                                        <p:tav tm="0">
                                          <p:val>
                                            <p:strVal val="ppt_x"/>
                                          </p:val>
                                        </p:tav>
                                        <p:tav tm="100000">
                                          <p:val>
                                            <p:strVal val="ppt_x"/>
                                          </p:val>
                                        </p:tav>
                                      </p:tavLst>
                                    </p:anim>
                                    <p:anim calcmode="lin" valueType="num">
                                      <p:cBhvr additive="base">
                                        <p:cTn id="64" dur="500"/>
                                        <p:tgtEl>
                                          <p:spTgt spid="15"/>
                                        </p:tgtEl>
                                        <p:attrNameLst>
                                          <p:attrName>ppt_y</p:attrName>
                                        </p:attrNameLst>
                                      </p:cBhvr>
                                      <p:tavLst>
                                        <p:tav tm="0">
                                          <p:val>
                                            <p:strVal val="ppt_y"/>
                                          </p:val>
                                        </p:tav>
                                        <p:tav tm="100000">
                                          <p:val>
                                            <p:strVal val="1+ppt_h/2"/>
                                          </p:val>
                                        </p:tav>
                                      </p:tavLst>
                                    </p:anim>
                                    <p:set>
                                      <p:cBhvr>
                                        <p:cTn id="65" dur="1" fill="hold">
                                          <p:stCondLst>
                                            <p:cond delay="499"/>
                                          </p:stCondLst>
                                        </p:cTn>
                                        <p:tgtEl>
                                          <p:spTgt spid="15"/>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500"/>
                                        <p:tgtEl>
                                          <p:spTgt spid="14"/>
                                        </p:tgtEl>
                                        <p:attrNameLst>
                                          <p:attrName>ppt_x</p:attrName>
                                        </p:attrNameLst>
                                      </p:cBhvr>
                                      <p:tavLst>
                                        <p:tav tm="0">
                                          <p:val>
                                            <p:strVal val="ppt_x"/>
                                          </p:val>
                                        </p:tav>
                                        <p:tav tm="100000">
                                          <p:val>
                                            <p:strVal val="ppt_x"/>
                                          </p:val>
                                        </p:tav>
                                      </p:tavLst>
                                    </p:anim>
                                    <p:anim calcmode="lin" valueType="num">
                                      <p:cBhvr additive="base">
                                        <p:cTn id="68" dur="500"/>
                                        <p:tgtEl>
                                          <p:spTgt spid="14"/>
                                        </p:tgtEl>
                                        <p:attrNameLst>
                                          <p:attrName>ppt_y</p:attrName>
                                        </p:attrNameLst>
                                      </p:cBhvr>
                                      <p:tavLst>
                                        <p:tav tm="0">
                                          <p:val>
                                            <p:strVal val="ppt_y"/>
                                          </p:val>
                                        </p:tav>
                                        <p:tav tm="100000">
                                          <p:val>
                                            <p:strVal val="1+ppt_h/2"/>
                                          </p:val>
                                        </p:tav>
                                      </p:tavLst>
                                    </p:anim>
                                    <p:set>
                                      <p:cBhvr>
                                        <p:cTn id="69" dur="1" fill="hold">
                                          <p:stCondLst>
                                            <p:cond delay="499"/>
                                          </p:stCondLst>
                                        </p:cTn>
                                        <p:tgtEl>
                                          <p:spTgt spid="14"/>
                                        </p:tgtEl>
                                        <p:attrNameLst>
                                          <p:attrName>style.visibility</p:attrName>
                                        </p:attrNameLst>
                                      </p:cBhvr>
                                      <p:to>
                                        <p:strVal val="hidden"/>
                                      </p:to>
                                    </p:set>
                                  </p:childTnLst>
                                </p:cTn>
                              </p:par>
                              <p:par>
                                <p:cTn id="70" presetID="45" presetClass="exit" presetSubtype="0" fill="hold" nodeType="withEffect">
                                  <p:stCondLst>
                                    <p:cond delay="0"/>
                                  </p:stCondLst>
                                  <p:childTnLst>
                                    <p:animEffect transition="out" filter="fade">
                                      <p:cBhvr>
                                        <p:cTn id="71" dur="2000"/>
                                        <p:tgtEl>
                                          <p:spTgt spid="10"/>
                                        </p:tgtEl>
                                      </p:cBhvr>
                                    </p:animEffect>
                                    <p:anim calcmode="lin" valueType="num">
                                      <p:cBhvr>
                                        <p:cTn id="72"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3" dur="2000"/>
                                        <p:tgtEl>
                                          <p:spTgt spid="10"/>
                                        </p:tgtEl>
                                        <p:attrNameLst>
                                          <p:attrName>ppt_h</p:attrName>
                                        </p:attrNameLst>
                                      </p:cBhvr>
                                      <p:tavLst>
                                        <p:tav tm="0">
                                          <p:val>
                                            <p:strVal val="ppt_h"/>
                                          </p:val>
                                        </p:tav>
                                        <p:tav tm="100000">
                                          <p:val>
                                            <p:strVal val="ppt_h"/>
                                          </p:val>
                                        </p:tav>
                                      </p:tavLst>
                                    </p:anim>
                                    <p:set>
                                      <p:cBhvr>
                                        <p:cTn id="74" dur="1" fill="hold">
                                          <p:stCondLst>
                                            <p:cond delay="1999"/>
                                          </p:stCondLst>
                                        </p:cTn>
                                        <p:tgtEl>
                                          <p:spTgt spid="10"/>
                                        </p:tgtEl>
                                        <p:attrNameLst>
                                          <p:attrName>style.visibility</p:attrName>
                                        </p:attrNameLst>
                                      </p:cBhvr>
                                      <p:to>
                                        <p:strVal val="hidden"/>
                                      </p:to>
                                    </p:set>
                                  </p:childTnLst>
                                </p:cTn>
                              </p:par>
                              <p:par>
                                <p:cTn id="75" presetID="45" presetClass="exit" presetSubtype="0" fill="hold" nodeType="withEffect">
                                  <p:stCondLst>
                                    <p:cond delay="0"/>
                                  </p:stCondLst>
                                  <p:childTnLst>
                                    <p:animEffect transition="out" filter="fade">
                                      <p:cBhvr>
                                        <p:cTn id="76" dur="2000"/>
                                        <p:tgtEl>
                                          <p:spTgt spid="11"/>
                                        </p:tgtEl>
                                      </p:cBhvr>
                                    </p:animEffect>
                                    <p:anim calcmode="lin" valueType="num">
                                      <p:cBhvr>
                                        <p:cTn id="77"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8" dur="2000"/>
                                        <p:tgtEl>
                                          <p:spTgt spid="11"/>
                                        </p:tgtEl>
                                        <p:attrNameLst>
                                          <p:attrName>ppt_h</p:attrName>
                                        </p:attrNameLst>
                                      </p:cBhvr>
                                      <p:tavLst>
                                        <p:tav tm="0">
                                          <p:val>
                                            <p:strVal val="ppt_h"/>
                                          </p:val>
                                        </p:tav>
                                        <p:tav tm="100000">
                                          <p:val>
                                            <p:strVal val="ppt_h"/>
                                          </p:val>
                                        </p:tav>
                                      </p:tavLst>
                                    </p:anim>
                                    <p:set>
                                      <p:cBhvr>
                                        <p:cTn id="79" dur="1" fill="hold">
                                          <p:stCondLst>
                                            <p:cond delay="1999"/>
                                          </p:stCondLst>
                                        </p:cTn>
                                        <p:tgtEl>
                                          <p:spTgt spid="11"/>
                                        </p:tgtEl>
                                        <p:attrNameLst>
                                          <p:attrName>style.visibility</p:attrName>
                                        </p:attrNameLst>
                                      </p:cBhvr>
                                      <p:to>
                                        <p:strVal val="hidden"/>
                                      </p:to>
                                    </p:set>
                                  </p:childTnLst>
                                </p:cTn>
                              </p:par>
                              <p:par>
                                <p:cTn id="80" presetID="45" presetClass="exit" presetSubtype="0" fill="hold" nodeType="withEffect">
                                  <p:stCondLst>
                                    <p:cond delay="0"/>
                                  </p:stCondLst>
                                  <p:childTnLst>
                                    <p:animEffect transition="out" filter="fade">
                                      <p:cBhvr>
                                        <p:cTn id="81" dur="2000"/>
                                        <p:tgtEl>
                                          <p:spTgt spid="12"/>
                                        </p:tgtEl>
                                      </p:cBhvr>
                                    </p:animEffect>
                                    <p:anim calcmode="lin" valueType="num">
                                      <p:cBhvr>
                                        <p:cTn id="82"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3" dur="2000"/>
                                        <p:tgtEl>
                                          <p:spTgt spid="12"/>
                                        </p:tgtEl>
                                        <p:attrNameLst>
                                          <p:attrName>ppt_h</p:attrName>
                                        </p:attrNameLst>
                                      </p:cBhvr>
                                      <p:tavLst>
                                        <p:tav tm="0">
                                          <p:val>
                                            <p:strVal val="ppt_h"/>
                                          </p:val>
                                        </p:tav>
                                        <p:tav tm="100000">
                                          <p:val>
                                            <p:strVal val="ppt_h"/>
                                          </p:val>
                                        </p:tav>
                                      </p:tavLst>
                                    </p:anim>
                                    <p:set>
                                      <p:cBhvr>
                                        <p:cTn id="84" dur="1" fill="hold">
                                          <p:stCondLst>
                                            <p:cond delay="1999"/>
                                          </p:stCondLst>
                                        </p:cTn>
                                        <p:tgtEl>
                                          <p:spTgt spid="12"/>
                                        </p:tgtEl>
                                        <p:attrNameLst>
                                          <p:attrName>style.visibility</p:attrName>
                                        </p:attrNameLst>
                                      </p:cBhvr>
                                      <p:to>
                                        <p:strVal val="hidden"/>
                                      </p:to>
                                    </p:set>
                                  </p:childTnLst>
                                </p:cTn>
                              </p:par>
                            </p:childTnLst>
                          </p:cTn>
                        </p:par>
                        <p:par>
                          <p:cTn id="85" fill="hold">
                            <p:stCondLst>
                              <p:cond delay="4588"/>
                            </p:stCondLst>
                            <p:childTnLst>
                              <p:par>
                                <p:cTn id="86" presetID="35" presetClass="path" presetSubtype="0" accel="50000" decel="50000" fill="hold" nodeType="afterEffect">
                                  <p:stCondLst>
                                    <p:cond delay="0"/>
                                  </p:stCondLst>
                                  <p:childTnLst>
                                    <p:animMotion origin="layout" path="M -0.29882 0.12361 L -1.28593 0.12732 " pathEditMode="relative" rAng="0" ptsTypes="AA">
                                      <p:cBhvr>
                                        <p:cTn id="87" dur="2000" fill="hold"/>
                                        <p:tgtEl>
                                          <p:spTgt spid="9"/>
                                        </p:tgtEl>
                                        <p:attrNameLst>
                                          <p:attrName>ppt_x</p:attrName>
                                          <p:attrName>ppt_y</p:attrName>
                                        </p:attrNameLst>
                                      </p:cBhvr>
                                      <p:rCtr x="-49362" y="185"/>
                                    </p:animMotion>
                                  </p:childTnLst>
                                </p:cTn>
                              </p:par>
                            </p:childTnLst>
                          </p:cTn>
                        </p:par>
                      </p:childTnLst>
                    </p:cTn>
                  </p:par>
                </p:childTnLst>
              </p:cTn>
              <p:nextCondLst>
                <p:cond evt="onClick" delay="0">
                  <p:tgtEl>
                    <p:spTgt spid="29"/>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35" presetClass="path" presetSubtype="0" accel="50000" decel="50000" fill="hold" nodeType="clickEffect">
                                  <p:stCondLst>
                                    <p:cond delay="0"/>
                                  </p:stCondLst>
                                  <p:childTnLst>
                                    <p:animMotion origin="layout" path="M 0.02956 0.12385 L -0.29882 0.12361 " pathEditMode="relative" rAng="0" ptsTypes="AA">
                                      <p:cBhvr>
                                        <p:cTn id="92" dur="2000" fill="hold"/>
                                        <p:tgtEl>
                                          <p:spTgt spid="9"/>
                                        </p:tgtEl>
                                        <p:attrNameLst>
                                          <p:attrName>ppt_x</p:attrName>
                                          <p:attrName>ppt_y</p:attrName>
                                        </p:attrNameLst>
                                      </p:cBhvr>
                                      <p:rCtr x="-16419" y="-23"/>
                                    </p:animMotion>
                                  </p:childTnLst>
                                </p:cTn>
                              </p:par>
                              <p:par>
                                <p:cTn id="93" presetID="1" presetClass="mediacall" presetSubtype="0" fill="hold" nodeType="withEffect">
                                  <p:stCondLst>
                                    <p:cond delay="0"/>
                                  </p:stCondLst>
                                  <p:childTnLst>
                                    <p:cmd type="call" cmd="playFrom(0.0)">
                                      <p:cBhvr>
                                        <p:cTn id="94" dur="12094" fill="hold"/>
                                        <p:tgtEl>
                                          <p:spTgt spid="65"/>
                                        </p:tgtEl>
                                      </p:cBhvr>
                                    </p:cmd>
                                  </p:childTnLst>
                                </p:cTn>
                              </p:par>
                            </p:childTnLst>
                          </p:cTn>
                        </p:par>
                      </p:childTnLst>
                    </p:cTn>
                  </p:par>
                </p:childTnLst>
              </p:cTn>
              <p:nextCondLst>
                <p:cond evt="onClick" delay="0">
                  <p:tgtEl>
                    <p:spTgt spid="19"/>
                  </p:tgtEl>
                </p:cond>
              </p:nextCondLst>
            </p:seq>
            <p:seq concurrent="1" nextAc="seek">
              <p:cTn id="95" restart="whenNotActive" fill="hold" evtFilter="cancelBubble" nodeType="interactiveSeq">
                <p:stCondLst>
                  <p:cond evt="onClick" delay="0">
                    <p:tgtEl>
                      <p:spTgt spid="38"/>
                    </p:tgtEl>
                  </p:cond>
                </p:stCondLst>
                <p:endSync evt="end" delay="0">
                  <p:rtn val="all"/>
                </p:endSync>
                <p:childTnLst>
                  <p:par>
                    <p:cTn id="96" fill="hold">
                      <p:stCondLst>
                        <p:cond delay="0"/>
                      </p:stCondLst>
                      <p:childTnLst>
                        <p:par>
                          <p:cTn id="97" fill="hold">
                            <p:stCondLst>
                              <p:cond delay="0"/>
                            </p:stCondLst>
                            <p:childTnLst>
                              <p:par>
                                <p:cTn id="98" presetID="6" presetClass="entr" presetSubtype="16" fill="hold" nodeType="click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circle(in)">
                                      <p:cBhvr>
                                        <p:cTn id="100" dur="2000"/>
                                        <p:tgtEl>
                                          <p:spTgt spid="48"/>
                                        </p:tgtEl>
                                      </p:cBhvr>
                                    </p:animEffect>
                                  </p:childTnLst>
                                </p:cTn>
                              </p:par>
                              <p:par>
                                <p:cTn id="101" presetID="10" presetClass="entr" presetSubtype="0" fill="hold" nodeType="with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500"/>
                                        <p:tgtEl>
                                          <p:spTgt spid="44"/>
                                        </p:tgtEl>
                                      </p:cBhvr>
                                    </p:animEffect>
                                  </p:childTnLst>
                                </p:cTn>
                              </p:par>
                              <p:par>
                                <p:cTn id="104" presetID="10" presetClass="entr" presetSubtype="0" fill="hold"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500"/>
                                        <p:tgtEl>
                                          <p:spTgt spid="43"/>
                                        </p:tgtEl>
                                      </p:cBhvr>
                                    </p:animEffect>
                                  </p:childTnLst>
                                </p:cTn>
                              </p:par>
                              <p:par>
                                <p:cTn id="107" presetID="10" presetClass="entr" presetSubtype="0" fill="hold" nodeType="with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fade">
                                      <p:cBhvr>
                                        <p:cTn id="109" dur="500"/>
                                        <p:tgtEl>
                                          <p:spTgt spid="41"/>
                                        </p:tgtEl>
                                      </p:cBhvr>
                                    </p:animEffect>
                                  </p:childTnLst>
                                </p:cTn>
                              </p:par>
                              <p:par>
                                <p:cTn id="110" presetID="10" presetClass="entr" presetSubtype="0" fill="hold" nodeType="with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500"/>
                                        <p:tgtEl>
                                          <p:spTgt spid="47"/>
                                        </p:tgtEl>
                                      </p:cBhvr>
                                    </p:animEffect>
                                  </p:childTnLst>
                                </p:cTn>
                              </p:par>
                              <p:par>
                                <p:cTn id="113" presetID="42" presetClass="entr" presetSubtype="0" fill="hold" nodeType="with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fade">
                                      <p:cBhvr>
                                        <p:cTn id="115" dur="1000"/>
                                        <p:tgtEl>
                                          <p:spTgt spid="2"/>
                                        </p:tgtEl>
                                      </p:cBhvr>
                                    </p:animEffect>
                                    <p:anim calcmode="lin" valueType="num">
                                      <p:cBhvr>
                                        <p:cTn id="116" dur="1000" fill="hold"/>
                                        <p:tgtEl>
                                          <p:spTgt spid="2"/>
                                        </p:tgtEl>
                                        <p:attrNameLst>
                                          <p:attrName>ppt_x</p:attrName>
                                        </p:attrNameLst>
                                      </p:cBhvr>
                                      <p:tavLst>
                                        <p:tav tm="0">
                                          <p:val>
                                            <p:strVal val="#ppt_x"/>
                                          </p:val>
                                        </p:tav>
                                        <p:tav tm="100000">
                                          <p:val>
                                            <p:strVal val="#ppt_x"/>
                                          </p:val>
                                        </p:tav>
                                      </p:tavLst>
                                    </p:anim>
                                    <p:anim calcmode="lin" valueType="num">
                                      <p:cBhvr>
                                        <p:cTn id="117" dur="1000" fill="hold"/>
                                        <p:tgtEl>
                                          <p:spTgt spid="2"/>
                                        </p:tgtEl>
                                        <p:attrNameLst>
                                          <p:attrName>ppt_y</p:attrName>
                                        </p:attrNameLst>
                                      </p:cBhvr>
                                      <p:tavLst>
                                        <p:tav tm="0">
                                          <p:val>
                                            <p:strVal val="#ppt_y+.1"/>
                                          </p:val>
                                        </p:tav>
                                        <p:tav tm="100000">
                                          <p:val>
                                            <p:strVal val="#ppt_y"/>
                                          </p:val>
                                        </p:tav>
                                      </p:tavLst>
                                    </p:anim>
                                  </p:childTnLst>
                                </p:cTn>
                              </p:par>
                              <p:par>
                                <p:cTn id="118" presetID="1" presetClass="mediacall" presetSubtype="0" fill="hold" nodeType="withEffect">
                                  <p:stCondLst>
                                    <p:cond delay="0"/>
                                  </p:stCondLst>
                                  <p:childTnLst>
                                    <p:cmd type="call" cmd="playFrom(0.0)">
                                      <p:cBhvr>
                                        <p:cTn id="119" dur="30312" fill="hold"/>
                                        <p:tgtEl>
                                          <p:spTgt spid="67"/>
                                        </p:tgtEl>
                                      </p:cBhvr>
                                    </p:cmd>
                                  </p:childTnLst>
                                </p:cTn>
                              </p:par>
                              <p:par>
                                <p:cTn id="120" presetID="1" presetClass="mediacall" presetSubtype="0" fill="hold" nodeType="withEffect">
                                  <p:stCondLst>
                                    <p:cond delay="0"/>
                                  </p:stCondLst>
                                  <p:childTnLst>
                                    <p:cmd type="call" cmd="playFrom(0.0)">
                                      <p:cBhvr>
                                        <p:cTn id="121" dur="8306" fill="hold"/>
                                        <p:tgtEl>
                                          <p:spTgt spid="69"/>
                                        </p:tgtEl>
                                      </p:cBhvr>
                                    </p:cmd>
                                  </p:childTnLst>
                                </p:cTn>
                              </p:par>
                              <p:par>
                                <p:cTn id="122" presetID="1" presetClass="mediacall" presetSubtype="0" fill="hold" nodeType="withEffect">
                                  <p:stCondLst>
                                    <p:cond delay="0"/>
                                  </p:stCondLst>
                                  <p:childTnLst>
                                    <p:cmd type="call" cmd="playFrom(0.0)">
                                      <p:cBhvr>
                                        <p:cTn id="123" dur="3600" fill="hold"/>
                                        <p:tgtEl>
                                          <p:spTgt spid="68"/>
                                        </p:tgtEl>
                                      </p:cBhvr>
                                    </p:cmd>
                                  </p:childTnLst>
                                </p:cTn>
                              </p:par>
                            </p:childTnLst>
                          </p:cTn>
                        </p:par>
                      </p:childTnLst>
                    </p:cTn>
                  </p:par>
                </p:childTnLst>
              </p:cTn>
              <p:nextCondLst>
                <p:cond evt="onClick" delay="0">
                  <p:tgtEl>
                    <p:spTgt spid="38"/>
                  </p:tgtEl>
                </p:cond>
              </p:nextCondLst>
            </p:seq>
            <p:audio>
              <p:cMediaNode vol="80000">
                <p:cTn id="124" fill="hold" display="0">
                  <p:stCondLst>
                    <p:cond delay="indefinite"/>
                  </p:stCondLst>
                  <p:endCondLst>
                    <p:cond evt="onStopAudio" delay="0">
                      <p:tgtEl>
                        <p:sldTgt/>
                      </p:tgtEl>
                    </p:cond>
                  </p:endCondLst>
                </p:cTn>
                <p:tgtEl>
                  <p:spTgt spid="64"/>
                </p:tgtEl>
              </p:cMediaNode>
            </p:audio>
            <p:audio>
              <p:cMediaNode vol="80000">
                <p:cTn id="125" fill="hold" display="0">
                  <p:stCondLst>
                    <p:cond delay="indefinite"/>
                  </p:stCondLst>
                  <p:endCondLst>
                    <p:cond evt="onStopAudio" delay="0">
                      <p:tgtEl>
                        <p:sldTgt/>
                      </p:tgtEl>
                    </p:cond>
                  </p:endCondLst>
                </p:cTn>
                <p:tgtEl>
                  <p:spTgt spid="65"/>
                </p:tgtEl>
              </p:cMediaNode>
            </p:audio>
            <p:audio>
              <p:cMediaNode vol="80000">
                <p:cTn id="126" fill="hold" display="0">
                  <p:stCondLst>
                    <p:cond delay="indefinite"/>
                  </p:stCondLst>
                  <p:endCondLst>
                    <p:cond evt="onStopAudio" delay="0">
                      <p:tgtEl>
                        <p:sldTgt/>
                      </p:tgtEl>
                    </p:cond>
                  </p:endCondLst>
                </p:cTn>
                <p:tgtEl>
                  <p:spTgt spid="66"/>
                </p:tgtEl>
              </p:cMediaNode>
            </p:audio>
            <p:seq concurrent="1" nextAc="seek">
              <p:cTn id="127" restart="whenNotActive" fill="hold" evtFilter="cancelBubble" nodeType="interactiveSeq">
                <p:stCondLst>
                  <p:cond evt="onClick" delay="0">
                    <p:tgtEl>
                      <p:spTgt spid="49"/>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500"/>
                                        <p:tgtEl>
                                          <p:spTgt spid="49"/>
                                        </p:tgtEl>
                                      </p:cBhvr>
                                    </p:animEffect>
                                    <p:set>
                                      <p:cBhvr>
                                        <p:cTn id="132"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33" restart="whenNotActive" fill="hold" evtFilter="cancelBubble" nodeType="interactiveSeq">
                <p:stCondLst>
                  <p:cond evt="onClick" delay="0">
                    <p:tgtEl>
                      <p:spTgt spid="50"/>
                    </p:tgtEl>
                  </p:cond>
                </p:stCondLst>
                <p:endSync evt="end" delay="0">
                  <p:rtn val="all"/>
                </p:endSync>
                <p:childTnLst>
                  <p:par>
                    <p:cTn id="134" fill="hold">
                      <p:stCondLst>
                        <p:cond delay="0"/>
                      </p:stCondLst>
                      <p:childTnLst>
                        <p:par>
                          <p:cTn id="135" fill="hold">
                            <p:stCondLst>
                              <p:cond delay="0"/>
                            </p:stCondLst>
                            <p:childTnLst>
                              <p:par>
                                <p:cTn id="136" presetID="10" presetClass="exit" presetSubtype="0" fill="hold" grpId="0" nodeType="clickEffect">
                                  <p:stCondLst>
                                    <p:cond delay="0"/>
                                  </p:stCondLst>
                                  <p:childTnLst>
                                    <p:animEffect transition="out" filter="fade">
                                      <p:cBhvr>
                                        <p:cTn id="137" dur="500"/>
                                        <p:tgtEl>
                                          <p:spTgt spid="50"/>
                                        </p:tgtEl>
                                      </p:cBhvr>
                                    </p:animEffect>
                                    <p:set>
                                      <p:cBhvr>
                                        <p:cTn id="1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39" restart="whenNotActive" fill="hold" evtFilter="cancelBubble" nodeType="interactiveSeq">
                <p:stCondLst>
                  <p:cond evt="onClick" delay="0">
                    <p:tgtEl>
                      <p:spTgt spid="51"/>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grpId="0" nodeType="clickEffect">
                                  <p:stCondLst>
                                    <p:cond delay="0"/>
                                  </p:stCondLst>
                                  <p:childTnLst>
                                    <p:animEffect transition="out" filter="fade">
                                      <p:cBhvr>
                                        <p:cTn id="143" dur="500"/>
                                        <p:tgtEl>
                                          <p:spTgt spid="51"/>
                                        </p:tgtEl>
                                      </p:cBhvr>
                                    </p:animEffect>
                                    <p:set>
                                      <p:cBhvr>
                                        <p:cTn id="144"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45" restart="whenNotActive" fill="hold" evtFilter="cancelBubble" nodeType="interactiveSeq">
                <p:stCondLst>
                  <p:cond evt="onClick" delay="0">
                    <p:tgtEl>
                      <p:spTgt spid="53"/>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grpId="0" nodeType="clickEffect">
                                  <p:stCondLst>
                                    <p:cond delay="0"/>
                                  </p:stCondLst>
                                  <p:childTnLst>
                                    <p:animEffect transition="out" filter="fade">
                                      <p:cBhvr>
                                        <p:cTn id="149" dur="500"/>
                                        <p:tgtEl>
                                          <p:spTgt spid="53"/>
                                        </p:tgtEl>
                                      </p:cBhvr>
                                    </p:animEffect>
                                    <p:set>
                                      <p:cBhvr>
                                        <p:cTn id="1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audio>
              <p:cMediaNode vol="80000">
                <p:cTn id="151" fill="hold" display="0">
                  <p:stCondLst>
                    <p:cond delay="indefinite"/>
                  </p:stCondLst>
                  <p:endCondLst>
                    <p:cond evt="onStopAudio" delay="0">
                      <p:tgtEl>
                        <p:sldTgt/>
                      </p:tgtEl>
                    </p:cond>
                  </p:endCondLst>
                </p:cTn>
                <p:tgtEl>
                  <p:spTgt spid="67"/>
                </p:tgtEl>
              </p:cMediaNode>
            </p:audio>
            <p:audio>
              <p:cMediaNode vol="80000">
                <p:cTn id="152" fill="hold" display="0">
                  <p:stCondLst>
                    <p:cond delay="indefinite"/>
                  </p:stCondLst>
                  <p:endCondLst>
                    <p:cond evt="onStopAudio" delay="0">
                      <p:tgtEl>
                        <p:sldTgt/>
                      </p:tgtEl>
                    </p:cond>
                  </p:endCondLst>
                </p:cTn>
                <p:tgtEl>
                  <p:spTgt spid="68"/>
                </p:tgtEl>
              </p:cMediaNode>
            </p:audio>
            <p:audio>
              <p:cMediaNode vol="80000">
                <p:cTn id="153" fill="hold" display="0">
                  <p:stCondLst>
                    <p:cond delay="indefinite"/>
                  </p:stCondLst>
                  <p:endCondLst>
                    <p:cond evt="onStopAudio" delay="0">
                      <p:tgtEl>
                        <p:sldTgt/>
                      </p:tgtEl>
                    </p:cond>
                  </p:endCondLst>
                </p:cTn>
                <p:tgtEl>
                  <p:spTgt spid="69"/>
                </p:tgtEl>
              </p:cMediaNode>
            </p:audio>
          </p:childTnLst>
        </p:cTn>
      </p:par>
    </p:tnLst>
    <p:bldLst>
      <p:bldP spid="49" grpId="0" animBg="1"/>
      <p:bldP spid="50" grpId="0" animBg="1"/>
      <p:bldP spid="51"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1000"/>
          </a:stretch>
        </a:blipFill>
        <a:effectLst/>
      </p:bgPr>
    </p:bg>
    <p:spTree>
      <p:nvGrpSpPr>
        <p:cNvPr id="1" name=""/>
        <p:cNvGrpSpPr/>
        <p:nvPr/>
      </p:nvGrpSpPr>
      <p:grpSpPr>
        <a:xfrm>
          <a:off x="0" y="0"/>
          <a:ext cx="0" cy="0"/>
          <a:chOff x="0" y="0"/>
          <a:chExt cx="0" cy="0"/>
        </a:xfrm>
      </p:grpSpPr>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598" y="3450724"/>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3646" y="4478869"/>
            <a:ext cx="776483" cy="775836"/>
          </a:xfrm>
          <a:prstGeom prst="rect">
            <a:avLst/>
          </a:prstGeom>
        </p:spPr>
      </p:pic>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6"/>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2"/>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56540" y="4262011"/>
            <a:ext cx="950694" cy="845061"/>
          </a:xfrm>
          <a:prstGeom prst="rect">
            <a:avLst/>
          </a:prstGeom>
        </p:spPr>
      </p:pic>
      <p:sp>
        <p:nvSpPr>
          <p:cNvPr id="11" name="Round Diagonal Corner Rectangle 12">
            <a:extLst>
              <a:ext uri="{FF2B5EF4-FFF2-40B4-BE49-F238E27FC236}">
                <a16:creationId xmlns:a16="http://schemas.microsoft.com/office/drawing/2014/main" xmlns="" id="{87904F39-D375-4082-A3F6-701509F0878B}"/>
              </a:ext>
            </a:extLst>
          </p:cNvPr>
          <p:cNvSpPr/>
          <p:nvPr/>
        </p:nvSpPr>
        <p:spPr>
          <a:xfrm>
            <a:off x="1724027" y="770930"/>
            <a:ext cx="6082241" cy="1269537"/>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en-US" sz="2000">
                <a:solidFill>
                  <a:schemeClr val="tx1"/>
                </a:solidFill>
                <a:latin typeface="Arial" panose="020B0604020202020204" pitchFamily="34" charset="0"/>
                <a:cs typeface="Arial" panose="020B0604020202020204" pitchFamily="34" charset="0"/>
              </a:rPr>
              <a:t>Đọc bài thơ “Tuổi ngựa”.</a:t>
            </a:r>
            <a:endParaRPr lang="en-US" sz="2000" dirty="0">
              <a:solidFill>
                <a:schemeClr val="tx1"/>
              </a:solidFill>
              <a:latin typeface="Arial" panose="020B0604020202020204" pitchFamily="34" charset="0"/>
              <a:cs typeface="Arial" panose="020B0604020202020204" pitchFamily="34" charset="0"/>
            </a:endParaRPr>
          </a:p>
          <a:p>
            <a:pPr algn="ctr">
              <a:lnSpc>
                <a:spcPct val="150000"/>
              </a:lnSpc>
            </a:pPr>
            <a:r>
              <a:rPr lang="en-US" sz="2000" b="1">
                <a:solidFill>
                  <a:srgbClr val="6600CC"/>
                </a:solidFill>
                <a:latin typeface="Arial" panose="020B0604020202020204" pitchFamily="34" charset="0"/>
                <a:cs typeface="Arial" panose="020B0604020202020204" pitchFamily="34" charset="0"/>
              </a:rPr>
              <a:t>Ở khổ thơ 1, bạn nhỏ hỏi mẹ điều gì?</a:t>
            </a:r>
            <a:endParaRPr lang="en-US" sz="2000" b="1" dirty="0">
              <a:solidFill>
                <a:srgbClr val="6600CC"/>
              </a:solidFill>
              <a:latin typeface="Arial" panose="020B0604020202020204" pitchFamily="34" charset="0"/>
              <a:cs typeface="Arial" panose="020B0604020202020204" pitchFamily="34" charset="0"/>
            </a:endParaRPr>
          </a:p>
        </p:txBody>
      </p:sp>
      <p:sp>
        <p:nvSpPr>
          <p:cNvPr id="12" name="Snip Single Corner Rectangle 14">
            <a:extLst>
              <a:ext uri="{FF2B5EF4-FFF2-40B4-BE49-F238E27FC236}">
                <a16:creationId xmlns:a16="http://schemas.microsoft.com/office/drawing/2014/main" xmlns="" id="{21D6C89D-2530-4F6C-BE0C-6CFC9116C452}"/>
              </a:ext>
            </a:extLst>
          </p:cNvPr>
          <p:cNvSpPr/>
          <p:nvPr/>
        </p:nvSpPr>
        <p:spPr>
          <a:xfrm>
            <a:off x="3048000" y="2671532"/>
            <a:ext cx="3609974" cy="863003"/>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a:solidFill>
                  <a:schemeClr val="tx1"/>
                </a:solidFill>
                <a:latin typeface="Arial" panose="020B0604020202020204" pitchFamily="34" charset="0"/>
                <a:cs typeface="Arial" panose="020B0604020202020204" pitchFamily="34" charset="0"/>
              </a:rPr>
              <a:t>Mẹ ơi, con tuổi gì?</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6643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35" presetClass="path" presetSubtype="0" fill="hold" nodeType="clickEffect">
                                  <p:stCondLst>
                                    <p:cond delay="0"/>
                                  </p:stCondLst>
                                  <p:childTnLst>
                                    <p:animMotion origin="layout" path="M 4.58333E-6 -4.81481E-6 L -1.00196 0.00533 " pathEditMode="relative" rAng="0" ptsTypes="AA">
                                      <p:cBhvr>
                                        <p:cTn id="12" dur="15000" fill="hold"/>
                                        <p:tgtEl>
                                          <p:spTgt spid="9"/>
                                        </p:tgtEl>
                                        <p:attrNameLst>
                                          <p:attrName>ppt_x</p:attrName>
                                          <p:attrName>ppt_y</p:attrName>
                                        </p:attrNameLst>
                                      </p:cBhvr>
                                      <p:rCtr x="-50104" y="255"/>
                                    </p:animMotion>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0"/>
                                        <p:tgtEl>
                                          <p:spTgt spid="21"/>
                                        </p:tgtEl>
                                      </p:cBhvr>
                                    </p:animEffect>
                                  </p:childTnLst>
                                </p:cTn>
                              </p:par>
                            </p:childTnLst>
                          </p:cTn>
                        </p:par>
                      </p:childTnLst>
                    </p:cTn>
                  </p:par>
                </p:childTnLst>
              </p:cTn>
              <p:nextCondLst>
                <p:cond evt="onClick" delay="0">
                  <p:tgtEl>
                    <p:spTgt spid="9"/>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1000"/>
          </a:stretch>
        </a:blipFill>
        <a:effectLst/>
      </p:bgPr>
    </p:bg>
    <p:spTree>
      <p:nvGrpSpPr>
        <p:cNvPr id="1" name=""/>
        <p:cNvGrpSpPr/>
        <p:nvPr/>
      </p:nvGrpSpPr>
      <p:grpSpPr>
        <a:xfrm>
          <a:off x="0" y="0"/>
          <a:ext cx="0" cy="0"/>
          <a:chOff x="0" y="0"/>
          <a:chExt cx="0" cy="0"/>
        </a:xfrm>
      </p:grpSpPr>
      <p:sp>
        <p:nvSpPr>
          <p:cNvPr id="22" name="Snip Single Corner Rectangle 14">
            <a:extLst>
              <a:ext uri="{FF2B5EF4-FFF2-40B4-BE49-F238E27FC236}">
                <a16:creationId xmlns:a16="http://schemas.microsoft.com/office/drawing/2014/main" xmlns="" id="{0C192423-918A-46F0-BC44-A7D457BC78BF}"/>
              </a:ext>
            </a:extLst>
          </p:cNvPr>
          <p:cNvSpPr/>
          <p:nvPr/>
        </p:nvSpPr>
        <p:spPr>
          <a:xfrm>
            <a:off x="1066800" y="2479939"/>
            <a:ext cx="7543623" cy="1202679"/>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93663" algn="just">
              <a:lnSpc>
                <a:spcPct val="150000"/>
              </a:lnSpc>
            </a:pPr>
            <a:r>
              <a:rPr lang="en-US" sz="2000">
                <a:solidFill>
                  <a:schemeClr val="tx1"/>
                </a:solidFill>
                <a:latin typeface="Arial" panose="020B0604020202020204" pitchFamily="34" charset="0"/>
                <a:cs typeface="Arial" panose="020B0604020202020204" pitchFamily="34" charset="0"/>
              </a:rPr>
              <a:t>Bạn nhỏ tưởng tượng sẽ đi khắp mọi miền đất nước: từ miền trung du đến cao nguyên đất đỏ và những cánh rừng đại ngàn.</a:t>
            </a:r>
            <a:endParaRPr lang="en-US" sz="2000" dirty="0">
              <a:solidFill>
                <a:schemeClr val="tx1"/>
              </a:solidFill>
              <a:latin typeface="Arial" panose="020B0604020202020204" pitchFamily="34" charset="0"/>
              <a:cs typeface="Arial" panose="020B0604020202020204" pitchFamily="34" charset="0"/>
            </a:endParaRPr>
          </a:p>
        </p:txBody>
      </p:sp>
      <p:sp>
        <p:nvSpPr>
          <p:cNvPr id="12" name="Round Diagonal Corner Rectangle 12">
            <a:extLst>
              <a:ext uri="{FF2B5EF4-FFF2-40B4-BE49-F238E27FC236}">
                <a16:creationId xmlns:a16="http://schemas.microsoft.com/office/drawing/2014/main" xmlns="" id="{2224B91E-B82B-42CC-819F-67E99260F3C7}"/>
              </a:ext>
            </a:extLst>
          </p:cNvPr>
          <p:cNvSpPr/>
          <p:nvPr/>
        </p:nvSpPr>
        <p:spPr>
          <a:xfrm>
            <a:off x="1633768" y="438150"/>
            <a:ext cx="6082241" cy="1572220"/>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spcBef>
                <a:spcPts val="600"/>
              </a:spcBef>
              <a:spcAft>
                <a:spcPts val="600"/>
              </a:spcAft>
            </a:pPr>
            <a:r>
              <a:rPr lang="en-US" sz="2000">
                <a:solidFill>
                  <a:schemeClr val="tx1"/>
                </a:solidFill>
                <a:latin typeface="Arial" panose="020B0604020202020204" pitchFamily="34" charset="0"/>
                <a:cs typeface="Arial" panose="020B0604020202020204" pitchFamily="34" charset="0"/>
              </a:rPr>
              <a:t>Đọc bài thơ “Tuổi ngựa”.</a:t>
            </a:r>
            <a:endParaRPr lang="en-US" sz="2000" dirty="0">
              <a:solidFill>
                <a:schemeClr val="tx1"/>
              </a:solidFill>
              <a:latin typeface="Arial" panose="020B0604020202020204" pitchFamily="34" charset="0"/>
              <a:cs typeface="Arial" panose="020B0604020202020204" pitchFamily="34" charset="0"/>
            </a:endParaRPr>
          </a:p>
          <a:p>
            <a:pPr algn="ctr">
              <a:spcBef>
                <a:spcPts val="600"/>
              </a:spcBef>
              <a:spcAft>
                <a:spcPts val="600"/>
              </a:spcAft>
            </a:pPr>
            <a:r>
              <a:rPr lang="en-US" sz="2000" b="1">
                <a:solidFill>
                  <a:srgbClr val="6600CC"/>
                </a:solidFill>
                <a:latin typeface="Arial" panose="020B0604020202020204" pitchFamily="34" charset="0"/>
                <a:cs typeface="Arial" panose="020B0604020202020204" pitchFamily="34" charset="0"/>
              </a:rPr>
              <a:t>Bạn nhỏ tưởng tượng “ngựa con” sẽ theo ngọn gió đi những đâu?</a:t>
            </a:r>
            <a:endParaRPr lang="en-US" sz="2000" b="1" dirty="0">
              <a:solidFill>
                <a:srgbClr val="6600CC"/>
              </a:solidFill>
              <a:latin typeface="Arial" panose="020B0604020202020204" pitchFamily="34" charset="0"/>
              <a:cs typeface="Arial" panose="020B0604020202020204" pitchFamily="34" charset="0"/>
            </a:endParaRPr>
          </a:p>
        </p:txBody>
      </p:sp>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 y="3402644"/>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368017" y="4445656"/>
            <a:ext cx="889688" cy="775836"/>
          </a:xfrm>
          <a:prstGeom prst="rect">
            <a:avLst/>
          </a:prstGeom>
        </p:spPr>
      </p:pic>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6"/>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2"/>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68018" y="4298442"/>
            <a:ext cx="950694" cy="845061"/>
          </a:xfrm>
          <a:prstGeom prst="rect">
            <a:avLst/>
          </a:prstGeom>
        </p:spPr>
      </p:pic>
    </p:spTree>
    <p:extLst>
      <p:ext uri="{BB962C8B-B14F-4D97-AF65-F5344CB8AC3E}">
        <p14:creationId xmlns:p14="http://schemas.microsoft.com/office/powerpoint/2010/main" val="915182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35" presetClass="path" presetSubtype="0" fill="hold" nodeType="clickEffect">
                                  <p:stCondLst>
                                    <p:cond delay="0"/>
                                  </p:stCondLst>
                                  <p:childTnLst>
                                    <p:animMotion origin="layout" path="M -1.875E-6 -4.81481E-6 L -1.00195 0.00533 " pathEditMode="relative" rAng="0" ptsTypes="AA">
                                      <p:cBhvr>
                                        <p:cTn id="12" dur="15000" fill="hold"/>
                                        <p:tgtEl>
                                          <p:spTgt spid="9"/>
                                        </p:tgtEl>
                                        <p:attrNameLst>
                                          <p:attrName>ppt_x</p:attrName>
                                          <p:attrName>ppt_y</p:attrName>
                                        </p:attrNameLst>
                                      </p:cBhvr>
                                      <p:rCtr x="-50104" y="255"/>
                                    </p:animMotion>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0"/>
                                        <p:tgtEl>
                                          <p:spTgt spid="21"/>
                                        </p:tgtEl>
                                      </p:cBhvr>
                                    </p:animEffect>
                                  </p:childTnLst>
                                </p:cTn>
                              </p:par>
                            </p:childTnLst>
                          </p:cTn>
                        </p:par>
                      </p:childTnLst>
                    </p:cTn>
                  </p:par>
                </p:childTnLst>
              </p:cTn>
              <p:nextCondLst>
                <p:cond evt="onClick" delay="0">
                  <p:tgtEl>
                    <p:spTgt spid="9"/>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1000"/>
          </a:stretch>
        </a:blipFill>
        <a:effectLst/>
      </p:bgPr>
    </p:bg>
    <p:spTree>
      <p:nvGrpSpPr>
        <p:cNvPr id="1" name=""/>
        <p:cNvGrpSpPr/>
        <p:nvPr/>
      </p:nvGrpSpPr>
      <p:grpSpPr>
        <a:xfrm>
          <a:off x="0" y="0"/>
          <a:ext cx="0" cy="0"/>
          <a:chOff x="0" y="0"/>
          <a:chExt cx="0" cy="0"/>
        </a:xfrm>
      </p:grpSpPr>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6432" y="3450724"/>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980" y="4424631"/>
            <a:ext cx="722156" cy="775836"/>
          </a:xfrm>
          <a:prstGeom prst="rect">
            <a:avLst/>
          </a:prstGeom>
        </p:spPr>
      </p:pic>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6"/>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2"/>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420714" y="4262011"/>
            <a:ext cx="950694" cy="845061"/>
          </a:xfrm>
          <a:prstGeom prst="rect">
            <a:avLst/>
          </a:prstGeom>
        </p:spPr>
      </p:pic>
      <p:sp>
        <p:nvSpPr>
          <p:cNvPr id="24" name="Round Diagonal Corner Rectangle 12">
            <a:extLst>
              <a:ext uri="{FF2B5EF4-FFF2-40B4-BE49-F238E27FC236}">
                <a16:creationId xmlns:a16="http://schemas.microsoft.com/office/drawing/2014/main" xmlns="" id="{BD46BF0A-D403-4048-BEEE-277DF8DD7AFD}"/>
              </a:ext>
            </a:extLst>
          </p:cNvPr>
          <p:cNvSpPr/>
          <p:nvPr/>
        </p:nvSpPr>
        <p:spPr>
          <a:xfrm>
            <a:off x="1618789" y="1276350"/>
            <a:ext cx="6082241" cy="1642301"/>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en-US" sz="2400" b="1">
                <a:solidFill>
                  <a:schemeClr val="tx1"/>
                </a:solidFill>
                <a:latin typeface="Arial" panose="020B0604020202020204" pitchFamily="34" charset="0"/>
                <a:cs typeface="Arial" panose="020B0604020202020204" pitchFamily="34" charset="0"/>
              </a:rPr>
              <a:t>Đọc thuộc lòng khổ thơ 3 và 4 của bài thơ “Tuổi ngựa”</a:t>
            </a:r>
            <a:endParaRPr lang="en-US"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946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5" presetClass="path" presetSubtype="0" fill="hold" nodeType="clickEffect">
                                  <p:stCondLst>
                                    <p:cond delay="0"/>
                                  </p:stCondLst>
                                  <p:childTnLst>
                                    <p:animMotion origin="layout" path="M 3.54167E-6 1.85185E-6 L -1.00196 0.00532 " pathEditMode="relative" rAng="0" ptsTypes="AA">
                                      <p:cBhvr>
                                        <p:cTn id="6" dur="15000" fill="hold"/>
                                        <p:tgtEl>
                                          <p:spTgt spid="9"/>
                                        </p:tgtEl>
                                        <p:attrNameLst>
                                          <p:attrName>ppt_x</p:attrName>
                                          <p:attrName>ppt_y</p:attrName>
                                        </p:attrNameLst>
                                      </p:cBhvr>
                                      <p:rCtr x="-50104" y="255"/>
                                    </p:animMotion>
                                  </p:childTnLst>
                                </p:cTn>
                              </p:par>
                              <p:par>
                                <p:cTn id="7" presetID="10"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0"/>
                                        <p:tgtEl>
                                          <p:spTgt spid="21"/>
                                        </p:tgtEl>
                                      </p:cBhvr>
                                    </p:animEffect>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1000"/>
          </a:stretch>
        </a:blipFill>
        <a:effectLst/>
      </p:bgPr>
    </p:bg>
    <p:spTree>
      <p:nvGrpSpPr>
        <p:cNvPr id="1" name=""/>
        <p:cNvGrpSpPr/>
        <p:nvPr/>
      </p:nvGrpSpPr>
      <p:grpSpPr>
        <a:xfrm>
          <a:off x="0" y="0"/>
          <a:ext cx="0" cy="0"/>
          <a:chOff x="0" y="0"/>
          <a:chExt cx="0" cy="0"/>
        </a:xfrm>
      </p:grpSpPr>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 y="3469418"/>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6"/>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2"/>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138444" y="4086328"/>
            <a:ext cx="950694" cy="845061"/>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57750" y="4214276"/>
            <a:ext cx="1186250" cy="717111"/>
          </a:xfrm>
          <a:prstGeom prst="rect">
            <a:avLst/>
          </a:prstGeom>
        </p:spPr>
      </p:pic>
      <p:sp>
        <p:nvSpPr>
          <p:cNvPr id="14" name="Snip Single Corner Rectangle 14">
            <a:extLst>
              <a:ext uri="{FF2B5EF4-FFF2-40B4-BE49-F238E27FC236}">
                <a16:creationId xmlns:a16="http://schemas.microsoft.com/office/drawing/2014/main" xmlns="" id="{534FA1DC-6FCD-479D-BEC4-02241F951353}"/>
              </a:ext>
            </a:extLst>
          </p:cNvPr>
          <p:cNvSpPr/>
          <p:nvPr/>
        </p:nvSpPr>
        <p:spPr>
          <a:xfrm>
            <a:off x="1066800" y="2479939"/>
            <a:ext cx="7543623" cy="1202679"/>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93663" algn="just">
              <a:lnSpc>
                <a:spcPct val="150000"/>
              </a:lnSpc>
            </a:pPr>
            <a:r>
              <a:rPr lang="vi-VN" sz="2000">
                <a:solidFill>
                  <a:schemeClr val="tx1"/>
                </a:solidFill>
                <a:cs typeface="Arial" panose="020B0604020202020204" pitchFamily="34" charset="0"/>
              </a:rPr>
              <a:t>Bài thơ kể về một cậu bé tuổi ngựa. Cậu bé thích khám phá những vùng đất mới nhưng luôn nhớ đường về với mẹ.</a:t>
            </a:r>
          </a:p>
        </p:txBody>
      </p:sp>
      <p:sp>
        <p:nvSpPr>
          <p:cNvPr id="15" name="Round Diagonal Corner Rectangle 12">
            <a:extLst>
              <a:ext uri="{FF2B5EF4-FFF2-40B4-BE49-F238E27FC236}">
                <a16:creationId xmlns:a16="http://schemas.microsoft.com/office/drawing/2014/main" xmlns="" id="{2DE8DEAF-7951-4008-9F94-3B6B09EB2E4F}"/>
              </a:ext>
            </a:extLst>
          </p:cNvPr>
          <p:cNvSpPr/>
          <p:nvPr/>
        </p:nvSpPr>
        <p:spPr>
          <a:xfrm>
            <a:off x="1633768" y="438150"/>
            <a:ext cx="6082241" cy="1572220"/>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spcBef>
                <a:spcPts val="600"/>
              </a:spcBef>
              <a:spcAft>
                <a:spcPts val="600"/>
              </a:spcAft>
            </a:pPr>
            <a:r>
              <a:rPr lang="en-US" sz="2000">
                <a:solidFill>
                  <a:schemeClr val="tx1"/>
                </a:solidFill>
                <a:latin typeface="Arial" panose="020B0604020202020204" pitchFamily="34" charset="0"/>
                <a:cs typeface="Arial" panose="020B0604020202020204" pitchFamily="34" charset="0"/>
              </a:rPr>
              <a:t>Đọc bài thơ “Tuổi ngựa”.</a:t>
            </a:r>
            <a:endParaRPr lang="en-US" sz="2000" dirty="0">
              <a:solidFill>
                <a:schemeClr val="tx1"/>
              </a:solidFill>
              <a:latin typeface="Arial" panose="020B0604020202020204" pitchFamily="34" charset="0"/>
              <a:cs typeface="Arial" panose="020B0604020202020204" pitchFamily="34" charset="0"/>
            </a:endParaRPr>
          </a:p>
          <a:p>
            <a:pPr algn="ctr">
              <a:spcBef>
                <a:spcPts val="600"/>
              </a:spcBef>
              <a:spcAft>
                <a:spcPts val="600"/>
              </a:spcAft>
            </a:pPr>
            <a:r>
              <a:rPr lang="en-US" sz="2000" b="1">
                <a:solidFill>
                  <a:srgbClr val="6600CC"/>
                </a:solidFill>
                <a:latin typeface="Arial" panose="020B0604020202020204" pitchFamily="34" charset="0"/>
                <a:cs typeface="Arial" panose="020B0604020202020204" pitchFamily="34" charset="0"/>
              </a:rPr>
              <a:t>Em hãy nêu nội dung chính của bài thơ.</a:t>
            </a:r>
            <a:endParaRPr lang="en-US" sz="2000" b="1" dirty="0">
              <a:solidFill>
                <a:srgbClr val="66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04944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par>
                                <p:cTn id="14" presetID="35" presetClass="path" presetSubtype="0" fill="hold" nodeType="withEffect">
                                  <p:stCondLst>
                                    <p:cond delay="0"/>
                                  </p:stCondLst>
                                  <p:childTnLst>
                                    <p:animMotion origin="layout" path="M -1.875E-6 -4.81481E-6 L -1.00195 0.00533 " pathEditMode="relative" rAng="0" ptsTypes="AA">
                                      <p:cBhvr>
                                        <p:cTn id="15" dur="15000" fill="hold"/>
                                        <p:tgtEl>
                                          <p:spTgt spid="23"/>
                                        </p:tgtEl>
                                        <p:attrNameLst>
                                          <p:attrName>ppt_x</p:attrName>
                                          <p:attrName>ppt_y</p:attrName>
                                        </p:attrNameLst>
                                      </p:cBhvr>
                                      <p:rCtr x="-50104" y="255"/>
                                    </p:animMotion>
                                  </p:childTnLst>
                                </p:cTn>
                              </p:par>
                            </p:childTnLst>
                          </p:cTn>
                        </p:par>
                      </p:childTnLst>
                    </p:cTn>
                  </p:par>
                </p:childTnLst>
              </p:cTn>
              <p:nextCondLst>
                <p:cond evt="onClick" delay="0">
                  <p:tgtEl>
                    <p:spTgt spid="23"/>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Ý nghĩa của răng khểnh theo tướng số - NHA KHOA PHUONG ANH">
            <a:extLst>
              <a:ext uri="{FF2B5EF4-FFF2-40B4-BE49-F238E27FC236}">
                <a16:creationId xmlns:a16="http://schemas.microsoft.com/office/drawing/2014/main" xmlns="" id="{635DF0C5-189A-DBE5-A26F-793E31A75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75" y="1061292"/>
            <a:ext cx="2055692" cy="20524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3FAA0949-F9BE-81DA-28B7-17A0C3336292}"/>
              </a:ext>
            </a:extLst>
          </p:cNvPr>
          <p:cNvSpPr txBox="1"/>
          <p:nvPr/>
        </p:nvSpPr>
        <p:spPr>
          <a:xfrm>
            <a:off x="209576" y="57440"/>
            <a:ext cx="8545943" cy="530915"/>
          </a:xfrm>
          <a:prstGeom prst="rect">
            <a:avLst/>
          </a:prstGeom>
          <a:noFill/>
        </p:spPr>
        <p:txBody>
          <a:bodyPr wrap="square" rtlCol="0">
            <a:spAutoFit/>
          </a:bodyPr>
          <a:lstStyle/>
          <a:p>
            <a:r>
              <a:rPr lang="en-US" sz="2850">
                <a:solidFill>
                  <a:srgbClr val="7030A0"/>
                </a:solidFill>
                <a:latin typeface="UTM Avo" panose="02040603050506020204" pitchFamily="18" charset="0"/>
              </a:rPr>
              <a:t>Quan sát các hình ảnh dưới đây và cho biết các bạn trong hình có điểm chung là gì?</a:t>
            </a:r>
          </a:p>
        </p:txBody>
      </p:sp>
      <p:pic>
        <p:nvPicPr>
          <p:cNvPr id="1038" name="Picture 14" descr="Thẩm mỹ răng, tạo răng khểnh - Nha Khoa Thái Bình Dương - Nha Khoa Thái  Bình Dương">
            <a:extLst>
              <a:ext uri="{FF2B5EF4-FFF2-40B4-BE49-F238E27FC236}">
                <a16:creationId xmlns:a16="http://schemas.microsoft.com/office/drawing/2014/main" xmlns="" id="{970284B1-6BA9-20D8-8FD6-49292DD891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8058" y="1061293"/>
            <a:ext cx="1830082" cy="205491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op 15 Những mẫu răng khểnh đẹp Được chúng tôi tìm thấy">
            <a:extLst>
              <a:ext uri="{FF2B5EF4-FFF2-40B4-BE49-F238E27FC236}">
                <a16:creationId xmlns:a16="http://schemas.microsoft.com/office/drawing/2014/main" xmlns="" id="{EBF9CBB5-62FA-24B6-376C-4224DBCA0A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553"/>
          <a:stretch/>
        </p:blipFill>
        <p:spPr bwMode="auto">
          <a:xfrm>
            <a:off x="4485621" y="1073425"/>
            <a:ext cx="1952189" cy="217667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iải đáp tò mò &quot;Răng khểnh trong tướng số có ý nghĩa gì?&quot;">
            <a:extLst>
              <a:ext uri="{FF2B5EF4-FFF2-40B4-BE49-F238E27FC236}">
                <a16:creationId xmlns:a16="http://schemas.microsoft.com/office/drawing/2014/main" xmlns="" id="{13A6D0CB-A53F-E4A5-069D-86EFD25A52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4856" y="3250096"/>
            <a:ext cx="2610662" cy="168696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ổng hợp 999+ ảnh trai đẹp có răng khểnh với phong cách ngầu và trẻ trung">
            <a:extLst>
              <a:ext uri="{FF2B5EF4-FFF2-40B4-BE49-F238E27FC236}">
                <a16:creationId xmlns:a16="http://schemas.microsoft.com/office/drawing/2014/main" xmlns="" id="{C7A04E48-0F17-8A3D-3D5F-95E1C55E3C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0420" y="1053549"/>
            <a:ext cx="1627978" cy="18502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xmlns="" id="{E4E0E640-7668-C54E-5EF5-795AD719C2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1035" y="3319668"/>
            <a:ext cx="2259728" cy="179054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ăng khểnh Đẹp hay Xấu? Có nên Niềng răng Khểnh không?">
            <a:extLst>
              <a:ext uri="{FF2B5EF4-FFF2-40B4-BE49-F238E27FC236}">
                <a16:creationId xmlns:a16="http://schemas.microsoft.com/office/drawing/2014/main" xmlns="" id="{54DF6A09-9D12-52CD-A1E0-58C3451C20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843" y="3203496"/>
            <a:ext cx="2889944" cy="1850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287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4F0E4B0-C29C-4767-9598-40F9E43635E3}" vid="{AC5A6D0B-F78A-4DFC-9429-396C7B01D3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logo</Template>
  <TotalTime>696</TotalTime>
  <Words>2069</Words>
  <Application>Microsoft Office PowerPoint</Application>
  <PresentationFormat>On-screen Show (16:9)</PresentationFormat>
  <Paragraphs>139</Paragraphs>
  <Slides>27</Slides>
  <Notes>7</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Arial-Rounded</vt:lpstr>
      <vt:lpstr>Calibri</vt:lpstr>
      <vt:lpstr>Times New Roman</vt:lpstr>
      <vt:lpstr>UTM Avo</vt:lpstr>
      <vt:lpstr>VNI-Cooper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Đón em</dc:title>
  <dc:creator>Huy Duẩn</dc:creator>
  <cp:lastModifiedBy>Microsoft account</cp:lastModifiedBy>
  <cp:revision>57</cp:revision>
  <dcterms:created xsi:type="dcterms:W3CDTF">2021-07-23T07:40:10Z</dcterms:created>
  <dcterms:modified xsi:type="dcterms:W3CDTF">2024-08-29T14:49:45Z</dcterms:modified>
</cp:coreProperties>
</file>