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00" r:id="rId3"/>
  </p:sldMasterIdLst>
  <p:notesMasterIdLst>
    <p:notesMasterId r:id="rId40"/>
  </p:notesMasterIdLst>
  <p:sldIdLst>
    <p:sldId id="290" r:id="rId4"/>
    <p:sldId id="541" r:id="rId5"/>
    <p:sldId id="297" r:id="rId6"/>
    <p:sldId id="549" r:id="rId7"/>
    <p:sldId id="550" r:id="rId8"/>
    <p:sldId id="551" r:id="rId9"/>
    <p:sldId id="276" r:id="rId10"/>
    <p:sldId id="535" r:id="rId11"/>
    <p:sldId id="537" r:id="rId12"/>
    <p:sldId id="552" r:id="rId13"/>
    <p:sldId id="553" r:id="rId14"/>
    <p:sldId id="538" r:id="rId15"/>
    <p:sldId id="554" r:id="rId16"/>
    <p:sldId id="343" r:id="rId17"/>
    <p:sldId id="368" r:id="rId18"/>
    <p:sldId id="539" r:id="rId19"/>
    <p:sldId id="533" r:id="rId20"/>
    <p:sldId id="560" r:id="rId21"/>
    <p:sldId id="555" r:id="rId22"/>
    <p:sldId id="556" r:id="rId23"/>
    <p:sldId id="557" r:id="rId24"/>
    <p:sldId id="558" r:id="rId25"/>
    <p:sldId id="559" r:id="rId26"/>
    <p:sldId id="561" r:id="rId27"/>
    <p:sldId id="548" r:id="rId28"/>
    <p:sldId id="562" r:id="rId29"/>
    <p:sldId id="564" r:id="rId30"/>
    <p:sldId id="280" r:id="rId31"/>
    <p:sldId id="278" r:id="rId32"/>
    <p:sldId id="566" r:id="rId33"/>
    <p:sldId id="542" r:id="rId34"/>
    <p:sldId id="567" r:id="rId35"/>
    <p:sldId id="568" r:id="rId36"/>
    <p:sldId id="284" r:id="rId37"/>
    <p:sldId id="543" r:id="rId38"/>
    <p:sldId id="300" r:id="rId3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44A9"/>
    <a:srgbClr val="0000FF"/>
    <a:srgbClr val="7E2D9F"/>
    <a:srgbClr val="C197D2"/>
    <a:srgbClr val="E6C895"/>
    <a:srgbClr val="A84938"/>
    <a:srgbClr val="FF7827"/>
    <a:srgbClr val="23B6B8"/>
    <a:srgbClr val="EA8036"/>
    <a:srgbClr val="0B0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32" autoAdjust="0"/>
    <p:restoredTop sz="94660"/>
  </p:normalViewPr>
  <p:slideViewPr>
    <p:cSldViewPr snapToGrid="0">
      <p:cViewPr>
        <p:scale>
          <a:sx n="73" d="100"/>
          <a:sy n="73" d="100"/>
        </p:scale>
        <p:origin x="-270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DE87D0-BFB7-4B4E-A763-169D5348888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60682C-FF92-464F-B51F-BCBFE0AACADB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800" dirty="0" err="1">
              <a:solidFill>
                <a:schemeClr val="accent2">
                  <a:lumMod val="20000"/>
                  <a:lumOff val="80000"/>
                </a:schemeClr>
              </a:solidFill>
            </a:rPr>
            <a:t>Rễ</a:t>
          </a:r>
          <a:r>
            <a:rPr lang="en-US" sz="4800" dirty="0">
              <a:solidFill>
                <a:schemeClr val="accent2">
                  <a:lumMod val="20000"/>
                  <a:lumOff val="80000"/>
                </a:schemeClr>
              </a:solidFill>
            </a:rPr>
            <a:t> </a:t>
          </a:r>
          <a:r>
            <a:rPr lang="en-US" sz="4800" dirty="0" err="1">
              <a:solidFill>
                <a:schemeClr val="accent2">
                  <a:lumMod val="20000"/>
                  <a:lumOff val="80000"/>
                </a:schemeClr>
              </a:solidFill>
            </a:rPr>
            <a:t>cọc</a:t>
          </a:r>
          <a:endParaRPr lang="en-US" sz="48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40C51A84-ECFF-44B4-95DD-E469314E71D6}" type="parTrans" cxnId="{AD9CE627-5FE3-44D9-A13B-712E1E2F86C8}">
      <dgm:prSet/>
      <dgm:spPr/>
      <dgm:t>
        <a:bodyPr/>
        <a:lstStyle/>
        <a:p>
          <a:endParaRPr lang="en-US"/>
        </a:p>
      </dgm:t>
    </dgm:pt>
    <dgm:pt modelId="{47443F19-B3EA-4AB5-9D28-599EA87E029A}" type="sibTrans" cxnId="{AD9CE627-5FE3-44D9-A13B-712E1E2F86C8}">
      <dgm:prSet/>
      <dgm:spPr/>
      <dgm:t>
        <a:bodyPr/>
        <a:lstStyle/>
        <a:p>
          <a:endParaRPr lang="en-US"/>
        </a:p>
      </dgm:t>
    </dgm:pt>
    <dgm:pt modelId="{72BF90AE-6745-4E83-A50D-2846C4A56F58}">
      <dgm:prSet phldrT="[Text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rễ</a:t>
          </a:r>
          <a:r>
            <a:rPr lang="en-US" dirty="0"/>
            <a:t> to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dài</a:t>
          </a:r>
          <a:r>
            <a:rPr lang="en-US" dirty="0"/>
            <a:t>, </a:t>
          </a:r>
          <a:r>
            <a:rPr lang="en-US" dirty="0" err="1"/>
            <a:t>xung</a:t>
          </a:r>
          <a:r>
            <a:rPr lang="en-US" dirty="0"/>
            <a:t> </a:t>
          </a:r>
          <a:r>
            <a:rPr lang="en-US" dirty="0" err="1"/>
            <a:t>quanh</a:t>
          </a:r>
          <a:r>
            <a:rPr lang="en-US" dirty="0"/>
            <a:t> </a:t>
          </a:r>
          <a:r>
            <a:rPr lang="en-US" dirty="0" err="1"/>
            <a:t>rễ</a:t>
          </a:r>
          <a:r>
            <a:rPr lang="en-US" dirty="0"/>
            <a:t> </a:t>
          </a:r>
          <a:r>
            <a:rPr lang="en-US" dirty="0" err="1"/>
            <a:t>đó</a:t>
          </a:r>
          <a:r>
            <a:rPr lang="en-US" dirty="0"/>
            <a:t> </a:t>
          </a:r>
          <a:r>
            <a:rPr lang="en-US" dirty="0" err="1"/>
            <a:t>đâm</a:t>
          </a:r>
          <a:r>
            <a:rPr lang="en-US" dirty="0"/>
            <a:t> ra </a:t>
          </a:r>
          <a:r>
            <a:rPr lang="en-US" dirty="0" err="1"/>
            <a:t>nhiều</a:t>
          </a:r>
          <a:r>
            <a:rPr lang="en-US" dirty="0"/>
            <a:t> </a:t>
          </a:r>
          <a:r>
            <a:rPr lang="en-US" dirty="0" err="1"/>
            <a:t>rễ</a:t>
          </a:r>
          <a:r>
            <a:rPr lang="en-US" dirty="0"/>
            <a:t> con.</a:t>
          </a:r>
        </a:p>
      </dgm:t>
    </dgm:pt>
    <dgm:pt modelId="{DA6F150F-87FA-4B3E-877E-2E77C4C8D9E9}" type="parTrans" cxnId="{EBF9A159-533C-40FE-96AF-50C51519FAC6}">
      <dgm:prSet/>
      <dgm:spPr/>
      <dgm:t>
        <a:bodyPr/>
        <a:lstStyle/>
        <a:p>
          <a:endParaRPr lang="en-US"/>
        </a:p>
      </dgm:t>
    </dgm:pt>
    <dgm:pt modelId="{485F5C86-DC56-4D40-8B7F-AA6C0AD2517B}" type="sibTrans" cxnId="{EBF9A159-533C-40FE-96AF-50C51519FAC6}">
      <dgm:prSet/>
      <dgm:spPr/>
      <dgm:t>
        <a:bodyPr/>
        <a:lstStyle/>
        <a:p>
          <a:endParaRPr lang="en-US"/>
        </a:p>
      </dgm:t>
    </dgm:pt>
    <dgm:pt modelId="{3151DE86-A23B-4E05-B410-765BB265B98D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800" dirty="0" err="1">
              <a:solidFill>
                <a:schemeClr val="accent2">
                  <a:lumMod val="20000"/>
                  <a:lumOff val="80000"/>
                </a:schemeClr>
              </a:solidFill>
            </a:rPr>
            <a:t>Rễ</a:t>
          </a:r>
          <a:r>
            <a:rPr lang="en-US" sz="4800" dirty="0">
              <a:solidFill>
                <a:schemeClr val="accent2">
                  <a:lumMod val="20000"/>
                  <a:lumOff val="80000"/>
                </a:schemeClr>
              </a:solidFill>
            </a:rPr>
            <a:t> </a:t>
          </a:r>
          <a:r>
            <a:rPr lang="en-US" sz="4800" dirty="0" err="1">
              <a:solidFill>
                <a:schemeClr val="accent2">
                  <a:lumMod val="20000"/>
                  <a:lumOff val="80000"/>
                </a:schemeClr>
              </a:solidFill>
            </a:rPr>
            <a:t>chùm</a:t>
          </a:r>
          <a:endParaRPr lang="en-US" sz="48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CC39175F-8B1A-4700-B04B-1B1DA5D1FB45}" type="parTrans" cxnId="{86276624-C6E3-4CC1-9F43-09D3E2281463}">
      <dgm:prSet/>
      <dgm:spPr/>
      <dgm:t>
        <a:bodyPr/>
        <a:lstStyle/>
        <a:p>
          <a:endParaRPr lang="en-US"/>
        </a:p>
      </dgm:t>
    </dgm:pt>
    <dgm:pt modelId="{8E2F19C0-730A-470E-9506-B932729411E1}" type="sibTrans" cxnId="{86276624-C6E3-4CC1-9F43-09D3E2281463}">
      <dgm:prSet/>
      <dgm:spPr/>
      <dgm:t>
        <a:bodyPr/>
        <a:lstStyle/>
        <a:p>
          <a:endParaRPr lang="en-US"/>
        </a:p>
      </dgm:t>
    </dgm:pt>
    <dgm:pt modelId="{06013C90-E1EB-4F48-AF18-B6E9ADA903AB}">
      <dgm:prSet phldrT="[Text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nhiều</a:t>
          </a:r>
          <a:r>
            <a:rPr lang="en-US" dirty="0"/>
            <a:t> </a:t>
          </a:r>
          <a:r>
            <a:rPr lang="en-US" dirty="0" err="1"/>
            <a:t>rễ</a:t>
          </a:r>
          <a:r>
            <a:rPr lang="en-US" dirty="0"/>
            <a:t> </a:t>
          </a:r>
          <a:r>
            <a:rPr lang="en-US" dirty="0" err="1"/>
            <a:t>mọc</a:t>
          </a:r>
          <a:r>
            <a:rPr lang="en-US" dirty="0"/>
            <a:t> </a:t>
          </a:r>
          <a:r>
            <a:rPr lang="en-US" dirty="0" err="1"/>
            <a:t>đều</a:t>
          </a:r>
          <a:r>
            <a:rPr lang="en-US" dirty="0"/>
            <a:t> ra </a:t>
          </a:r>
          <a:r>
            <a:rPr lang="en-US" dirty="0" err="1"/>
            <a:t>từ</a:t>
          </a:r>
          <a:r>
            <a:rPr lang="en-US" dirty="0"/>
            <a:t> </a:t>
          </a:r>
          <a:r>
            <a:rPr lang="en-US" dirty="0" err="1"/>
            <a:t>gốc</a:t>
          </a:r>
          <a:r>
            <a:rPr lang="en-US" dirty="0"/>
            <a:t> </a:t>
          </a:r>
          <a:r>
            <a:rPr lang="en-US" dirty="0" err="1"/>
            <a:t>tạo</a:t>
          </a:r>
          <a:r>
            <a:rPr lang="en-US" dirty="0"/>
            <a:t> </a:t>
          </a:r>
          <a:r>
            <a:rPr lang="en-US" dirty="0" err="1"/>
            <a:t>thành</a:t>
          </a:r>
          <a:r>
            <a:rPr lang="en-US" dirty="0"/>
            <a:t> </a:t>
          </a:r>
          <a:r>
            <a:rPr lang="en-US" dirty="0" err="1"/>
            <a:t>chùm</a:t>
          </a:r>
          <a:endParaRPr lang="en-US" dirty="0"/>
        </a:p>
      </dgm:t>
    </dgm:pt>
    <dgm:pt modelId="{7358A2EA-F073-4C55-B4C9-75B0C5A12A96}" type="parTrans" cxnId="{FDBFDF46-995C-4125-B1A4-03917B07A658}">
      <dgm:prSet/>
      <dgm:spPr/>
      <dgm:t>
        <a:bodyPr/>
        <a:lstStyle/>
        <a:p>
          <a:endParaRPr lang="en-US"/>
        </a:p>
      </dgm:t>
    </dgm:pt>
    <dgm:pt modelId="{8FD3A227-0932-40F0-BF6B-8012D51DBB00}" type="sibTrans" cxnId="{FDBFDF46-995C-4125-B1A4-03917B07A658}">
      <dgm:prSet/>
      <dgm:spPr/>
      <dgm:t>
        <a:bodyPr/>
        <a:lstStyle/>
        <a:p>
          <a:endParaRPr lang="en-US"/>
        </a:p>
      </dgm:t>
    </dgm:pt>
    <dgm:pt modelId="{B2E43CA8-DECF-413B-89CF-6A7B9FF1B845}" type="pres">
      <dgm:prSet presAssocID="{65DE87D0-BFB7-4B4E-A763-169D5348888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BD80BC2-C840-4FB7-AAE4-2FBBC35FC042}" type="pres">
      <dgm:prSet presAssocID="{C560682C-FF92-464F-B51F-BCBFE0AACADB}" presName="linNode" presStyleCnt="0"/>
      <dgm:spPr/>
    </dgm:pt>
    <dgm:pt modelId="{8DD55EF6-D78F-49AC-951A-711B85035597}" type="pres">
      <dgm:prSet presAssocID="{C560682C-FF92-464F-B51F-BCBFE0AACADB}" presName="parentShp" presStyleLbl="node1" presStyleIdx="0" presStyleCnt="2" custLinFactNeighborX="-356" custLinFactNeighborY="26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AC456-C030-423D-9296-885B3141B05D}" type="pres">
      <dgm:prSet presAssocID="{C560682C-FF92-464F-B51F-BCBFE0AACADB}" presName="childShp" presStyleLbl="bgAccFollowNode1" presStyleIdx="0" presStyleCnt="2" custScaleY="1098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BEF9B-6484-4F96-AAC5-9AB19EB9A1E6}" type="pres">
      <dgm:prSet presAssocID="{47443F19-B3EA-4AB5-9D28-599EA87E029A}" presName="spacing" presStyleCnt="0"/>
      <dgm:spPr/>
    </dgm:pt>
    <dgm:pt modelId="{EFD1F3DF-B6FA-4D92-926E-985A3FAC20D3}" type="pres">
      <dgm:prSet presAssocID="{3151DE86-A23B-4E05-B410-765BB265B98D}" presName="linNode" presStyleCnt="0"/>
      <dgm:spPr/>
    </dgm:pt>
    <dgm:pt modelId="{8D372F44-D747-4921-8BCB-F68184B0A1FA}" type="pres">
      <dgm:prSet presAssocID="{3151DE86-A23B-4E05-B410-765BB265B98D}" presName="parentShp" presStyleLbl="node1" presStyleIdx="1" presStyleCnt="2" custLinFactNeighborY="-7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9D439-30A2-4008-B00F-C48529AA2AE9}" type="pres">
      <dgm:prSet presAssocID="{3151DE86-A23B-4E05-B410-765BB265B98D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F9A159-533C-40FE-96AF-50C51519FAC6}" srcId="{C560682C-FF92-464F-B51F-BCBFE0AACADB}" destId="{72BF90AE-6745-4E83-A50D-2846C4A56F58}" srcOrd="0" destOrd="0" parTransId="{DA6F150F-87FA-4B3E-877E-2E77C4C8D9E9}" sibTransId="{485F5C86-DC56-4D40-8B7F-AA6C0AD2517B}"/>
    <dgm:cxn modelId="{FDBFDF46-995C-4125-B1A4-03917B07A658}" srcId="{3151DE86-A23B-4E05-B410-765BB265B98D}" destId="{06013C90-E1EB-4F48-AF18-B6E9ADA903AB}" srcOrd="0" destOrd="0" parTransId="{7358A2EA-F073-4C55-B4C9-75B0C5A12A96}" sibTransId="{8FD3A227-0932-40F0-BF6B-8012D51DBB00}"/>
    <dgm:cxn modelId="{84F89109-7B1C-4FF6-9642-D836A6DAF947}" type="presOf" srcId="{65DE87D0-BFB7-4B4E-A763-169D5348888E}" destId="{B2E43CA8-DECF-413B-89CF-6A7B9FF1B845}" srcOrd="0" destOrd="0" presId="urn:microsoft.com/office/officeart/2005/8/layout/vList6"/>
    <dgm:cxn modelId="{67878E2C-15B2-41A4-8ADB-DEC20880491D}" type="presOf" srcId="{72BF90AE-6745-4E83-A50D-2846C4A56F58}" destId="{488AC456-C030-423D-9296-885B3141B05D}" srcOrd="0" destOrd="0" presId="urn:microsoft.com/office/officeart/2005/8/layout/vList6"/>
    <dgm:cxn modelId="{DD6584FE-A1EA-4D99-8658-71EDC6FD4FA0}" type="presOf" srcId="{06013C90-E1EB-4F48-AF18-B6E9ADA903AB}" destId="{3A39D439-30A2-4008-B00F-C48529AA2AE9}" srcOrd="0" destOrd="0" presId="urn:microsoft.com/office/officeart/2005/8/layout/vList6"/>
    <dgm:cxn modelId="{AD9CE627-5FE3-44D9-A13B-712E1E2F86C8}" srcId="{65DE87D0-BFB7-4B4E-A763-169D5348888E}" destId="{C560682C-FF92-464F-B51F-BCBFE0AACADB}" srcOrd="0" destOrd="0" parTransId="{40C51A84-ECFF-44B4-95DD-E469314E71D6}" sibTransId="{47443F19-B3EA-4AB5-9D28-599EA87E029A}"/>
    <dgm:cxn modelId="{86276624-C6E3-4CC1-9F43-09D3E2281463}" srcId="{65DE87D0-BFB7-4B4E-A763-169D5348888E}" destId="{3151DE86-A23B-4E05-B410-765BB265B98D}" srcOrd="1" destOrd="0" parTransId="{CC39175F-8B1A-4700-B04B-1B1DA5D1FB45}" sibTransId="{8E2F19C0-730A-470E-9506-B932729411E1}"/>
    <dgm:cxn modelId="{4B8EBE9A-DCEE-407A-BED4-8349B63C139D}" type="presOf" srcId="{3151DE86-A23B-4E05-B410-765BB265B98D}" destId="{8D372F44-D747-4921-8BCB-F68184B0A1FA}" srcOrd="0" destOrd="0" presId="urn:microsoft.com/office/officeart/2005/8/layout/vList6"/>
    <dgm:cxn modelId="{FB55AE63-B0C7-4874-A299-243F6091A489}" type="presOf" srcId="{C560682C-FF92-464F-B51F-BCBFE0AACADB}" destId="{8DD55EF6-D78F-49AC-951A-711B85035597}" srcOrd="0" destOrd="0" presId="urn:microsoft.com/office/officeart/2005/8/layout/vList6"/>
    <dgm:cxn modelId="{E752446F-2178-4F4F-8A4A-F4B90FAD337C}" type="presParOf" srcId="{B2E43CA8-DECF-413B-89CF-6A7B9FF1B845}" destId="{4BD80BC2-C840-4FB7-AAE4-2FBBC35FC042}" srcOrd="0" destOrd="0" presId="urn:microsoft.com/office/officeart/2005/8/layout/vList6"/>
    <dgm:cxn modelId="{5F15A51D-3BBB-47CF-A220-0FD3154DAA79}" type="presParOf" srcId="{4BD80BC2-C840-4FB7-AAE4-2FBBC35FC042}" destId="{8DD55EF6-D78F-49AC-951A-711B85035597}" srcOrd="0" destOrd="0" presId="urn:microsoft.com/office/officeart/2005/8/layout/vList6"/>
    <dgm:cxn modelId="{91A7850C-0191-40B3-919A-C22BC3BAC63C}" type="presParOf" srcId="{4BD80BC2-C840-4FB7-AAE4-2FBBC35FC042}" destId="{488AC456-C030-423D-9296-885B3141B05D}" srcOrd="1" destOrd="0" presId="urn:microsoft.com/office/officeart/2005/8/layout/vList6"/>
    <dgm:cxn modelId="{2D6A3F0B-B3D8-46A6-86E4-5E0A7537FFB1}" type="presParOf" srcId="{B2E43CA8-DECF-413B-89CF-6A7B9FF1B845}" destId="{936BEF9B-6484-4F96-AAC5-9AB19EB9A1E6}" srcOrd="1" destOrd="0" presId="urn:microsoft.com/office/officeart/2005/8/layout/vList6"/>
    <dgm:cxn modelId="{AD935916-01F5-4CD0-9949-EC452937B95F}" type="presParOf" srcId="{B2E43CA8-DECF-413B-89CF-6A7B9FF1B845}" destId="{EFD1F3DF-B6FA-4D92-926E-985A3FAC20D3}" srcOrd="2" destOrd="0" presId="urn:microsoft.com/office/officeart/2005/8/layout/vList6"/>
    <dgm:cxn modelId="{55952B77-7B1B-44E6-9B59-1FD5E5D5E749}" type="presParOf" srcId="{EFD1F3DF-B6FA-4D92-926E-985A3FAC20D3}" destId="{8D372F44-D747-4921-8BCB-F68184B0A1FA}" srcOrd="0" destOrd="0" presId="urn:microsoft.com/office/officeart/2005/8/layout/vList6"/>
    <dgm:cxn modelId="{6170393A-C2F5-4CFA-A99C-E9A77BEF1A40}" type="presParOf" srcId="{EFD1F3DF-B6FA-4D92-926E-985A3FAC20D3}" destId="{3A39D439-30A2-4008-B00F-C48529AA2AE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AC456-C030-423D-9296-885B3141B05D}">
      <dsp:nvSpPr>
        <dsp:cNvPr id="0" name=""/>
        <dsp:cNvSpPr/>
      </dsp:nvSpPr>
      <dsp:spPr>
        <a:xfrm>
          <a:off x="3568810" y="2026"/>
          <a:ext cx="5346682" cy="27558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95" tIns="23495" rIns="23495" bIns="23495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err="1"/>
            <a:t>Có</a:t>
          </a:r>
          <a:r>
            <a:rPr lang="en-US" sz="3700" kern="1200" dirty="0"/>
            <a:t> </a:t>
          </a:r>
          <a:r>
            <a:rPr lang="en-US" sz="3700" kern="1200" dirty="0" err="1"/>
            <a:t>một</a:t>
          </a:r>
          <a:r>
            <a:rPr lang="en-US" sz="3700" kern="1200" dirty="0"/>
            <a:t> </a:t>
          </a:r>
          <a:r>
            <a:rPr lang="en-US" sz="3700" kern="1200" dirty="0" err="1"/>
            <a:t>rễ</a:t>
          </a:r>
          <a:r>
            <a:rPr lang="en-US" sz="3700" kern="1200" dirty="0"/>
            <a:t> to </a:t>
          </a:r>
          <a:r>
            <a:rPr lang="en-US" sz="3700" kern="1200" dirty="0" err="1"/>
            <a:t>và</a:t>
          </a:r>
          <a:r>
            <a:rPr lang="en-US" sz="3700" kern="1200" dirty="0"/>
            <a:t> </a:t>
          </a:r>
          <a:r>
            <a:rPr lang="en-US" sz="3700" kern="1200" dirty="0" err="1"/>
            <a:t>dài</a:t>
          </a:r>
          <a:r>
            <a:rPr lang="en-US" sz="3700" kern="1200" dirty="0"/>
            <a:t>, </a:t>
          </a:r>
          <a:r>
            <a:rPr lang="en-US" sz="3700" kern="1200" dirty="0" err="1"/>
            <a:t>xung</a:t>
          </a:r>
          <a:r>
            <a:rPr lang="en-US" sz="3700" kern="1200" dirty="0"/>
            <a:t> </a:t>
          </a:r>
          <a:r>
            <a:rPr lang="en-US" sz="3700" kern="1200" dirty="0" err="1"/>
            <a:t>quanh</a:t>
          </a:r>
          <a:r>
            <a:rPr lang="en-US" sz="3700" kern="1200" dirty="0"/>
            <a:t> </a:t>
          </a:r>
          <a:r>
            <a:rPr lang="en-US" sz="3700" kern="1200" dirty="0" err="1"/>
            <a:t>rễ</a:t>
          </a:r>
          <a:r>
            <a:rPr lang="en-US" sz="3700" kern="1200" dirty="0"/>
            <a:t> </a:t>
          </a:r>
          <a:r>
            <a:rPr lang="en-US" sz="3700" kern="1200" dirty="0" err="1"/>
            <a:t>đó</a:t>
          </a:r>
          <a:r>
            <a:rPr lang="en-US" sz="3700" kern="1200" dirty="0"/>
            <a:t> </a:t>
          </a:r>
          <a:r>
            <a:rPr lang="en-US" sz="3700" kern="1200" dirty="0" err="1"/>
            <a:t>đâm</a:t>
          </a:r>
          <a:r>
            <a:rPr lang="en-US" sz="3700" kern="1200" dirty="0"/>
            <a:t> ra </a:t>
          </a:r>
          <a:r>
            <a:rPr lang="en-US" sz="3700" kern="1200" dirty="0" err="1"/>
            <a:t>nhiều</a:t>
          </a:r>
          <a:r>
            <a:rPr lang="en-US" sz="3700" kern="1200" dirty="0"/>
            <a:t> </a:t>
          </a:r>
          <a:r>
            <a:rPr lang="en-US" sz="3700" kern="1200" dirty="0" err="1"/>
            <a:t>rễ</a:t>
          </a:r>
          <a:r>
            <a:rPr lang="en-US" sz="3700" kern="1200" dirty="0"/>
            <a:t> con.</a:t>
          </a:r>
        </a:p>
      </dsp:txBody>
      <dsp:txXfrm>
        <a:off x="3568810" y="346507"/>
        <a:ext cx="4313239" cy="2066885"/>
      </dsp:txXfrm>
    </dsp:sp>
    <dsp:sp modelId="{8DD55EF6-D78F-49AC-951A-711B85035597}">
      <dsp:nvSpPr>
        <dsp:cNvPr id="0" name=""/>
        <dsp:cNvSpPr/>
      </dsp:nvSpPr>
      <dsp:spPr>
        <a:xfrm>
          <a:off x="0" y="191882"/>
          <a:ext cx="3564455" cy="250949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>
              <a:solidFill>
                <a:schemeClr val="accent2">
                  <a:lumMod val="20000"/>
                  <a:lumOff val="80000"/>
                </a:schemeClr>
              </a:solidFill>
            </a:rPr>
            <a:t>Rễ</a:t>
          </a:r>
          <a:r>
            <a:rPr lang="en-US" sz="4800" kern="1200" dirty="0">
              <a:solidFill>
                <a:schemeClr val="accent2">
                  <a:lumMod val="20000"/>
                  <a:lumOff val="80000"/>
                </a:schemeClr>
              </a:solidFill>
            </a:rPr>
            <a:t> </a:t>
          </a:r>
          <a:r>
            <a:rPr lang="en-US" sz="4800" kern="1200" dirty="0" err="1">
              <a:solidFill>
                <a:schemeClr val="accent2">
                  <a:lumMod val="20000"/>
                  <a:lumOff val="80000"/>
                </a:schemeClr>
              </a:solidFill>
            </a:rPr>
            <a:t>cọc</a:t>
          </a:r>
          <a:endParaRPr lang="en-US" sz="4800" kern="1200" dirty="0">
            <a:solidFill>
              <a:schemeClr val="accent2">
                <a:lumMod val="20000"/>
                <a:lumOff val="80000"/>
              </a:schemeClr>
            </a:solidFill>
          </a:endParaRPr>
        </a:p>
      </dsp:txBody>
      <dsp:txXfrm>
        <a:off x="122503" y="314385"/>
        <a:ext cx="3319449" cy="2264484"/>
      </dsp:txXfrm>
    </dsp:sp>
    <dsp:sp modelId="{3A39D439-30A2-4008-B00F-C48529AA2AE9}">
      <dsp:nvSpPr>
        <dsp:cNvPr id="0" name=""/>
        <dsp:cNvSpPr/>
      </dsp:nvSpPr>
      <dsp:spPr>
        <a:xfrm>
          <a:off x="3567939" y="3008823"/>
          <a:ext cx="5351909" cy="25094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95" tIns="23495" rIns="23495" bIns="23495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err="1"/>
            <a:t>Có</a:t>
          </a:r>
          <a:r>
            <a:rPr lang="en-US" sz="3700" kern="1200" dirty="0"/>
            <a:t> </a:t>
          </a:r>
          <a:r>
            <a:rPr lang="en-US" sz="3700" kern="1200" dirty="0" err="1"/>
            <a:t>nhiều</a:t>
          </a:r>
          <a:r>
            <a:rPr lang="en-US" sz="3700" kern="1200" dirty="0"/>
            <a:t> </a:t>
          </a:r>
          <a:r>
            <a:rPr lang="en-US" sz="3700" kern="1200" dirty="0" err="1"/>
            <a:t>rễ</a:t>
          </a:r>
          <a:r>
            <a:rPr lang="en-US" sz="3700" kern="1200" dirty="0"/>
            <a:t> </a:t>
          </a:r>
          <a:r>
            <a:rPr lang="en-US" sz="3700" kern="1200" dirty="0" err="1"/>
            <a:t>mọc</a:t>
          </a:r>
          <a:r>
            <a:rPr lang="en-US" sz="3700" kern="1200" dirty="0"/>
            <a:t> </a:t>
          </a:r>
          <a:r>
            <a:rPr lang="en-US" sz="3700" kern="1200" dirty="0" err="1"/>
            <a:t>đều</a:t>
          </a:r>
          <a:r>
            <a:rPr lang="en-US" sz="3700" kern="1200" dirty="0"/>
            <a:t> ra </a:t>
          </a:r>
          <a:r>
            <a:rPr lang="en-US" sz="3700" kern="1200" dirty="0" err="1"/>
            <a:t>từ</a:t>
          </a:r>
          <a:r>
            <a:rPr lang="en-US" sz="3700" kern="1200" dirty="0"/>
            <a:t> </a:t>
          </a:r>
          <a:r>
            <a:rPr lang="en-US" sz="3700" kern="1200" dirty="0" err="1"/>
            <a:t>gốc</a:t>
          </a:r>
          <a:r>
            <a:rPr lang="en-US" sz="3700" kern="1200" dirty="0"/>
            <a:t> </a:t>
          </a:r>
          <a:r>
            <a:rPr lang="en-US" sz="3700" kern="1200" dirty="0" err="1"/>
            <a:t>tạo</a:t>
          </a:r>
          <a:r>
            <a:rPr lang="en-US" sz="3700" kern="1200" dirty="0"/>
            <a:t> </a:t>
          </a:r>
          <a:r>
            <a:rPr lang="en-US" sz="3700" kern="1200" dirty="0" err="1"/>
            <a:t>thành</a:t>
          </a:r>
          <a:r>
            <a:rPr lang="en-US" sz="3700" kern="1200" dirty="0"/>
            <a:t> </a:t>
          </a:r>
          <a:r>
            <a:rPr lang="en-US" sz="3700" kern="1200" dirty="0" err="1"/>
            <a:t>chùm</a:t>
          </a:r>
          <a:endParaRPr lang="en-US" sz="3700" kern="1200" dirty="0"/>
        </a:p>
      </dsp:txBody>
      <dsp:txXfrm>
        <a:off x="3567939" y="3322509"/>
        <a:ext cx="4410850" cy="1882118"/>
      </dsp:txXfrm>
    </dsp:sp>
    <dsp:sp modelId="{8D372F44-D747-4921-8BCB-F68184B0A1FA}">
      <dsp:nvSpPr>
        <dsp:cNvPr id="0" name=""/>
        <dsp:cNvSpPr/>
      </dsp:nvSpPr>
      <dsp:spPr>
        <a:xfrm>
          <a:off x="0" y="2989776"/>
          <a:ext cx="3567939" cy="250949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>
              <a:solidFill>
                <a:schemeClr val="accent2">
                  <a:lumMod val="20000"/>
                  <a:lumOff val="80000"/>
                </a:schemeClr>
              </a:solidFill>
            </a:rPr>
            <a:t>Rễ</a:t>
          </a:r>
          <a:r>
            <a:rPr lang="en-US" sz="4800" kern="1200" dirty="0">
              <a:solidFill>
                <a:schemeClr val="accent2">
                  <a:lumMod val="20000"/>
                  <a:lumOff val="80000"/>
                </a:schemeClr>
              </a:solidFill>
            </a:rPr>
            <a:t> </a:t>
          </a:r>
          <a:r>
            <a:rPr lang="en-US" sz="4800" kern="1200" dirty="0" err="1">
              <a:solidFill>
                <a:schemeClr val="accent2">
                  <a:lumMod val="20000"/>
                  <a:lumOff val="80000"/>
                </a:schemeClr>
              </a:solidFill>
            </a:rPr>
            <a:t>chùm</a:t>
          </a:r>
          <a:endParaRPr lang="en-US" sz="4800" kern="1200" dirty="0">
            <a:solidFill>
              <a:schemeClr val="accent2">
                <a:lumMod val="20000"/>
                <a:lumOff val="80000"/>
              </a:schemeClr>
            </a:solidFill>
          </a:endParaRPr>
        </a:p>
      </dsp:txBody>
      <dsp:txXfrm>
        <a:off x="122503" y="3112279"/>
        <a:ext cx="3322933" cy="2264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E25FF-288E-4510-9AC5-487259F877ED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65604-1301-4FB1-B215-2D392DAA31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71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B0FF8-0305-40BB-8F28-670223A07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15E253-9524-4DA6-852E-DD534AD46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8FC346-8024-4C64-81F2-36E19B84F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CF692D-EE34-434B-96A0-5971C2EDF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9CB25D-2028-42AF-8412-BF350CE86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846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73E316-9333-417D-94CF-AFB23121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D07BA7-F9F6-4123-B32F-4CA75BCC2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2231FB-5533-4604-8ECB-FB4B666E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2C9246-67DA-4849-A71B-6039D6457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6D35D5-155D-4DD5-BE67-713BAAC8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1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70BBB31-6275-4601-88F6-E3E78DAE3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165A11-D6BD-4982-BE1C-CB43088C6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267071-4706-4B3F-87F7-9B255B470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5AA875-39EA-4F90-B7C4-AA631E9D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945D8-24B7-4DFC-8756-ED285F029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3110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3AB0252-5B68-4400-8855-75CADD33C2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1D51987-144E-414A-969F-00FC10CBDF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BDFFCA7-0FA5-4165-B0B6-ACD08AB55B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26720-2233-41EC-BD3F-1CF0FFB83D7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216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7E9B57F-7492-404B-A190-5D98641FC2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15E9E35-E4E6-46DD-AE16-042193F32B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59834C2-1B2D-45F9-833D-EA442C9F44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6DAC9E-95AF-443D-A429-EE89B3F8856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10719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336F137-541B-477A-904C-E52842C497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ACB787-BBCA-4BF4-B73D-A3B4FE8BF2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4264C2C-155F-4ED8-9461-9CEFE309ED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C2AC4-E46A-4616-B43E-D9F9473B667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1499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A12F4DF-FC2C-4E35-8E61-18C68EEFF1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30AD84B-41D2-4E69-944E-133A2F164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644514-3118-45F4-BCD1-4EF59EFFDB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41F8E-230C-4044-9AFB-E74214D04C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49442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B6001F5-1466-45B8-8365-EEAE43FA5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E5F73BE-6433-41FF-AFC6-917201DEC7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C21AFAF0-1F9F-4450-96B5-F0C064616B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98A2A-F8D6-47A6-A295-44312981527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63668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EF99B2F-E425-42E2-B3CA-FBA5396468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3038B33-BF23-48F6-A8C8-EB6FBCF1F8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FDF8510-2FB1-40D7-8FF8-6B24B1A274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29DD17-99C7-4941-BFB4-AC071CA12BE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269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14B8DA71-0689-4CE8-8247-E87DB738DC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50D7A36-6DE0-41F6-AB99-AA2E573D9D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A6AC4413-6D86-40AD-865A-CADDF43263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E2BB0-7F1C-454A-BC2B-88E1C616D86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1344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5CF2A7E-C237-4218-A384-FC02F0A94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2D6B7D-1F1A-4119-BAFC-4CDCC6F8C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83DF34B-46DF-4732-BC0A-8F51E635F2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1B6D51-73B8-4F9F-B205-A79EA09BEF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800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B4AAA3-20FD-48D6-B874-1723AD3C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041B86-1A4F-4C65-83B9-2430CBAA9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FE1F39-6D80-41E9-B74C-1397A2C4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4E318F-6A7C-4B5C-A7C0-23CFDAEC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00BA72-DCF8-465E-B9FF-33B1215C2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3864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2C63720-986B-4B35-89C1-614FB8075F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599C837-FAF0-474C-A7E1-9778E5C7F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063A54C-AAF1-46A1-9A15-20A6D96609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9E0F2-0661-46B1-A07F-47583CD6188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58142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528B6C3-0D7C-4732-AD19-D577CE17D2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AE02DC9-7285-4022-9C50-6FA6C51F0B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E3907A7-0F2A-479B-8C7F-39FAE9366F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C775E-60E8-4872-AB5E-97F7CFBF664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51441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5295AFA-2A7C-4FF5-8EBF-B1D7411982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C3F1BBA-A86A-423C-A833-25BE165F84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404C2F8-84E8-4569-A578-A23A1BEED8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548300-75A1-442F-A1F4-62E7CD80313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8978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8179EBFD-985B-4E5B-8E92-631FABE0CE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117956B-9E41-41EE-86BA-955BB44D5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4D9515E-C7E5-44A1-8D85-9A6AEC3158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F0941-2314-451A-9F22-982B84FF501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2799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9298B7E3-8DE2-4707-8ABE-8A6B3EAD49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5FBCA801-DED9-489C-AEA5-E308FAE52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27246F47-F0BC-417B-AD67-40E496236E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DB3BF-87C6-4CF0-B0FE-E11B9BACE1C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82890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F59DCA8-9DE8-4C79-AC23-F1B9D61E4C35}" type="datetimeFigureOut">
              <a:rPr lang="en-US"/>
              <a:pPr>
                <a:defRPr/>
              </a:pPr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A5D521-B98D-4125-AE35-5651C026D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749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2FE71B0-D4FA-4862-BF21-8C11470662E3}" type="datetimeFigureOut">
              <a:rPr lang="en-US"/>
              <a:pPr>
                <a:defRPr/>
              </a:pPr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2EE4A7-9A42-4B5A-9C5D-0555DCAD90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062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2C14A28-1AF2-4091-B1FE-9992463B901A}" type="datetimeFigureOut">
              <a:rPr lang="en-US"/>
              <a:pPr>
                <a:defRPr/>
              </a:pPr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7500DC-95FC-4D2B-9A9E-1E41862A5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360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D507FAD-C038-44C8-A824-6DB035B49766}" type="datetimeFigureOut">
              <a:rPr lang="en-US"/>
              <a:pPr>
                <a:defRPr/>
              </a:pPr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35878A-9B86-4841-B89D-16C55E48A7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553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6F6FD8C-33DE-4325-9BDC-1176C9EEF82E}" type="datetimeFigureOut">
              <a:rPr lang="en-US"/>
              <a:pPr>
                <a:defRPr/>
              </a:pPr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9F7F4C-CC06-4229-BC70-86F4A98B5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223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AD7814-E1CC-4E93-A20E-1F8356DB6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075EBF-5606-40DD-AC8A-E7E717F0C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EF058F-17EF-49C4-9BDA-F7F8FC9D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B30E18-FE46-45D8-91BA-6DF8EB176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44CD2B-1E1C-4C83-A4D5-E11C309E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7903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55C7380-2896-4234-A1FA-27E45AA8DC03}" type="datetimeFigureOut">
              <a:rPr lang="en-US"/>
              <a:pPr>
                <a:defRPr/>
              </a:pPr>
              <a:t>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91DB40-0DAE-43A0-AFEF-CC6DD46517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984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533EA07-A15A-4637-BB44-FDB444338D19}" type="datetimeFigureOut">
              <a:rPr lang="en-US"/>
              <a:pPr>
                <a:defRPr/>
              </a:pPr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19F78E-0297-448A-A077-95B8160050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758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C3DC552-F640-4FBB-B06F-8ECC6949C352}" type="datetimeFigureOut">
              <a:rPr lang="en-US"/>
              <a:pPr>
                <a:defRPr/>
              </a:pPr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8E82F6-F802-4C03-B0E3-305F7A7C53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227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BAF0714-BEDE-4BEC-A2D4-9700ED1E57B1}" type="datetimeFigureOut">
              <a:rPr lang="en-US"/>
              <a:pPr>
                <a:defRPr/>
              </a:pPr>
              <a:t>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3C8C4E-7640-4F24-9242-C820205554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249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9D55B46-A4D8-49EE-97E8-A3C438D866A3}" type="datetimeFigureOut">
              <a:rPr lang="en-US"/>
              <a:pPr>
                <a:defRPr/>
              </a:pPr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002F5D-DBFF-4F3B-BC22-E8803D763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988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BA03A70-8DF5-4F41-AC76-A8A1ACC22D4E}" type="datetimeFigureOut">
              <a:rPr lang="en-US"/>
              <a:pPr>
                <a:defRPr/>
              </a:pPr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253FA3-38A5-4002-AC4F-4795D48263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657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9294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E24F1B-BFA6-4256-AD1C-9C86B893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7DFBC7-6E37-46E7-B74C-86B04C7F9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B2C8DD-7E5C-42E0-9848-0DEE2FEC8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52C28D-AF1A-410A-B00F-B26FBB29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6E2D51-014B-4A43-A041-930E44CA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0F3971-77DB-4BFE-84FA-F35F2C564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46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825851-3FA8-4AF1-8906-004AD16E5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C7CF4D-2584-4BF8-B527-CA0333173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8C7B14-CB0C-44F0-B4E0-D25500FD9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1C706A-9A18-4AC2-8D4F-C75FD79DD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78EFB2-4790-4ADD-86C1-C5E64BA59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491E3B-059F-4C47-A3FA-511F75BE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7CB67B0-1622-48CA-ADF0-9821B18FE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3DC3662-5BE3-42EE-A591-3CB885B2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5029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8F26E6-2AC1-4647-960F-8BBEF79A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F46A20-B01C-4CA2-AB5F-C07441A4B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23540C0-DCA5-46D3-BC91-669A6461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7E2C7B-DD32-4133-A8A7-A7C51962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790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07C7D64-22BB-4816-BA39-BCFDB85F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250AE03-2B0F-485E-97E4-DBED90EB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D3D688-0FD7-4AFF-8EBA-9E590B9D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272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47FFF-395B-42F4-9904-C672C771A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EB0736-A012-419A-BF7A-5C115E8C2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69C03D-070F-43E1-A1AF-8DCD95478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070A94-A63E-46C2-BCFB-69991BDB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EEF2D8-91FC-4415-AEFC-3497313B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3614EE-7A16-402D-8830-C3AC0563E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871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29913E-0FAE-489F-85A6-42B164B6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2BC62A5-2A6C-42E3-A57C-1B8E081CE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EAEBA8-CBB3-43D8-A9AD-02877145A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CB6986-1C5B-470A-9AE5-B949C76CB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084681-4C36-4B82-A190-8DC13AAE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3647C4-0919-4019-868E-CFB91821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89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07F8FCA-E885-44E4-82E1-EE366B1E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B50AE1-70BB-452D-B05D-F46B5AB7B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3AFCDE-3184-4B04-9424-9A910E03E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F32CC-9F24-4D5C-AA08-34FFF20CC9C6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1092F8-0A5E-430E-AAF5-905BE3CEC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C5034F-2F5C-41F3-B43C-EB9B75AA7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703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AAC40374-D4EE-439B-A277-8742D4D242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145EAA60-25C0-4278-8E22-725A8CC3E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3B4FA3C-FFA9-4CA1-BAE7-EC1254941C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AA1C09F3-E715-48D4-8A6D-C0CE008D3E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BE0780DD-3A77-4032-99F4-F1E63A8FD3D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latin typeface="Arial" panose="020B0604020202020204" pitchFamily="34" charset="0"/>
              </a:defRPr>
            </a:lvl1pPr>
          </a:lstStyle>
          <a:p>
            <a:fld id="{16657D28-24D1-482C-85CA-C600477BA08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8562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7D02ED-8A0C-4E4A-AC0B-F4F2890A5FA5}" type="slidenum">
              <a:rPr lang="en-US" altLang="en-US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69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5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39.png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1.png"/><Relationship Id="rId1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7.sv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5.svg"/><Relationship Id="rId19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9.png"/><Relationship Id="rId1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1.png"/><Relationship Id="rId1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7.sv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5.svg"/><Relationship Id="rId19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9.png"/><Relationship Id="rId14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1.png"/><Relationship Id="rId1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7.sv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5.svg"/><Relationship Id="rId19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9.png"/><Relationship Id="rId1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59.png"/><Relationship Id="rId18" Type="http://schemas.openxmlformats.org/officeDocument/2006/relationships/image" Target="../media/image50.svg"/><Relationship Id="rId3" Type="http://schemas.openxmlformats.org/officeDocument/2006/relationships/image" Target="../media/image54.png"/><Relationship Id="rId21" Type="http://schemas.openxmlformats.org/officeDocument/2006/relationships/image" Target="../media/image62.png"/><Relationship Id="rId7" Type="http://schemas.openxmlformats.org/officeDocument/2006/relationships/image" Target="../media/image56.png"/><Relationship Id="rId12" Type="http://schemas.openxmlformats.org/officeDocument/2006/relationships/image" Target="../media/image76.svg"/><Relationship Id="rId17" Type="http://schemas.openxmlformats.org/officeDocument/2006/relationships/image" Target="../media/image60.png"/><Relationship Id="rId2" Type="http://schemas.openxmlformats.org/officeDocument/2006/relationships/image" Target="../media/image53.png"/><Relationship Id="rId16" Type="http://schemas.openxmlformats.org/officeDocument/2006/relationships/image" Target="../media/image52.svg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11" Type="http://schemas.openxmlformats.org/officeDocument/2006/relationships/image" Target="../media/image58.png"/><Relationship Id="rId24" Type="http://schemas.openxmlformats.org/officeDocument/2006/relationships/image" Target="../media/image85.svg"/><Relationship Id="rId5" Type="http://schemas.openxmlformats.org/officeDocument/2006/relationships/image" Target="../media/image55.png"/><Relationship Id="rId15" Type="http://schemas.openxmlformats.org/officeDocument/2006/relationships/image" Target="../media/image39.png"/><Relationship Id="rId23" Type="http://schemas.openxmlformats.org/officeDocument/2006/relationships/image" Target="../media/image63.png"/><Relationship Id="rId10" Type="http://schemas.openxmlformats.org/officeDocument/2006/relationships/image" Target="../media/image74.svg"/><Relationship Id="rId19" Type="http://schemas.openxmlformats.org/officeDocument/2006/relationships/image" Target="../media/image61.png"/><Relationship Id="rId4" Type="http://schemas.openxmlformats.org/officeDocument/2006/relationships/image" Target="../media/image68.svg"/><Relationship Id="rId9" Type="http://schemas.openxmlformats.org/officeDocument/2006/relationships/image" Target="../media/image57.png"/><Relationship Id="rId14" Type="http://schemas.openxmlformats.org/officeDocument/2006/relationships/image" Target="../media/image78.svg"/><Relationship Id="rId22" Type="http://schemas.openxmlformats.org/officeDocument/2006/relationships/image" Target="../media/image83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39.png"/><Relationship Id="rId4" Type="http://schemas.openxmlformats.org/officeDocument/2006/relationships/image" Target="../media/image5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39.png"/><Relationship Id="rId4" Type="http://schemas.openxmlformats.org/officeDocument/2006/relationships/image" Target="../media/image5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6.gif"/><Relationship Id="rId7" Type="http://schemas.openxmlformats.org/officeDocument/2006/relationships/image" Target="../media/image69.wmf"/><Relationship Id="rId12" Type="http://schemas.openxmlformats.org/officeDocument/2006/relationships/image" Target="../media/image73.gi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1.xml"/><Relationship Id="rId6" Type="http://schemas.openxmlformats.org/officeDocument/2006/relationships/hyperlink" Target="../../Hoa%208%20-%20Bai%2033%20Tiet%2050%20DIEU%20CHE%20HIDRO%20-%20PHAN%20UNG%20THE.ppt#12. Slide 12" TargetMode="External"/><Relationship Id="rId11" Type="http://schemas.openxmlformats.org/officeDocument/2006/relationships/image" Target="../media/image72.wmf"/><Relationship Id="rId5" Type="http://schemas.openxmlformats.org/officeDocument/2006/relationships/image" Target="../media/image68.wmf"/><Relationship Id="rId10" Type="http://schemas.openxmlformats.org/officeDocument/2006/relationships/image" Target="../media/image71.wmf"/><Relationship Id="rId4" Type="http://schemas.openxmlformats.org/officeDocument/2006/relationships/image" Target="../media/image67.gif"/><Relationship Id="rId9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191059" y="2118435"/>
            <a:ext cx="603883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333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TỰ NHIÊN XÃ HỘI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1059" y="2808623"/>
            <a:ext cx="7527124" cy="891276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72864" y="3425917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BAB4CFE-146E-470C-82A7-961FB12C0355}"/>
              </a:ext>
            </a:extLst>
          </p:cNvPr>
          <p:cNvSpPr/>
          <p:nvPr/>
        </p:nvSpPr>
        <p:spPr>
          <a:xfrm>
            <a:off x="3762440" y="3254261"/>
            <a:ext cx="711786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43: RỄ </a:t>
            </a:r>
            <a:r>
              <a:rPr lang="en-US" sz="5400" b="1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  </a:t>
            </a:r>
            <a:endParaRPr lang="en-US" sz="54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xmlns="" id="{975F3DD9-0557-413F-8D26-A83E737403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0"/>
            <a:ext cx="0" cy="6858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3">
            <a:extLst>
              <a:ext uri="{FF2B5EF4-FFF2-40B4-BE49-F238E27FC236}">
                <a16:creationId xmlns:a16="http://schemas.microsoft.com/office/drawing/2014/main" xmlns="" id="{07C84651-C098-417E-800E-16F5F8E87F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0" y="0"/>
            <a:ext cx="0" cy="6858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xmlns="" id="{550E656D-7327-4E1A-83A7-FDF2B2DE6E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3999" y="0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xmlns="" id="{71AE16A1-16ED-41E2-A613-EB86E7DD0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6858000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8" name="Picture 7" descr="Hình ảnh">
            <a:extLst>
              <a:ext uri="{FF2B5EF4-FFF2-40B4-BE49-F238E27FC236}">
                <a16:creationId xmlns:a16="http://schemas.microsoft.com/office/drawing/2014/main" xmlns="" id="{1BCE5CCE-5D08-423F-A72E-E7D392633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8" y="166689"/>
            <a:ext cx="1828800" cy="22955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3" descr="0208101143">
            <a:extLst>
              <a:ext uri="{FF2B5EF4-FFF2-40B4-BE49-F238E27FC236}">
                <a16:creationId xmlns:a16="http://schemas.microsoft.com/office/drawing/2014/main" xmlns="" id="{B2D1824A-B709-4B8F-B813-19E048D5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3505200"/>
            <a:ext cx="20653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xmlns="" id="{D24177E7-D7B9-450A-9930-3990AD1BE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4" y="152401"/>
            <a:ext cx="1658937" cy="2309813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DSC_0050">
            <a:extLst>
              <a:ext uri="{FF2B5EF4-FFF2-40B4-BE49-F238E27FC236}">
                <a16:creationId xmlns:a16="http://schemas.microsoft.com/office/drawing/2014/main" xmlns="" id="{DE1A0E1D-80B7-4D3E-A0E5-FD73AB16D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3606801"/>
            <a:ext cx="1839913" cy="22637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xmlns="" id="{2F96454F-E198-44EF-B1D7-DCE3726D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71" y="140495"/>
            <a:ext cx="2060575" cy="2286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FC449849-2D76-4AC6-B1F2-356EF40A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4575"/>
            <a:ext cx="1676400" cy="2279650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1A3D90D-FD3F-46CB-A360-4BC36D9F5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8" y="2478089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lúa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37135CB-8A1C-441F-9544-91881B501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5903914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ngô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A2B2D1B-CF75-417D-BEC3-E6080377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38826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đậu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6053E88-92D7-4453-B8CD-DA1932766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9" y="5903914"/>
            <a:ext cx="219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rau cải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xmlns="" id="{8CD6F03D-7AB9-49B7-9532-BD0659A5E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0" y="2566989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nhãn</a:t>
            </a: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xmlns="" id="{86ED7C51-357F-445E-B309-AE37A6A40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650" y="2501901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hành</a:t>
            </a:r>
          </a:p>
        </p:txBody>
      </p:sp>
    </p:spTree>
    <p:extLst>
      <p:ext uri="{BB962C8B-B14F-4D97-AF65-F5344CB8AC3E}">
        <p14:creationId xmlns:p14="http://schemas.microsoft.com/office/powerpoint/2010/main" val="2484621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" name="Line 2">
            <a:extLst>
              <a:ext uri="{FF2B5EF4-FFF2-40B4-BE49-F238E27FC236}">
                <a16:creationId xmlns:a16="http://schemas.microsoft.com/office/drawing/2014/main" xmlns="" id="{96175D05-E002-4089-AAAE-FCB984B763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0"/>
            <a:ext cx="0" cy="6858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8" name="Line 3">
            <a:extLst>
              <a:ext uri="{FF2B5EF4-FFF2-40B4-BE49-F238E27FC236}">
                <a16:creationId xmlns:a16="http://schemas.microsoft.com/office/drawing/2014/main" xmlns="" id="{5F970E74-FAD3-4B89-99F7-86397D02E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0" y="0"/>
            <a:ext cx="0" cy="6858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9" name="Line 4">
            <a:extLst>
              <a:ext uri="{FF2B5EF4-FFF2-40B4-BE49-F238E27FC236}">
                <a16:creationId xmlns:a16="http://schemas.microsoft.com/office/drawing/2014/main" xmlns="" id="{4540247A-6C8A-46FE-BEBA-F0975BB0E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0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0" name="Line 5">
            <a:extLst>
              <a:ext uri="{FF2B5EF4-FFF2-40B4-BE49-F238E27FC236}">
                <a16:creationId xmlns:a16="http://schemas.microsoft.com/office/drawing/2014/main" xmlns="" id="{DD9C107A-7671-40FA-A424-1B051F3954C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6858000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71" name="Group 29">
            <a:extLst>
              <a:ext uri="{FF2B5EF4-FFF2-40B4-BE49-F238E27FC236}">
                <a16:creationId xmlns:a16="http://schemas.microsoft.com/office/drawing/2014/main" xmlns="" id="{CA2840EF-63FA-4159-A76B-4334FF787386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438401"/>
            <a:ext cx="1295400" cy="2225675"/>
            <a:chOff x="2450" y="2315"/>
            <a:chExt cx="1054" cy="1682"/>
          </a:xfrm>
        </p:grpSpPr>
        <p:pic>
          <p:nvPicPr>
            <p:cNvPr id="72" name="Picture 8">
              <a:extLst>
                <a:ext uri="{FF2B5EF4-FFF2-40B4-BE49-F238E27FC236}">
                  <a16:creationId xmlns:a16="http://schemas.microsoft.com/office/drawing/2014/main" xmlns="" id="{D8382218-4FCD-4370-969D-0FC3280D8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" y="2315"/>
              <a:ext cx="1045" cy="1382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 Box 21">
              <a:extLst>
                <a:ext uri="{FF2B5EF4-FFF2-40B4-BE49-F238E27FC236}">
                  <a16:creationId xmlns:a16="http://schemas.microsoft.com/office/drawing/2014/main" xmlns="" id="{EB22571A-66DA-479B-BCF4-13460FF7F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0" y="3697"/>
              <a:ext cx="105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nhãn</a:t>
              </a:r>
              <a:r>
                <a:rPr lang="en-US" altLang="vi-VN" sz="200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4" name="Group 26">
            <a:extLst>
              <a:ext uri="{FF2B5EF4-FFF2-40B4-BE49-F238E27FC236}">
                <a16:creationId xmlns:a16="http://schemas.microsoft.com/office/drawing/2014/main" xmlns="" id="{3ECFCF23-BFC1-460B-B555-D29392828FDB}"/>
              </a:ext>
            </a:extLst>
          </p:cNvPr>
          <p:cNvGrpSpPr>
            <a:grpSpLocks/>
          </p:cNvGrpSpPr>
          <p:nvPr/>
        </p:nvGrpSpPr>
        <p:grpSpPr bwMode="auto">
          <a:xfrm>
            <a:off x="6096001" y="82550"/>
            <a:ext cx="1420813" cy="2370138"/>
            <a:chOff x="2427" y="127"/>
            <a:chExt cx="1116" cy="1762"/>
          </a:xfrm>
        </p:grpSpPr>
        <p:pic>
          <p:nvPicPr>
            <p:cNvPr id="75" name="Picture 10">
              <a:extLst>
                <a:ext uri="{FF2B5EF4-FFF2-40B4-BE49-F238E27FC236}">
                  <a16:creationId xmlns:a16="http://schemas.microsoft.com/office/drawing/2014/main" xmlns="" id="{BEA090B4-6BA7-49EC-9091-12EB8C664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7" y="127"/>
              <a:ext cx="1056" cy="1436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 Box 21">
              <a:extLst>
                <a:ext uri="{FF2B5EF4-FFF2-40B4-BE49-F238E27FC236}">
                  <a16:creationId xmlns:a16="http://schemas.microsoft.com/office/drawing/2014/main" xmlns="" id="{7E08CD03-7762-4ABF-8A92-2BAE3398D4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7" y="1503"/>
              <a:ext cx="1056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ngô</a:t>
              </a: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7" name="Group 27">
            <a:extLst>
              <a:ext uri="{FF2B5EF4-FFF2-40B4-BE49-F238E27FC236}">
                <a16:creationId xmlns:a16="http://schemas.microsoft.com/office/drawing/2014/main" xmlns="" id="{4668B461-2A43-4F78-80BC-7725DC30C942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2438401"/>
            <a:ext cx="1447800" cy="2271713"/>
            <a:chOff x="4260" y="126"/>
            <a:chExt cx="1147" cy="1721"/>
          </a:xfrm>
        </p:grpSpPr>
        <p:pic>
          <p:nvPicPr>
            <p:cNvPr id="78" name="Picture 12" descr="DSC_0050">
              <a:extLst>
                <a:ext uri="{FF2B5EF4-FFF2-40B4-BE49-F238E27FC236}">
                  <a16:creationId xmlns:a16="http://schemas.microsoft.com/office/drawing/2014/main" xmlns="" id="{AF594486-FD78-4ABE-8E7E-A1C300E03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26"/>
              <a:ext cx="960" cy="137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 Box 21">
              <a:extLst>
                <a:ext uri="{FF2B5EF4-FFF2-40B4-BE49-F238E27FC236}">
                  <a16:creationId xmlns:a16="http://schemas.microsoft.com/office/drawing/2014/main" xmlns="" id="{E6ABF62C-C02F-4281-A273-B3DFD963A5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" y="1454"/>
              <a:ext cx="1147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đậu</a:t>
              </a: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80" name="Group 25">
            <a:extLst>
              <a:ext uri="{FF2B5EF4-FFF2-40B4-BE49-F238E27FC236}">
                <a16:creationId xmlns:a16="http://schemas.microsoft.com/office/drawing/2014/main" xmlns="" id="{809B303A-CA33-4383-9C9D-EDA795C5F177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76201"/>
            <a:ext cx="1905000" cy="2366963"/>
            <a:chOff x="238" y="120"/>
            <a:chExt cx="1424" cy="1766"/>
          </a:xfrm>
        </p:grpSpPr>
        <p:pic>
          <p:nvPicPr>
            <p:cNvPr id="81" name="Picture 16">
              <a:extLst>
                <a:ext uri="{FF2B5EF4-FFF2-40B4-BE49-F238E27FC236}">
                  <a16:creationId xmlns:a16="http://schemas.microsoft.com/office/drawing/2014/main" xmlns="" id="{8BA49767-DAA8-482C-8C7E-745E432C9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" y="120"/>
              <a:ext cx="1058" cy="144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 Box 21">
              <a:extLst>
                <a:ext uri="{FF2B5EF4-FFF2-40B4-BE49-F238E27FC236}">
                  <a16:creationId xmlns:a16="http://schemas.microsoft.com/office/drawing/2014/main" xmlns="" id="{CD1E7B6D-FC06-4262-843B-F8A14297E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1541"/>
              <a:ext cx="1310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lúa</a:t>
              </a:r>
            </a:p>
          </p:txBody>
        </p:sp>
      </p:grpSp>
      <p:sp>
        <p:nvSpPr>
          <p:cNvPr id="83" name="Line 30">
            <a:extLst>
              <a:ext uri="{FF2B5EF4-FFF2-40B4-BE49-F238E27FC236}">
                <a16:creationId xmlns:a16="http://schemas.microsoft.com/office/drawing/2014/main" xmlns="" id="{CD5A5CA8-2333-404C-97FC-99953401C5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0"/>
            <a:ext cx="0" cy="685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4" name="Line 31">
            <a:extLst>
              <a:ext uri="{FF2B5EF4-FFF2-40B4-BE49-F238E27FC236}">
                <a16:creationId xmlns:a16="http://schemas.microsoft.com/office/drawing/2014/main" xmlns="" id="{774B35CB-8CE8-43E6-9999-97C2BFEE7D3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685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5" name="AutoShape 11">
            <a:extLst>
              <a:ext uri="{FF2B5EF4-FFF2-40B4-BE49-F238E27FC236}">
                <a16:creationId xmlns:a16="http://schemas.microsoft.com/office/drawing/2014/main" xmlns="" id="{DAA38B00-82F8-4568-92F8-71BB5279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0"/>
            <a:ext cx="2014538" cy="58578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cọc</a:t>
            </a:r>
          </a:p>
        </p:txBody>
      </p:sp>
      <p:sp>
        <p:nvSpPr>
          <p:cNvPr id="86" name="AutoShape 11">
            <a:extLst>
              <a:ext uri="{FF2B5EF4-FFF2-40B4-BE49-F238E27FC236}">
                <a16:creationId xmlns:a16="http://schemas.microsoft.com/office/drawing/2014/main" xmlns="" id="{E0A5B506-3C3A-438B-B1A2-8F4DBAF7B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0"/>
            <a:ext cx="1981200" cy="58578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chùm</a:t>
            </a:r>
          </a:p>
        </p:txBody>
      </p:sp>
      <p:grpSp>
        <p:nvGrpSpPr>
          <p:cNvPr id="87" name="Group 34">
            <a:extLst>
              <a:ext uri="{FF2B5EF4-FFF2-40B4-BE49-F238E27FC236}">
                <a16:creationId xmlns:a16="http://schemas.microsoft.com/office/drawing/2014/main" xmlns="" id="{EF9CF030-2235-46C9-98A8-AF597A68A17D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685801"/>
            <a:ext cx="1752600" cy="2746375"/>
            <a:chOff x="209" y="336"/>
            <a:chExt cx="1310" cy="1833"/>
          </a:xfrm>
        </p:grpSpPr>
        <p:pic>
          <p:nvPicPr>
            <p:cNvPr id="88" name="Picture 16">
              <a:extLst>
                <a:ext uri="{FF2B5EF4-FFF2-40B4-BE49-F238E27FC236}">
                  <a16:creationId xmlns:a16="http://schemas.microsoft.com/office/drawing/2014/main" xmlns="" id="{0130EBA6-AADB-4E0B-870F-3B7483F0E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" y="336"/>
              <a:ext cx="1058" cy="144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 Box 21">
              <a:extLst>
                <a:ext uri="{FF2B5EF4-FFF2-40B4-BE49-F238E27FC236}">
                  <a16:creationId xmlns:a16="http://schemas.microsoft.com/office/drawing/2014/main" xmlns="" id="{364546F6-3C9A-412F-BD11-E5852A0901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" y="1861"/>
              <a:ext cx="131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lúa</a:t>
              </a:r>
            </a:p>
          </p:txBody>
        </p:sp>
      </p:grpSp>
      <p:grpSp>
        <p:nvGrpSpPr>
          <p:cNvPr id="90" name="Group 37">
            <a:extLst>
              <a:ext uri="{FF2B5EF4-FFF2-40B4-BE49-F238E27FC236}">
                <a16:creationId xmlns:a16="http://schemas.microsoft.com/office/drawing/2014/main" xmlns="" id="{C55EBD70-3FAF-4124-B5FE-6103F76662D2}"/>
              </a:ext>
            </a:extLst>
          </p:cNvPr>
          <p:cNvGrpSpPr>
            <a:grpSpLocks/>
          </p:cNvGrpSpPr>
          <p:nvPr/>
        </p:nvGrpSpPr>
        <p:grpSpPr bwMode="auto">
          <a:xfrm>
            <a:off x="7772400" y="3687763"/>
            <a:ext cx="1252538" cy="2641600"/>
            <a:chOff x="2427" y="336"/>
            <a:chExt cx="1077" cy="1871"/>
          </a:xfrm>
        </p:grpSpPr>
        <p:pic>
          <p:nvPicPr>
            <p:cNvPr id="91" name="Picture 10">
              <a:extLst>
                <a:ext uri="{FF2B5EF4-FFF2-40B4-BE49-F238E27FC236}">
                  <a16:creationId xmlns:a16="http://schemas.microsoft.com/office/drawing/2014/main" xmlns="" id="{F5723281-16D8-4FF4-8683-446132D35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36"/>
              <a:ext cx="1056" cy="1436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 Box 21">
              <a:extLst>
                <a:ext uri="{FF2B5EF4-FFF2-40B4-BE49-F238E27FC236}">
                  <a16:creationId xmlns:a16="http://schemas.microsoft.com/office/drawing/2014/main" xmlns="" id="{810ADFE1-69D9-425E-BDF7-A1BC212ECE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7" y="1839"/>
              <a:ext cx="105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vi-V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ngô</a:t>
              </a: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3" name="Group 40">
            <a:extLst>
              <a:ext uri="{FF2B5EF4-FFF2-40B4-BE49-F238E27FC236}">
                <a16:creationId xmlns:a16="http://schemas.microsoft.com/office/drawing/2014/main" xmlns="" id="{B703706A-5B37-447E-856C-A14934CD6AAC}"/>
              </a:ext>
            </a:extLst>
          </p:cNvPr>
          <p:cNvGrpSpPr>
            <a:grpSpLocks/>
          </p:cNvGrpSpPr>
          <p:nvPr/>
        </p:nvGrpSpPr>
        <p:grpSpPr bwMode="auto">
          <a:xfrm>
            <a:off x="9067800" y="3686175"/>
            <a:ext cx="1447800" cy="2643188"/>
            <a:chOff x="4264" y="2529"/>
            <a:chExt cx="1152" cy="1765"/>
          </a:xfrm>
        </p:grpSpPr>
        <p:pic>
          <p:nvPicPr>
            <p:cNvPr id="94" name="Picture 7" descr="Hình ảnh">
              <a:extLst>
                <a:ext uri="{FF2B5EF4-FFF2-40B4-BE49-F238E27FC236}">
                  <a16:creationId xmlns:a16="http://schemas.microsoft.com/office/drawing/2014/main" xmlns="" id="{96E192AD-22BF-4652-B39B-5B14C863E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529"/>
              <a:ext cx="960" cy="135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Text Box 20">
              <a:extLst>
                <a:ext uri="{FF2B5EF4-FFF2-40B4-BE49-F238E27FC236}">
                  <a16:creationId xmlns:a16="http://schemas.microsoft.com/office/drawing/2014/main" xmlns="" id="{C695BE75-FB5C-4C48-B081-55C9F4A8C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3986"/>
              <a:ext cx="115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hành</a:t>
              </a:r>
            </a:p>
          </p:txBody>
        </p:sp>
      </p:grpSp>
      <p:grpSp>
        <p:nvGrpSpPr>
          <p:cNvPr id="96" name="Group 43">
            <a:extLst>
              <a:ext uri="{FF2B5EF4-FFF2-40B4-BE49-F238E27FC236}">
                <a16:creationId xmlns:a16="http://schemas.microsoft.com/office/drawing/2014/main" xmlns="" id="{9A30CAC1-C703-4DA8-989E-B12FF0B30DA5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685801"/>
            <a:ext cx="1600200" cy="2500313"/>
            <a:chOff x="4265" y="54"/>
            <a:chExt cx="1147" cy="1772"/>
          </a:xfrm>
        </p:grpSpPr>
        <p:pic>
          <p:nvPicPr>
            <p:cNvPr id="97" name="Picture 12" descr="DSC_0050">
              <a:extLst>
                <a:ext uri="{FF2B5EF4-FFF2-40B4-BE49-F238E27FC236}">
                  <a16:creationId xmlns:a16="http://schemas.microsoft.com/office/drawing/2014/main" xmlns="" id="{1F95129C-3B1C-4780-AE70-A925BF0B9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54"/>
              <a:ext cx="960" cy="137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Text Box 21">
              <a:extLst>
                <a:ext uri="{FF2B5EF4-FFF2-40B4-BE49-F238E27FC236}">
                  <a16:creationId xmlns:a16="http://schemas.microsoft.com/office/drawing/2014/main" xmlns="" id="{CCB28F0E-E9AB-43B8-AD6E-7EA77973B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5" y="1458"/>
              <a:ext cx="114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đậu</a:t>
              </a: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9" name="Group 46">
            <a:extLst>
              <a:ext uri="{FF2B5EF4-FFF2-40B4-BE49-F238E27FC236}">
                <a16:creationId xmlns:a16="http://schemas.microsoft.com/office/drawing/2014/main" xmlns="" id="{5E85F716-7783-41A2-8772-1242386A23B4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3276601"/>
            <a:ext cx="1828800" cy="2652713"/>
            <a:chOff x="34" y="2535"/>
            <a:chExt cx="1401" cy="1897"/>
          </a:xfrm>
        </p:grpSpPr>
        <p:pic>
          <p:nvPicPr>
            <p:cNvPr id="100" name="Picture 33" descr="0208101143">
              <a:extLst>
                <a:ext uri="{FF2B5EF4-FFF2-40B4-BE49-F238E27FC236}">
                  <a16:creationId xmlns:a16="http://schemas.microsoft.com/office/drawing/2014/main" xmlns="" id="{500CBD78-72FA-42A0-88CE-A48E85880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" y="2535"/>
              <a:ext cx="1040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Text Box 34">
              <a:extLst>
                <a:ext uri="{FF2B5EF4-FFF2-40B4-BE49-F238E27FC236}">
                  <a16:creationId xmlns:a16="http://schemas.microsoft.com/office/drawing/2014/main" xmlns="" id="{BC0820D9-A882-4E6E-B110-1CB57DE6D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" y="4061"/>
              <a:ext cx="1401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rau cải</a:t>
              </a: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02" name="Group 49">
            <a:extLst>
              <a:ext uri="{FF2B5EF4-FFF2-40B4-BE49-F238E27FC236}">
                <a16:creationId xmlns:a16="http://schemas.microsoft.com/office/drawing/2014/main" xmlns="" id="{3FF720AD-5F15-4610-87FB-6333E766DA76}"/>
              </a:ext>
            </a:extLst>
          </p:cNvPr>
          <p:cNvGrpSpPr>
            <a:grpSpLocks/>
          </p:cNvGrpSpPr>
          <p:nvPr/>
        </p:nvGrpSpPr>
        <p:grpSpPr bwMode="auto">
          <a:xfrm>
            <a:off x="2990850" y="3306763"/>
            <a:ext cx="1441450" cy="2616200"/>
            <a:chOff x="2450" y="2520"/>
            <a:chExt cx="1097" cy="1855"/>
          </a:xfrm>
        </p:grpSpPr>
        <p:pic>
          <p:nvPicPr>
            <p:cNvPr id="103" name="Picture 8">
              <a:extLst>
                <a:ext uri="{FF2B5EF4-FFF2-40B4-BE49-F238E27FC236}">
                  <a16:creationId xmlns:a16="http://schemas.microsoft.com/office/drawing/2014/main" xmlns="" id="{2310224B-3DFE-465B-99BB-C0C4611C2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" y="2520"/>
              <a:ext cx="1045" cy="1440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Text Box 21">
              <a:extLst>
                <a:ext uri="{FF2B5EF4-FFF2-40B4-BE49-F238E27FC236}">
                  <a16:creationId xmlns:a16="http://schemas.microsoft.com/office/drawing/2014/main" xmlns="" id="{B2FE45FF-A696-4286-841C-132455570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3" y="4007"/>
              <a:ext cx="105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nhãn</a:t>
              </a:r>
              <a:r>
                <a:rPr lang="en-US" altLang="vi-VN" sz="280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9667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AutoShape 11">
            <a:extLst>
              <a:ext uri="{FF2B5EF4-FFF2-40B4-BE49-F238E27FC236}">
                <a16:creationId xmlns:a16="http://schemas.microsoft.com/office/drawing/2014/main" xmlns="" id="{0D5DC5D5-EA29-4D4E-8754-B512C8FE3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064" y="228600"/>
            <a:ext cx="2014537" cy="58578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endParaRPr lang="en-US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11">
            <a:extLst>
              <a:ext uri="{FF2B5EF4-FFF2-40B4-BE49-F238E27FC236}">
                <a16:creationId xmlns:a16="http://schemas.microsoft.com/office/drawing/2014/main" xmlns="" id="{9229B6EF-B8F3-4352-95BF-EF102EA1C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28600"/>
            <a:ext cx="1981200" cy="58578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xmlns="" id="{3673E97D-AD85-4019-B459-3E55FCE68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xmlns="" id="{F05C7558-C06C-4319-9B78-8B2C5BC84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0"/>
            <a:ext cx="0" cy="6858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0" name="Picture 16">
            <a:extLst>
              <a:ext uri="{FF2B5EF4-FFF2-40B4-BE49-F238E27FC236}">
                <a16:creationId xmlns:a16="http://schemas.microsoft.com/office/drawing/2014/main" xmlns="" id="{352545A5-B697-4302-8E85-59F08024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14400"/>
            <a:ext cx="2062163" cy="2362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1">
            <a:extLst>
              <a:ext uri="{FF2B5EF4-FFF2-40B4-BE49-F238E27FC236}">
                <a16:creationId xmlns:a16="http://schemas.microsoft.com/office/drawing/2014/main" xmlns="" id="{B94B9A61-E307-4484-BF3E-04037DFBD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976" y="3352801"/>
            <a:ext cx="2079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lúa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xmlns="" id="{37AB441A-CED9-4E8F-B2DF-5F8C3DFF1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4057650"/>
            <a:ext cx="1676400" cy="2279650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1">
            <a:extLst>
              <a:ext uri="{FF2B5EF4-FFF2-40B4-BE49-F238E27FC236}">
                <a16:creationId xmlns:a16="http://schemas.microsoft.com/office/drawing/2014/main" xmlns="" id="{E1656E57-1088-4EF4-81D0-8F8B48C86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463" y="6338888"/>
            <a:ext cx="1676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ngô </a:t>
            </a:r>
          </a:p>
        </p:txBody>
      </p:sp>
      <p:pic>
        <p:nvPicPr>
          <p:cNvPr id="30" name="Picture 7" descr="Hình ảnh">
            <a:extLst>
              <a:ext uri="{FF2B5EF4-FFF2-40B4-BE49-F238E27FC236}">
                <a16:creationId xmlns:a16="http://schemas.microsoft.com/office/drawing/2014/main" xmlns="" id="{DDA2DEFD-E220-4E1D-8A9D-481AC20C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4038601"/>
            <a:ext cx="1828800" cy="22399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0">
            <a:extLst>
              <a:ext uri="{FF2B5EF4-FFF2-40B4-BE49-F238E27FC236}">
                <a16:creationId xmlns:a16="http://schemas.microsoft.com/office/drawing/2014/main" xmlns="" id="{85BB9BD9-2FED-4AC4-9453-3BE4F9678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338888"/>
            <a:ext cx="1828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hành</a:t>
            </a:r>
          </a:p>
        </p:txBody>
      </p:sp>
      <p:grpSp>
        <p:nvGrpSpPr>
          <p:cNvPr id="32" name="Group 21">
            <a:extLst>
              <a:ext uri="{FF2B5EF4-FFF2-40B4-BE49-F238E27FC236}">
                <a16:creationId xmlns:a16="http://schemas.microsoft.com/office/drawing/2014/main" xmlns="" id="{2EE94E97-2609-4EB4-8C4B-2447452A0679}"/>
              </a:ext>
            </a:extLst>
          </p:cNvPr>
          <p:cNvGrpSpPr>
            <a:grpSpLocks/>
          </p:cNvGrpSpPr>
          <p:nvPr/>
        </p:nvGrpSpPr>
        <p:grpSpPr bwMode="auto">
          <a:xfrm>
            <a:off x="1662114" y="3886200"/>
            <a:ext cx="2224087" cy="2971800"/>
            <a:chOff x="711" y="823"/>
            <a:chExt cx="1401" cy="1872"/>
          </a:xfrm>
        </p:grpSpPr>
        <p:pic>
          <p:nvPicPr>
            <p:cNvPr id="33" name="Picture 33" descr="0208101143">
              <a:extLst>
                <a:ext uri="{FF2B5EF4-FFF2-40B4-BE49-F238E27FC236}">
                  <a16:creationId xmlns:a16="http://schemas.microsoft.com/office/drawing/2014/main" xmlns="" id="{19A84CBF-73CA-4636-8643-7D6B000C5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" y="823"/>
              <a:ext cx="1195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34">
              <a:extLst>
                <a:ext uri="{FF2B5EF4-FFF2-40B4-BE49-F238E27FC236}">
                  <a16:creationId xmlns:a16="http://schemas.microsoft.com/office/drawing/2014/main" xmlns="" id="{CDB858C6-8B1F-4365-A7A2-E5DD65D20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" y="2368"/>
              <a:ext cx="14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rau cải</a:t>
              </a:r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xmlns="" id="{7C111F80-6768-449E-9718-2782A7CBC71A}"/>
              </a:ext>
            </a:extLst>
          </p:cNvPr>
          <p:cNvGrpSpPr>
            <a:grpSpLocks/>
          </p:cNvGrpSpPr>
          <p:nvPr/>
        </p:nvGrpSpPr>
        <p:grpSpPr bwMode="auto">
          <a:xfrm>
            <a:off x="4114801" y="3886200"/>
            <a:ext cx="1673225" cy="2971800"/>
            <a:chOff x="240" y="2763"/>
            <a:chExt cx="1054" cy="1872"/>
          </a:xfrm>
        </p:grpSpPr>
        <p:pic>
          <p:nvPicPr>
            <p:cNvPr id="36" name="Picture 8">
              <a:extLst>
                <a:ext uri="{FF2B5EF4-FFF2-40B4-BE49-F238E27FC236}">
                  <a16:creationId xmlns:a16="http://schemas.microsoft.com/office/drawing/2014/main" xmlns="" id="{13317A81-A606-4713-96CC-344820C6D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63"/>
              <a:ext cx="1045" cy="1440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 Box 21">
              <a:extLst>
                <a:ext uri="{FF2B5EF4-FFF2-40B4-BE49-F238E27FC236}">
                  <a16:creationId xmlns:a16="http://schemas.microsoft.com/office/drawing/2014/main" xmlns="" id="{974BEAF0-0EC3-4F50-8980-54F5C1BFD9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4308"/>
              <a:ext cx="105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nhãn</a:t>
              </a:r>
              <a:r>
                <a:rPr lang="en-US" altLang="vi-VN" sz="280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8" name="Group 19">
            <a:extLst>
              <a:ext uri="{FF2B5EF4-FFF2-40B4-BE49-F238E27FC236}">
                <a16:creationId xmlns:a16="http://schemas.microsoft.com/office/drawing/2014/main" xmlns="" id="{1EC0B285-E99B-44A2-99EF-7D516FA4943F}"/>
              </a:ext>
            </a:extLst>
          </p:cNvPr>
          <p:cNvGrpSpPr>
            <a:grpSpLocks/>
          </p:cNvGrpSpPr>
          <p:nvPr/>
        </p:nvGrpSpPr>
        <p:grpSpPr bwMode="auto">
          <a:xfrm>
            <a:off x="2895601" y="1023939"/>
            <a:ext cx="1839913" cy="2847975"/>
            <a:chOff x="1536" y="2733"/>
            <a:chExt cx="1159" cy="1794"/>
          </a:xfrm>
        </p:grpSpPr>
        <p:pic>
          <p:nvPicPr>
            <p:cNvPr id="40" name="Picture 12" descr="DSC_0050">
              <a:extLst>
                <a:ext uri="{FF2B5EF4-FFF2-40B4-BE49-F238E27FC236}">
                  <a16:creationId xmlns:a16="http://schemas.microsoft.com/office/drawing/2014/main" xmlns="" id="{2A47AA4C-7FC0-44C4-AF63-14C4236AB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733"/>
              <a:ext cx="1159" cy="144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 Box 21">
              <a:extLst>
                <a:ext uri="{FF2B5EF4-FFF2-40B4-BE49-F238E27FC236}">
                  <a16:creationId xmlns:a16="http://schemas.microsoft.com/office/drawing/2014/main" xmlns="" id="{8C405DFC-9AB8-4140-9E14-497F5E856C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4200"/>
              <a:ext cx="114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đậu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734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0B87309A-1F91-4FD4-AE40-D09B4EF0B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2936571"/>
            <a:ext cx="2552363" cy="282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xmlns="" id="{92BAF77F-D199-454F-BFA3-6E45EA25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2936571"/>
            <a:ext cx="2286000" cy="282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xmlns="" id="{CA9670F9-FCC7-4835-A7B5-7032C62B4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505" y="5726720"/>
            <a:ext cx="31440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Cây cà rốt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xmlns="" id="{D4F01262-B9BA-44D3-A9EA-9C3B81299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257" y="410434"/>
            <a:ext cx="825973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8F44A9"/>
                </a:solidFill>
              </a:rPr>
              <a:t>Em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hãy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quan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sát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và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cho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biết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cây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nào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dưới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đây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có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rễ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mọc</a:t>
            </a:r>
            <a:r>
              <a:rPr lang="en-US" sz="3200" b="1" i="1" dirty="0">
                <a:solidFill>
                  <a:srgbClr val="8F44A9"/>
                </a:solidFill>
              </a:rPr>
              <a:t> ra </a:t>
            </a:r>
            <a:r>
              <a:rPr lang="en-US" sz="3200" b="1" i="1" dirty="0" err="1">
                <a:solidFill>
                  <a:srgbClr val="8F44A9"/>
                </a:solidFill>
              </a:rPr>
              <a:t>từ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cành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hoặc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thân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cây</a:t>
            </a:r>
            <a:r>
              <a:rPr lang="en-US" sz="3200" b="1" i="1" dirty="0">
                <a:solidFill>
                  <a:srgbClr val="8F44A9"/>
                </a:solidFill>
              </a:rPr>
              <a:t>, </a:t>
            </a:r>
            <a:r>
              <a:rPr lang="en-US" sz="3200" b="1" i="1" dirty="0" err="1">
                <a:solidFill>
                  <a:srgbClr val="8F44A9"/>
                </a:solidFill>
              </a:rPr>
              <a:t>cây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nào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có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rễ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phình</a:t>
            </a:r>
            <a:r>
              <a:rPr lang="en-US" sz="3200" b="1" i="1" dirty="0">
                <a:solidFill>
                  <a:srgbClr val="8F44A9"/>
                </a:solidFill>
              </a:rPr>
              <a:t> ra </a:t>
            </a:r>
            <a:r>
              <a:rPr lang="en-US" sz="3200" b="1" i="1" dirty="0" err="1">
                <a:solidFill>
                  <a:srgbClr val="8F44A9"/>
                </a:solidFill>
              </a:rPr>
              <a:t>thành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củ</a:t>
            </a:r>
            <a:r>
              <a:rPr lang="en-US" sz="3200" b="1" i="1" dirty="0">
                <a:solidFill>
                  <a:srgbClr val="8F44A9"/>
                </a:solidFill>
              </a:rPr>
              <a:t>?</a:t>
            </a:r>
          </a:p>
        </p:txBody>
      </p:sp>
      <p:pic>
        <p:nvPicPr>
          <p:cNvPr id="22" name="Picture 20" descr="Ficus">
            <a:extLst>
              <a:ext uri="{FF2B5EF4-FFF2-40B4-BE49-F238E27FC236}">
                <a16:creationId xmlns:a16="http://schemas.microsoft.com/office/drawing/2014/main" xmlns="" id="{33977A40-4ECD-4424-9289-00BCB3772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263" y="2936571"/>
            <a:ext cx="3916013" cy="282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xmlns="" id="{6D5AC40E-6DE6-4E63-BFCC-3DF00B005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6" y="5726067"/>
            <a:ext cx="15720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Cây đa</a:t>
            </a: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xmlns="" id="{DE481E7C-52C7-4BB8-B9E1-ED6F76EC5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599" y="2353984"/>
            <a:ext cx="31440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CC"/>
                </a:solidFill>
              </a:rPr>
              <a:t>Rễ củ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xmlns="" id="{0CD35C76-D66B-47C3-9775-04E1D6851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129" y="2287031"/>
            <a:ext cx="2149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CC"/>
                </a:solidFill>
              </a:rPr>
              <a:t>Rễ phụ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xmlns="" id="{193DBB2D-552C-4FED-B98A-55CA3F331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657" y="2293613"/>
            <a:ext cx="2149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CC00CC"/>
                </a:solidFill>
              </a:rPr>
              <a:t>Rễ</a:t>
            </a:r>
            <a:r>
              <a:rPr lang="en-US" sz="2800" b="1" dirty="0">
                <a:solidFill>
                  <a:srgbClr val="CC00CC"/>
                </a:solidFill>
              </a:rPr>
              <a:t> </a:t>
            </a:r>
            <a:r>
              <a:rPr lang="en-US" sz="2800" b="1" dirty="0" err="1">
                <a:solidFill>
                  <a:srgbClr val="CC00CC"/>
                </a:solidFill>
              </a:rPr>
              <a:t>phụ</a:t>
            </a:r>
            <a:endParaRPr lang="en-US" sz="2800" b="1" dirty="0">
              <a:solidFill>
                <a:srgbClr val="CC00CC"/>
              </a:solidFill>
            </a:endParaRPr>
          </a:p>
        </p:txBody>
      </p:sp>
      <p:sp>
        <p:nvSpPr>
          <p:cNvPr id="39" name="Text Box 11">
            <a:extLst>
              <a:ext uri="{FF2B5EF4-FFF2-40B4-BE49-F238E27FC236}">
                <a16:creationId xmlns:a16="http://schemas.microsoft.com/office/drawing/2014/main" xmlns="" id="{448877AD-BFE7-4D1B-A35B-650E58E88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276" y="5788896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</a:rPr>
              <a:t>Cây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trầu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không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95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  <p:bldP spid="25" grpId="0"/>
      <p:bldP spid="26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>
            <a:extLst>
              <a:ext uri="{FF2B5EF4-FFF2-40B4-BE49-F238E27FC236}">
                <a16:creationId xmlns:a16="http://schemas.microsoft.com/office/drawing/2014/main" xmlns="" id="{1134B76A-89CE-4416-BD29-B7D30BED9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2600"/>
            <a:ext cx="8940800" cy="467360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9" name="Line 5">
            <a:extLst>
              <a:ext uri="{FF2B5EF4-FFF2-40B4-BE49-F238E27FC236}">
                <a16:creationId xmlns:a16="http://schemas.microsoft.com/office/drawing/2014/main" xmlns="" id="{23525D40-DABB-4EC5-8543-0E5ECA591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1851" y="2518834"/>
            <a:ext cx="3994149" cy="45296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5333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030" name="Text Box 6">
            <a:extLst>
              <a:ext uri="{FF2B5EF4-FFF2-40B4-BE49-F238E27FC236}">
                <a16:creationId xmlns:a16="http://schemas.microsoft.com/office/drawing/2014/main" xmlns="" id="{A6843128-1105-4B64-9E49-F93ED9A99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1" y="2006601"/>
            <a:ext cx="2101857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5333" b="1">
                <a:solidFill>
                  <a:srgbClr val="0000FF"/>
                </a:solidFill>
                <a:latin typeface="Times New Roman" panose="02020603050405020304" pitchFamily="18" charset="0"/>
              </a:rPr>
              <a:t>rễ phụ</a:t>
            </a:r>
            <a:endParaRPr lang="vi-VN" altLang="vi-VN" sz="5333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TextBox 1">
            <a:extLst>
              <a:ext uri="{FF2B5EF4-FFF2-40B4-BE49-F238E27FC236}">
                <a16:creationId xmlns:a16="http://schemas.microsoft.com/office/drawing/2014/main" xmlns="" id="{BA4ACFA2-4DF7-45FF-A5E4-18E50BC3F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4724401"/>
            <a:ext cx="11785600" cy="165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vi-VN" sz="3733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u="sng">
                <a:solidFill>
                  <a:srgbClr val="000000"/>
                </a:solidFill>
                <a:latin typeface="Times New Roman" panose="02020603050405020304" pitchFamily="18" charset="0"/>
              </a:rPr>
              <a:t>Rễ phụ</a:t>
            </a:r>
            <a:r>
              <a:rPr lang="en-US" altLang="vi-VN" b="1">
                <a:solidFill>
                  <a:srgbClr val="000000"/>
                </a:solidFill>
                <a:latin typeface="Times New Roman" panose="02020603050405020304" pitchFamily="18" charset="0"/>
              </a:rPr>
              <a:t>: Một số cây ngoài rễ chính còn có </a:t>
            </a:r>
            <a:r>
              <a:rPr lang="en-US" altLang="vi-VN" b="1" i="1">
                <a:solidFill>
                  <a:srgbClr val="000000"/>
                </a:solidFill>
                <a:latin typeface="Times New Roman" panose="02020603050405020304" pitchFamily="18" charset="0"/>
              </a:rPr>
              <a:t>rễ phụ </a:t>
            </a:r>
            <a:r>
              <a:rPr lang="en-US" altLang="vi-VN" b="1">
                <a:solidFill>
                  <a:srgbClr val="000000"/>
                </a:solidFill>
                <a:latin typeface="Times New Roman" panose="02020603050405020304" pitchFamily="18" charset="0"/>
              </a:rPr>
              <a:t>mọc ra từ thân hoặc cành.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/>
      <p:bldP spid="235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Text Box 4">
            <a:extLst>
              <a:ext uri="{FF2B5EF4-FFF2-40B4-BE49-F238E27FC236}">
                <a16:creationId xmlns:a16="http://schemas.microsoft.com/office/drawing/2014/main" xmlns="" id="{6E476545-4C3B-4112-BD2F-8DA7887ED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58934"/>
            <a:ext cx="1087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000000"/>
                </a:solidFill>
                <a:latin typeface="Times New Roman" panose="02020603050405020304" pitchFamily="18" charset="0"/>
              </a:rPr>
              <a:t>Rễ củ: một số cây có rễ phình to ra thành củ.</a:t>
            </a:r>
          </a:p>
        </p:txBody>
      </p:sp>
      <p:pic>
        <p:nvPicPr>
          <p:cNvPr id="163845" name="Picture 5">
            <a:extLst>
              <a:ext uri="{FF2B5EF4-FFF2-40B4-BE49-F238E27FC236}">
                <a16:creationId xmlns:a16="http://schemas.microsoft.com/office/drawing/2014/main" xmlns="" id="{1A891483-8465-4DD1-9F6A-97E5EBD5B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279400"/>
            <a:ext cx="9144000" cy="5384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1">
            <a:extLst>
              <a:ext uri="{FF2B5EF4-FFF2-40B4-BE49-F238E27FC236}">
                <a16:creationId xmlns:a16="http://schemas.microsoft.com/office/drawing/2014/main" xmlns="" id="{1881F0C7-EB0D-4B3B-BC36-97558B18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1" y="3124201"/>
            <a:ext cx="1645002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5333" b="1">
                <a:solidFill>
                  <a:srgbClr val="0000FF"/>
                </a:solidFill>
                <a:latin typeface="Times New Roman" panose="02020603050405020304" pitchFamily="18" charset="0"/>
              </a:rPr>
              <a:t>rễ củ</a:t>
            </a:r>
            <a:endParaRPr lang="vi-VN" altLang="vi-VN" sz="5333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xmlns="" id="{FD8B53F7-0771-40AB-9394-EB9EAFCA75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717" y="3841751"/>
            <a:ext cx="2537883" cy="226483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5333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197D0C-0581-46E2-9BD4-6444049F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3BF5E36-5E3B-42B2-83FB-6001A26E6CFA}"/>
              </a:ext>
            </a:extLst>
          </p:cNvPr>
          <p:cNvSpPr/>
          <p:nvPr/>
        </p:nvSpPr>
        <p:spPr>
          <a:xfrm>
            <a:off x="786494" y="0"/>
            <a:ext cx="10381515" cy="393844"/>
          </a:xfrm>
          <a:prstGeom prst="rect">
            <a:avLst/>
          </a:prstGeom>
          <a:solidFill>
            <a:srgbClr val="86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DFB052DA-8BE7-4274-A7BB-6323040DA25F}"/>
              </a:ext>
            </a:extLst>
          </p:cNvPr>
          <p:cNvSpPr/>
          <p:nvPr/>
        </p:nvSpPr>
        <p:spPr>
          <a:xfrm>
            <a:off x="2305051" y="1540363"/>
            <a:ext cx="7772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5400" b="1" i="1" dirty="0" err="1"/>
              <a:t>Các</a:t>
            </a:r>
            <a:r>
              <a:rPr lang="en-US" sz="5400" b="1" i="1" dirty="0"/>
              <a:t> </a:t>
            </a:r>
            <a:r>
              <a:rPr lang="en-US" sz="5400" b="1" i="1" dirty="0" err="1"/>
              <a:t>rễ</a:t>
            </a:r>
            <a:r>
              <a:rPr lang="en-US" sz="5400" b="1" i="1" dirty="0"/>
              <a:t> </a:t>
            </a:r>
            <a:r>
              <a:rPr lang="en-US" sz="5400" b="1" i="1" dirty="0" err="1"/>
              <a:t>được</a:t>
            </a:r>
            <a:r>
              <a:rPr lang="en-US" sz="5400" b="1" i="1" dirty="0"/>
              <a:t> </a:t>
            </a:r>
            <a:r>
              <a:rPr lang="en-US" sz="5400" b="1" i="1" dirty="0" err="1"/>
              <a:t>mọc</a:t>
            </a:r>
            <a:r>
              <a:rPr lang="en-US" sz="5400" b="1" i="1" dirty="0"/>
              <a:t> ra </a:t>
            </a:r>
            <a:r>
              <a:rPr lang="en-US" sz="5400" b="1" i="1" dirty="0" err="1"/>
              <a:t>từ</a:t>
            </a:r>
            <a:r>
              <a:rPr lang="en-US" sz="5400" b="1" i="1" dirty="0"/>
              <a:t> </a:t>
            </a:r>
            <a:r>
              <a:rPr lang="en-US" sz="5400" b="1" i="1" dirty="0" err="1"/>
              <a:t>thân</a:t>
            </a:r>
            <a:r>
              <a:rPr lang="en-US" sz="5400" b="1" i="1" dirty="0"/>
              <a:t> </a:t>
            </a:r>
            <a:r>
              <a:rPr lang="en-US" sz="5400" b="1" i="1" dirty="0" err="1"/>
              <a:t>và</a:t>
            </a:r>
            <a:r>
              <a:rPr lang="en-US" sz="5400" b="1" i="1" dirty="0"/>
              <a:t> </a:t>
            </a:r>
            <a:r>
              <a:rPr lang="en-US" sz="5400" b="1" i="1" dirty="0" err="1"/>
              <a:t>cành</a:t>
            </a:r>
            <a:r>
              <a:rPr lang="en-US" sz="5400" b="1" i="1" dirty="0"/>
              <a:t> </a:t>
            </a:r>
            <a:r>
              <a:rPr lang="en-US" sz="5400" b="1" i="1" dirty="0" err="1"/>
              <a:t>được</a:t>
            </a:r>
            <a:r>
              <a:rPr lang="en-US" sz="5400" b="1" i="1" dirty="0"/>
              <a:t> </a:t>
            </a:r>
            <a:r>
              <a:rPr lang="en-US" sz="5400" b="1" i="1" dirty="0" err="1"/>
              <a:t>gọi</a:t>
            </a:r>
            <a:r>
              <a:rPr lang="en-US" sz="5400" b="1" i="1" dirty="0"/>
              <a:t> </a:t>
            </a:r>
            <a:r>
              <a:rPr lang="en-US" sz="5400" b="1" i="1" dirty="0" err="1"/>
              <a:t>là</a:t>
            </a:r>
            <a:r>
              <a:rPr lang="en-US" sz="5400" b="1" i="1" dirty="0"/>
              <a:t> </a:t>
            </a:r>
            <a:r>
              <a:rPr lang="en-US" sz="5400" b="1" i="1" dirty="0" err="1"/>
              <a:t>rễ</a:t>
            </a:r>
            <a:r>
              <a:rPr lang="en-US" sz="5400" b="1" i="1" dirty="0"/>
              <a:t> </a:t>
            </a:r>
            <a:r>
              <a:rPr lang="en-US" sz="5400" b="1" i="1" dirty="0" err="1"/>
              <a:t>phụ</a:t>
            </a:r>
            <a:r>
              <a:rPr lang="en-US" sz="5400" b="1" i="1" dirty="0"/>
              <a:t> ; </a:t>
            </a:r>
            <a:r>
              <a:rPr lang="en-US" sz="5400" b="1" i="1" dirty="0" err="1"/>
              <a:t>một</a:t>
            </a:r>
            <a:r>
              <a:rPr lang="en-US" sz="5400" b="1" i="1" dirty="0"/>
              <a:t> </a:t>
            </a:r>
            <a:r>
              <a:rPr lang="en-US" sz="5400" b="1" i="1" dirty="0" err="1"/>
              <a:t>số</a:t>
            </a:r>
            <a:r>
              <a:rPr lang="en-US" sz="5400" b="1" i="1" dirty="0"/>
              <a:t> </a:t>
            </a:r>
            <a:r>
              <a:rPr lang="en-US" sz="5400" b="1" i="1" dirty="0" err="1"/>
              <a:t>cây</a:t>
            </a:r>
            <a:r>
              <a:rPr lang="en-US" sz="5400" b="1" i="1" dirty="0"/>
              <a:t> </a:t>
            </a:r>
            <a:r>
              <a:rPr lang="en-US" sz="5400" b="1" i="1" dirty="0" err="1"/>
              <a:t>có</a:t>
            </a:r>
            <a:r>
              <a:rPr lang="en-US" sz="5400" b="1" i="1" dirty="0"/>
              <a:t> </a:t>
            </a:r>
            <a:r>
              <a:rPr lang="en-US" sz="5400" b="1" i="1" dirty="0" err="1"/>
              <a:t>rễ</a:t>
            </a:r>
            <a:r>
              <a:rPr lang="en-US" sz="5400" b="1" i="1" dirty="0"/>
              <a:t> </a:t>
            </a:r>
            <a:r>
              <a:rPr lang="en-US" sz="5400" b="1" i="1" dirty="0" err="1"/>
              <a:t>phình</a:t>
            </a:r>
            <a:r>
              <a:rPr lang="en-US" sz="5400" b="1" i="1" dirty="0"/>
              <a:t> to </a:t>
            </a:r>
            <a:r>
              <a:rPr lang="en-US" sz="5400" b="1" i="1" dirty="0" err="1"/>
              <a:t>tạo</a:t>
            </a:r>
            <a:r>
              <a:rPr lang="en-US" sz="5400" b="1" i="1" dirty="0"/>
              <a:t> </a:t>
            </a:r>
            <a:r>
              <a:rPr lang="en-US" sz="5400" b="1" i="1" dirty="0" err="1"/>
              <a:t>thành</a:t>
            </a:r>
            <a:r>
              <a:rPr lang="en-US" sz="5400" b="1" i="1" dirty="0"/>
              <a:t> </a:t>
            </a:r>
            <a:r>
              <a:rPr lang="en-US" sz="5400" b="1" i="1" dirty="0" err="1"/>
              <a:t>củ</a:t>
            </a:r>
            <a:r>
              <a:rPr lang="en-US" sz="5400" b="1" i="1" dirty="0"/>
              <a:t>, </a:t>
            </a:r>
            <a:r>
              <a:rPr lang="en-US" sz="5400" b="1" i="1" dirty="0" err="1"/>
              <a:t>loại</a:t>
            </a:r>
            <a:r>
              <a:rPr lang="en-US" sz="5400" b="1" i="1" dirty="0"/>
              <a:t> </a:t>
            </a:r>
            <a:r>
              <a:rPr lang="en-US" sz="5400" b="1" i="1" dirty="0" err="1"/>
              <a:t>rễ</a:t>
            </a:r>
            <a:r>
              <a:rPr lang="en-US" sz="5400" b="1" i="1" dirty="0"/>
              <a:t> </a:t>
            </a:r>
            <a:r>
              <a:rPr lang="en-US" sz="5400" b="1" i="1" dirty="0" err="1"/>
              <a:t>này</a:t>
            </a:r>
            <a:r>
              <a:rPr lang="en-US" sz="5400" b="1" i="1" dirty="0"/>
              <a:t> </a:t>
            </a:r>
            <a:r>
              <a:rPr lang="en-US" sz="5400" b="1" i="1" dirty="0" err="1"/>
              <a:t>gọi</a:t>
            </a:r>
            <a:r>
              <a:rPr lang="en-US" sz="5400" b="1" i="1" dirty="0"/>
              <a:t> </a:t>
            </a:r>
            <a:r>
              <a:rPr lang="en-US" sz="5400" b="1" i="1" dirty="0" err="1"/>
              <a:t>là</a:t>
            </a:r>
            <a:r>
              <a:rPr lang="en-US" sz="5400" b="1" i="1" dirty="0"/>
              <a:t> </a:t>
            </a:r>
            <a:r>
              <a:rPr lang="en-US" sz="5400" b="1" i="1" dirty="0" err="1"/>
              <a:t>rễ</a:t>
            </a:r>
            <a:r>
              <a:rPr lang="en-US" sz="5400" b="1" i="1" dirty="0"/>
              <a:t> </a:t>
            </a:r>
            <a:r>
              <a:rPr lang="en-US" sz="5400" b="1" i="1" dirty="0" err="1"/>
              <a:t>củ</a:t>
            </a:r>
            <a:r>
              <a:rPr lang="en-US" sz="54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0791087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4039AC-D654-4746-97C6-FAB67F15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C1C29257-B722-4BAE-92A6-E50E7D7381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76760" y="4940429"/>
            <a:ext cx="1255551" cy="1656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4B0853-4624-4CE0-A03A-0A1D3118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949" y="2902629"/>
            <a:ext cx="1066662" cy="345096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23F7F3-A176-44AA-8CE9-4E94BA4B93C0}"/>
              </a:ext>
            </a:extLst>
          </p:cNvPr>
          <p:cNvGrpSpPr/>
          <p:nvPr/>
        </p:nvGrpSpPr>
        <p:grpSpPr>
          <a:xfrm>
            <a:off x="2552260" y="876470"/>
            <a:ext cx="9302172" cy="5864856"/>
            <a:chOff x="6719777" y="504405"/>
            <a:chExt cx="5074077" cy="58648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8225BA3-7B37-4C33-97BE-7417FFE59A8A}"/>
                </a:ext>
              </a:extLst>
            </p:cNvPr>
            <p:cNvSpPr/>
            <p:nvPr/>
          </p:nvSpPr>
          <p:spPr>
            <a:xfrm>
              <a:off x="6719777" y="504405"/>
              <a:ext cx="5074077" cy="5864856"/>
            </a:xfrm>
            <a:prstGeom prst="roundRect">
              <a:avLst>
                <a:gd name="adj" fmla="val 2837"/>
              </a:avLst>
            </a:prstGeom>
            <a:solidFill>
              <a:schemeClr val="bg1"/>
            </a:solidFill>
            <a:ln w="76200">
              <a:solidFill>
                <a:srgbClr val="7E2D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A68257B-EABB-42E0-BD7C-35B1891C6F00}"/>
                </a:ext>
              </a:extLst>
            </p:cNvPr>
            <p:cNvSpPr txBox="1"/>
            <p:nvPr/>
          </p:nvSpPr>
          <p:spPr>
            <a:xfrm>
              <a:off x="7117215" y="621215"/>
              <a:ext cx="434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KẾT LUẬN</a:t>
              </a:r>
              <a:endParaRPr lang="vi-VN" sz="4400" b="1" dirty="0"/>
            </a:p>
          </p:txBody>
        </p:sp>
      </p:grpSp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C2E6F2B8-6365-4AC0-A95A-A3DBEAE280DA}"/>
              </a:ext>
            </a:extLst>
          </p:cNvPr>
          <p:cNvSpPr/>
          <p:nvPr/>
        </p:nvSpPr>
        <p:spPr>
          <a:xfrm>
            <a:off x="4056042" y="61039"/>
            <a:ext cx="5046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loại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xmlns="" id="{C05574B3-93F5-404A-BC61-14381F85DD5A}"/>
              </a:ext>
            </a:extLst>
          </p:cNvPr>
          <p:cNvSpPr/>
          <p:nvPr/>
        </p:nvSpPr>
        <p:spPr>
          <a:xfrm>
            <a:off x="3552795" y="2045250"/>
            <a:ext cx="79626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i="1" dirty="0" err="1"/>
              <a:t>Cây</a:t>
            </a:r>
            <a:r>
              <a:rPr lang="en-US" sz="2400" b="1" i="1" dirty="0"/>
              <a:t> </a:t>
            </a:r>
            <a:r>
              <a:rPr lang="en-US" sz="2400" b="1" i="1" dirty="0" err="1"/>
              <a:t>có</a:t>
            </a:r>
            <a:r>
              <a:rPr lang="en-US" sz="2400" b="1" i="1" dirty="0"/>
              <a:t> 2 </a:t>
            </a:r>
            <a:r>
              <a:rPr lang="en-US" sz="2400" b="1" i="1" dirty="0" err="1"/>
              <a:t>loại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chính</a:t>
            </a:r>
            <a:r>
              <a:rPr lang="en-US" sz="2400" b="1" i="1" dirty="0"/>
              <a:t> </a:t>
            </a:r>
            <a:r>
              <a:rPr lang="en-US" sz="2400" b="1" i="1" dirty="0" err="1"/>
              <a:t>là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cọc</a:t>
            </a:r>
            <a:r>
              <a:rPr lang="en-US" sz="2400" b="1" i="1" dirty="0"/>
              <a:t> </a:t>
            </a:r>
            <a:r>
              <a:rPr lang="en-US" sz="2400" b="1" i="1" dirty="0" err="1"/>
              <a:t>và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chùm</a:t>
            </a:r>
            <a:r>
              <a:rPr lang="en-US" sz="2400" b="1" i="1" dirty="0"/>
              <a:t>.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cọc</a:t>
            </a:r>
            <a:r>
              <a:rPr lang="en-US" sz="2400" b="1" i="1" dirty="0"/>
              <a:t> </a:t>
            </a:r>
            <a:r>
              <a:rPr lang="en-US" sz="2400" b="1" i="1" dirty="0" err="1"/>
              <a:t>có</a:t>
            </a:r>
            <a:r>
              <a:rPr lang="en-US" sz="2400" b="1" i="1" dirty="0"/>
              <a:t> </a:t>
            </a:r>
            <a:r>
              <a:rPr lang="en-US" sz="2400" b="1" i="1" dirty="0" err="1"/>
              <a:t>đặc</a:t>
            </a:r>
            <a:r>
              <a:rPr lang="en-US" sz="2400" b="1" i="1" dirty="0"/>
              <a:t> </a:t>
            </a:r>
          </a:p>
          <a:p>
            <a:pPr lvl="0">
              <a:spcBef>
                <a:spcPct val="50000"/>
              </a:spcBef>
            </a:pPr>
            <a:r>
              <a:rPr lang="en-US" sz="2400" b="1" i="1" dirty="0" err="1"/>
              <a:t>điểm</a:t>
            </a:r>
            <a:r>
              <a:rPr lang="en-US" sz="2400" b="1" i="1" dirty="0"/>
              <a:t> </a:t>
            </a:r>
            <a:r>
              <a:rPr lang="en-US" sz="2400" b="1" i="1" dirty="0" err="1"/>
              <a:t>là</a:t>
            </a:r>
            <a:r>
              <a:rPr lang="en-US" sz="2400" b="1" i="1" dirty="0"/>
              <a:t> </a:t>
            </a:r>
            <a:r>
              <a:rPr lang="en-US" sz="2400" b="1" i="1" dirty="0" err="1"/>
              <a:t>gồm</a:t>
            </a:r>
            <a:r>
              <a:rPr lang="en-US" sz="2400" b="1" i="1" dirty="0"/>
              <a:t> </a:t>
            </a:r>
            <a:r>
              <a:rPr lang="en-US" sz="2400" b="1" i="1" dirty="0" err="1"/>
              <a:t>một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to,dài</a:t>
            </a:r>
            <a:r>
              <a:rPr lang="en-US" sz="2400" b="1" i="1" dirty="0"/>
              <a:t> </a:t>
            </a:r>
            <a:r>
              <a:rPr lang="en-US" sz="2400" b="1" i="1" dirty="0" err="1"/>
              <a:t>xung</a:t>
            </a:r>
            <a:r>
              <a:rPr lang="en-US" sz="2400" b="1" i="1" dirty="0"/>
              <a:t> </a:t>
            </a:r>
            <a:r>
              <a:rPr lang="en-US" sz="2400" b="1" i="1" dirty="0" err="1"/>
              <a:t>quanh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đó</a:t>
            </a:r>
            <a:r>
              <a:rPr lang="en-US" sz="2400" b="1" i="1" dirty="0"/>
              <a:t> </a:t>
            </a:r>
            <a:r>
              <a:rPr lang="en-US" sz="2400" b="1" i="1" dirty="0" err="1"/>
              <a:t>đâm</a:t>
            </a:r>
            <a:r>
              <a:rPr lang="en-US" sz="2400" b="1" i="1" dirty="0"/>
              <a:t> ra </a:t>
            </a:r>
            <a:r>
              <a:rPr lang="en-US" sz="2400" b="1" i="1" dirty="0" err="1"/>
              <a:t>nhiều</a:t>
            </a:r>
            <a:r>
              <a:rPr lang="en-US" sz="2400" b="1" i="1" dirty="0"/>
              <a:t> </a:t>
            </a:r>
          </a:p>
          <a:p>
            <a:pPr lvl="0">
              <a:spcBef>
                <a:spcPct val="50000"/>
              </a:spcBef>
            </a:pPr>
            <a:r>
              <a:rPr lang="en-US" sz="2400" b="1" i="1" dirty="0" err="1"/>
              <a:t>rễ</a:t>
            </a:r>
            <a:r>
              <a:rPr lang="en-US" sz="2400" b="1" i="1" dirty="0"/>
              <a:t> con ;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chùm</a:t>
            </a:r>
            <a:r>
              <a:rPr lang="en-US" sz="2400" b="1" i="1" dirty="0"/>
              <a:t> </a:t>
            </a:r>
            <a:r>
              <a:rPr lang="en-US" sz="2400" b="1" i="1" dirty="0" err="1"/>
              <a:t>đặc</a:t>
            </a:r>
            <a:r>
              <a:rPr lang="en-US" sz="2400" b="1" i="1" dirty="0"/>
              <a:t> </a:t>
            </a:r>
            <a:r>
              <a:rPr lang="en-US" sz="2400" b="1" i="1" dirty="0" err="1"/>
              <a:t>điểm</a:t>
            </a:r>
            <a:r>
              <a:rPr lang="en-US" sz="2400" b="1" i="1" dirty="0"/>
              <a:t> </a:t>
            </a:r>
            <a:r>
              <a:rPr lang="en-US" sz="2400" b="1" i="1" dirty="0" err="1"/>
              <a:t>là</a:t>
            </a:r>
            <a:r>
              <a:rPr lang="en-US" sz="2400" b="1" i="1" dirty="0"/>
              <a:t> </a:t>
            </a:r>
            <a:r>
              <a:rPr lang="en-US" sz="2400" b="1" i="1" dirty="0" err="1"/>
              <a:t>có</a:t>
            </a:r>
            <a:r>
              <a:rPr lang="en-US" sz="2400" b="1" i="1" dirty="0"/>
              <a:t> </a:t>
            </a:r>
            <a:r>
              <a:rPr lang="en-US" sz="2400" b="1" i="1" dirty="0" err="1"/>
              <a:t>nhiều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dài</a:t>
            </a:r>
            <a:r>
              <a:rPr lang="en-US" sz="2400" b="1" i="1" dirty="0"/>
              <a:t> </a:t>
            </a:r>
            <a:r>
              <a:rPr lang="en-US" sz="2400" b="1" i="1" dirty="0" err="1"/>
              <a:t>mọc</a:t>
            </a:r>
            <a:r>
              <a:rPr lang="en-US" sz="2400" b="1" i="1" dirty="0"/>
              <a:t> </a:t>
            </a:r>
            <a:r>
              <a:rPr lang="en-US" sz="2400" b="1" i="1" dirty="0" err="1"/>
              <a:t>đều</a:t>
            </a:r>
            <a:r>
              <a:rPr lang="en-US" sz="2400" b="1" i="1" dirty="0"/>
              <a:t> ra </a:t>
            </a:r>
            <a:r>
              <a:rPr lang="en-US" sz="2400" b="1" i="1" dirty="0" err="1"/>
              <a:t>từ</a:t>
            </a:r>
            <a:r>
              <a:rPr lang="en-US" sz="2400" b="1" i="1" dirty="0"/>
              <a:t> </a:t>
            </a:r>
          </a:p>
          <a:p>
            <a:pPr lvl="0">
              <a:spcBef>
                <a:spcPct val="50000"/>
              </a:spcBef>
            </a:pPr>
            <a:r>
              <a:rPr lang="en-US" sz="2400" b="1" i="1" dirty="0" err="1"/>
              <a:t>gốc</a:t>
            </a:r>
            <a:r>
              <a:rPr lang="en-US" sz="2400" b="1" i="1" dirty="0"/>
              <a:t> </a:t>
            </a:r>
            <a:r>
              <a:rPr lang="en-US" sz="2400" b="1" i="1" dirty="0" err="1"/>
              <a:t>thành</a:t>
            </a:r>
            <a:r>
              <a:rPr lang="en-US" sz="2400" b="1" i="1" dirty="0"/>
              <a:t> </a:t>
            </a:r>
            <a:r>
              <a:rPr lang="en-US" sz="2400" b="1" i="1" dirty="0" err="1"/>
              <a:t>chùm</a:t>
            </a:r>
            <a:r>
              <a:rPr lang="en-US" sz="2400" b="1" i="1" dirty="0"/>
              <a:t>.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xmlns="" id="{B0106397-B706-4115-8511-CB211A18F66C}"/>
              </a:ext>
            </a:extLst>
          </p:cNvPr>
          <p:cNvSpPr/>
          <p:nvPr/>
        </p:nvSpPr>
        <p:spPr>
          <a:xfrm>
            <a:off x="3549859" y="4411870"/>
            <a:ext cx="7624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i="1" dirty="0" err="1"/>
              <a:t>Một</a:t>
            </a:r>
            <a:r>
              <a:rPr lang="en-US" sz="2400" b="1" i="1" dirty="0"/>
              <a:t> </a:t>
            </a:r>
            <a:r>
              <a:rPr lang="en-US" sz="2400" b="1" i="1" dirty="0" err="1"/>
              <a:t>số</a:t>
            </a:r>
            <a:r>
              <a:rPr lang="en-US" sz="2400" b="1" i="1" dirty="0"/>
              <a:t> </a:t>
            </a:r>
            <a:r>
              <a:rPr lang="en-US" sz="2400" b="1" i="1" dirty="0" err="1"/>
              <a:t>cây</a:t>
            </a:r>
            <a:r>
              <a:rPr lang="en-US" sz="2400" b="1" i="1" dirty="0"/>
              <a:t> </a:t>
            </a:r>
            <a:r>
              <a:rPr lang="en-US" sz="2400" b="1" i="1" dirty="0" err="1"/>
              <a:t>ngoài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chính</a:t>
            </a:r>
            <a:r>
              <a:rPr lang="en-US" sz="2400" b="1" i="1" dirty="0"/>
              <a:t> </a:t>
            </a:r>
            <a:r>
              <a:rPr lang="en-US" sz="2400" b="1" i="1" dirty="0" err="1"/>
              <a:t>còn</a:t>
            </a:r>
            <a:r>
              <a:rPr lang="en-US" sz="2400" b="1" i="1" dirty="0"/>
              <a:t> </a:t>
            </a:r>
            <a:r>
              <a:rPr lang="en-US" sz="2400" b="1" i="1" dirty="0" err="1"/>
              <a:t>có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 </a:t>
            </a:r>
            <a:r>
              <a:rPr lang="en-US" sz="2400" b="1" i="1" dirty="0" err="1"/>
              <a:t>phụ</a:t>
            </a:r>
            <a:r>
              <a:rPr lang="en-US" sz="2400" b="1" i="1" dirty="0"/>
              <a:t> </a:t>
            </a:r>
            <a:r>
              <a:rPr lang="en-US" sz="2400" b="1" i="1" dirty="0" err="1"/>
              <a:t>được</a:t>
            </a:r>
            <a:r>
              <a:rPr lang="en-US" sz="2400" b="1" i="1" dirty="0"/>
              <a:t> </a:t>
            </a:r>
            <a:r>
              <a:rPr lang="en-US" sz="2400" b="1" i="1" dirty="0" err="1"/>
              <a:t>mọc</a:t>
            </a:r>
            <a:r>
              <a:rPr lang="en-US" sz="2400" b="1" i="1" dirty="0"/>
              <a:t> ra </a:t>
            </a:r>
            <a:r>
              <a:rPr lang="en-US" sz="2400" b="1" i="1" dirty="0" err="1"/>
              <a:t>từ</a:t>
            </a:r>
            <a:r>
              <a:rPr lang="en-US" sz="2400" b="1" i="1" dirty="0"/>
              <a:t> </a:t>
            </a:r>
          </a:p>
          <a:p>
            <a:pPr lvl="0">
              <a:spcBef>
                <a:spcPct val="50000"/>
              </a:spcBef>
            </a:pPr>
            <a:r>
              <a:rPr lang="en-US" sz="2400" b="1" i="1" dirty="0" err="1"/>
              <a:t>thân</a:t>
            </a:r>
            <a:r>
              <a:rPr lang="en-US" sz="2400" b="1" i="1" dirty="0"/>
              <a:t> </a:t>
            </a:r>
            <a:r>
              <a:rPr lang="en-US" sz="2400" b="1" i="1" dirty="0" err="1"/>
              <a:t>và</a:t>
            </a:r>
            <a:r>
              <a:rPr lang="en-US" sz="2400" b="1" i="1" dirty="0"/>
              <a:t> </a:t>
            </a:r>
            <a:r>
              <a:rPr lang="en-US" sz="2400" b="1" i="1" dirty="0" err="1"/>
              <a:t>cành</a:t>
            </a:r>
            <a:r>
              <a:rPr lang="en-US" sz="2400" b="1" i="1" dirty="0"/>
              <a:t> .</a:t>
            </a:r>
            <a:r>
              <a:rPr lang="en-US" sz="2400" b="1" i="1" dirty="0" err="1"/>
              <a:t>Một</a:t>
            </a:r>
            <a:r>
              <a:rPr lang="en-US" sz="2400" b="1" i="1" dirty="0"/>
              <a:t> </a:t>
            </a:r>
            <a:r>
              <a:rPr lang="en-US" sz="2400" b="1" i="1" dirty="0" err="1"/>
              <a:t>số</a:t>
            </a:r>
            <a:r>
              <a:rPr lang="en-US" sz="2400" b="1" i="1" dirty="0"/>
              <a:t> </a:t>
            </a:r>
            <a:r>
              <a:rPr lang="en-US" sz="2400" b="1" i="1" dirty="0" err="1"/>
              <a:t>cây</a:t>
            </a:r>
            <a:r>
              <a:rPr lang="en-US" sz="2400" b="1" i="1" dirty="0"/>
              <a:t> </a:t>
            </a:r>
            <a:r>
              <a:rPr lang="en-US" sz="2400" b="1" i="1" dirty="0" err="1"/>
              <a:t>có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phình</a:t>
            </a:r>
            <a:r>
              <a:rPr lang="en-US" sz="2400" b="1" i="1" dirty="0"/>
              <a:t> to </a:t>
            </a:r>
            <a:r>
              <a:rPr lang="en-US" sz="2400" b="1" i="1" dirty="0" err="1"/>
              <a:t>tạo</a:t>
            </a:r>
            <a:r>
              <a:rPr lang="en-US" sz="2400" b="1" i="1" dirty="0"/>
              <a:t> </a:t>
            </a:r>
            <a:r>
              <a:rPr lang="en-US" sz="2400" b="1" i="1" dirty="0" err="1"/>
              <a:t>thành</a:t>
            </a:r>
            <a:r>
              <a:rPr lang="en-US" sz="2400" b="1" i="1" dirty="0"/>
              <a:t> </a:t>
            </a:r>
            <a:r>
              <a:rPr lang="en-US" sz="2400" b="1" i="1" dirty="0" err="1"/>
              <a:t>củ</a:t>
            </a:r>
            <a:r>
              <a:rPr lang="en-US" sz="2400" b="1" i="1" dirty="0"/>
              <a:t>, </a:t>
            </a:r>
            <a:r>
              <a:rPr lang="en-US" sz="2400" b="1" i="1" dirty="0" err="1"/>
              <a:t>loại</a:t>
            </a:r>
            <a:r>
              <a:rPr lang="en-US" sz="2400" b="1" i="1" dirty="0"/>
              <a:t> </a:t>
            </a:r>
          </a:p>
          <a:p>
            <a:pPr lvl="0">
              <a:spcBef>
                <a:spcPct val="50000"/>
              </a:spcBef>
            </a:pP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này</a:t>
            </a:r>
            <a:r>
              <a:rPr lang="en-US" sz="2400" b="1" i="1" dirty="0"/>
              <a:t> </a:t>
            </a:r>
            <a:r>
              <a:rPr lang="en-US" sz="2400" b="1" i="1" dirty="0" err="1"/>
              <a:t>gọi</a:t>
            </a:r>
            <a:r>
              <a:rPr lang="en-US" sz="2400" b="1" i="1" dirty="0"/>
              <a:t> </a:t>
            </a:r>
            <a:r>
              <a:rPr lang="en-US" sz="2400" b="1" i="1" dirty="0" err="1"/>
              <a:t>là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củ</a:t>
            </a:r>
            <a:r>
              <a:rPr lang="en-US" sz="2400" b="1" i="1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1587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xmlns="" id="{B2446E96-9295-487F-9A23-F279F02D9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3269" y="4239221"/>
            <a:ext cx="3464095" cy="2340429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xmlns="" id="{6B32AF8E-A0D8-4FF0-A687-52CAC0CEE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25146" y="5661213"/>
            <a:ext cx="4215591" cy="1317373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xmlns="" id="{54159F1E-105A-41BC-963D-E31F276F8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1583" y="827012"/>
            <a:ext cx="1913957" cy="889990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xmlns="" id="{09BB9120-1B3E-4F25-B0C4-F5C9C02DD3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867127" y="857727"/>
            <a:ext cx="2242512" cy="1042768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0A7F8BB5-1FCB-4896-8142-178F0471A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99678" y="778455"/>
            <a:ext cx="2242512" cy="104276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xmlns="" id="{4D84452C-D96C-4D1D-AAAC-2D11DCE0D3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7944" y="105250"/>
            <a:ext cx="1514704" cy="1559541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3C0828C7-8FBF-4F82-BF36-F7055C8817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33913" y="485099"/>
            <a:ext cx="2242512" cy="1042768"/>
          </a:xfrm>
          <a:prstGeom prst="rect">
            <a:avLst/>
          </a:prstGeom>
        </p:spPr>
      </p:pic>
      <p:pic>
        <p:nvPicPr>
          <p:cNvPr id="100" name="Picture 26">
            <a:extLst>
              <a:ext uri="{FF2B5EF4-FFF2-40B4-BE49-F238E27FC236}">
                <a16:creationId xmlns:a16="http://schemas.microsoft.com/office/drawing/2014/main" xmlns="" id="{3C365880-3D45-4BD1-B42C-A6647EAC8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0" y="6116227"/>
            <a:ext cx="2103785" cy="744214"/>
          </a:xfrm>
          <a:prstGeom prst="rect">
            <a:avLst/>
          </a:prstGeom>
        </p:spPr>
      </p:pic>
      <p:pic>
        <p:nvPicPr>
          <p:cNvPr id="101" name="Picture 27">
            <a:extLst>
              <a:ext uri="{FF2B5EF4-FFF2-40B4-BE49-F238E27FC236}">
                <a16:creationId xmlns:a16="http://schemas.microsoft.com/office/drawing/2014/main" xmlns="" id="{6E8E511B-3FCA-4977-A100-CB2EE00E19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0863" y="5592578"/>
            <a:ext cx="641251" cy="1082280"/>
          </a:xfrm>
          <a:prstGeom prst="rect">
            <a:avLst/>
          </a:prstGeom>
        </p:spPr>
      </p:pic>
      <p:pic>
        <p:nvPicPr>
          <p:cNvPr id="102" name="Picture 28">
            <a:extLst>
              <a:ext uri="{FF2B5EF4-FFF2-40B4-BE49-F238E27FC236}">
                <a16:creationId xmlns:a16="http://schemas.microsoft.com/office/drawing/2014/main" xmlns="" id="{1014440B-16CF-4BAA-9ABB-E7836D318D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93582" y="6133718"/>
            <a:ext cx="374980" cy="632878"/>
          </a:xfrm>
          <a:prstGeom prst="rect">
            <a:avLst/>
          </a:prstGeom>
        </p:spPr>
      </p:pic>
      <p:pic>
        <p:nvPicPr>
          <p:cNvPr id="103" name="Picture 24">
            <a:extLst>
              <a:ext uri="{FF2B5EF4-FFF2-40B4-BE49-F238E27FC236}">
                <a16:creationId xmlns:a16="http://schemas.microsoft.com/office/drawing/2014/main" xmlns="" id="{3BB3B0B0-40A1-492E-B645-2E15344AB9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03711" y="5792022"/>
            <a:ext cx="1526832" cy="1082142"/>
          </a:xfrm>
          <a:prstGeom prst="rect">
            <a:avLst/>
          </a:prstGeom>
        </p:spPr>
      </p:pic>
      <p:grpSp>
        <p:nvGrpSpPr>
          <p:cNvPr id="19" name="Group 148">
            <a:extLst>
              <a:ext uri="{FF2B5EF4-FFF2-40B4-BE49-F238E27FC236}">
                <a16:creationId xmlns:a16="http://schemas.microsoft.com/office/drawing/2014/main" xmlns="" id="{C40EA384-67E3-4020-847E-497F6EEB40BD}"/>
              </a:ext>
            </a:extLst>
          </p:cNvPr>
          <p:cNvGrpSpPr/>
          <p:nvPr/>
        </p:nvGrpSpPr>
        <p:grpSpPr>
          <a:xfrm>
            <a:off x="7859500" y="4639146"/>
            <a:ext cx="4523673" cy="2411134"/>
            <a:chOff x="7840520" y="4602954"/>
            <a:chExt cx="4523673" cy="2411134"/>
          </a:xfrm>
        </p:grpSpPr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xmlns="" id="{4E9E77E7-A01C-4230-BCBD-9B482D0C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0904361" y="4602954"/>
              <a:ext cx="1459832" cy="2411134"/>
            </a:xfrm>
            <a:prstGeom prst="rect">
              <a:avLst/>
            </a:prstGeom>
          </p:spPr>
        </p:pic>
        <p:pic>
          <p:nvPicPr>
            <p:cNvPr id="21" name="Picture 38">
              <a:extLst>
                <a:ext uri="{FF2B5EF4-FFF2-40B4-BE49-F238E27FC236}">
                  <a16:creationId xmlns:a16="http://schemas.microsoft.com/office/drawing/2014/main" xmlns="" id="{B9A26FFF-B76B-42DD-8C29-9E1BD4D1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7840520" y="6121933"/>
              <a:ext cx="4395537" cy="743089"/>
            </a:xfrm>
            <a:prstGeom prst="rect">
              <a:avLst/>
            </a:prstGeom>
          </p:spPr>
        </p:pic>
      </p:grpSp>
      <p:sp>
        <p:nvSpPr>
          <p:cNvPr id="18" name="Text Box 17">
            <a:extLst>
              <a:ext uri="{FF2B5EF4-FFF2-40B4-BE49-F238E27FC236}">
                <a16:creationId xmlns:a16="http://schemas.microsoft.com/office/drawing/2014/main" xmlns="" id="{F5A9053F-B776-4541-99C5-BF5F3865F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98" y="2125679"/>
            <a:ext cx="112653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solidFill>
                  <a:srgbClr val="C00000"/>
                </a:solidFill>
              </a:rPr>
              <a:t>Hoạt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động</a:t>
            </a:r>
            <a:r>
              <a:rPr lang="en-US" sz="4800" b="1" dirty="0">
                <a:solidFill>
                  <a:srgbClr val="C00000"/>
                </a:solidFill>
              </a:rPr>
              <a:t> 2</a:t>
            </a:r>
            <a:r>
              <a:rPr lang="en-US" sz="4800" b="1">
                <a:solidFill>
                  <a:srgbClr val="C00000"/>
                </a:solidFill>
              </a:rPr>
              <a:t>: </a:t>
            </a:r>
          </a:p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C00000"/>
                </a:solidFill>
              </a:rPr>
              <a:t>Giới </a:t>
            </a:r>
            <a:r>
              <a:rPr lang="en-US" sz="4800" b="1" dirty="0" err="1">
                <a:solidFill>
                  <a:srgbClr val="C00000"/>
                </a:solidFill>
              </a:rPr>
              <a:t>thiệu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một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số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loại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cây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theo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loại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rễ</a:t>
            </a:r>
            <a:r>
              <a:rPr lang="en-US" sz="48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2739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07407E-6 L -3.33333E-6 -0.04005 " pathEditMode="relative" rAng="0" ptsTypes="AA">
                                      <p:cBhvr>
                                        <p:cTn id="22" dur="2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0833E-6 3.33333E-6 L -2.70833E-6 -0.04005 " pathEditMode="relative" rAng="0" ptsTypes="AA">
                                      <p:cBhvr>
                                        <p:cTn id="24" dur="2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70833E-6 7.40741E-7 L -2.70833E-6 -0.04005 " pathEditMode="relative" rAng="0" ptsTypes="AA">
                                      <p:cBhvr>
                                        <p:cTn id="26" dur="2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375E-6 -1.85185E-6 L -4.375E-6 -0.04004 " pathEditMode="relative" rAng="0" ptsTypes="AA">
                                      <p:cBhvr>
                                        <p:cTn id="28" dur="2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08EE413-7375-45CE-BC7E-A1806035F416}"/>
              </a:ext>
            </a:extLst>
          </p:cNvPr>
          <p:cNvSpPr txBox="1">
            <a:spLocks/>
          </p:cNvSpPr>
          <p:nvPr/>
        </p:nvSpPr>
        <p:spPr bwMode="auto">
          <a:xfrm>
            <a:off x="304801" y="61385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dirty="0" err="1">
                <a:solidFill>
                  <a:srgbClr val="000000"/>
                </a:solidFill>
              </a:rPr>
              <a:t>Cây</a:t>
            </a:r>
            <a:r>
              <a:rPr lang="en-US" altLang="vi-VN" sz="3733" dirty="0">
                <a:solidFill>
                  <a:srgbClr val="000000"/>
                </a:solidFill>
              </a:rPr>
              <a:t> </a:t>
            </a:r>
            <a:r>
              <a:rPr lang="en-US" altLang="vi-VN" sz="3733" dirty="0" err="1">
                <a:solidFill>
                  <a:srgbClr val="000000"/>
                </a:solidFill>
              </a:rPr>
              <a:t>có</a:t>
            </a:r>
            <a:r>
              <a:rPr lang="en-US" altLang="vi-VN" sz="3733" dirty="0">
                <a:solidFill>
                  <a:srgbClr val="000000"/>
                </a:solidFill>
              </a:rPr>
              <a:t> </a:t>
            </a:r>
            <a:r>
              <a:rPr lang="en-US" altLang="vi-VN" sz="3733" dirty="0" err="1">
                <a:solidFill>
                  <a:srgbClr val="000000"/>
                </a:solidFill>
              </a:rPr>
              <a:t>rễ</a:t>
            </a:r>
            <a:r>
              <a:rPr lang="en-US" altLang="vi-VN" sz="3733" dirty="0">
                <a:solidFill>
                  <a:srgbClr val="000000"/>
                </a:solidFill>
              </a:rPr>
              <a:t> </a:t>
            </a:r>
            <a:r>
              <a:rPr lang="en-US" altLang="vi-VN" sz="3733" dirty="0" err="1">
                <a:solidFill>
                  <a:srgbClr val="000000"/>
                </a:solidFill>
              </a:rPr>
              <a:t>cọc</a:t>
            </a:r>
            <a:endParaRPr lang="en-US" altLang="vi-VN" sz="3733" dirty="0">
              <a:solidFill>
                <a:srgbClr val="000000"/>
              </a:solidFill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xmlns="" id="{7AAE79DE-2AFB-435A-BC3C-C295DE0EA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2" y="1247776"/>
            <a:ext cx="5302249" cy="4720167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xmlns="" id="{BB695CEC-E85A-474B-8BE3-94FDC1262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1" y="6044142"/>
            <a:ext cx="228620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>
                <a:solidFill>
                  <a:srgbClr val="000000"/>
                </a:solidFill>
                <a:latin typeface="Times New Roman" panose="02020603050405020304" pitchFamily="18" charset="0"/>
              </a:rPr>
              <a:t>Cây nhãn </a:t>
            </a:r>
            <a:endParaRPr lang="vi-VN" altLang="vi-VN" sz="3733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4B653B53-A744-4D08-A9D0-840DE6B9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163109"/>
            <a:ext cx="3962400" cy="488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xmlns="" id="{2D850DFD-23C3-45BD-9DE2-40B2940F3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8960"/>
            <a:ext cx="4775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rau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dền</a:t>
            </a:r>
            <a:endParaRPr lang="en-US" altLang="vi-VN" sz="3733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42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xmlns="" id="{B2446E96-9295-487F-9A23-F279F02D9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3269" y="4239221"/>
            <a:ext cx="3464095" cy="2340429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xmlns="" id="{6B32AF8E-A0D8-4FF0-A687-52CAC0CEE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25146" y="5661213"/>
            <a:ext cx="4215591" cy="1317373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xmlns="" id="{54159F1E-105A-41BC-963D-E31F276F8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1583" y="827012"/>
            <a:ext cx="1913957" cy="889990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xmlns="" id="{09BB9120-1B3E-4F25-B0C4-F5C9C02DD3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867127" y="857727"/>
            <a:ext cx="2242512" cy="1042768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0A7F8BB5-1FCB-4896-8142-178F0471A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99678" y="778455"/>
            <a:ext cx="2242512" cy="104276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xmlns="" id="{4D84452C-D96C-4D1D-AAAC-2D11DCE0D3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7944" y="105250"/>
            <a:ext cx="1514704" cy="1559541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3C0828C7-8FBF-4F82-BF36-F7055C8817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33913" y="485099"/>
            <a:ext cx="2242512" cy="1042768"/>
          </a:xfrm>
          <a:prstGeom prst="rect">
            <a:avLst/>
          </a:prstGeom>
        </p:spPr>
      </p:pic>
      <p:pic>
        <p:nvPicPr>
          <p:cNvPr id="100" name="Picture 26">
            <a:extLst>
              <a:ext uri="{FF2B5EF4-FFF2-40B4-BE49-F238E27FC236}">
                <a16:creationId xmlns:a16="http://schemas.microsoft.com/office/drawing/2014/main" xmlns="" id="{3C365880-3D45-4BD1-B42C-A6647EAC8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0" y="6116227"/>
            <a:ext cx="2103785" cy="744214"/>
          </a:xfrm>
          <a:prstGeom prst="rect">
            <a:avLst/>
          </a:prstGeom>
        </p:spPr>
      </p:pic>
      <p:pic>
        <p:nvPicPr>
          <p:cNvPr id="101" name="Picture 27">
            <a:extLst>
              <a:ext uri="{FF2B5EF4-FFF2-40B4-BE49-F238E27FC236}">
                <a16:creationId xmlns:a16="http://schemas.microsoft.com/office/drawing/2014/main" xmlns="" id="{6E8E511B-3FCA-4977-A100-CB2EE00E19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0863" y="5592578"/>
            <a:ext cx="641251" cy="1082280"/>
          </a:xfrm>
          <a:prstGeom prst="rect">
            <a:avLst/>
          </a:prstGeom>
        </p:spPr>
      </p:pic>
      <p:pic>
        <p:nvPicPr>
          <p:cNvPr id="102" name="Picture 28">
            <a:extLst>
              <a:ext uri="{FF2B5EF4-FFF2-40B4-BE49-F238E27FC236}">
                <a16:creationId xmlns:a16="http://schemas.microsoft.com/office/drawing/2014/main" xmlns="" id="{1014440B-16CF-4BAA-9ABB-E7836D318D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93582" y="6133718"/>
            <a:ext cx="374980" cy="632878"/>
          </a:xfrm>
          <a:prstGeom prst="rect">
            <a:avLst/>
          </a:prstGeom>
        </p:spPr>
      </p:pic>
      <p:pic>
        <p:nvPicPr>
          <p:cNvPr id="103" name="Picture 24">
            <a:extLst>
              <a:ext uri="{FF2B5EF4-FFF2-40B4-BE49-F238E27FC236}">
                <a16:creationId xmlns:a16="http://schemas.microsoft.com/office/drawing/2014/main" xmlns="" id="{3BB3B0B0-40A1-492E-B645-2E15344AB9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03711" y="5792022"/>
            <a:ext cx="1526832" cy="1082142"/>
          </a:xfrm>
          <a:prstGeom prst="rect">
            <a:avLst/>
          </a:prstGeom>
        </p:spPr>
      </p:pic>
      <p:grpSp>
        <p:nvGrpSpPr>
          <p:cNvPr id="19" name="Group 148">
            <a:extLst>
              <a:ext uri="{FF2B5EF4-FFF2-40B4-BE49-F238E27FC236}">
                <a16:creationId xmlns:a16="http://schemas.microsoft.com/office/drawing/2014/main" xmlns="" id="{C40EA384-67E3-4020-847E-497F6EEB40BD}"/>
              </a:ext>
            </a:extLst>
          </p:cNvPr>
          <p:cNvGrpSpPr/>
          <p:nvPr/>
        </p:nvGrpSpPr>
        <p:grpSpPr>
          <a:xfrm>
            <a:off x="7859500" y="4639146"/>
            <a:ext cx="4523673" cy="2411134"/>
            <a:chOff x="7840520" y="4602954"/>
            <a:chExt cx="4523673" cy="2411134"/>
          </a:xfrm>
        </p:grpSpPr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xmlns="" id="{4E9E77E7-A01C-4230-BCBD-9B482D0C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0904361" y="4602954"/>
              <a:ext cx="1459832" cy="2411134"/>
            </a:xfrm>
            <a:prstGeom prst="rect">
              <a:avLst/>
            </a:prstGeom>
          </p:spPr>
        </p:pic>
        <p:pic>
          <p:nvPicPr>
            <p:cNvPr id="21" name="Picture 38">
              <a:extLst>
                <a:ext uri="{FF2B5EF4-FFF2-40B4-BE49-F238E27FC236}">
                  <a16:creationId xmlns:a16="http://schemas.microsoft.com/office/drawing/2014/main" xmlns="" id="{B9A26FFF-B76B-42DD-8C29-9E1BD4D1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7840520" y="6121933"/>
              <a:ext cx="4395537" cy="743089"/>
            </a:xfrm>
            <a:prstGeom prst="rect">
              <a:avLst/>
            </a:prstGeom>
          </p:spPr>
        </p:pic>
      </p:grpSp>
      <p:sp>
        <p:nvSpPr>
          <p:cNvPr id="23" name="Text Box 10">
            <a:extLst>
              <a:ext uri="{FF2B5EF4-FFF2-40B4-BE49-F238E27FC236}">
                <a16:creationId xmlns:a16="http://schemas.microsoft.com/office/drawing/2014/main" xmlns="" id="{7DBBEEBC-F1B2-47B4-8B8B-83D0E0D60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199" y="2611491"/>
            <a:ext cx="88712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</a:rPr>
              <a:t>Hoạt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động</a:t>
            </a:r>
            <a:r>
              <a:rPr lang="en-US" sz="5400" b="1" dirty="0">
                <a:solidFill>
                  <a:srgbClr val="FF0000"/>
                </a:solidFill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</a:rPr>
              <a:t>Các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loại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rễ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cây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93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07407E-6 L -3.33333E-6 -0.04005 " pathEditMode="relative" rAng="0" ptsTypes="AA">
                                      <p:cBhvr>
                                        <p:cTn id="22" dur="2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0833E-6 3.33333E-6 L -2.70833E-6 -0.04005 " pathEditMode="relative" rAng="0" ptsTypes="AA">
                                      <p:cBhvr>
                                        <p:cTn id="24" dur="2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70833E-6 7.40741E-7 L -2.70833E-6 -0.04005 " pathEditMode="relative" rAng="0" ptsTypes="AA">
                                      <p:cBhvr>
                                        <p:cTn id="26" dur="2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375E-6 -1.85185E-6 L -4.375E-6 -0.04004 " pathEditMode="relative" rAng="0" ptsTypes="AA">
                                      <p:cBhvr>
                                        <p:cTn id="28" dur="2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2EC7239-2248-411A-BA49-D8249E5B2BE8}"/>
              </a:ext>
            </a:extLst>
          </p:cNvPr>
          <p:cNvSpPr txBox="1">
            <a:spLocks/>
          </p:cNvSpPr>
          <p:nvPr/>
        </p:nvSpPr>
        <p:spPr bwMode="auto">
          <a:xfrm>
            <a:off x="609600" y="762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>
                <a:solidFill>
                  <a:srgbClr val="000000"/>
                </a:solidFill>
              </a:rPr>
              <a:t>Cây có rễ cọc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4B767EF7-9DAA-467F-990A-E1EF32099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5283200" cy="469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A4EC7979-4367-4962-994F-C12A55BF6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19201"/>
            <a:ext cx="5181600" cy="472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92C59FD3-11ED-4E17-9187-7D8CDC1A3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0" y="5983819"/>
            <a:ext cx="4775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altLang="vi-VN" sz="373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73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bưởi</a:t>
            </a:r>
            <a:endParaRPr lang="en-US" altLang="vi-VN" sz="3733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9B19AE3D-5434-4BD5-8AD9-873B1E461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0525" y="6018724"/>
            <a:ext cx="4775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en-US" altLang="vi-VN" sz="373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73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xoài</a:t>
            </a:r>
            <a:endParaRPr lang="en-US" altLang="vi-VN" sz="3733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43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xmlns="" id="{AFF23BE6-D5F6-4413-A5CF-0FB0F734C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84" y="1092200"/>
            <a:ext cx="5552016" cy="4673600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C06E3A9-86F5-41E0-BD79-9A74D79C2108}"/>
              </a:ext>
            </a:extLst>
          </p:cNvPr>
          <p:cNvSpPr txBox="1">
            <a:spLocks/>
          </p:cNvSpPr>
          <p:nvPr/>
        </p:nvSpPr>
        <p:spPr bwMode="auto">
          <a:xfrm>
            <a:off x="609600" y="762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>
                <a:solidFill>
                  <a:srgbClr val="000000"/>
                </a:solidFill>
              </a:rPr>
              <a:t>Cây có rễ cọc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452C0A8C-9540-46B4-8BAF-0D6400B5B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33" y="1092200"/>
            <a:ext cx="526626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B91E4208-ED07-4303-9815-E32739E76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151" y="5969001"/>
            <a:ext cx="4775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>
                <a:solidFill>
                  <a:srgbClr val="0000FF"/>
                </a:solidFill>
                <a:latin typeface="Times New Roman" panose="02020603050405020304" pitchFamily="18" charset="0"/>
              </a:rPr>
              <a:t>           Cây phượng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xmlns="" id="{BD4BBEBA-46D3-440C-A55E-9B5C87E4E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5946775"/>
            <a:ext cx="4775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vi-VN" sz="373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73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bàng</a:t>
            </a:r>
            <a:endParaRPr lang="en-US" altLang="vi-VN" sz="3733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41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8" descr="re chum">
            <a:extLst>
              <a:ext uri="{FF2B5EF4-FFF2-40B4-BE49-F238E27FC236}">
                <a16:creationId xmlns:a16="http://schemas.microsoft.com/office/drawing/2014/main" xmlns="" id="{4DE00DB5-6D7F-45AD-B1EB-17EF75B00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89000"/>
            <a:ext cx="5547784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minh hoa re chum">
            <a:extLst>
              <a:ext uri="{FF2B5EF4-FFF2-40B4-BE49-F238E27FC236}">
                <a16:creationId xmlns:a16="http://schemas.microsoft.com/office/drawing/2014/main" xmlns="" id="{38FB8182-375A-4EEB-9B63-5704FBB3C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857251"/>
            <a:ext cx="5384800" cy="506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>
            <a:extLst>
              <a:ext uri="{FF2B5EF4-FFF2-40B4-BE49-F238E27FC236}">
                <a16:creationId xmlns:a16="http://schemas.microsoft.com/office/drawing/2014/main" xmlns="" id="{4FAFE3FB-4E24-4648-B78A-C03CAAED5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00" y="5918201"/>
            <a:ext cx="487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FF212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Cây cần tây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7786126B-4EDF-4B55-BF64-477E69C0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862" y="76200"/>
            <a:ext cx="3216275" cy="812800"/>
          </a:xfrm>
        </p:spPr>
        <p:txBody>
          <a:bodyPr/>
          <a:lstStyle/>
          <a:p>
            <a:r>
              <a:rPr lang="en-US" altLang="vi-VN" sz="3733" b="1" dirty="0" err="1"/>
              <a:t>Cây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có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rễ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chùm</a:t>
            </a:r>
            <a:endParaRPr lang="en-US" altLang="vi-VN" sz="3733" b="1" dirty="0"/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xmlns="" id="{C90B58C3-4A17-4D0D-A82D-FFCF54F45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2200"/>
            <a:ext cx="6157384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733" b="1" dirty="0">
                <a:solidFill>
                  <a:srgbClr val="000000"/>
                </a:solidFill>
                <a:cs typeface="Arial" panose="020B0604020202020204" pitchFamily="34" charset="0"/>
              </a:rPr>
              <a:t>                  </a:t>
            </a:r>
            <a:r>
              <a:rPr lang="en-US" altLang="vi-VN" sz="3733" b="1" dirty="0" err="1">
                <a:solidFill>
                  <a:srgbClr val="000000"/>
                </a:solidFill>
                <a:cs typeface="Arial" panose="020B0604020202020204" pitchFamily="34" charset="0"/>
              </a:rPr>
              <a:t>Cây</a:t>
            </a:r>
            <a:r>
              <a:rPr lang="en-US" altLang="vi-VN" sz="3733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cs typeface="Arial" panose="020B0604020202020204" pitchFamily="34" charset="0"/>
              </a:rPr>
              <a:t>lúa</a:t>
            </a:r>
            <a:endParaRPr lang="en-US" altLang="vi-VN" sz="3733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92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xmlns="" id="{E4601C07-A64F-49C1-877B-AB457AF57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199" y="709084"/>
            <a:ext cx="11288419" cy="5765800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31A5DC7F-3392-4B31-B656-2CAF5A95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99" y="-19050"/>
            <a:ext cx="2921000" cy="666786"/>
          </a:xfrm>
        </p:spPr>
        <p:txBody>
          <a:bodyPr/>
          <a:lstStyle/>
          <a:p>
            <a:r>
              <a:rPr lang="en-US" altLang="vi-VN" sz="3733" b="1" dirty="0" err="1"/>
              <a:t>Cây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có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rễ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phụ</a:t>
            </a:r>
            <a:endParaRPr lang="en-US" altLang="vi-VN" sz="3733" b="1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E30A8E25-B3D6-4A27-9382-F9FC54C87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750984"/>
            <a:ext cx="7452548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3" b="1">
                <a:latin typeface="Times New Roman" panose="02020603050405020304" pitchFamily="18" charset="0"/>
              </a:rPr>
              <a:t>      Cây si</a:t>
            </a:r>
          </a:p>
        </p:txBody>
      </p:sp>
    </p:spTree>
    <p:extLst>
      <p:ext uri="{BB962C8B-B14F-4D97-AF65-F5344CB8AC3E}">
        <p14:creationId xmlns:p14="http://schemas.microsoft.com/office/powerpoint/2010/main" val="2181865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247D5456-592F-4E79-AA10-B08C1590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03817"/>
            <a:ext cx="5080000" cy="507576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16E0893E-C7CF-4604-AA42-732ECDEAB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702" y="6121401"/>
            <a:ext cx="4267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sắn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khoai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mì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FB3B682C-2051-4E32-AAD7-422BF236A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47" y="903817"/>
            <a:ext cx="5080000" cy="5075767"/>
          </a:xfrm>
          <a:prstGeom prst="rect">
            <a:avLst/>
          </a:prstGeom>
          <a:solidFill>
            <a:srgbClr val="339933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A0E2BA9A-9478-4961-A8D2-26967EBD4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5" y="6121401"/>
            <a:ext cx="326884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khoai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lang</a:t>
            </a:r>
            <a:endParaRPr lang="vi-VN" altLang="vi-VN" sz="3733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000F499-BEC4-4539-9572-044C451D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162" y="98425"/>
            <a:ext cx="2987675" cy="663575"/>
          </a:xfrm>
        </p:spPr>
        <p:txBody>
          <a:bodyPr/>
          <a:lstStyle/>
          <a:p>
            <a:r>
              <a:rPr lang="en-US" altLang="vi-VN" sz="3733" b="1" dirty="0" err="1"/>
              <a:t>Cây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có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rễ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củ</a:t>
            </a:r>
            <a:endParaRPr lang="en-US" altLang="vi-VN" sz="3733" b="1" dirty="0"/>
          </a:p>
        </p:txBody>
      </p:sp>
    </p:spTree>
    <p:extLst>
      <p:ext uri="{BB962C8B-B14F-4D97-AF65-F5344CB8AC3E}">
        <p14:creationId xmlns:p14="http://schemas.microsoft.com/office/powerpoint/2010/main" val="1518432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xmlns="" id="{B2446E96-9295-487F-9A23-F279F02D9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3269" y="4239221"/>
            <a:ext cx="3464095" cy="2340429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xmlns="" id="{6B32AF8E-A0D8-4FF0-A687-52CAC0CEE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25146" y="5661213"/>
            <a:ext cx="4215591" cy="1317373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xmlns="" id="{54159F1E-105A-41BC-963D-E31F276F8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1583" y="827012"/>
            <a:ext cx="1913957" cy="889990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xmlns="" id="{09BB9120-1B3E-4F25-B0C4-F5C9C02DD3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867127" y="857727"/>
            <a:ext cx="2242512" cy="1042768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0A7F8BB5-1FCB-4896-8142-178F0471A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99678" y="778455"/>
            <a:ext cx="2242512" cy="104276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xmlns="" id="{4D84452C-D96C-4D1D-AAAC-2D11DCE0D3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7944" y="105250"/>
            <a:ext cx="1514704" cy="1559541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3C0828C7-8FBF-4F82-BF36-F7055C8817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33913" y="485099"/>
            <a:ext cx="2242512" cy="1042768"/>
          </a:xfrm>
          <a:prstGeom prst="rect">
            <a:avLst/>
          </a:prstGeom>
        </p:spPr>
      </p:pic>
      <p:pic>
        <p:nvPicPr>
          <p:cNvPr id="100" name="Picture 26">
            <a:extLst>
              <a:ext uri="{FF2B5EF4-FFF2-40B4-BE49-F238E27FC236}">
                <a16:creationId xmlns:a16="http://schemas.microsoft.com/office/drawing/2014/main" xmlns="" id="{3C365880-3D45-4BD1-B42C-A6647EAC8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0" y="6116227"/>
            <a:ext cx="2103785" cy="744214"/>
          </a:xfrm>
          <a:prstGeom prst="rect">
            <a:avLst/>
          </a:prstGeom>
        </p:spPr>
      </p:pic>
      <p:pic>
        <p:nvPicPr>
          <p:cNvPr id="101" name="Picture 27">
            <a:extLst>
              <a:ext uri="{FF2B5EF4-FFF2-40B4-BE49-F238E27FC236}">
                <a16:creationId xmlns:a16="http://schemas.microsoft.com/office/drawing/2014/main" xmlns="" id="{6E8E511B-3FCA-4977-A100-CB2EE00E19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0863" y="5592578"/>
            <a:ext cx="641251" cy="1082280"/>
          </a:xfrm>
          <a:prstGeom prst="rect">
            <a:avLst/>
          </a:prstGeom>
        </p:spPr>
      </p:pic>
      <p:pic>
        <p:nvPicPr>
          <p:cNvPr id="102" name="Picture 28">
            <a:extLst>
              <a:ext uri="{FF2B5EF4-FFF2-40B4-BE49-F238E27FC236}">
                <a16:creationId xmlns:a16="http://schemas.microsoft.com/office/drawing/2014/main" xmlns="" id="{1014440B-16CF-4BAA-9ABB-E7836D318D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93582" y="6133718"/>
            <a:ext cx="374980" cy="632878"/>
          </a:xfrm>
          <a:prstGeom prst="rect">
            <a:avLst/>
          </a:prstGeom>
        </p:spPr>
      </p:pic>
      <p:pic>
        <p:nvPicPr>
          <p:cNvPr id="103" name="Picture 24">
            <a:extLst>
              <a:ext uri="{FF2B5EF4-FFF2-40B4-BE49-F238E27FC236}">
                <a16:creationId xmlns:a16="http://schemas.microsoft.com/office/drawing/2014/main" xmlns="" id="{3BB3B0B0-40A1-492E-B645-2E15344AB9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03711" y="5792022"/>
            <a:ext cx="1526832" cy="1082142"/>
          </a:xfrm>
          <a:prstGeom prst="rect">
            <a:avLst/>
          </a:prstGeom>
        </p:spPr>
      </p:pic>
      <p:grpSp>
        <p:nvGrpSpPr>
          <p:cNvPr id="19" name="Group 148">
            <a:extLst>
              <a:ext uri="{FF2B5EF4-FFF2-40B4-BE49-F238E27FC236}">
                <a16:creationId xmlns:a16="http://schemas.microsoft.com/office/drawing/2014/main" xmlns="" id="{C40EA384-67E3-4020-847E-497F6EEB40BD}"/>
              </a:ext>
            </a:extLst>
          </p:cNvPr>
          <p:cNvGrpSpPr/>
          <p:nvPr/>
        </p:nvGrpSpPr>
        <p:grpSpPr>
          <a:xfrm>
            <a:off x="7859500" y="4639146"/>
            <a:ext cx="4523673" cy="2411134"/>
            <a:chOff x="7840520" y="4602954"/>
            <a:chExt cx="4523673" cy="2411134"/>
          </a:xfrm>
        </p:grpSpPr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xmlns="" id="{4E9E77E7-A01C-4230-BCBD-9B482D0C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0904361" y="4602954"/>
              <a:ext cx="1459832" cy="2411134"/>
            </a:xfrm>
            <a:prstGeom prst="rect">
              <a:avLst/>
            </a:prstGeom>
          </p:spPr>
        </p:pic>
        <p:pic>
          <p:nvPicPr>
            <p:cNvPr id="21" name="Picture 38">
              <a:extLst>
                <a:ext uri="{FF2B5EF4-FFF2-40B4-BE49-F238E27FC236}">
                  <a16:creationId xmlns:a16="http://schemas.microsoft.com/office/drawing/2014/main" xmlns="" id="{B9A26FFF-B76B-42DD-8C29-9E1BD4D1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7840520" y="6121933"/>
              <a:ext cx="4395537" cy="743089"/>
            </a:xfrm>
            <a:prstGeom prst="rect">
              <a:avLst/>
            </a:prstGeom>
          </p:spPr>
        </p:pic>
      </p:grpSp>
      <p:sp>
        <p:nvSpPr>
          <p:cNvPr id="23" name="Text Box 10">
            <a:extLst>
              <a:ext uri="{FF2B5EF4-FFF2-40B4-BE49-F238E27FC236}">
                <a16:creationId xmlns:a16="http://schemas.microsoft.com/office/drawing/2014/main" xmlns="" id="{7DBBEEBC-F1B2-47B4-8B8B-83D0E0D60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65" y="2691528"/>
            <a:ext cx="105914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665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07407E-6 L -3.33333E-6 -0.04005 " pathEditMode="relative" rAng="0" ptsTypes="AA">
                                      <p:cBhvr>
                                        <p:cTn id="22" dur="2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0833E-6 3.33333E-6 L -2.70833E-6 -0.04005 " pathEditMode="relative" rAng="0" ptsTypes="AA">
                                      <p:cBhvr>
                                        <p:cTn id="24" dur="2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70833E-6 7.40741E-7 L -2.70833E-6 -0.04005 " pathEditMode="relative" rAng="0" ptsTypes="AA">
                                      <p:cBhvr>
                                        <p:cTn id="26" dur="2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375E-6 -1.85185E-6 L -4.375E-6 -0.04004 " pathEditMode="relative" rAng="0" ptsTypes="AA">
                                      <p:cBhvr>
                                        <p:cTn id="28" dur="2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 Box 8">
            <a:extLst>
              <a:ext uri="{FF2B5EF4-FFF2-40B4-BE49-F238E27FC236}">
                <a16:creationId xmlns:a16="http://schemas.microsoft.com/office/drawing/2014/main" xmlns="" id="{C5F9CE8C-C5D9-4E02-A2E7-FDBF184BB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5" y="1367585"/>
            <a:ext cx="7038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- </a:t>
            </a:r>
            <a:r>
              <a:rPr lang="en-US" altLang="vi-VN" sz="3600" dirty="0" err="1"/>
              <a:t>Làm</a:t>
            </a:r>
            <a:r>
              <a:rPr lang="en-US" altLang="vi-VN" sz="3600" dirty="0"/>
              <a:t> </a:t>
            </a:r>
            <a:r>
              <a:rPr lang="en-US" altLang="vi-VN" sz="3600" dirty="0" err="1"/>
              <a:t>việc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theo</a:t>
            </a:r>
            <a:r>
              <a:rPr lang="en-US" altLang="vi-VN" sz="3600" dirty="0"/>
              <a:t> </a:t>
            </a:r>
            <a:r>
              <a:rPr lang="en-US" altLang="vi-VN" sz="3600" dirty="0" err="1"/>
              <a:t>nhóm</a:t>
            </a:r>
            <a:r>
              <a:rPr lang="en-US" altLang="vi-VN" sz="3600" dirty="0"/>
              <a:t> – </a:t>
            </a:r>
            <a:r>
              <a:rPr lang="en-US" altLang="vi-VN" sz="3600" b="1" dirty="0">
                <a:solidFill>
                  <a:srgbClr val="0000CC"/>
                </a:solidFill>
              </a:rPr>
              <a:t>2 </a:t>
            </a:r>
            <a:r>
              <a:rPr lang="en-US" altLang="vi-VN" sz="3600" b="1" dirty="0" err="1">
                <a:solidFill>
                  <a:srgbClr val="0000CC"/>
                </a:solidFill>
              </a:rPr>
              <a:t>phút</a:t>
            </a:r>
            <a:endParaRPr lang="en-US" altLang="vi-VN" sz="3600" b="1" dirty="0">
              <a:solidFill>
                <a:srgbClr val="0000CC"/>
              </a:solidFill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xmlns="" id="{38B5E621-BCFC-412D-BB9E-8D92544BF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5" y="2150932"/>
            <a:ext cx="85201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- Quan </a:t>
            </a:r>
            <a:r>
              <a:rPr lang="en-US" altLang="vi-VN" sz="3600" dirty="0" err="1"/>
              <a:t>sát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cây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của</a:t>
            </a:r>
            <a:r>
              <a:rPr lang="en-US" altLang="vi-VN" sz="3600" dirty="0"/>
              <a:t> </a:t>
            </a:r>
            <a:r>
              <a:rPr lang="en-US" altLang="vi-VN" sz="3600" dirty="0" err="1"/>
              <a:t>nhóm</a:t>
            </a:r>
            <a:r>
              <a:rPr lang="en-US" altLang="vi-VN" sz="3600" dirty="0"/>
              <a:t> </a:t>
            </a:r>
            <a:r>
              <a:rPr lang="en-US" altLang="vi-VN" sz="3600" dirty="0" err="1"/>
              <a:t>mình</a:t>
            </a:r>
            <a:r>
              <a:rPr lang="en-US" altLang="vi-VN" sz="3600" dirty="0"/>
              <a:t> </a:t>
            </a:r>
            <a:r>
              <a:rPr lang="en-US" altLang="vi-VN" sz="3600" dirty="0" err="1"/>
              <a:t>và</a:t>
            </a:r>
            <a:r>
              <a:rPr lang="en-US" altLang="vi-VN" sz="3600" dirty="0"/>
              <a:t> </a:t>
            </a:r>
            <a:r>
              <a:rPr lang="en-US" altLang="vi-VN" sz="3600" dirty="0" err="1"/>
              <a:t>xem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cây</a:t>
            </a:r>
            <a:r>
              <a:rPr lang="en-US" altLang="vi-VN" sz="3600" dirty="0"/>
              <a:t> </a:t>
            </a:r>
            <a:r>
              <a:rPr lang="en-US" altLang="vi-VN" sz="3600" dirty="0" err="1"/>
              <a:t>đó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có</a:t>
            </a:r>
            <a:r>
              <a:rPr lang="en-US" altLang="vi-VN" sz="3600" dirty="0"/>
              <a:t> </a:t>
            </a:r>
            <a:r>
              <a:rPr lang="en-US" altLang="vi-VN" sz="3600" dirty="0" err="1"/>
              <a:t>rễ</a:t>
            </a:r>
            <a:r>
              <a:rPr lang="en-US" altLang="vi-VN" sz="3600" dirty="0"/>
              <a:t> </a:t>
            </a:r>
            <a:r>
              <a:rPr lang="en-US" altLang="vi-VN" sz="3600" dirty="0" err="1"/>
              <a:t>gì</a:t>
            </a:r>
            <a:r>
              <a:rPr lang="en-US" altLang="vi-VN" sz="3600" dirty="0"/>
              <a:t>?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xmlns="" id="{3736EC31-2271-46A9-BCB7-5D997A3AE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5" y="3506740"/>
            <a:ext cx="10344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+ Theo </a:t>
            </a:r>
            <a:r>
              <a:rPr lang="en-US" altLang="vi-VN" sz="3600" dirty="0" err="1"/>
              <a:t>em</a:t>
            </a:r>
            <a:r>
              <a:rPr lang="en-US" altLang="vi-VN" sz="3600" dirty="0"/>
              <a:t>, </a:t>
            </a:r>
            <a:r>
              <a:rPr lang="en-US" altLang="vi-VN" sz="3600" dirty="0" err="1"/>
              <a:t>khi</a:t>
            </a:r>
            <a:r>
              <a:rPr lang="en-US" altLang="vi-VN" sz="3600" dirty="0"/>
              <a:t> </a:t>
            </a:r>
            <a:r>
              <a:rPr lang="en-US" altLang="vi-VN" sz="3600" dirty="0" err="1"/>
              <a:t>đứng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trước</a:t>
            </a:r>
            <a:r>
              <a:rPr lang="en-US" altLang="vi-VN" sz="3600" dirty="0"/>
              <a:t> </a:t>
            </a:r>
            <a:r>
              <a:rPr lang="en-US" altLang="vi-VN" sz="3600" dirty="0" err="1"/>
              <a:t>gió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cây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có</a:t>
            </a:r>
            <a:r>
              <a:rPr lang="en-US" altLang="vi-VN" sz="3600" dirty="0"/>
              <a:t> </a:t>
            </a:r>
            <a:r>
              <a:rPr lang="en-US" altLang="vi-VN" sz="3600" dirty="0" err="1"/>
              <a:t>rễ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cọc</a:t>
            </a:r>
            <a:r>
              <a:rPr lang="en-US" altLang="vi-VN" sz="3600" dirty="0"/>
              <a:t> hay </a:t>
            </a:r>
            <a:r>
              <a:rPr lang="en-US" altLang="vi-VN" sz="3600" dirty="0" err="1"/>
              <a:t>rễ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chùm</a:t>
            </a:r>
            <a:r>
              <a:rPr lang="en-US" altLang="vi-VN" sz="3600" dirty="0"/>
              <a:t> </a:t>
            </a:r>
            <a:r>
              <a:rPr lang="en-US" altLang="vi-VN" sz="3600" dirty="0" err="1"/>
              <a:t>sẽ</a:t>
            </a:r>
            <a:r>
              <a:rPr lang="en-US" altLang="vi-VN" sz="3600" dirty="0"/>
              <a:t> </a:t>
            </a:r>
            <a:r>
              <a:rPr lang="en-US" altLang="vi-VN" sz="3600" dirty="0" err="1"/>
              <a:t>đứng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vững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hơn</a:t>
            </a:r>
            <a:r>
              <a:rPr lang="en-US" altLang="vi-VN" sz="3600" dirty="0"/>
              <a:t>?</a:t>
            </a: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695111C4-E0A9-4C92-8C2A-84CCFCF80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5" y="4920491"/>
            <a:ext cx="8915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+ </a:t>
            </a:r>
            <a:r>
              <a:rPr lang="en-US" altLang="vi-VN" sz="3600" dirty="0" err="1"/>
              <a:t>Vậy</a:t>
            </a:r>
            <a:r>
              <a:rPr lang="en-US" altLang="vi-VN" sz="3600" dirty="0"/>
              <a:t>, </a:t>
            </a:r>
            <a:r>
              <a:rPr lang="en-US" altLang="vi-VN" sz="3600" dirty="0" err="1"/>
              <a:t>cây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trồng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để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chống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gió</a:t>
            </a:r>
            <a:r>
              <a:rPr lang="en-US" altLang="vi-VN" sz="3600" dirty="0"/>
              <a:t>, </a:t>
            </a:r>
            <a:r>
              <a:rPr lang="en-US" altLang="vi-VN" sz="3600" dirty="0" err="1"/>
              <a:t>bão</a:t>
            </a:r>
            <a:r>
              <a:rPr lang="en-US" altLang="vi-VN" sz="3600" dirty="0"/>
              <a:t>, </a:t>
            </a:r>
            <a:r>
              <a:rPr lang="en-US" altLang="vi-VN" sz="3600" dirty="0" err="1"/>
              <a:t>sạt</a:t>
            </a:r>
            <a:r>
              <a:rPr lang="en-US" altLang="vi-VN" sz="3600" dirty="0"/>
              <a:t> </a:t>
            </a:r>
            <a:r>
              <a:rPr lang="en-US" altLang="vi-VN" sz="3600" dirty="0" err="1"/>
              <a:t>lỡ</a:t>
            </a:r>
            <a:r>
              <a:rPr lang="en-US" altLang="vi-VN" sz="3600" dirty="0"/>
              <a:t> </a:t>
            </a:r>
            <a:r>
              <a:rPr lang="en-US" altLang="vi-VN" sz="3600" dirty="0" err="1"/>
              <a:t>đất</a:t>
            </a:r>
            <a:r>
              <a:rPr lang="en-US" altLang="vi-VN" sz="3600" dirty="0"/>
              <a:t> </a:t>
            </a:r>
            <a:r>
              <a:rPr lang="en-US" altLang="vi-VN" sz="3600" dirty="0" err="1"/>
              <a:t>là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cây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có</a:t>
            </a:r>
            <a:r>
              <a:rPr lang="en-US" altLang="vi-VN" sz="3600" dirty="0"/>
              <a:t> </a:t>
            </a:r>
            <a:r>
              <a:rPr lang="en-US" altLang="vi-VN" sz="3600" dirty="0" err="1"/>
              <a:t>rễ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cọc</a:t>
            </a:r>
            <a:r>
              <a:rPr lang="en-US" altLang="vi-VN" sz="3600" dirty="0"/>
              <a:t> hay </a:t>
            </a:r>
            <a:r>
              <a:rPr lang="en-US" altLang="vi-VN" sz="3600" dirty="0" err="1"/>
              <a:t>rễ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chùm</a:t>
            </a:r>
            <a:r>
              <a:rPr lang="en-US" altLang="vi-VN" sz="3600" dirty="0"/>
              <a:t>?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xmlns="" id="{4CE0D82A-29DB-4423-A3BC-18FFA58FF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990489"/>
            <a:ext cx="2419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 err="1"/>
              <a:t>Vì</a:t>
            </a:r>
            <a:r>
              <a:rPr lang="en-US" altLang="vi-VN" sz="3600" dirty="0"/>
              <a:t> </a:t>
            </a:r>
            <a:r>
              <a:rPr lang="en-US" altLang="vi-VN" sz="3600" dirty="0" err="1"/>
              <a:t>sao</a:t>
            </a:r>
            <a:r>
              <a:rPr lang="en-US" altLang="vi-VN" sz="3600" dirty="0"/>
              <a:t>?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xmlns="" id="{A88E5AB0-6415-499C-97EE-019DBAD9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766" y="172244"/>
            <a:ext cx="72102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349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cay chong lu">
            <a:extLst>
              <a:ext uri="{FF2B5EF4-FFF2-40B4-BE49-F238E27FC236}">
                <a16:creationId xmlns:a16="http://schemas.microsoft.com/office/drawing/2014/main" xmlns="" id="{169A2159-B22A-47C2-9A33-CAC1EF5B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19150"/>
            <a:ext cx="396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2">
            <a:extLst>
              <a:ext uri="{FF2B5EF4-FFF2-40B4-BE49-F238E27FC236}">
                <a16:creationId xmlns:a16="http://schemas.microsoft.com/office/drawing/2014/main" xmlns="" id="{CF0609AF-56B4-4781-A5EC-31A0FF4B0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237" y="147965"/>
            <a:ext cx="2295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</a:rPr>
              <a:t>Cây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đước</a:t>
            </a:r>
            <a:endParaRPr lang="en-US" altLang="vi-VN" sz="2800" b="1" dirty="0">
              <a:solidFill>
                <a:srgbClr val="FF0000"/>
              </a:solidFill>
            </a:endParaRPr>
          </a:p>
        </p:txBody>
      </p:sp>
      <p:pic>
        <p:nvPicPr>
          <p:cNvPr id="19" name="Picture 13" descr="cayDuoc_mangrove_250">
            <a:extLst>
              <a:ext uri="{FF2B5EF4-FFF2-40B4-BE49-F238E27FC236}">
                <a16:creationId xmlns:a16="http://schemas.microsoft.com/office/drawing/2014/main" xmlns="" id="{008AB46F-174A-49F4-AD92-520D49E6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819150"/>
            <a:ext cx="5181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6E8EC83C-DF61-4570-89A2-3608933BE5DC}"/>
              </a:ext>
            </a:extLst>
          </p:cNvPr>
          <p:cNvSpPr txBox="1"/>
          <p:nvPr/>
        </p:nvSpPr>
        <p:spPr>
          <a:xfrm>
            <a:off x="904876" y="4889867"/>
            <a:ext cx="108013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53535"/>
                </a:solidFill>
                <a:latin typeface="Roboto" panose="02000000000000000000" pitchFamily="2" charset="0"/>
              </a:rPr>
              <a:t>-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Rễ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cọc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ít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phát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triển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ngược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lại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hệ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thống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rễ</a:t>
            </a:r>
            <a:r>
              <a:rPr lang="en-US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ph</a:t>
            </a:r>
            <a:r>
              <a:rPr lang="en-US" sz="2400" b="1" dirty="0" err="1">
                <a:solidFill>
                  <a:srgbClr val="353535"/>
                </a:solidFill>
                <a:latin typeface="Roboto" panose="02000000000000000000" pitchFamily="2" charset="0"/>
              </a:rPr>
              <a:t>ụ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vững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chắc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bao quanh cây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lại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đặc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biệt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phát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triển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Mỗi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cây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có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từ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tám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đến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mười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hai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rễ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353535"/>
                </a:solidFill>
                <a:latin typeface="Roboto" panose="02000000000000000000" pitchFamily="2" charset="0"/>
              </a:rPr>
              <a:t>phụ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Các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rễ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353535"/>
                </a:solidFill>
                <a:latin typeface="Roboto" panose="02000000000000000000" pitchFamily="2" charset="0"/>
              </a:rPr>
              <a:t>phụ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bao quanh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giúp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cây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vững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trong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vùng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nước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ngập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mặn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đầm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lầy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Rễ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phụ</a:t>
            </a:r>
            <a:r>
              <a:rPr lang="en-US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còn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có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nhiệm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vụ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hút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nước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và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chất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dinh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dưỡng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trong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đất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để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nuôi cây. 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4148741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CF93CC-5DBF-41B4-B7CA-5C099D50C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76"/>
            <a:ext cx="12192000" cy="685800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BA657C33-A2DF-4891-92F6-81D2B8EE5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11832" y="1593560"/>
            <a:ext cx="2330707" cy="108377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D478F953-8D5C-4F56-82D6-EF5B8032A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8071" y="386379"/>
            <a:ext cx="2388314" cy="1110566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xmlns="" id="{4FD01E01-69A8-433E-910E-E0FE80319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15025" y="176745"/>
            <a:ext cx="2134569" cy="992575"/>
          </a:xfrm>
          <a:prstGeom prst="rect">
            <a:avLst/>
          </a:prstGeom>
        </p:spPr>
      </p:pic>
      <p:pic>
        <p:nvPicPr>
          <p:cNvPr id="40" name="Picture 7">
            <a:extLst>
              <a:ext uri="{FF2B5EF4-FFF2-40B4-BE49-F238E27FC236}">
                <a16:creationId xmlns:a16="http://schemas.microsoft.com/office/drawing/2014/main" xmlns="" id="{9288A547-FACD-4512-9933-2101E8A13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398235" y="265682"/>
            <a:ext cx="2134569" cy="992575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47882F4-1DEA-4AC4-98E9-A88330650276}"/>
              </a:ext>
            </a:extLst>
          </p:cNvPr>
          <p:cNvGrpSpPr/>
          <p:nvPr/>
        </p:nvGrpSpPr>
        <p:grpSpPr>
          <a:xfrm>
            <a:off x="2836355" y="1386767"/>
            <a:ext cx="9029954" cy="4523819"/>
            <a:chOff x="2710923" y="1640921"/>
            <a:chExt cx="9029954" cy="452381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7BA293BD-E2CD-4F00-8267-9552B3036B78}"/>
                </a:ext>
              </a:extLst>
            </p:cNvPr>
            <p:cNvSpPr/>
            <p:nvPr/>
          </p:nvSpPr>
          <p:spPr>
            <a:xfrm>
              <a:off x="2710923" y="1640921"/>
              <a:ext cx="9029954" cy="452381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9C33C96-E720-468E-8615-678B5DA2273D}"/>
                </a:ext>
              </a:extLst>
            </p:cNvPr>
            <p:cNvSpPr txBox="1"/>
            <p:nvPr/>
          </p:nvSpPr>
          <p:spPr>
            <a:xfrm>
              <a:off x="3798890" y="3381927"/>
              <a:ext cx="6518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FF7827"/>
                  </a:solidFill>
                </a:rPr>
                <a:t>Hoạt</a:t>
              </a:r>
              <a:r>
                <a:rPr lang="en-US" sz="5400" b="1" dirty="0">
                  <a:solidFill>
                    <a:srgbClr val="FF7827"/>
                  </a:solidFill>
                </a:rPr>
                <a:t> </a:t>
              </a:r>
              <a:r>
                <a:rPr lang="en-US" sz="5400" b="1" dirty="0" err="1">
                  <a:solidFill>
                    <a:srgbClr val="FF7827"/>
                  </a:solidFill>
                </a:rPr>
                <a:t>động</a:t>
              </a:r>
              <a:r>
                <a:rPr lang="en-US" sz="5400" b="1" dirty="0">
                  <a:solidFill>
                    <a:srgbClr val="FF7827"/>
                  </a:solidFill>
                </a:rPr>
                <a:t> 3: </a:t>
              </a:r>
              <a:r>
                <a:rPr lang="en-US" sz="5400" b="1" dirty="0" err="1">
                  <a:solidFill>
                    <a:srgbClr val="FF7827"/>
                  </a:solidFill>
                </a:rPr>
                <a:t>Củng</a:t>
              </a:r>
              <a:r>
                <a:rPr lang="en-US" sz="5400" b="1" dirty="0">
                  <a:solidFill>
                    <a:srgbClr val="FF7827"/>
                  </a:solidFill>
                </a:rPr>
                <a:t> </a:t>
              </a:r>
              <a:r>
                <a:rPr lang="en-US" sz="5400" b="1" dirty="0" err="1">
                  <a:solidFill>
                    <a:srgbClr val="FF7827"/>
                  </a:solidFill>
                </a:rPr>
                <a:t>cố</a:t>
              </a:r>
              <a:r>
                <a:rPr lang="en-US" sz="5400" b="1" dirty="0">
                  <a:solidFill>
                    <a:srgbClr val="FF7827"/>
                  </a:solidFill>
                </a:rPr>
                <a:t> </a:t>
              </a:r>
            </a:p>
          </p:txBody>
        </p:sp>
      </p:grpSp>
      <p:pic>
        <p:nvPicPr>
          <p:cNvPr id="56" name="Picture 4">
            <a:extLst>
              <a:ext uri="{FF2B5EF4-FFF2-40B4-BE49-F238E27FC236}">
                <a16:creationId xmlns:a16="http://schemas.microsoft.com/office/drawing/2014/main" xmlns="" id="{A8625454-BF5B-4FA9-8F7F-109A77C0C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73111" y="5837156"/>
            <a:ext cx="3815009" cy="1118771"/>
          </a:xfrm>
          <a:prstGeom prst="rect">
            <a:avLst/>
          </a:prstGeom>
        </p:spPr>
      </p:pic>
      <p:pic>
        <p:nvPicPr>
          <p:cNvPr id="57" name="Picture 5">
            <a:extLst>
              <a:ext uri="{FF2B5EF4-FFF2-40B4-BE49-F238E27FC236}">
                <a16:creationId xmlns:a16="http://schemas.microsoft.com/office/drawing/2014/main" xmlns="" id="{9FBD7ED7-1C1D-4B52-B54F-671FFFA3C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484774" y="6114913"/>
            <a:ext cx="1718233" cy="968459"/>
          </a:xfrm>
          <a:prstGeom prst="rect">
            <a:avLst/>
          </a:prstGeom>
        </p:spPr>
      </p:pic>
      <p:pic>
        <p:nvPicPr>
          <p:cNvPr id="58" name="Picture 19">
            <a:extLst>
              <a:ext uri="{FF2B5EF4-FFF2-40B4-BE49-F238E27FC236}">
                <a16:creationId xmlns:a16="http://schemas.microsoft.com/office/drawing/2014/main" xmlns="" id="{EC1AD981-8294-4525-811A-6DC5274C62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254975" y="4639840"/>
            <a:ext cx="893341" cy="2174061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xmlns="" id="{62D87817-C411-45F8-AE04-20B8714561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42418" y="4575790"/>
            <a:ext cx="3312777" cy="2347930"/>
          </a:xfrm>
          <a:prstGeom prst="rect">
            <a:avLst/>
          </a:prstGeom>
        </p:spPr>
      </p:pic>
      <p:pic>
        <p:nvPicPr>
          <p:cNvPr id="60" name="Picture 6">
            <a:extLst>
              <a:ext uri="{FF2B5EF4-FFF2-40B4-BE49-F238E27FC236}">
                <a16:creationId xmlns:a16="http://schemas.microsoft.com/office/drawing/2014/main" xmlns="" id="{8A037F12-685D-4B77-AC4D-82FB96D1D3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56586" y="6088190"/>
            <a:ext cx="4250604" cy="822254"/>
          </a:xfrm>
          <a:prstGeom prst="rect">
            <a:avLst/>
          </a:prstGeom>
        </p:spPr>
      </p:pic>
      <p:pic>
        <p:nvPicPr>
          <p:cNvPr id="61" name="Picture 10">
            <a:extLst>
              <a:ext uri="{FF2B5EF4-FFF2-40B4-BE49-F238E27FC236}">
                <a16:creationId xmlns:a16="http://schemas.microsoft.com/office/drawing/2014/main" xmlns="" id="{0878E102-A7BB-4469-9453-41F44A0AD8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25691" y="5176091"/>
            <a:ext cx="487443" cy="1577021"/>
          </a:xfrm>
          <a:prstGeom prst="rect">
            <a:avLst/>
          </a:prstGeom>
        </p:spPr>
      </p:pic>
      <p:pic>
        <p:nvPicPr>
          <p:cNvPr id="62" name="Picture 11">
            <a:extLst>
              <a:ext uri="{FF2B5EF4-FFF2-40B4-BE49-F238E27FC236}">
                <a16:creationId xmlns:a16="http://schemas.microsoft.com/office/drawing/2014/main" xmlns="" id="{11C4544F-88C1-4927-85E5-456039806C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05376" y="5031996"/>
            <a:ext cx="487443" cy="1577021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xmlns="" id="{53DFB604-9C28-4431-A03E-2A470289A19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050639" y="5613676"/>
            <a:ext cx="915746" cy="1207819"/>
          </a:xfrm>
          <a:prstGeom prst="rect">
            <a:avLst/>
          </a:prstGeom>
        </p:spPr>
      </p:pic>
      <p:pic>
        <p:nvPicPr>
          <p:cNvPr id="69" name="Picture 9">
            <a:extLst>
              <a:ext uri="{FF2B5EF4-FFF2-40B4-BE49-F238E27FC236}">
                <a16:creationId xmlns:a16="http://schemas.microsoft.com/office/drawing/2014/main" xmlns="" id="{31853395-BB38-4BF1-B963-432F4F8207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9029751">
            <a:off x="10019224" y="7659311"/>
            <a:ext cx="722783" cy="1420704"/>
          </a:xfrm>
          <a:prstGeom prst="rect">
            <a:avLst/>
          </a:prstGeom>
        </p:spPr>
      </p:pic>
      <p:pic>
        <p:nvPicPr>
          <p:cNvPr id="70" name="Picture 17">
            <a:extLst>
              <a:ext uri="{FF2B5EF4-FFF2-40B4-BE49-F238E27FC236}">
                <a16:creationId xmlns:a16="http://schemas.microsoft.com/office/drawing/2014/main" xmlns="" id="{32DC9DBF-03A5-4E3E-9AF7-9763773DE1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378305">
            <a:off x="4076354" y="7470712"/>
            <a:ext cx="718714" cy="1412707"/>
          </a:xfrm>
          <a:prstGeom prst="rect">
            <a:avLst/>
          </a:prstGeom>
        </p:spPr>
      </p:pic>
      <p:pic>
        <p:nvPicPr>
          <p:cNvPr id="23" name="Picture 31">
            <a:extLst>
              <a:ext uri="{FF2B5EF4-FFF2-40B4-BE49-F238E27FC236}">
                <a16:creationId xmlns:a16="http://schemas.microsoft.com/office/drawing/2014/main" xmlns="" id="{28D84992-634A-4794-AFAB-90B11AD19D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38999" y="104888"/>
            <a:ext cx="2220195" cy="14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10232 L -0.54479 -1.06481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-583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456 0.00255 L 0.53438 -1.00949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0" y="-506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97DC7-8FFF-4DFE-AD7B-EDD55FFA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B41E6088-A646-4941-B7C3-A27F91C9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1685178"/>
            <a:ext cx="8610600" cy="1009650"/>
          </a:xfrm>
        </p:spPr>
        <p:txBody>
          <a:bodyPr/>
          <a:lstStyle/>
          <a:p>
            <a:r>
              <a:rPr lang="en-US" sz="3200" b="1" dirty="0" err="1"/>
              <a:t>Câu</a:t>
            </a:r>
            <a:r>
              <a:rPr lang="en-US" sz="3200" b="1" dirty="0"/>
              <a:t> 1</a:t>
            </a:r>
            <a:r>
              <a:rPr lang="en-US" sz="3200" dirty="0"/>
              <a:t>: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mấy</a:t>
            </a:r>
            <a:r>
              <a:rPr lang="en-US" sz="3200" b="1" dirty="0"/>
              <a:t> </a:t>
            </a:r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rễ</a:t>
            </a:r>
            <a:r>
              <a:rPr lang="en-US" sz="3200" b="1" dirty="0"/>
              <a:t> </a:t>
            </a:r>
            <a:r>
              <a:rPr lang="en-US" sz="3200" b="1" dirty="0" err="1"/>
              <a:t>chính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rễ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xmlns="" id="{BC17DC7B-34C6-4233-8682-3DA8057A072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3219450" y="777299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ct val="50000"/>
              </a:spcBef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</a:rPr>
              <a:t>Trò</a:t>
            </a:r>
            <a:r>
              <a:rPr lang="en-US" sz="3200" b="1" kern="0" dirty="0">
                <a:solidFill>
                  <a:srgbClr val="C00000"/>
                </a:solidFill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</a:rPr>
              <a:t>chơi</a:t>
            </a:r>
            <a:r>
              <a:rPr lang="en-US" sz="3200" b="1" kern="0" dirty="0">
                <a:solidFill>
                  <a:srgbClr val="C00000"/>
                </a:solidFill>
              </a:rPr>
              <a:t> : “ Ai </a:t>
            </a:r>
            <a:r>
              <a:rPr lang="en-US" sz="3200" b="1" kern="0" dirty="0" err="1">
                <a:solidFill>
                  <a:srgbClr val="C00000"/>
                </a:solidFill>
              </a:rPr>
              <a:t>nhanh</a:t>
            </a:r>
            <a:r>
              <a:rPr lang="en-US" sz="3200" b="1" kern="0" dirty="0">
                <a:solidFill>
                  <a:srgbClr val="C00000"/>
                </a:solidFill>
              </a:rPr>
              <a:t>- Ai </a:t>
            </a:r>
            <a:r>
              <a:rPr lang="en-US" sz="3200" b="1" kern="0" dirty="0" err="1">
                <a:solidFill>
                  <a:srgbClr val="C00000"/>
                </a:solidFill>
              </a:rPr>
              <a:t>đúng</a:t>
            </a:r>
            <a:r>
              <a:rPr lang="en-US" sz="3200" b="1" kern="0" dirty="0">
                <a:solidFill>
                  <a:srgbClr val="C00000"/>
                </a:solidFill>
              </a:rPr>
              <a:t> “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0B24DB4F-DD24-4E7C-AC01-D3EC16186A90}"/>
              </a:ext>
            </a:extLst>
          </p:cNvPr>
          <p:cNvSpPr txBox="1">
            <a:spLocks/>
          </p:cNvSpPr>
          <p:nvPr/>
        </p:nvSpPr>
        <p:spPr bwMode="auto">
          <a:xfrm>
            <a:off x="2782007" y="2596043"/>
            <a:ext cx="6686551" cy="22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algn="l">
              <a:buAutoNum type="alphaUcPeriod"/>
            </a:pPr>
            <a:r>
              <a:rPr lang="en-US" sz="3200" b="1" i="1" dirty="0">
                <a:solidFill>
                  <a:schemeClr val="tx1"/>
                </a:solidFill>
              </a:rPr>
              <a:t>Hai </a:t>
            </a:r>
            <a:r>
              <a:rPr lang="en-US" sz="3200" b="1" i="1" dirty="0" err="1">
                <a:solidFill>
                  <a:schemeClr val="tx1"/>
                </a:solidFill>
              </a:rPr>
              <a:t>loại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rễ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chính</a:t>
            </a:r>
            <a:r>
              <a:rPr lang="en-US" sz="3200" b="1" i="1" dirty="0">
                <a:solidFill>
                  <a:schemeClr val="tx1"/>
                </a:solidFill>
              </a:rPr>
              <a:t>: </a:t>
            </a:r>
            <a:r>
              <a:rPr lang="en-US" sz="3200" b="1" i="1" dirty="0" err="1">
                <a:solidFill>
                  <a:schemeClr val="tx1"/>
                </a:solidFill>
              </a:rPr>
              <a:t>rễ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cọc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và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rễ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củ</a:t>
            </a:r>
            <a:endParaRPr lang="en-US" sz="3200" b="1" i="1" dirty="0">
              <a:solidFill>
                <a:schemeClr val="tx1"/>
              </a:solidFill>
            </a:endParaRPr>
          </a:p>
          <a:p>
            <a:pPr marL="514350" indent="-514350" algn="l">
              <a:buAutoNum type="alphaUcPeriod"/>
            </a:pPr>
            <a:r>
              <a:rPr lang="en-US" sz="3200" b="1" i="1" dirty="0">
                <a:solidFill>
                  <a:schemeClr val="tx1"/>
                </a:solidFill>
              </a:rPr>
              <a:t>Hai </a:t>
            </a:r>
            <a:r>
              <a:rPr lang="en-US" sz="3200" b="1" i="1" dirty="0" err="1">
                <a:solidFill>
                  <a:schemeClr val="tx1"/>
                </a:solidFill>
              </a:rPr>
              <a:t>loại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rễ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chính</a:t>
            </a:r>
            <a:r>
              <a:rPr lang="en-US" sz="3200" b="1" i="1" dirty="0">
                <a:solidFill>
                  <a:schemeClr val="tx1"/>
                </a:solidFill>
              </a:rPr>
              <a:t>: </a:t>
            </a:r>
            <a:r>
              <a:rPr lang="en-US" sz="3200" b="1" i="1" dirty="0" err="1">
                <a:solidFill>
                  <a:schemeClr val="tx1"/>
                </a:solidFill>
              </a:rPr>
              <a:t>rễ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cọc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và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rễ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phụ</a:t>
            </a:r>
            <a:endParaRPr lang="en-US" sz="3200" b="1" i="1" dirty="0">
              <a:solidFill>
                <a:schemeClr val="tx1"/>
              </a:solidFill>
            </a:endParaRPr>
          </a:p>
          <a:p>
            <a:pPr marL="514350" indent="-514350" algn="l">
              <a:buAutoNum type="alphaUcPeriod"/>
            </a:pPr>
            <a:r>
              <a:rPr lang="en-US" sz="3200" b="1" i="1" dirty="0">
                <a:solidFill>
                  <a:schemeClr val="tx1"/>
                </a:solidFill>
              </a:rPr>
              <a:t>Hai </a:t>
            </a:r>
            <a:r>
              <a:rPr lang="en-US" sz="3200" b="1" i="1" dirty="0" err="1">
                <a:solidFill>
                  <a:schemeClr val="tx1"/>
                </a:solidFill>
              </a:rPr>
              <a:t>loại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rễ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chính</a:t>
            </a:r>
            <a:r>
              <a:rPr lang="en-US" sz="3200" b="1" i="1" dirty="0">
                <a:solidFill>
                  <a:schemeClr val="tx1"/>
                </a:solidFill>
              </a:rPr>
              <a:t> : </a:t>
            </a:r>
            <a:r>
              <a:rPr lang="en-US" sz="3200" b="1" i="1" dirty="0" err="1">
                <a:solidFill>
                  <a:schemeClr val="tx1"/>
                </a:solidFill>
              </a:rPr>
              <a:t>rễ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cọc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và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rễ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chùm</a:t>
            </a: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xmlns="" id="{F6EB3EC2-B8A2-4111-B914-6189FBCA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113530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b="1" dirty="0" err="1">
                <a:solidFill>
                  <a:srgbClr val="C00000"/>
                </a:solidFill>
              </a:rPr>
              <a:t>Đáp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án</a:t>
            </a:r>
            <a:r>
              <a:rPr lang="en-US" b="1" dirty="0">
                <a:solidFill>
                  <a:srgbClr val="C00000"/>
                </a:solidFill>
              </a:rPr>
              <a:t>: C. </a:t>
            </a:r>
            <a:r>
              <a:rPr lang="en-US" b="1" dirty="0" err="1">
                <a:solidFill>
                  <a:srgbClr val="C00000"/>
                </a:solidFill>
              </a:rPr>
              <a:t>Nhóm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cọc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và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chùm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618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48524606-43F6-4A6A-A72B-E4D438A2A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5386881"/>
            <a:ext cx="1223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00CC"/>
                </a:solidFill>
                <a:latin typeface="Times New Roman" panose="02020603050405020304" pitchFamily="18" charset="0"/>
              </a:rPr>
              <a:t>rễ cọc</a:t>
            </a:r>
            <a:endParaRPr lang="vi-VN" altLang="vi-VN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2F40EAD3-987E-4501-B178-4CFF0B4B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200" y="5482130"/>
            <a:ext cx="16321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00CC"/>
                </a:solidFill>
                <a:latin typeface="Times New Roman" panose="02020603050405020304" pitchFamily="18" charset="0"/>
              </a:rPr>
              <a:t>rễ chùm</a:t>
            </a:r>
            <a:endParaRPr lang="vi-VN" altLang="vi-VN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5A26DF26-E33A-4E45-B395-F256408C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609564"/>
            <a:ext cx="4368800" cy="483235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082C6D20-41D1-487F-8865-AB66A66D2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9564"/>
            <a:ext cx="4267200" cy="487256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xmlns="" id="{AA8CA0F1-3FBF-4B44-A032-765B7A518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800" y="6191214"/>
            <a:ext cx="3603872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3" b="1">
                <a:latin typeface="Times New Roman" panose="02020603050405020304" pitchFamily="18" charset="0"/>
              </a:rPr>
              <a:t>Hai loại rễ chính</a:t>
            </a:r>
            <a:endParaRPr lang="vi-VN" altLang="vi-VN" sz="3733" b="1">
              <a:latin typeface="Times New Roman" panose="02020603050405020304" pitchFamily="18" charset="0"/>
            </a:endParaRP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xmlns="" id="{04DB592F-10BC-427F-93D7-9065FFC79B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25851" y="5791164"/>
            <a:ext cx="361949" cy="749300"/>
          </a:xfrm>
          <a:prstGeom prst="line">
            <a:avLst/>
          </a:prstGeom>
          <a:noFill/>
          <a:ln w="57150">
            <a:solidFill>
              <a:srgbClr val="EE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xmlns="" id="{A723FC7E-6286-407D-9681-09A85F430A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49633" y="5899114"/>
            <a:ext cx="440267" cy="641349"/>
          </a:xfrm>
          <a:prstGeom prst="line">
            <a:avLst/>
          </a:prstGeom>
          <a:noFill/>
          <a:ln w="57150">
            <a:solidFill>
              <a:srgbClr val="EE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2721361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97DC7-8FFF-4DFE-AD7B-EDD55FFA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B41E6088-A646-4941-B7C3-A27F91C9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589" y="1533525"/>
            <a:ext cx="10495461" cy="1981200"/>
          </a:xfrm>
        </p:spPr>
        <p:txBody>
          <a:bodyPr/>
          <a:lstStyle/>
          <a:p>
            <a:r>
              <a:rPr lang="en-US" sz="3200" dirty="0" err="1"/>
              <a:t>Câu</a:t>
            </a:r>
            <a:r>
              <a:rPr lang="en-US" sz="3200" dirty="0"/>
              <a:t> 2: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rễ</a:t>
            </a:r>
            <a:r>
              <a:rPr lang="en-US" sz="3200" dirty="0"/>
              <a:t> </a:t>
            </a:r>
            <a:r>
              <a:rPr lang="en-US" sz="3200" dirty="0" err="1"/>
              <a:t>chính</a:t>
            </a:r>
            <a:r>
              <a:rPr lang="en-US" sz="3200" dirty="0"/>
              <a:t> to,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xung</a:t>
            </a:r>
            <a:r>
              <a:rPr lang="en-US" sz="3200" dirty="0"/>
              <a:t> </a:t>
            </a:r>
            <a:r>
              <a:rPr lang="en-US" sz="3200" dirty="0" err="1"/>
              <a:t>quanh</a:t>
            </a:r>
            <a:r>
              <a:rPr lang="en-US" sz="3200" dirty="0"/>
              <a:t> </a:t>
            </a:r>
            <a:r>
              <a:rPr lang="en-US" sz="3200" dirty="0" err="1"/>
              <a:t>rễ</a:t>
            </a:r>
            <a:r>
              <a:rPr lang="en-US" sz="3200" dirty="0"/>
              <a:t> </a:t>
            </a:r>
            <a:r>
              <a:rPr lang="en-US" sz="3200" dirty="0" err="1"/>
              <a:t>chính</a:t>
            </a:r>
            <a:r>
              <a:rPr lang="en-US" sz="3200" dirty="0"/>
              <a:t> </a:t>
            </a:r>
            <a:r>
              <a:rPr lang="en-US" sz="3200" dirty="0" err="1"/>
              <a:t>mọc</a:t>
            </a:r>
            <a:r>
              <a:rPr lang="en-US" sz="3200" dirty="0"/>
              <a:t> ra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rễ</a:t>
            </a:r>
            <a:r>
              <a:rPr lang="en-US" sz="3200" dirty="0"/>
              <a:t> con. </a:t>
            </a:r>
            <a:r>
              <a:rPr lang="en-US" sz="3200" dirty="0" err="1"/>
              <a:t>Rễ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thuộc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rễ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xmlns="" id="{BC17DC7B-34C6-4233-8682-3DA8057A072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3219450" y="777299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ct val="50000"/>
              </a:spcBef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</a:rPr>
              <a:t>Trò</a:t>
            </a:r>
            <a:r>
              <a:rPr lang="en-US" sz="3200" b="1" kern="0" dirty="0">
                <a:solidFill>
                  <a:srgbClr val="C00000"/>
                </a:solidFill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</a:rPr>
              <a:t>chơi</a:t>
            </a:r>
            <a:r>
              <a:rPr lang="en-US" sz="3200" b="1" kern="0" dirty="0">
                <a:solidFill>
                  <a:srgbClr val="C00000"/>
                </a:solidFill>
              </a:rPr>
              <a:t> : “ Ai </a:t>
            </a:r>
            <a:r>
              <a:rPr lang="en-US" sz="3200" b="1" kern="0" dirty="0" err="1">
                <a:solidFill>
                  <a:srgbClr val="C00000"/>
                </a:solidFill>
              </a:rPr>
              <a:t>nhanh</a:t>
            </a:r>
            <a:r>
              <a:rPr lang="en-US" sz="3200" b="1" kern="0" dirty="0">
                <a:solidFill>
                  <a:srgbClr val="C00000"/>
                </a:solidFill>
              </a:rPr>
              <a:t>- Ai </a:t>
            </a:r>
            <a:r>
              <a:rPr lang="en-US" sz="3200" b="1" kern="0" dirty="0" err="1">
                <a:solidFill>
                  <a:srgbClr val="C00000"/>
                </a:solidFill>
              </a:rPr>
              <a:t>đúng</a:t>
            </a:r>
            <a:r>
              <a:rPr lang="en-US" sz="3200" b="1" kern="0" dirty="0">
                <a:solidFill>
                  <a:srgbClr val="C00000"/>
                </a:solidFill>
              </a:rPr>
              <a:t> “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0B24DB4F-DD24-4E7C-AC01-D3EC16186A90}"/>
              </a:ext>
            </a:extLst>
          </p:cNvPr>
          <p:cNvSpPr txBox="1">
            <a:spLocks/>
          </p:cNvSpPr>
          <p:nvPr/>
        </p:nvSpPr>
        <p:spPr bwMode="auto">
          <a:xfrm>
            <a:off x="2914650" y="3060412"/>
            <a:ext cx="5410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algn="l">
              <a:buAutoNum type="alphaUcPeriod"/>
            </a:pPr>
            <a:r>
              <a:rPr lang="en-US" sz="3200" b="1" i="1" dirty="0" err="1">
                <a:solidFill>
                  <a:schemeClr val="tx1"/>
                </a:solidFill>
              </a:rPr>
              <a:t>Nhóm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rễ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chùm</a:t>
            </a:r>
            <a:endParaRPr lang="en-US" sz="3200" b="1" i="1" dirty="0">
              <a:solidFill>
                <a:schemeClr val="tx1"/>
              </a:solidFill>
            </a:endParaRPr>
          </a:p>
          <a:p>
            <a:pPr marL="514350" indent="-514350" algn="l">
              <a:buAutoNum type="alphaUcPeriod"/>
            </a:pPr>
            <a:r>
              <a:rPr lang="en-US" sz="3200" b="1" i="1" dirty="0" err="1">
                <a:solidFill>
                  <a:schemeClr val="tx1"/>
                </a:solidFill>
              </a:rPr>
              <a:t>Nhóm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rễ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cọc</a:t>
            </a:r>
            <a:endParaRPr lang="en-US" sz="3200" b="1" i="1" dirty="0">
              <a:solidFill>
                <a:schemeClr val="tx1"/>
              </a:solidFill>
            </a:endParaRPr>
          </a:p>
          <a:p>
            <a:pPr marL="514350" indent="-514350" algn="l">
              <a:buAutoNum type="alphaUcPeriod"/>
            </a:pPr>
            <a:r>
              <a:rPr lang="en-US" sz="3200" b="1" i="1" dirty="0" err="1">
                <a:solidFill>
                  <a:schemeClr val="tx1"/>
                </a:solidFill>
              </a:rPr>
              <a:t>Nhóm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rễ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phụ</a:t>
            </a: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xmlns="" id="{F6EB3EC2-B8A2-4111-B914-6189FBCA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495926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b="1" dirty="0" err="1">
                <a:solidFill>
                  <a:srgbClr val="C00000"/>
                </a:solidFill>
              </a:rPr>
              <a:t>Đáp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án</a:t>
            </a:r>
            <a:r>
              <a:rPr lang="en-US" b="1" dirty="0">
                <a:solidFill>
                  <a:srgbClr val="C00000"/>
                </a:solidFill>
              </a:rPr>
              <a:t>: B. </a:t>
            </a:r>
            <a:r>
              <a:rPr lang="en-US" b="1" dirty="0" err="1">
                <a:solidFill>
                  <a:srgbClr val="C00000"/>
                </a:solidFill>
              </a:rPr>
              <a:t>Nhóm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cọc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4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97DC7-8FFF-4DFE-AD7B-EDD55FFA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C7D64E8-0E58-4538-8F84-B9A57BA8E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2814157"/>
            <a:ext cx="6248400" cy="1981200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b="1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b="1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phụ</a:t>
            </a:r>
            <a:endParaRPr lang="en-US" sz="3600" b="1" i="1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b="1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b="1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cọc</a:t>
            </a:r>
            <a:endParaRPr lang="en-US" sz="3600" b="1" i="1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b="1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b="1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chùm</a:t>
            </a:r>
            <a:endParaRPr lang="en-US" sz="3600" b="1" i="1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6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EC3D6EA-84C6-4C35-878C-5620347D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3</a:t>
            </a:r>
            <a:r>
              <a:rPr lang="en-US" sz="3600" dirty="0"/>
              <a:t>: </a:t>
            </a:r>
            <a:r>
              <a:rPr lang="en-US" sz="3600" b="1" dirty="0" err="1"/>
              <a:t>Cây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nhiều</a:t>
            </a:r>
            <a:r>
              <a:rPr lang="en-US" sz="3600" b="1" dirty="0"/>
              <a:t> </a:t>
            </a:r>
            <a:r>
              <a:rPr lang="en-US" sz="3600" b="1" dirty="0" err="1"/>
              <a:t>rễ</a:t>
            </a:r>
            <a:r>
              <a:rPr lang="en-US" sz="3600" b="1" dirty="0"/>
              <a:t> </a:t>
            </a:r>
            <a:r>
              <a:rPr lang="en-US" sz="3600" b="1" dirty="0" err="1"/>
              <a:t>dài</a:t>
            </a:r>
            <a:r>
              <a:rPr lang="en-US" sz="3600" b="1" dirty="0"/>
              <a:t> </a:t>
            </a:r>
            <a:r>
              <a:rPr lang="en-US" sz="3600" b="1" dirty="0" err="1"/>
              <a:t>bằng</a:t>
            </a:r>
            <a:r>
              <a:rPr lang="en-US" sz="3600" b="1" dirty="0"/>
              <a:t> </a:t>
            </a:r>
            <a:r>
              <a:rPr lang="en-US" sz="3600" b="1" dirty="0" err="1"/>
              <a:t>nhau</a:t>
            </a:r>
            <a:r>
              <a:rPr lang="en-US" sz="3600" b="1" dirty="0"/>
              <a:t> </a:t>
            </a:r>
            <a:r>
              <a:rPr lang="en-US" sz="3600" b="1" dirty="0" err="1"/>
              <a:t>mọc</a:t>
            </a:r>
            <a:r>
              <a:rPr lang="en-US" sz="3600" b="1" dirty="0"/>
              <a:t> ra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gốc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chùm</a:t>
            </a:r>
            <a:r>
              <a:rPr lang="en-US" sz="3600" b="1" dirty="0"/>
              <a:t> </a:t>
            </a:r>
            <a:r>
              <a:rPr lang="en-US" sz="3600" b="1" dirty="0" err="1"/>
              <a:t>thuộc</a:t>
            </a:r>
            <a:r>
              <a:rPr lang="en-US" sz="3600" b="1" dirty="0"/>
              <a:t> </a:t>
            </a:r>
            <a:r>
              <a:rPr lang="en-US" sz="3600" b="1" dirty="0" err="1"/>
              <a:t>Nhóm</a:t>
            </a:r>
            <a:r>
              <a:rPr lang="en-US" sz="3600" b="1" dirty="0"/>
              <a:t> </a:t>
            </a:r>
            <a:r>
              <a:rPr lang="en-US" sz="3600" b="1" dirty="0" err="1"/>
              <a:t>rễ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?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xmlns="" id="{8F70D564-AC21-473D-87CF-F8A541350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181601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b="1" dirty="0" err="1">
                <a:solidFill>
                  <a:srgbClr val="C00000"/>
                </a:solidFill>
              </a:rPr>
              <a:t>Đáp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án</a:t>
            </a:r>
            <a:r>
              <a:rPr lang="en-US" b="1" dirty="0">
                <a:solidFill>
                  <a:srgbClr val="C00000"/>
                </a:solidFill>
              </a:rPr>
              <a:t>: C. </a:t>
            </a:r>
            <a:r>
              <a:rPr lang="en-US" b="1" dirty="0" err="1">
                <a:solidFill>
                  <a:srgbClr val="C00000"/>
                </a:solidFill>
              </a:rPr>
              <a:t>Nhóm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chùm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296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97DC7-8FFF-4DFE-AD7B-EDD55FFA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C7D64E8-0E58-4538-8F84-B9A57BA8E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6525" y="2566987"/>
            <a:ext cx="6248400" cy="1981200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phụ</a:t>
            </a:r>
            <a:endParaRPr lang="en-US" sz="3600" i="1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cọc</a:t>
            </a:r>
            <a:endParaRPr lang="en-US" sz="3600" i="1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củ</a:t>
            </a:r>
            <a:endParaRPr lang="en-US" sz="3600" i="1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6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EC3D6EA-84C6-4C35-878C-5620347D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942975"/>
            <a:ext cx="8667750" cy="12954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4</a:t>
            </a:r>
            <a:r>
              <a:rPr lang="en-US" sz="3600" dirty="0"/>
              <a:t>: </a:t>
            </a:r>
            <a:r>
              <a:rPr lang="en-US" sz="3600" b="1" dirty="0" err="1"/>
              <a:t>Cây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rễ</a:t>
            </a:r>
            <a:r>
              <a:rPr lang="en-US" sz="3600" b="1" dirty="0"/>
              <a:t> </a:t>
            </a:r>
            <a:r>
              <a:rPr lang="en-US" sz="3600" b="1" dirty="0" err="1"/>
              <a:t>phình</a:t>
            </a:r>
            <a:r>
              <a:rPr lang="en-US" sz="3600" b="1" dirty="0"/>
              <a:t> to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củ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rễ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xmlns="" id="{8F70D564-AC21-473D-87CF-F8A541350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50" y="5118318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b="1" dirty="0" err="1">
                <a:solidFill>
                  <a:srgbClr val="C00000"/>
                </a:solidFill>
              </a:rPr>
              <a:t>Đáp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án</a:t>
            </a:r>
            <a:r>
              <a:rPr lang="en-US" b="1" dirty="0">
                <a:solidFill>
                  <a:srgbClr val="C00000"/>
                </a:solidFill>
              </a:rPr>
              <a:t>: C. </a:t>
            </a:r>
            <a:r>
              <a:rPr lang="en-US" b="1" dirty="0" err="1">
                <a:solidFill>
                  <a:srgbClr val="C00000"/>
                </a:solidFill>
              </a:rPr>
              <a:t>Nhóm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chùm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138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97DC7-8FFF-4DFE-AD7B-EDD55FFA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C7D64E8-0E58-4538-8F84-B9A57BA8E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150" y="2594879"/>
            <a:ext cx="6248400" cy="1981200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b="1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b="1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phụ</a:t>
            </a:r>
            <a:endParaRPr lang="en-US" sz="3600" b="1" i="1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b="1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b="1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cọc</a:t>
            </a:r>
            <a:endParaRPr lang="en-US" sz="3600" b="1" i="1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b="1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b="1" i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i="1" kern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chùm</a:t>
            </a:r>
            <a:endParaRPr lang="en-US" sz="3600" b="1" i="1" kern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6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EC3D6EA-84C6-4C35-878C-5620347D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4" y="986522"/>
            <a:ext cx="9763125" cy="1295400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5: </a:t>
            </a:r>
            <a:r>
              <a:rPr lang="en-US" sz="3600" b="1" dirty="0" err="1"/>
              <a:t>Cây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rễ</a:t>
            </a:r>
            <a:r>
              <a:rPr lang="en-US" sz="3600" b="1" dirty="0"/>
              <a:t> </a:t>
            </a:r>
            <a:r>
              <a:rPr lang="en-US" sz="3600" b="1" dirty="0" err="1"/>
              <a:t>mọc</a:t>
            </a:r>
            <a:r>
              <a:rPr lang="en-US" sz="3600" b="1" dirty="0"/>
              <a:t> ra </a:t>
            </a:r>
            <a:r>
              <a:rPr lang="en-US" sz="3600" b="1" dirty="0" err="1"/>
              <a:t>từ</a:t>
            </a:r>
            <a:r>
              <a:rPr lang="en-US" sz="3600" b="1" dirty="0"/>
              <a:t> than </a:t>
            </a:r>
            <a:r>
              <a:rPr lang="en-US" sz="3600" b="1" dirty="0" err="1"/>
              <a:t>hoặc</a:t>
            </a:r>
            <a:r>
              <a:rPr lang="en-US" sz="3600" b="1" dirty="0"/>
              <a:t> </a:t>
            </a:r>
            <a:r>
              <a:rPr lang="en-US" sz="3600" b="1" dirty="0" err="1"/>
              <a:t>cành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rễ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xmlns="" id="{8F70D564-AC21-473D-87CF-F8A541350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175" y="5132264"/>
            <a:ext cx="822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b="1" dirty="0" err="1">
                <a:solidFill>
                  <a:srgbClr val="C00000"/>
                </a:solidFill>
              </a:rPr>
              <a:t>Đáp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án</a:t>
            </a:r>
            <a:r>
              <a:rPr lang="en-US" b="1" dirty="0">
                <a:solidFill>
                  <a:srgbClr val="C00000"/>
                </a:solidFill>
              </a:rPr>
              <a:t>: C. </a:t>
            </a:r>
            <a:r>
              <a:rPr lang="en-US" b="1" dirty="0" err="1">
                <a:solidFill>
                  <a:srgbClr val="C00000"/>
                </a:solidFill>
              </a:rPr>
              <a:t>Nhóm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phụ</a:t>
            </a:r>
            <a:endParaRPr lang="en-US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754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4039AC-D654-4746-97C6-FAB67F15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C1C29257-B722-4BAE-92A6-E50E7D7381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76760" y="4940429"/>
            <a:ext cx="1255551" cy="1656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4B0853-4624-4CE0-A03A-0A1D3118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949" y="2902629"/>
            <a:ext cx="1066662" cy="34509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A60355-6378-4214-A902-A34EA21F49E5}"/>
              </a:ext>
            </a:extLst>
          </p:cNvPr>
          <p:cNvSpPr txBox="1"/>
          <p:nvPr/>
        </p:nvSpPr>
        <p:spPr>
          <a:xfrm>
            <a:off x="-267164" y="6632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TỔNG KẾT </a:t>
            </a:r>
            <a:endParaRPr lang="vi-VN" sz="5400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23F7F3-A176-44AA-8CE9-4E94BA4B93C0}"/>
              </a:ext>
            </a:extLst>
          </p:cNvPr>
          <p:cNvGrpSpPr/>
          <p:nvPr/>
        </p:nvGrpSpPr>
        <p:grpSpPr>
          <a:xfrm>
            <a:off x="2642298" y="1482572"/>
            <a:ext cx="9439715" cy="4687410"/>
            <a:chOff x="6719777" y="504405"/>
            <a:chExt cx="5074077" cy="58648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8225BA3-7B37-4C33-97BE-7417FFE59A8A}"/>
                </a:ext>
              </a:extLst>
            </p:cNvPr>
            <p:cNvSpPr/>
            <p:nvPr/>
          </p:nvSpPr>
          <p:spPr>
            <a:xfrm>
              <a:off x="6719777" y="504405"/>
              <a:ext cx="5074077" cy="5864856"/>
            </a:xfrm>
            <a:prstGeom prst="roundRect">
              <a:avLst>
                <a:gd name="adj" fmla="val 2837"/>
              </a:avLst>
            </a:prstGeom>
            <a:solidFill>
              <a:schemeClr val="bg1"/>
            </a:solidFill>
            <a:ln w="76200">
              <a:solidFill>
                <a:srgbClr val="7E2D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A68257B-EABB-42E0-BD7C-35B1891C6F00}"/>
                </a:ext>
              </a:extLst>
            </p:cNvPr>
            <p:cNvSpPr txBox="1"/>
            <p:nvPr/>
          </p:nvSpPr>
          <p:spPr>
            <a:xfrm>
              <a:off x="6972299" y="579088"/>
              <a:ext cx="434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KẾT LUẬN</a:t>
              </a:r>
              <a:endParaRPr lang="vi-VN" sz="4400" b="1" dirty="0"/>
            </a:p>
          </p:txBody>
        </p:sp>
      </p:grpSp>
      <p:sp>
        <p:nvSpPr>
          <p:cNvPr id="28" name="Rectangle 4">
            <a:extLst>
              <a:ext uri="{FF2B5EF4-FFF2-40B4-BE49-F238E27FC236}">
                <a16:creationId xmlns:a16="http://schemas.microsoft.com/office/drawing/2014/main" xmlns="" id="{40D56276-8F5F-453A-AD17-65926BB1B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993" y="2134960"/>
            <a:ext cx="8382000" cy="369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60000"/>
              </a:lnSpc>
            </a:pPr>
            <a:r>
              <a:rPr lang="en-US" altLang="vi-VN" sz="3000" dirty="0">
                <a:latin typeface="Times New Roman" panose="02020603050405020304" pitchFamily="18" charset="0"/>
              </a:rPr>
              <a:t>	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Có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hai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loại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rễ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chính</a:t>
            </a:r>
            <a:r>
              <a:rPr lang="en-US" altLang="vi-VN" sz="3000" dirty="0">
                <a:latin typeface="Times New Roman" panose="02020603050405020304" pitchFamily="18" charset="0"/>
              </a:rPr>
              <a:t>: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rễ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cọc</a:t>
            </a:r>
            <a:r>
              <a:rPr lang="en-US" altLang="vi-VN" sz="3000" dirty="0">
                <a:latin typeface="Times New Roman" panose="02020603050405020304" pitchFamily="18" charset="0"/>
              </a:rPr>
              <a:t> (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đậu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rau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dền</a:t>
            </a:r>
            <a:r>
              <a:rPr lang="en-US" altLang="vi-VN" sz="3000" dirty="0">
                <a:latin typeface="Times New Roman" panose="02020603050405020304" pitchFamily="18" charset="0"/>
              </a:rPr>
              <a:t>, …),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rễ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chùm</a:t>
            </a:r>
            <a:r>
              <a:rPr lang="en-US" altLang="vi-VN" sz="3000" dirty="0">
                <a:latin typeface="Times New Roman" panose="02020603050405020304" pitchFamily="18" charset="0"/>
              </a:rPr>
              <a:t> (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hành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lúa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ngô</a:t>
            </a:r>
            <a:r>
              <a:rPr lang="en-US" altLang="vi-VN" sz="3000" dirty="0">
                <a:latin typeface="Times New Roman" panose="02020603050405020304" pitchFamily="18" charset="0"/>
              </a:rPr>
              <a:t>,…). </a:t>
            </a:r>
            <a:r>
              <a:rPr lang="en-US" altLang="vi-VN" sz="3000" dirty="0" err="1">
                <a:latin typeface="Times New Roman" panose="02020603050405020304" pitchFamily="18" charset="0"/>
              </a:rPr>
              <a:t>Ngoài</a:t>
            </a:r>
            <a:r>
              <a:rPr lang="en-US" altLang="vi-VN" sz="3000" dirty="0">
                <a:latin typeface="Times New Roman" panose="02020603050405020304" pitchFamily="18" charset="0"/>
              </a:rPr>
              <a:t> ra,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một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số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còn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có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rễ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phụ</a:t>
            </a:r>
            <a:r>
              <a:rPr lang="en-US" altLang="vi-VN" sz="3000" dirty="0">
                <a:latin typeface="Times New Roman" panose="02020603050405020304" pitchFamily="18" charset="0"/>
              </a:rPr>
              <a:t> (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đa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si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trầu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không</a:t>
            </a:r>
            <a:r>
              <a:rPr lang="en-US" altLang="vi-VN" sz="3000" dirty="0">
                <a:latin typeface="Times New Roman" panose="02020603050405020304" pitchFamily="18" charset="0"/>
              </a:rPr>
              <a:t>,…) </a:t>
            </a:r>
            <a:r>
              <a:rPr lang="en-US" altLang="vi-VN" sz="3000" dirty="0" err="1">
                <a:latin typeface="Times New Roman" panose="02020603050405020304" pitchFamily="18" charset="0"/>
              </a:rPr>
              <a:t>và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một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số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có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rễ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phình</a:t>
            </a:r>
            <a:r>
              <a:rPr lang="en-US" altLang="vi-VN" sz="3000" dirty="0">
                <a:latin typeface="Times New Roman" panose="02020603050405020304" pitchFamily="18" charset="0"/>
              </a:rPr>
              <a:t> ra </a:t>
            </a:r>
            <a:r>
              <a:rPr lang="en-US" altLang="vi-VN" sz="30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củ</a:t>
            </a:r>
            <a:r>
              <a:rPr lang="en-US" altLang="vi-VN" sz="3000" dirty="0">
                <a:latin typeface="Times New Roman" panose="02020603050405020304" pitchFamily="18" charset="0"/>
              </a:rPr>
              <a:t> (</a:t>
            </a:r>
            <a:r>
              <a:rPr lang="en-US" altLang="vi-VN" sz="3000" dirty="0" err="1">
                <a:latin typeface="Times New Roman" panose="02020603050405020304" pitchFamily="18" charset="0"/>
              </a:rPr>
              <a:t>cải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củ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củ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đậu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cà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rốt</a:t>
            </a:r>
            <a:r>
              <a:rPr lang="en-US" altLang="vi-VN" sz="3000" dirty="0">
                <a:latin typeface="Times New Roman" panose="02020603050405020304" pitchFamily="18" charset="0"/>
              </a:rPr>
              <a:t>,…).</a:t>
            </a:r>
          </a:p>
        </p:txBody>
      </p:sp>
    </p:spTree>
    <p:extLst>
      <p:ext uri="{BB962C8B-B14F-4D97-AF65-F5344CB8AC3E}">
        <p14:creationId xmlns:p14="http://schemas.microsoft.com/office/powerpoint/2010/main" val="2605178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4039AC-D654-4746-97C6-FAB67F15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C1C29257-B722-4BAE-92A6-E50E7D7381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76760" y="4940429"/>
            <a:ext cx="1255551" cy="1656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4B0853-4624-4CE0-A03A-0A1D3118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949" y="2902629"/>
            <a:ext cx="1066662" cy="34509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A60355-6378-4214-A902-A34EA21F49E5}"/>
              </a:ext>
            </a:extLst>
          </p:cNvPr>
          <p:cNvSpPr txBox="1"/>
          <p:nvPr/>
        </p:nvSpPr>
        <p:spPr>
          <a:xfrm>
            <a:off x="-267164" y="6632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TỔNG KẾT </a:t>
            </a:r>
            <a:endParaRPr lang="vi-VN" sz="5400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23F7F3-A176-44AA-8CE9-4E94BA4B93C0}"/>
              </a:ext>
            </a:extLst>
          </p:cNvPr>
          <p:cNvGrpSpPr/>
          <p:nvPr/>
        </p:nvGrpSpPr>
        <p:grpSpPr>
          <a:xfrm>
            <a:off x="2414136" y="1487503"/>
            <a:ext cx="9439715" cy="4433904"/>
            <a:chOff x="6719777" y="504405"/>
            <a:chExt cx="5074077" cy="58648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8225BA3-7B37-4C33-97BE-7417FFE59A8A}"/>
                </a:ext>
              </a:extLst>
            </p:cNvPr>
            <p:cNvSpPr/>
            <p:nvPr/>
          </p:nvSpPr>
          <p:spPr>
            <a:xfrm>
              <a:off x="6719777" y="504405"/>
              <a:ext cx="5074077" cy="5864856"/>
            </a:xfrm>
            <a:prstGeom prst="roundRect">
              <a:avLst>
                <a:gd name="adj" fmla="val 2837"/>
              </a:avLst>
            </a:prstGeom>
            <a:solidFill>
              <a:schemeClr val="bg1"/>
            </a:solidFill>
            <a:ln w="76200">
              <a:solidFill>
                <a:srgbClr val="7E2D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A68257B-EABB-42E0-BD7C-35B1891C6F00}"/>
                </a:ext>
              </a:extLst>
            </p:cNvPr>
            <p:cNvSpPr txBox="1"/>
            <p:nvPr/>
          </p:nvSpPr>
          <p:spPr>
            <a:xfrm>
              <a:off x="7175335" y="934588"/>
              <a:ext cx="4343400" cy="792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DẶN DÒ</a:t>
              </a:r>
              <a:endParaRPr lang="vi-VN" sz="4400" b="1" dirty="0"/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E842E48-E843-4AA0-9CE1-1F3F63A18CB5}"/>
              </a:ext>
            </a:extLst>
          </p:cNvPr>
          <p:cNvSpPr txBox="1"/>
          <p:nvPr/>
        </p:nvSpPr>
        <p:spPr>
          <a:xfrm>
            <a:off x="3899734" y="2508175"/>
            <a:ext cx="69855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Qua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hôm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nay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rễ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vậy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xem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trồng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rễ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nhé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!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805556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BALLOON3">
            <a:extLst>
              <a:ext uri="{FF2B5EF4-FFF2-40B4-BE49-F238E27FC236}">
                <a16:creationId xmlns:a16="http://schemas.microsoft.com/office/drawing/2014/main" xmlns="" id="{5A7BBE5B-F8A1-4B44-9427-1A91959FC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698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BALLOON3">
            <a:extLst>
              <a:ext uri="{FF2B5EF4-FFF2-40B4-BE49-F238E27FC236}">
                <a16:creationId xmlns:a16="http://schemas.microsoft.com/office/drawing/2014/main" xmlns="" id="{5F55D7F8-B2CA-49CD-BE9B-2C839ED3E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981200"/>
            <a:ext cx="9620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BALLOON3">
            <a:extLst>
              <a:ext uri="{FF2B5EF4-FFF2-40B4-BE49-F238E27FC236}">
                <a16:creationId xmlns:a16="http://schemas.microsoft.com/office/drawing/2014/main" xmlns="" id="{48E50011-246F-4576-A53F-23BE27576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4050" y="5410200"/>
            <a:ext cx="590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BALLOON3">
            <a:extLst>
              <a:ext uri="{FF2B5EF4-FFF2-40B4-BE49-F238E27FC236}">
                <a16:creationId xmlns:a16="http://schemas.microsoft.com/office/drawing/2014/main" xmlns="" id="{296A6E1B-1B71-41CD-BA6E-020742A64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914400"/>
            <a:ext cx="15033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BALLOON3">
            <a:extLst>
              <a:ext uri="{FF2B5EF4-FFF2-40B4-BE49-F238E27FC236}">
                <a16:creationId xmlns:a16="http://schemas.microsoft.com/office/drawing/2014/main" xmlns="" id="{0EC58DFA-FFAE-4DEB-98ED-348852E2F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4267200"/>
            <a:ext cx="15033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 descr="BALLOON3">
            <a:extLst>
              <a:ext uri="{FF2B5EF4-FFF2-40B4-BE49-F238E27FC236}">
                <a16:creationId xmlns:a16="http://schemas.microsoft.com/office/drawing/2014/main" xmlns="" id="{2057A48D-3DC1-4ACC-9D2C-4F16B464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19600"/>
            <a:ext cx="1449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BALLOON3">
            <a:extLst>
              <a:ext uri="{FF2B5EF4-FFF2-40B4-BE49-F238E27FC236}">
                <a16:creationId xmlns:a16="http://schemas.microsoft.com/office/drawing/2014/main" xmlns="" id="{A4BB1DB4-4540-4D69-AB02-8CBB85AE0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019800"/>
            <a:ext cx="4254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 descr="cac hanh tinh">
            <a:extLst>
              <a:ext uri="{FF2B5EF4-FFF2-40B4-BE49-F238E27FC236}">
                <a16:creationId xmlns:a16="http://schemas.microsoft.com/office/drawing/2014/main" xmlns="" id="{8A80BA33-DC81-4A0D-8A93-2EA57C190C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00601"/>
            <a:ext cx="18669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ABARBLYL">
            <a:extLst>
              <a:ext uri="{FF2B5EF4-FFF2-40B4-BE49-F238E27FC236}">
                <a16:creationId xmlns:a16="http://schemas.microsoft.com/office/drawing/2014/main" xmlns="" id="{9D28526E-7B0B-4082-A2EE-D9409D23F2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11938"/>
            <a:ext cx="914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 descr="ABARBLYL">
            <a:extLst>
              <a:ext uri="{FF2B5EF4-FFF2-40B4-BE49-F238E27FC236}">
                <a16:creationId xmlns:a16="http://schemas.microsoft.com/office/drawing/2014/main" xmlns="" id="{CEE893E7-E934-4491-869E-E5C6727108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3188"/>
            <a:ext cx="914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xmlns="" id="{D25FCF44-318E-4001-AE0E-DF9264ADE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" y="4313677"/>
            <a:ext cx="1781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3" name="AutoShape 15">
            <a:hlinkClick r:id="rId6"/>
            <a:extLst>
              <a:ext uri="{FF2B5EF4-FFF2-40B4-BE49-F238E27FC236}">
                <a16:creationId xmlns:a16="http://schemas.microsoft.com/office/drawing/2014/main" xmlns="" id="{A4BBCF21-06A9-4A2D-A38F-8211F431B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1371600"/>
            <a:ext cx="1066800" cy="838200"/>
          </a:xfrm>
          <a:prstGeom prst="star5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>
              <a:solidFill>
                <a:srgbClr val="FFFF00"/>
              </a:solidFill>
              <a:latin typeface=".VnBlack" pitchFamily="34" charset="0"/>
              <a:cs typeface="Arial" charset="0"/>
            </a:endParaRPr>
          </a:p>
        </p:txBody>
      </p:sp>
      <p:pic>
        <p:nvPicPr>
          <p:cNvPr id="10256" name="Picture 16">
            <a:extLst>
              <a:ext uri="{FF2B5EF4-FFF2-40B4-BE49-F238E27FC236}">
                <a16:creationId xmlns:a16="http://schemas.microsoft.com/office/drawing/2014/main" xmlns="" id="{1FFAE2EF-CEAA-4F55-B1F1-7DF8D260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3" y="4761738"/>
            <a:ext cx="1447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7">
            <a:extLst>
              <a:ext uri="{FF2B5EF4-FFF2-40B4-BE49-F238E27FC236}">
                <a16:creationId xmlns:a16="http://schemas.microsoft.com/office/drawing/2014/main" xmlns="" id="{9B3F225F-C643-4875-9B0E-6584F0E00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818" y="4911016"/>
            <a:ext cx="1371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6" name="AutoShape 18">
            <a:hlinkClick r:id="" action="ppaction://noaction"/>
            <a:extLst>
              <a:ext uri="{FF2B5EF4-FFF2-40B4-BE49-F238E27FC236}">
                <a16:creationId xmlns:a16="http://schemas.microsoft.com/office/drawing/2014/main" xmlns="" id="{9D9DBE29-27FF-4371-BC8D-8653764A7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181600"/>
            <a:ext cx="381000" cy="1524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147" name="AutoShape 19">
            <a:hlinkClick r:id="" action="ppaction://noaction"/>
            <a:extLst>
              <a:ext uri="{FF2B5EF4-FFF2-40B4-BE49-F238E27FC236}">
                <a16:creationId xmlns:a16="http://schemas.microsoft.com/office/drawing/2014/main" xmlns="" id="{DE20AED3-0B23-4322-BDE9-327C076A3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791200"/>
            <a:ext cx="304800" cy="228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 sz="2800">
              <a:latin typeface="Arial" charset="0"/>
            </a:endParaRPr>
          </a:p>
        </p:txBody>
      </p:sp>
      <p:sp>
        <p:nvSpPr>
          <p:cNvPr id="48148" name="AutoShape 20">
            <a:hlinkClick r:id="rId9" action="ppaction://hlinksldjump"/>
            <a:extLst>
              <a:ext uri="{FF2B5EF4-FFF2-40B4-BE49-F238E27FC236}">
                <a16:creationId xmlns:a16="http://schemas.microsoft.com/office/drawing/2014/main" xmlns="" id="{B804F630-DF87-4C03-8F9F-E40DC215B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486400"/>
            <a:ext cx="533400" cy="304800"/>
          </a:xfrm>
          <a:prstGeom prst="star5">
            <a:avLst/>
          </a:prstGeom>
          <a:solidFill>
            <a:srgbClr val="FF9D5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149" name="AutoShape 21">
            <a:hlinkClick r:id="" action="ppaction://noaction"/>
            <a:extLst>
              <a:ext uri="{FF2B5EF4-FFF2-40B4-BE49-F238E27FC236}">
                <a16:creationId xmlns:a16="http://schemas.microsoft.com/office/drawing/2014/main" xmlns="" id="{71F407E2-56D6-43D8-B287-E8562C62DD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09800" y="5257800"/>
            <a:ext cx="685800" cy="3810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150" name="AutoShape 22">
            <a:hlinkClick r:id="" action="ppaction://noaction"/>
            <a:extLst>
              <a:ext uri="{FF2B5EF4-FFF2-40B4-BE49-F238E27FC236}">
                <a16:creationId xmlns:a16="http://schemas.microsoft.com/office/drawing/2014/main" xmlns="" id="{45815AA8-C142-4323-85E6-245B1D058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019800"/>
            <a:ext cx="3810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151" name="AutoShape 23">
            <a:hlinkClick r:id="" action="ppaction://noaction"/>
            <a:extLst>
              <a:ext uri="{FF2B5EF4-FFF2-40B4-BE49-F238E27FC236}">
                <a16:creationId xmlns:a16="http://schemas.microsoft.com/office/drawing/2014/main" xmlns="" id="{36B51F9D-2FBC-4BA5-B8CD-99051E88E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953000"/>
            <a:ext cx="381000" cy="2286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0264" name="Picture 24">
            <a:extLst>
              <a:ext uri="{FF2B5EF4-FFF2-40B4-BE49-F238E27FC236}">
                <a16:creationId xmlns:a16="http://schemas.microsoft.com/office/drawing/2014/main" xmlns="" id="{F4469B1F-D16E-4D23-BA9E-51D5E6891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841" y="469107"/>
            <a:ext cx="24685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25">
            <a:extLst>
              <a:ext uri="{FF2B5EF4-FFF2-40B4-BE49-F238E27FC236}">
                <a16:creationId xmlns:a16="http://schemas.microsoft.com/office/drawing/2014/main" xmlns="" id="{EBF437EB-C606-4B17-9F9F-E1381510A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422275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4" name="AutoShape 26">
            <a:extLst>
              <a:ext uri="{FF2B5EF4-FFF2-40B4-BE49-F238E27FC236}">
                <a16:creationId xmlns:a16="http://schemas.microsoft.com/office/drawing/2014/main" xmlns="" id="{07944337-EF22-47F1-B6EE-090B67B0D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990600"/>
            <a:ext cx="1143000" cy="914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10267" name="Group 31">
            <a:extLst>
              <a:ext uri="{FF2B5EF4-FFF2-40B4-BE49-F238E27FC236}">
                <a16:creationId xmlns:a16="http://schemas.microsoft.com/office/drawing/2014/main" xmlns="" id="{31883248-1D76-4CE1-8686-11EF7F29C43D}"/>
              </a:ext>
            </a:extLst>
          </p:cNvPr>
          <p:cNvGrpSpPr>
            <a:grpSpLocks/>
          </p:cNvGrpSpPr>
          <p:nvPr/>
        </p:nvGrpSpPr>
        <p:grpSpPr bwMode="auto">
          <a:xfrm>
            <a:off x="-160421" y="0"/>
            <a:ext cx="12240125" cy="6916738"/>
            <a:chOff x="0" y="-24"/>
            <a:chExt cx="5773" cy="4357"/>
          </a:xfrm>
        </p:grpSpPr>
        <p:pic>
          <p:nvPicPr>
            <p:cNvPr id="10268" name="Picture 32" descr="N3">
              <a:extLst>
                <a:ext uri="{FF2B5EF4-FFF2-40B4-BE49-F238E27FC236}">
                  <a16:creationId xmlns:a16="http://schemas.microsoft.com/office/drawing/2014/main" xmlns="" id="{D6D8AA42-B0EB-453D-8795-84A19A21F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9" name="Picture 33" descr="N3">
              <a:extLst>
                <a:ext uri="{FF2B5EF4-FFF2-40B4-BE49-F238E27FC236}">
                  <a16:creationId xmlns:a16="http://schemas.microsoft.com/office/drawing/2014/main" xmlns="" id="{2BD498C9-02C5-40EE-9176-F452F17EE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0" name="Picture 34" descr="N3">
              <a:extLst>
                <a:ext uri="{FF2B5EF4-FFF2-40B4-BE49-F238E27FC236}">
                  <a16:creationId xmlns:a16="http://schemas.microsoft.com/office/drawing/2014/main" xmlns="" id="{739DFDDD-0E9A-4202-95EB-A0BD6B49D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1" name="Picture 35" descr="N3">
              <a:extLst>
                <a:ext uri="{FF2B5EF4-FFF2-40B4-BE49-F238E27FC236}">
                  <a16:creationId xmlns:a16="http://schemas.microsoft.com/office/drawing/2014/main" xmlns="" id="{90A06B79-07CE-4E99-9DD7-92CE6CCCA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8" descr="BALLOON3">
            <a:extLst>
              <a:ext uri="{FF2B5EF4-FFF2-40B4-BE49-F238E27FC236}">
                <a16:creationId xmlns:a16="http://schemas.microsoft.com/office/drawing/2014/main" xmlns="" id="{7CB3987E-CEF7-4A51-AF59-59415A085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419600"/>
            <a:ext cx="15033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xmlns="" id="{D0AB8E06-F4F6-442B-B375-97525E10605F}"/>
              </a:ext>
            </a:extLst>
          </p:cNvPr>
          <p:cNvSpPr txBox="1">
            <a:spLocks/>
          </p:cNvSpPr>
          <p:nvPr/>
        </p:nvSpPr>
        <p:spPr>
          <a:xfrm>
            <a:off x="524657" y="295883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NGOAN,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3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3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3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3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3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3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3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3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3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3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3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3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3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3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3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3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3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3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3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3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3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3" grpId="0" animBg="1"/>
      <p:bldP spid="48146" grpId="0" animBg="1"/>
      <p:bldP spid="48148" grpId="0" animBg="1"/>
      <p:bldP spid="48149" grpId="0" animBg="1"/>
      <p:bldP spid="48149" grpId="1" animBg="1"/>
      <p:bldP spid="48150" grpId="0" animBg="1"/>
      <p:bldP spid="48151" grpId="0" animBg="1"/>
      <p:bldP spid="481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1">
            <a:extLst>
              <a:ext uri="{FF2B5EF4-FFF2-40B4-BE49-F238E27FC236}">
                <a16:creationId xmlns:a16="http://schemas.microsoft.com/office/drawing/2014/main" xmlns="" id="{72A855B0-6E06-4F9E-9907-E3AC00CB0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545" y="493536"/>
            <a:ext cx="89471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800080"/>
                </a:solidFill>
              </a:rPr>
              <a:t>Quan </a:t>
            </a:r>
            <a:r>
              <a:rPr lang="en-US" sz="3600" b="1" i="1" dirty="0" err="1">
                <a:solidFill>
                  <a:srgbClr val="800080"/>
                </a:solidFill>
              </a:rPr>
              <a:t>sát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hình</a:t>
            </a:r>
            <a:r>
              <a:rPr lang="en-US" sz="3600" b="1" i="1" dirty="0">
                <a:solidFill>
                  <a:srgbClr val="800080"/>
                </a:solidFill>
              </a:rPr>
              <a:t> 1-2 </a:t>
            </a:r>
            <a:r>
              <a:rPr lang="en-US" sz="3600" b="1" i="1" dirty="0" err="1">
                <a:solidFill>
                  <a:srgbClr val="800080"/>
                </a:solidFill>
              </a:rPr>
              <a:t>và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thảo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luận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theo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cặp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mô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tả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đặc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điểm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của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rễ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cọc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và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rễ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chùm</a:t>
            </a:r>
            <a:r>
              <a:rPr lang="en-US" sz="3600" b="1" i="1" dirty="0">
                <a:solidFill>
                  <a:srgbClr val="800080"/>
                </a:solidFill>
              </a:rPr>
              <a:t>?</a:t>
            </a: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1A521959-ED52-48D3-A0E6-7445EE44F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6177187"/>
            <a:ext cx="274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Rễ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cọc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xmlns="" id="{FF20FF21-8FA8-4B0C-99A0-A4CF1CDE8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0771" y="6184611"/>
            <a:ext cx="16594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Rễ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chùm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54F6EB43-DAAD-486B-9F1F-AF3F1DBBE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53" y="2187400"/>
            <a:ext cx="3606800" cy="398949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13361C3F-9268-495B-8FA4-FD995039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48" y="2213846"/>
            <a:ext cx="3705201" cy="391542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71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9BA63198-97D5-4496-968F-DF2B75AF8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1" y="5086351"/>
            <a:ext cx="184731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5333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691DEC14-D817-42DF-BF00-159DC6BB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11751"/>
            <a:ext cx="11684000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i="1" u="sng">
                <a:solidFill>
                  <a:srgbClr val="000000"/>
                </a:solidFill>
                <a:latin typeface="Times New Roman" panose="02020603050405020304" pitchFamily="18" charset="0"/>
              </a:rPr>
              <a:t>Rễ cọc</a:t>
            </a:r>
            <a:r>
              <a:rPr lang="en-US" altLang="vi-VN" sz="3733" b="1" i="1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3733" b="1">
                <a:solidFill>
                  <a:srgbClr val="000000"/>
                </a:solidFill>
                <a:latin typeface="Times New Roman" panose="02020603050405020304" pitchFamily="18" charset="0"/>
              </a:rPr>
              <a:t> Có đặc điểm là gồm 1 rễ to, dài, xung quanh rễ có đâm ra nhiều rễ con.</a:t>
            </a: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xmlns="" id="{9E1564AB-AB50-4C66-A113-5D8328FFC883}"/>
              </a:ext>
            </a:extLst>
          </p:cNvPr>
          <p:cNvGrpSpPr>
            <a:grpSpLocks/>
          </p:cNvGrpSpPr>
          <p:nvPr/>
        </p:nvGrpSpPr>
        <p:grpSpPr bwMode="auto">
          <a:xfrm>
            <a:off x="1647825" y="482601"/>
            <a:ext cx="8839200" cy="4629151"/>
            <a:chOff x="1371600" y="0"/>
            <a:chExt cx="6248400" cy="3181350"/>
          </a:xfrm>
        </p:grpSpPr>
        <p:pic>
          <p:nvPicPr>
            <p:cNvPr id="13" name="Picture 11" descr="C:\Users\TCS\Desktop\hinh re cay\re-cay-den-gai.png">
              <a:extLst>
                <a:ext uri="{FF2B5EF4-FFF2-40B4-BE49-F238E27FC236}">
                  <a16:creationId xmlns:a16="http://schemas.microsoft.com/office/drawing/2014/main" xmlns="" id="{B1EBD58D-29AC-4A9E-A780-635E6B6DD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00" y="0"/>
              <a:ext cx="2946400" cy="318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xmlns="" id="{2ED43AD5-0C13-4F1A-AC50-BA58B0504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44450"/>
              <a:ext cx="3117850" cy="3136900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8602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9BA63198-97D5-4496-968F-DF2B75AF8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1" y="5086351"/>
            <a:ext cx="184731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5333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DFC5A9D6-FEBB-49E5-84C8-9D68EABD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82601"/>
            <a:ext cx="5080000" cy="502708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re_cay_chua_benh_3">
            <a:extLst>
              <a:ext uri="{FF2B5EF4-FFF2-40B4-BE49-F238E27FC236}">
                <a16:creationId xmlns:a16="http://schemas.microsoft.com/office/drawing/2014/main" xmlns="" id="{6C696C6E-EF33-420B-90E7-D4047806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482601"/>
            <a:ext cx="4470400" cy="502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00783A76-0993-4042-9E89-A1CB55681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5139131"/>
            <a:ext cx="11582400" cy="247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vi-VN" b="1" i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Rễ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chùm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rễ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khá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chùm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vi-VN" sz="5867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95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197D0C-0581-46E2-9BD4-6444049F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3BF5E36-5E3B-42B2-83FB-6001A26E6CFA}"/>
              </a:ext>
            </a:extLst>
          </p:cNvPr>
          <p:cNvSpPr/>
          <p:nvPr/>
        </p:nvSpPr>
        <p:spPr>
          <a:xfrm>
            <a:off x="786494" y="0"/>
            <a:ext cx="10381515" cy="393844"/>
          </a:xfrm>
          <a:prstGeom prst="rect">
            <a:avLst/>
          </a:prstGeom>
          <a:solidFill>
            <a:srgbClr val="86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32" name="Diagram 2">
            <a:extLst>
              <a:ext uri="{FF2B5EF4-FFF2-40B4-BE49-F238E27FC236}">
                <a16:creationId xmlns:a16="http://schemas.microsoft.com/office/drawing/2014/main" xmlns="" id="{7D940D04-5903-4747-89AE-80D93A9EA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3210528"/>
              </p:ext>
            </p:extLst>
          </p:nvPr>
        </p:nvGraphicFramePr>
        <p:xfrm>
          <a:off x="1861521" y="865751"/>
          <a:ext cx="8919849" cy="5520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726330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21">
            <a:extLst>
              <a:ext uri="{FF2B5EF4-FFF2-40B4-BE49-F238E27FC236}">
                <a16:creationId xmlns:a16="http://schemas.microsoft.com/office/drawing/2014/main" xmlns="" id="{138E81EB-6A96-4788-A20A-8486B44F8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70" y="772512"/>
            <a:ext cx="88518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800080"/>
                </a:solidFill>
              </a:rPr>
              <a:t>Quan </a:t>
            </a:r>
            <a:r>
              <a:rPr lang="en-US" sz="4000" b="1" i="1" dirty="0" err="1">
                <a:solidFill>
                  <a:srgbClr val="800080"/>
                </a:solidFill>
              </a:rPr>
              <a:t>sát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hình</a:t>
            </a:r>
            <a:r>
              <a:rPr lang="en-US" sz="4000" b="1" i="1" dirty="0">
                <a:solidFill>
                  <a:srgbClr val="800080"/>
                </a:solidFill>
              </a:rPr>
              <a:t> 3-4 , </a:t>
            </a:r>
            <a:r>
              <a:rPr lang="en-US" sz="4000" b="1" i="1" dirty="0" err="1">
                <a:solidFill>
                  <a:srgbClr val="800080"/>
                </a:solidFill>
              </a:rPr>
              <a:t>trả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lời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cây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nào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có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rễ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cọc</a:t>
            </a:r>
            <a:r>
              <a:rPr lang="en-US" sz="4000" b="1" i="1" dirty="0">
                <a:solidFill>
                  <a:srgbClr val="800080"/>
                </a:solidFill>
              </a:rPr>
              <a:t>, </a:t>
            </a:r>
            <a:r>
              <a:rPr lang="en-US" sz="4000" b="1" i="1" dirty="0" err="1">
                <a:solidFill>
                  <a:srgbClr val="800080"/>
                </a:solidFill>
              </a:rPr>
              <a:t>cây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nào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có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rễ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chùm</a:t>
            </a:r>
            <a:r>
              <a:rPr lang="en-US" sz="4000" b="1" i="1" dirty="0">
                <a:solidFill>
                  <a:srgbClr val="800080"/>
                </a:solidFill>
              </a:rPr>
              <a:t>?</a:t>
            </a:r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C900EB02-0171-47A9-8C81-4718550781C9}"/>
              </a:ext>
            </a:extLst>
          </p:cNvPr>
          <p:cNvGrpSpPr/>
          <p:nvPr/>
        </p:nvGrpSpPr>
        <p:grpSpPr>
          <a:xfrm>
            <a:off x="2225697" y="2812616"/>
            <a:ext cx="2734235" cy="3662362"/>
            <a:chOff x="542365" y="2514600"/>
            <a:chExt cx="2734235" cy="3662362"/>
          </a:xfrm>
        </p:grpSpPr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xmlns="" id="{10B757A7-52E0-4B96-B9CB-17D012DAD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365" y="2514600"/>
              <a:ext cx="2734235" cy="2896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 Box 75">
              <a:extLst>
                <a:ext uri="{FF2B5EF4-FFF2-40B4-BE49-F238E27FC236}">
                  <a16:creationId xmlns:a16="http://schemas.microsoft.com/office/drawing/2014/main" xmlns="" id="{41271CED-0E7D-4587-8EA3-43A47285C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365" y="5715000"/>
              <a:ext cx="273423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/>
                <a:t>Cây hành</a:t>
              </a:r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xmlns="" id="{0160B9E6-CD28-44B1-8BE5-9747BDA17BB2}"/>
              </a:ext>
            </a:extLst>
          </p:cNvPr>
          <p:cNvGrpSpPr/>
          <p:nvPr/>
        </p:nvGrpSpPr>
        <p:grpSpPr>
          <a:xfrm>
            <a:off x="7285022" y="2812616"/>
            <a:ext cx="2786420" cy="3662362"/>
            <a:chOff x="5601691" y="2514600"/>
            <a:chExt cx="2786420" cy="3662362"/>
          </a:xfrm>
        </p:grpSpPr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xmlns="" id="{A697B7E1-37B6-44DC-9932-17C0F2EF0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691" y="2514600"/>
              <a:ext cx="2786420" cy="2963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 Box 73">
              <a:extLst>
                <a:ext uri="{FF2B5EF4-FFF2-40B4-BE49-F238E27FC236}">
                  <a16:creationId xmlns:a16="http://schemas.microsoft.com/office/drawing/2014/main" xmlns="" id="{E4185125-2D7D-4AA0-BB07-32B6D1374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7566" y="5715000"/>
              <a:ext cx="1916768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/>
                <a:t>Cây đậu</a:t>
              </a:r>
            </a:p>
          </p:txBody>
        </p:sp>
      </p:grpSp>
      <p:sp>
        <p:nvSpPr>
          <p:cNvPr id="35" name="Text Box 75">
            <a:extLst>
              <a:ext uri="{FF2B5EF4-FFF2-40B4-BE49-F238E27FC236}">
                <a16:creationId xmlns:a16="http://schemas.microsoft.com/office/drawing/2014/main" xmlns="" id="{60F207B8-E72E-49AA-B48D-6F4E17DE1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932" y="4489016"/>
            <a:ext cx="232509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Rễ chùm</a:t>
            </a:r>
          </a:p>
        </p:txBody>
      </p:sp>
      <p:sp>
        <p:nvSpPr>
          <p:cNvPr id="36" name="Text Box 75">
            <a:extLst>
              <a:ext uri="{FF2B5EF4-FFF2-40B4-BE49-F238E27FC236}">
                <a16:creationId xmlns:a16="http://schemas.microsoft.com/office/drawing/2014/main" xmlns="" id="{69F31F57-7765-423F-8F20-851A93A75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932" y="3265054"/>
            <a:ext cx="224889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Rễ cọc</a:t>
            </a:r>
          </a:p>
        </p:txBody>
      </p:sp>
      <p:cxnSp>
        <p:nvCxnSpPr>
          <p:cNvPr id="37" name="Straight Arrow Connector 10">
            <a:extLst>
              <a:ext uri="{FF2B5EF4-FFF2-40B4-BE49-F238E27FC236}">
                <a16:creationId xmlns:a16="http://schemas.microsoft.com/office/drawing/2014/main" xmlns="" id="{997D3408-58DE-4B1F-B213-C97182D59721}"/>
              </a:ext>
            </a:extLst>
          </p:cNvPr>
          <p:cNvCxnSpPr/>
          <p:nvPr/>
        </p:nvCxnSpPr>
        <p:spPr>
          <a:xfrm flipH="1" flipV="1">
            <a:off x="6636332" y="3650816"/>
            <a:ext cx="648691" cy="6437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12">
            <a:extLst>
              <a:ext uri="{FF2B5EF4-FFF2-40B4-BE49-F238E27FC236}">
                <a16:creationId xmlns:a16="http://schemas.microsoft.com/office/drawing/2014/main" xmlns="" id="{75E93056-0882-45D8-A1D9-A07D381BE32C}"/>
              </a:ext>
            </a:extLst>
          </p:cNvPr>
          <p:cNvCxnSpPr/>
          <p:nvPr/>
        </p:nvCxnSpPr>
        <p:spPr>
          <a:xfrm flipV="1">
            <a:off x="4959931" y="4950978"/>
            <a:ext cx="533400" cy="5286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243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197D0C-0581-46E2-9BD4-6444049F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3BF5E36-5E3B-42B2-83FB-6001A26E6CFA}"/>
              </a:ext>
            </a:extLst>
          </p:cNvPr>
          <p:cNvSpPr/>
          <p:nvPr/>
        </p:nvSpPr>
        <p:spPr>
          <a:xfrm>
            <a:off x="786494" y="0"/>
            <a:ext cx="10381515" cy="393844"/>
          </a:xfrm>
          <a:prstGeom prst="rect">
            <a:avLst/>
          </a:prstGeom>
          <a:solidFill>
            <a:srgbClr val="86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xmlns="" id="{B3021DB3-0AE6-4226-A3F5-9421440BEFF3}"/>
              </a:ext>
            </a:extLst>
          </p:cNvPr>
          <p:cNvSpPr/>
          <p:nvPr/>
        </p:nvSpPr>
        <p:spPr>
          <a:xfrm>
            <a:off x="2162176" y="1548430"/>
            <a:ext cx="878204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4400" b="1" i="1" dirty="0" err="1"/>
              <a:t>Cây</a:t>
            </a:r>
            <a:r>
              <a:rPr lang="en-US" sz="4400" b="1" i="1" dirty="0"/>
              <a:t> </a:t>
            </a:r>
            <a:r>
              <a:rPr lang="en-US" sz="4400" b="1" i="1" dirty="0" err="1"/>
              <a:t>có</a:t>
            </a:r>
            <a:r>
              <a:rPr lang="en-US" sz="4400" b="1" i="1" dirty="0"/>
              <a:t> 2 </a:t>
            </a:r>
            <a:r>
              <a:rPr lang="en-US" sz="4400" b="1" i="1" dirty="0" err="1"/>
              <a:t>loại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chính</a:t>
            </a:r>
            <a:r>
              <a:rPr lang="en-US" sz="4400" b="1" i="1" dirty="0"/>
              <a:t> </a:t>
            </a:r>
            <a:r>
              <a:rPr lang="en-US" sz="4400" b="1" i="1" dirty="0" err="1"/>
              <a:t>là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cọc</a:t>
            </a:r>
            <a:r>
              <a:rPr lang="en-US" sz="4400" b="1" i="1" dirty="0"/>
              <a:t> </a:t>
            </a:r>
            <a:r>
              <a:rPr lang="en-US" sz="4400" b="1" i="1" dirty="0" err="1"/>
              <a:t>và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chùm</a:t>
            </a:r>
            <a:r>
              <a:rPr lang="en-US" sz="4400" b="1" i="1" dirty="0"/>
              <a:t>.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cọc</a:t>
            </a:r>
            <a:r>
              <a:rPr lang="en-US" sz="4400" b="1" i="1" dirty="0"/>
              <a:t> </a:t>
            </a:r>
            <a:r>
              <a:rPr lang="en-US" sz="4400" b="1" i="1" dirty="0" err="1"/>
              <a:t>có</a:t>
            </a:r>
            <a:r>
              <a:rPr lang="en-US" sz="4400" b="1" i="1" dirty="0"/>
              <a:t> </a:t>
            </a:r>
            <a:r>
              <a:rPr lang="en-US" sz="4400" b="1" i="1" dirty="0" err="1"/>
              <a:t>đặc</a:t>
            </a:r>
            <a:r>
              <a:rPr lang="en-US" sz="4400" b="1" i="1" dirty="0"/>
              <a:t> </a:t>
            </a:r>
            <a:r>
              <a:rPr lang="en-US" sz="4400" b="1" i="1" dirty="0" err="1"/>
              <a:t>điểm</a:t>
            </a:r>
            <a:r>
              <a:rPr lang="en-US" sz="4400" b="1" i="1" dirty="0"/>
              <a:t> </a:t>
            </a:r>
            <a:r>
              <a:rPr lang="en-US" sz="4400" b="1" i="1" dirty="0" err="1"/>
              <a:t>là</a:t>
            </a:r>
            <a:r>
              <a:rPr lang="en-US" sz="4400" b="1" i="1" dirty="0"/>
              <a:t> </a:t>
            </a:r>
            <a:r>
              <a:rPr lang="en-US" sz="4400" b="1" i="1" dirty="0" err="1"/>
              <a:t>gồm</a:t>
            </a:r>
            <a:r>
              <a:rPr lang="en-US" sz="4400" b="1" i="1" dirty="0"/>
              <a:t> </a:t>
            </a:r>
            <a:r>
              <a:rPr lang="en-US" sz="4400" b="1" i="1" dirty="0" err="1"/>
              <a:t>một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to </a:t>
            </a:r>
            <a:r>
              <a:rPr lang="en-US" sz="4400" b="1" i="1" dirty="0" err="1"/>
              <a:t>và</a:t>
            </a:r>
            <a:r>
              <a:rPr lang="en-US" sz="4400" b="1" i="1" dirty="0"/>
              <a:t> </a:t>
            </a:r>
            <a:r>
              <a:rPr lang="en-US" sz="4400" b="1" i="1" dirty="0" err="1"/>
              <a:t>dài</a:t>
            </a:r>
            <a:r>
              <a:rPr lang="en-US" sz="4400" b="1" i="1" dirty="0"/>
              <a:t>, </a:t>
            </a:r>
            <a:r>
              <a:rPr lang="en-US" sz="4400" b="1" i="1" dirty="0" err="1"/>
              <a:t>xung</a:t>
            </a:r>
            <a:r>
              <a:rPr lang="en-US" sz="4400" b="1" i="1" dirty="0"/>
              <a:t> </a:t>
            </a:r>
            <a:r>
              <a:rPr lang="en-US" sz="4400" b="1" i="1" dirty="0" err="1"/>
              <a:t>quanh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đó</a:t>
            </a:r>
            <a:r>
              <a:rPr lang="en-US" sz="4400" b="1" i="1" dirty="0"/>
              <a:t> </a:t>
            </a:r>
            <a:r>
              <a:rPr lang="en-US" sz="4400" b="1" i="1" dirty="0" err="1"/>
              <a:t>đâm</a:t>
            </a:r>
            <a:r>
              <a:rPr lang="en-US" sz="4400" b="1" i="1" dirty="0"/>
              <a:t> ra </a:t>
            </a:r>
            <a:r>
              <a:rPr lang="en-US" sz="4400" b="1" i="1" dirty="0" err="1"/>
              <a:t>nhiều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con ;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chùm</a:t>
            </a:r>
            <a:r>
              <a:rPr lang="en-US" sz="4400" b="1" i="1" dirty="0"/>
              <a:t> </a:t>
            </a:r>
            <a:r>
              <a:rPr lang="en-US" sz="4400" b="1" i="1" dirty="0" err="1"/>
              <a:t>đặc</a:t>
            </a:r>
            <a:r>
              <a:rPr lang="en-US" sz="4400" b="1" i="1" dirty="0"/>
              <a:t> </a:t>
            </a:r>
            <a:r>
              <a:rPr lang="en-US" sz="4400" b="1" i="1" dirty="0" err="1"/>
              <a:t>điểm</a:t>
            </a:r>
            <a:r>
              <a:rPr lang="en-US" sz="4400" b="1" i="1" dirty="0"/>
              <a:t> </a:t>
            </a:r>
            <a:r>
              <a:rPr lang="en-US" sz="4400" b="1" i="1" dirty="0" err="1"/>
              <a:t>là</a:t>
            </a:r>
            <a:r>
              <a:rPr lang="en-US" sz="4400" b="1" i="1" dirty="0"/>
              <a:t> </a:t>
            </a:r>
            <a:r>
              <a:rPr lang="en-US" sz="4400" b="1" i="1" dirty="0" err="1"/>
              <a:t>có</a:t>
            </a:r>
            <a:r>
              <a:rPr lang="en-US" sz="4400" b="1" i="1" dirty="0"/>
              <a:t> </a:t>
            </a:r>
            <a:r>
              <a:rPr lang="en-US" sz="4400" b="1" i="1" dirty="0" err="1"/>
              <a:t>nhiều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dài</a:t>
            </a:r>
            <a:r>
              <a:rPr lang="en-US" sz="4400" b="1" i="1" dirty="0"/>
              <a:t> </a:t>
            </a:r>
            <a:r>
              <a:rPr lang="en-US" sz="4400" b="1" i="1" dirty="0" err="1"/>
              <a:t>mọc</a:t>
            </a:r>
            <a:r>
              <a:rPr lang="en-US" sz="4400" b="1" i="1" dirty="0"/>
              <a:t> </a:t>
            </a:r>
            <a:r>
              <a:rPr lang="en-US" sz="4400" b="1" i="1" dirty="0" err="1"/>
              <a:t>đều</a:t>
            </a:r>
            <a:r>
              <a:rPr lang="en-US" sz="4400" b="1" i="1" dirty="0"/>
              <a:t> ra </a:t>
            </a:r>
            <a:r>
              <a:rPr lang="en-US" sz="4400" b="1" i="1" dirty="0" err="1"/>
              <a:t>từ</a:t>
            </a:r>
            <a:r>
              <a:rPr lang="en-US" sz="4400" b="1" i="1" dirty="0"/>
              <a:t> </a:t>
            </a:r>
            <a:r>
              <a:rPr lang="en-US" sz="4400" b="1" i="1" dirty="0" err="1"/>
              <a:t>gốc</a:t>
            </a:r>
            <a:r>
              <a:rPr lang="en-US" sz="4400" b="1" i="1" dirty="0"/>
              <a:t> </a:t>
            </a:r>
            <a:r>
              <a:rPr lang="en-US" sz="4400" b="1" i="1" dirty="0" err="1"/>
              <a:t>tạo</a:t>
            </a:r>
            <a:r>
              <a:rPr lang="en-US" sz="4400" b="1" i="1" dirty="0"/>
              <a:t> </a:t>
            </a:r>
            <a:r>
              <a:rPr lang="en-US" sz="4400" b="1" i="1" dirty="0" err="1"/>
              <a:t>thành</a:t>
            </a:r>
            <a:r>
              <a:rPr lang="en-US" sz="4400" b="1" i="1" dirty="0"/>
              <a:t> </a:t>
            </a:r>
            <a:r>
              <a:rPr lang="en-US" sz="4400" b="1" i="1" dirty="0" err="1"/>
              <a:t>chùm</a:t>
            </a:r>
            <a:r>
              <a:rPr lang="en-US" sz="44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3522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999</Words>
  <Application>Microsoft Office PowerPoint</Application>
  <PresentationFormat>Custom</PresentationFormat>
  <Paragraphs>135</Paragraphs>
  <Slides>36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2_Default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Cây có rễ chùm</vt:lpstr>
      <vt:lpstr>Cây có rễ phụ</vt:lpstr>
      <vt:lpstr>Cây có rễ củ</vt:lpstr>
      <vt:lpstr>PowerPoint Presentation</vt:lpstr>
      <vt:lpstr>PowerPoint Presentation</vt:lpstr>
      <vt:lpstr>PowerPoint Presentation</vt:lpstr>
      <vt:lpstr>PowerPoint Presentation</vt:lpstr>
      <vt:lpstr>Câu 1: Có mấy loại rễ chính đó là những loại rễ nào?</vt:lpstr>
      <vt:lpstr>Câu 2: Cây có rễ chính to, dài và xung quanh rễ chính mọc ra nhiều rễ con. Rễ cây đó thuộc Nhóm rễ nào?</vt:lpstr>
      <vt:lpstr>Câu 3: Cây có nhiều rễ dài bằng nhau mọc ra từ gốc tạo thành chùm thuộc Nhóm rễ nào?</vt:lpstr>
      <vt:lpstr>Câu 4: Cây có rễ phình to tạo thành củ là rễ gì?</vt:lpstr>
      <vt:lpstr>Câu 5: Cây có rễ mọc ra từ than hoặc cành là rễ gì?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Công</dc:creator>
  <cp:lastModifiedBy>admin</cp:lastModifiedBy>
  <cp:revision>58</cp:revision>
  <dcterms:created xsi:type="dcterms:W3CDTF">2021-07-25T14:19:39Z</dcterms:created>
  <dcterms:modified xsi:type="dcterms:W3CDTF">2022-02-17T02:22:13Z</dcterms:modified>
</cp:coreProperties>
</file>