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388" r:id="rId2"/>
    <p:sldId id="380" r:id="rId3"/>
    <p:sldId id="406" r:id="rId4"/>
    <p:sldId id="407" r:id="rId5"/>
    <p:sldId id="408" r:id="rId6"/>
    <p:sldId id="409" r:id="rId7"/>
    <p:sldId id="381" r:id="rId8"/>
    <p:sldId id="403" r:id="rId9"/>
    <p:sldId id="414" r:id="rId10"/>
    <p:sldId id="415" r:id="rId11"/>
    <p:sldId id="416" r:id="rId12"/>
    <p:sldId id="404" r:id="rId13"/>
    <p:sldId id="418" r:id="rId14"/>
    <p:sldId id="419" r:id="rId15"/>
    <p:sldId id="405" r:id="rId16"/>
    <p:sldId id="423" r:id="rId17"/>
    <p:sldId id="425" r:id="rId18"/>
    <p:sldId id="410" r:id="rId19"/>
    <p:sldId id="420" r:id="rId20"/>
    <p:sldId id="421" r:id="rId21"/>
    <p:sldId id="422" r:id="rId22"/>
    <p:sldId id="411" r:id="rId23"/>
    <p:sldId id="402" r:id="rId24"/>
    <p:sldId id="424" r:id="rId2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CCFF"/>
    <a:srgbClr val="CCFF99"/>
    <a:srgbClr val="00FFCC"/>
    <a:srgbClr val="FF99FF"/>
    <a:srgbClr val="FF0000"/>
    <a:srgbClr val="FFFF00"/>
    <a:srgbClr val="86F85E"/>
    <a:srgbClr val="F5FE9E"/>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64" autoAdjust="0"/>
    <p:restoredTop sz="94175" autoAdjust="0"/>
  </p:normalViewPr>
  <p:slideViewPr>
    <p:cSldViewPr>
      <p:cViewPr>
        <p:scale>
          <a:sx n="70" d="100"/>
          <a:sy n="70" d="100"/>
        </p:scale>
        <p:origin x="-137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1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A727EA-BCCE-422A-9196-8BDA82B6E50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00D4A0-5F7F-4627-96AF-D6187AFB8E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428AA2-09B2-410B-A0BB-9385A1D2333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D56D59-CCEA-4F48-A1A8-544C1FE14FC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ABDCFD-F1C6-4413-B45F-573CC126777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367E5F-64C8-4FB0-9287-3206FFF11B8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222ED5-B388-4A56-B2F8-86C390F5D3A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93D796-DEAB-412D-A8F3-2D5F160D5A0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484836-304B-4C8C-B0AC-3779B1A8D42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7AA069-1ED6-443D-AA88-BF151CF354F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73707F-35D5-46A2-9C60-0C881521DB0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4FD290-4929-4F43-9846-A650AE08FFB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0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50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50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1E321A8E-17E1-46FC-AD22-E90D4B0151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gif"/><Relationship Id="rId7" Type="http://schemas.openxmlformats.org/officeDocument/2006/relationships/image" Target="../media/image18.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gif"/><Relationship Id="rId7" Type="http://schemas.openxmlformats.org/officeDocument/2006/relationships/image" Target="../media/image20.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slide" Target="slide15.xml"/><Relationship Id="rId4" Type="http://schemas.openxmlformats.org/officeDocument/2006/relationships/image" Target="../media/image1.gif"/><Relationship Id="rId9"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gif"/><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gif"/><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5.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5.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42.png"/><Relationship Id="rId7" Type="http://schemas.openxmlformats.org/officeDocument/2006/relationships/slide" Target="slide21.xml"/><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slide" Target="slide19.xml"/><Relationship Id="rId10" Type="http://schemas.openxmlformats.org/officeDocument/2006/relationships/slide" Target="slide22.xml"/><Relationship Id="rId4" Type="http://schemas.openxmlformats.org/officeDocument/2006/relationships/image" Target="../media/image5.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slide" Target="slide18.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slide" Target="slide18.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slide" Target="slide18.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9.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gif"/></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image" Target="../media/image12.jpeg"/><Relationship Id="rId5" Type="http://schemas.openxmlformats.org/officeDocument/2006/relationships/image" Target="../media/image9.gif"/><Relationship Id="rId15" Type="http://schemas.openxmlformats.org/officeDocument/2006/relationships/image" Target="../media/image15.gif"/><Relationship Id="rId10" Type="http://schemas.openxmlformats.org/officeDocument/2006/relationships/slide" Target="slide5.xml"/><Relationship Id="rId4" Type="http://schemas.openxmlformats.org/officeDocument/2006/relationships/image" Target="../media/image8.jpeg"/><Relationship Id="rId9" Type="http://schemas.openxmlformats.org/officeDocument/2006/relationships/image" Target="../media/image11.jpe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1.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2.xml"/><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slide" Target="slide11.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slide" Target="slide10.xml"/><Relationship Id="rId5" Type="http://schemas.openxmlformats.org/officeDocument/2006/relationships/image" Target="../media/image26.jpeg"/><Relationship Id="rId10" Type="http://schemas.openxmlformats.org/officeDocument/2006/relationships/image" Target="../media/image29.png"/><Relationship Id="rId4" Type="http://schemas.openxmlformats.org/officeDocument/2006/relationships/hyperlink" Target="https://toigingiuvedep.vn/hinh-anh-ho-guom/" TargetMode="External"/><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slide" Target="slide8.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WordArt 8"/>
          <p:cNvSpPr>
            <a:spLocks noChangeArrowheads="1" noChangeShapeType="1" noTextEdit="1"/>
          </p:cNvSpPr>
          <p:nvPr/>
        </p:nvSpPr>
        <p:spPr bwMode="auto">
          <a:xfrm>
            <a:off x="1447800" y="1981200"/>
            <a:ext cx="6858000" cy="685800"/>
          </a:xfrm>
          <a:prstGeom prst="rect">
            <a:avLst/>
          </a:prstGeom>
        </p:spPr>
        <p:txBody>
          <a:bodyPr wrap="none" fromWordArt="1">
            <a:prstTxWarp prst="textPlain">
              <a:avLst>
                <a:gd name="adj" fmla="val 48408"/>
              </a:avLst>
            </a:prstTxWarp>
          </a:bodyPr>
          <a:lstStyle/>
          <a:p>
            <a:pPr algn="ctr">
              <a:defRPr/>
            </a:pPr>
            <a:r>
              <a:rPr lang="nb-NO" sz="3600" kern="10" dirty="0" smtClean="0">
                <a:ln w="12700">
                  <a:solidFill>
                    <a:srgbClr val="0066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ĐẠO ĐỨC LỚP </a:t>
            </a:r>
            <a:r>
              <a:rPr lang="nb-NO" sz="3600" kern="10" dirty="0" smtClean="0">
                <a:ln w="12700">
                  <a:solidFill>
                    <a:srgbClr val="0066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mn-lt"/>
              </a:rPr>
              <a:t>3</a:t>
            </a:r>
            <a:endParaRPr lang="en-US" sz="3600" kern="10" dirty="0">
              <a:ln w="12700">
                <a:solidFill>
                  <a:srgbClr val="0066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mn-lt"/>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600200" cy="1219200"/>
          </a:xfrm>
          <a:prstGeom prst="rect">
            <a:avLst/>
          </a:prstGeom>
        </p:spPr>
      </p:pic>
      <p:pic>
        <p:nvPicPr>
          <p:cNvPr id="14"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715000"/>
            <a:ext cx="3962400" cy="1143000"/>
          </a:xfrm>
          <a:prstGeom prst="rect">
            <a:avLst/>
          </a:prstGeom>
        </p:spPr>
      </p:pic>
      <p:pic>
        <p:nvPicPr>
          <p:cNvPr id="15"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5638800"/>
            <a:ext cx="4038600" cy="1219200"/>
          </a:xfrm>
          <a:prstGeom prst="rect">
            <a:avLst/>
          </a:prstGeom>
        </p:spPr>
      </p:pic>
      <p:pic>
        <p:nvPicPr>
          <p:cNvPr id="16" name="69"/>
          <p:cNvPicPr>
            <a:picLocks noChangeAspect="1"/>
          </p:cNvPicPr>
          <p:nvPr/>
        </p:nvPicPr>
        <p:blipFill>
          <a:blip r:embed="rId4" cstate="screen"/>
          <a:stretch>
            <a:fillRect/>
          </a:stretch>
        </p:blipFill>
        <p:spPr>
          <a:xfrm rot="21115275">
            <a:off x="44530" y="3399706"/>
            <a:ext cx="2895600" cy="838199"/>
          </a:xfrm>
          <a:prstGeom prst="rect">
            <a:avLst/>
          </a:prstGeom>
        </p:spPr>
      </p:pic>
      <p:pic>
        <p:nvPicPr>
          <p:cNvPr id="19" name="图片 6" descr="资源 334302"/>
          <p:cNvPicPr>
            <a:picLocks noChangeAspect="1"/>
          </p:cNvPicPr>
          <p:nvPr/>
        </p:nvPicPr>
        <p:blipFill>
          <a:blip r:embed="rId5"/>
          <a:stretch>
            <a:fillRect/>
          </a:stretch>
        </p:blipFill>
        <p:spPr>
          <a:xfrm rot="946187">
            <a:off x="7171147" y="3472770"/>
            <a:ext cx="1559719" cy="83820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4500" fill="hold"/>
                                        <p:tgtEl>
                                          <p:spTgt spid="14"/>
                                        </p:tgtEl>
                                        <p:attrNameLst>
                                          <p:attrName>ppt_x</p:attrName>
                                        </p:attrNameLst>
                                      </p:cBhvr>
                                      <p:tavLst>
                                        <p:tav tm="0">
                                          <p:val>
                                            <p:strVal val="0-#ppt_w/2"/>
                                          </p:val>
                                        </p:tav>
                                        <p:tav tm="100000">
                                          <p:val>
                                            <p:strVal val="#ppt_x"/>
                                          </p:val>
                                        </p:tav>
                                      </p:tavLst>
                                    </p:anim>
                                    <p:anim calcmode="lin" valueType="num">
                                      <p:cBhvr additive="base">
                                        <p:cTn id="8" dur="4500" fill="hold"/>
                                        <p:tgtEl>
                                          <p:spTgt spid="14"/>
                                        </p:tgtEl>
                                        <p:attrNameLst>
                                          <p:attrName>ppt_y</p:attrName>
                                        </p:attrNameLst>
                                      </p:cBhvr>
                                      <p:tavLst>
                                        <p:tav tm="0">
                                          <p:val>
                                            <p:strVal val="#ppt_y"/>
                                          </p:val>
                                        </p:tav>
                                        <p:tav tm="100000">
                                          <p:val>
                                            <p:strVal val="#ppt_y"/>
                                          </p:val>
                                        </p:tav>
                                      </p:tavLst>
                                    </p:anim>
                                  </p:childTnLst>
                                </p:cTn>
                              </p:par>
                              <p:par>
                                <p:cTn id="9" presetID="6" presetClass="emph" presetSubtype="0" repeatCount="14000" autoRev="1" fill="hold" nodeType="withEffect">
                                  <p:stCondLst>
                                    <p:cond delay="0"/>
                                  </p:stCondLst>
                                  <p:childTnLst>
                                    <p:animScale>
                                      <p:cBhvr>
                                        <p:cTn id="10" dur="250" fill="hold"/>
                                        <p:tgtEl>
                                          <p:spTgt spid="14"/>
                                        </p:tgtEl>
                                      </p:cBhvr>
                                      <p:by x="95000" y="95000"/>
                                    </p:animScale>
                                  </p:childTnLst>
                                </p:cTn>
                              </p:par>
                              <p:par>
                                <p:cTn id="11" presetID="2" presetClass="entr" presetSubtype="8" decel="4100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4500" fill="hold"/>
                                        <p:tgtEl>
                                          <p:spTgt spid="15"/>
                                        </p:tgtEl>
                                        <p:attrNameLst>
                                          <p:attrName>ppt_x</p:attrName>
                                        </p:attrNameLst>
                                      </p:cBhvr>
                                      <p:tavLst>
                                        <p:tav tm="0">
                                          <p:val>
                                            <p:strVal val="0-#ppt_w/2"/>
                                          </p:val>
                                        </p:tav>
                                        <p:tav tm="100000">
                                          <p:val>
                                            <p:strVal val="#ppt_x"/>
                                          </p:val>
                                        </p:tav>
                                      </p:tavLst>
                                    </p:anim>
                                    <p:anim calcmode="lin" valueType="num">
                                      <p:cBhvr additive="base">
                                        <p:cTn id="14" dur="4500" fill="hold"/>
                                        <p:tgtEl>
                                          <p:spTgt spid="15"/>
                                        </p:tgtEl>
                                        <p:attrNameLst>
                                          <p:attrName>ppt_y</p:attrName>
                                        </p:attrNameLst>
                                      </p:cBhvr>
                                      <p:tavLst>
                                        <p:tav tm="0">
                                          <p:val>
                                            <p:strVal val="#ppt_y"/>
                                          </p:val>
                                        </p:tav>
                                        <p:tav tm="100000">
                                          <p:val>
                                            <p:strVal val="#ppt_y"/>
                                          </p:val>
                                        </p:tav>
                                      </p:tavLst>
                                    </p:anim>
                                  </p:childTnLst>
                                </p:cTn>
                              </p:par>
                              <p:par>
                                <p:cTn id="15" presetID="6" presetClass="emph" presetSubtype="0" repeatCount="14000" autoRev="1" fill="hold" nodeType="withEffect">
                                  <p:stCondLst>
                                    <p:cond delay="0"/>
                                  </p:stCondLst>
                                  <p:childTnLst>
                                    <p:animScale>
                                      <p:cBhvr>
                                        <p:cTn id="16" dur="250" fill="hold"/>
                                        <p:tgtEl>
                                          <p:spTgt spid="1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val="0"/>
              </a:ext>
            </a:extLst>
          </a:blip>
          <a:srcRect l="9048" t="60106" r="67619"/>
          <a:stretch>
            <a:fillRect/>
          </a:stretch>
        </p:blipFill>
        <p:spPr>
          <a:xfrm>
            <a:off x="8229600" y="5943600"/>
            <a:ext cx="914400" cy="914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140065" y="6251068"/>
            <a:ext cx="2207055" cy="416048"/>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pic>
        <p:nvPicPr>
          <p:cNvPr id="10" name="Picture 9" descr="image (2).png"/>
          <p:cNvPicPr>
            <a:picLocks noChangeAspect="1"/>
          </p:cNvPicPr>
          <p:nvPr/>
        </p:nvPicPr>
        <p:blipFill>
          <a:blip r:embed="rId6"/>
          <a:srcRect l="34167" t="35869" r="35000" b="7762"/>
          <a:stretch>
            <a:fillRect/>
          </a:stretch>
        </p:blipFill>
        <p:spPr>
          <a:xfrm>
            <a:off x="838200" y="685800"/>
            <a:ext cx="7848600" cy="3810000"/>
          </a:xfrm>
          <a:prstGeom prst="rect">
            <a:avLst/>
          </a:prstGeom>
        </p:spPr>
      </p:pic>
      <p:sp>
        <p:nvSpPr>
          <p:cNvPr id="11" name="Rectangle 10"/>
          <p:cNvSpPr/>
          <p:nvPr/>
        </p:nvSpPr>
        <p:spPr>
          <a:xfrm>
            <a:off x="609600" y="4343400"/>
            <a:ext cx="8534400" cy="1323439"/>
          </a:xfrm>
          <a:prstGeom prst="rect">
            <a:avLst/>
          </a:prstGeom>
          <a:blipFill>
            <a:blip r:embed="rId7"/>
            <a:tile tx="0" ty="0" sx="100000" sy="100000" flip="none" algn="tl"/>
          </a:blipFill>
        </p:spPr>
        <p:txBody>
          <a:bodyPr wrap="square">
            <a:spAutoFit/>
          </a:bodyPr>
          <a:lstStyle/>
          <a:p>
            <a:pPr algn="just"/>
            <a:r>
              <a:rPr lang="vi-VN" b="1" dirty="0" smtClean="0"/>
              <a:t>     </a:t>
            </a:r>
            <a:r>
              <a:rPr lang="vi-VN" sz="2000" b="1" dirty="0" smtClean="0">
                <a:latin typeface="Times New Roman" pitchFamily="18" charset="0"/>
                <a:cs typeface="Times New Roman" pitchFamily="18" charset="0"/>
              </a:rPr>
              <a:t>Kinh thành Huế</a:t>
            </a:r>
            <a:r>
              <a:rPr lang="vi-VN" sz="2000" dirty="0" smtClean="0">
                <a:latin typeface="Times New Roman" pitchFamily="18" charset="0"/>
                <a:cs typeface="Times New Roman" pitchFamily="18" charset="0"/>
              </a:rPr>
              <a:t> hay </a:t>
            </a:r>
            <a:r>
              <a:rPr lang="vi-VN" sz="2000" b="1" i="1" dirty="0" smtClean="0">
                <a:latin typeface="Times New Roman" pitchFamily="18" charset="0"/>
                <a:cs typeface="Times New Roman" pitchFamily="18" charset="0"/>
              </a:rPr>
              <a:t>Thuận Hóa kinh thành</a:t>
            </a:r>
            <a:r>
              <a:rPr lang="vi-VN" sz="2000" dirty="0" smtClean="0">
                <a:latin typeface="Times New Roman" pitchFamily="18" charset="0"/>
                <a:cs typeface="Times New Roman" pitchFamily="18" charset="0"/>
              </a:rPr>
              <a:t> là một tòa thành ở </a:t>
            </a:r>
            <a:r>
              <a:rPr lang="vi-VN" sz="2000" b="1" dirty="0" smtClean="0">
                <a:latin typeface="Times New Roman" pitchFamily="18" charset="0"/>
                <a:cs typeface="Times New Roman" pitchFamily="18" charset="0"/>
              </a:rPr>
              <a:t>Cố đô Huế</a:t>
            </a:r>
            <a:r>
              <a:rPr lang="vi-VN" sz="2000" dirty="0" smtClean="0">
                <a:latin typeface="Times New Roman" pitchFamily="18" charset="0"/>
                <a:cs typeface="Times New Roman" pitchFamily="18" charset="0"/>
              </a:rPr>
              <a:t>. Đây là nơi đóng đô của triều đại nhà Nguyễn. Hiện nay, Kinh thành Huế là một trong số các di tích thuộc cụm Quần thể di tích Cố đô Huế được UNESCO công nhận là</a:t>
            </a:r>
            <a:r>
              <a:rPr lang="vi-VN" sz="2000" b="1" dirty="0" smtClean="0">
                <a:latin typeface="Times New Roman" pitchFamily="18" charset="0"/>
                <a:cs typeface="Times New Roman" pitchFamily="18" charset="0"/>
              </a:rPr>
              <a:t> Di sản Văn hoá Thế giới.</a:t>
            </a:r>
            <a:r>
              <a:rPr lang="vi-VN"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
        <p:nvSpPr>
          <p:cNvPr id="12" name="Up Ribbon 11">
            <a:hlinkClick r:id="rId8" action="ppaction://hlinksldjump"/>
          </p:cNvPr>
          <p:cNvSpPr/>
          <p:nvPr/>
        </p:nvSpPr>
        <p:spPr>
          <a:xfrm>
            <a:off x="4114800" y="6324600"/>
            <a:ext cx="762000" cy="307848"/>
          </a:xfrm>
          <a:prstGeom prst="ribbon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val="0"/>
              </a:ext>
            </a:extLst>
          </a:blip>
          <a:srcRect l="9048" t="60106" r="67619"/>
          <a:stretch>
            <a:fillRect/>
          </a:stretch>
        </p:blipFill>
        <p:spPr>
          <a:xfrm>
            <a:off x="8077200" y="5791200"/>
            <a:ext cx="1066800" cy="1066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825628">
            <a:off x="-347779" y="6086929"/>
            <a:ext cx="2478399" cy="577787"/>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pic>
        <p:nvPicPr>
          <p:cNvPr id="8" name="Picture 7" descr="image (2).png"/>
          <p:cNvPicPr>
            <a:picLocks noChangeAspect="1"/>
          </p:cNvPicPr>
          <p:nvPr/>
        </p:nvPicPr>
        <p:blipFill>
          <a:blip r:embed="rId6"/>
          <a:srcRect l="64167" t="35869" r="4167" b="7762"/>
          <a:stretch>
            <a:fillRect/>
          </a:stretch>
        </p:blipFill>
        <p:spPr>
          <a:xfrm>
            <a:off x="609600" y="838200"/>
            <a:ext cx="8077200" cy="3200400"/>
          </a:xfrm>
          <a:prstGeom prst="rect">
            <a:avLst/>
          </a:prstGeom>
        </p:spPr>
      </p:pic>
      <p:sp>
        <p:nvSpPr>
          <p:cNvPr id="10" name="Rectangle 9"/>
          <p:cNvSpPr/>
          <p:nvPr/>
        </p:nvSpPr>
        <p:spPr>
          <a:xfrm>
            <a:off x="304800" y="3962400"/>
            <a:ext cx="8382000" cy="1938992"/>
          </a:xfrm>
          <a:prstGeom prst="rect">
            <a:avLst/>
          </a:prstGeom>
          <a:blipFill>
            <a:blip r:embed="rId7"/>
            <a:tile tx="0" ty="0" sx="100000" sy="100000" flip="none" algn="tl"/>
          </a:blipFill>
        </p:spPr>
        <p:txBody>
          <a:bodyPr wrap="square">
            <a:spAutoFit/>
          </a:bodyPr>
          <a:lstStyle/>
          <a:p>
            <a:pPr algn="just"/>
            <a:r>
              <a:rPr lang="vi-VN" dirty="0" smtClean="0"/>
              <a:t>     </a:t>
            </a:r>
            <a:r>
              <a:rPr lang="vi-VN" sz="2000" dirty="0" smtClean="0">
                <a:latin typeface="Times New Roman" pitchFamily="18" charset="0"/>
                <a:cs typeface="Times New Roman" pitchFamily="18" charset="0"/>
              </a:rPr>
              <a:t>Nằm ở trung tâm Quận 1 (TP. Hồ Chí Minh), nhà thờ Đức Bà Sài Gòn nổi bật với kiến trúc Pháp cổ, không gian rộng thoáng từ bên ngoài tới bên trong thánh đường. Đây là địa điểm mà du khách không thể bỏ qua khi ghé thăm thành phố Hồ Chí Minh hoa lệ.</a:t>
            </a:r>
          </a:p>
          <a:p>
            <a:pPr algn="just"/>
            <a:r>
              <a:rPr lang="en-US" sz="2000" dirty="0" err="1" smtClean="0">
                <a:latin typeface="Times New Roman" pitchFamily="18" charset="0"/>
                <a:cs typeface="Times New Roman" pitchFamily="18" charset="0"/>
              </a:rPr>
              <a:t>Là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một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kiến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trúc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tôn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giáo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nổi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giữa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trung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tâm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Sài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Gòn</a:t>
            </a:r>
            <a:r>
              <a:rPr lang="vi-VN" sz="2000" dirty="0" smtClean="0">
                <a:latin typeface="Times New Roman" pitchFamily="18" charset="0"/>
                <a:cs typeface="Times New Roman" pitchFamily="18" charset="0"/>
              </a:rPr>
              <a:t>.</a:t>
            </a:r>
            <a:endParaRPr lang="vi-VN" sz="2000" dirty="0">
              <a:latin typeface="Times New Roman" pitchFamily="18" charset="0"/>
              <a:cs typeface="Times New Roman" pitchFamily="18" charset="0"/>
            </a:endParaRPr>
          </a:p>
        </p:txBody>
      </p:sp>
      <p:sp>
        <p:nvSpPr>
          <p:cNvPr id="11" name="Up Ribbon 10">
            <a:hlinkClick r:id="rId8" action="ppaction://hlinksldjump"/>
          </p:cNvPr>
          <p:cNvSpPr/>
          <p:nvPr/>
        </p:nvSpPr>
        <p:spPr>
          <a:xfrm>
            <a:off x="4114800" y="6324600"/>
            <a:ext cx="762000" cy="307848"/>
          </a:xfrm>
          <a:prstGeom prst="ribbon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3" cstate="print">
            <a:extLst>
              <a:ext uri="{28A0092B-C50C-407E-A947-70E740481C1C}">
                <a14:useLocalDpi xmlns:a14="http://schemas.microsoft.com/office/drawing/2010/main" val="0"/>
              </a:ext>
            </a:extLst>
          </a:blip>
          <a:srcRect l="9048" t="60106" r="67619"/>
          <a:stretch>
            <a:fillRect/>
          </a:stretch>
        </p:blipFill>
        <p:spPr>
          <a:xfrm>
            <a:off x="7620000" y="5486400"/>
            <a:ext cx="15240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5" cstate="screen"/>
          <a:stretch>
            <a:fillRect/>
          </a:stretch>
        </p:blipFill>
        <p:spPr>
          <a:xfrm rot="20528725">
            <a:off x="98138" y="5846721"/>
            <a:ext cx="2621018" cy="624512"/>
          </a:xfrm>
          <a:prstGeom prst="rect">
            <a:avLst/>
          </a:prstGeom>
        </p:spPr>
      </p:pic>
      <p:pic>
        <p:nvPicPr>
          <p:cNvPr id="5" name="Picture 4" descr="image (3).png"/>
          <p:cNvPicPr>
            <a:picLocks noChangeAspect="1"/>
          </p:cNvPicPr>
          <p:nvPr/>
        </p:nvPicPr>
        <p:blipFill>
          <a:blip r:embed="rId6"/>
          <a:srcRect l="23333" t="19970" r="25000" b="57508"/>
          <a:stretch>
            <a:fillRect/>
          </a:stretch>
        </p:blipFill>
        <p:spPr>
          <a:xfrm>
            <a:off x="1143000" y="762000"/>
            <a:ext cx="6324600" cy="838200"/>
          </a:xfrm>
          <a:prstGeom prst="rect">
            <a:avLst/>
          </a:prstGeom>
        </p:spPr>
      </p:pic>
      <p:pic>
        <p:nvPicPr>
          <p:cNvPr id="7" name="图片 4" descr="资源 134302"/>
          <p:cNvPicPr>
            <a:picLocks noChangeAspect="1"/>
          </p:cNvPicPr>
          <p:nvPr/>
        </p:nvPicPr>
        <p:blipFill>
          <a:blip r:embed="rId7" cstate="print"/>
          <a:stretch>
            <a:fillRect/>
          </a:stretch>
        </p:blipFill>
        <p:spPr>
          <a:xfrm rot="1338943">
            <a:off x="7698974" y="403176"/>
            <a:ext cx="1411065" cy="457199"/>
          </a:xfrm>
          <a:prstGeom prst="rect">
            <a:avLst/>
          </a:prstGeom>
        </p:spPr>
      </p:pic>
      <p:pic>
        <p:nvPicPr>
          <p:cNvPr id="8" name="Picture 7" descr="image (3).png">
            <a:hlinkClick r:id="rId8" action="ppaction://hlinksldjump"/>
          </p:cNvPr>
          <p:cNvPicPr>
            <a:picLocks noChangeAspect="1"/>
          </p:cNvPicPr>
          <p:nvPr/>
        </p:nvPicPr>
        <p:blipFill>
          <a:blip r:embed="rId6"/>
          <a:srcRect l="23333" t="38739" r="27500" b="40714"/>
          <a:stretch>
            <a:fillRect/>
          </a:stretch>
        </p:blipFill>
        <p:spPr>
          <a:xfrm>
            <a:off x="1219200" y="1447800"/>
            <a:ext cx="7315200" cy="609600"/>
          </a:xfrm>
          <a:prstGeom prst="rect">
            <a:avLst/>
          </a:prstGeom>
        </p:spPr>
      </p:pic>
      <p:pic>
        <p:nvPicPr>
          <p:cNvPr id="10" name="Picture 9" descr="image (3).png">
            <a:hlinkClick r:id="rId9" action="ppaction://hlinksldjump"/>
          </p:cNvPr>
          <p:cNvPicPr>
            <a:picLocks noChangeAspect="1"/>
          </p:cNvPicPr>
          <p:nvPr/>
        </p:nvPicPr>
        <p:blipFill>
          <a:blip r:embed="rId6"/>
          <a:srcRect l="23333" t="59285" r="27500" b="12463"/>
          <a:stretch>
            <a:fillRect/>
          </a:stretch>
        </p:blipFill>
        <p:spPr>
          <a:xfrm>
            <a:off x="1219200" y="2057400"/>
            <a:ext cx="7315200" cy="838200"/>
          </a:xfrm>
          <a:prstGeom prst="rect">
            <a:avLst/>
          </a:prstGeom>
        </p:spPr>
      </p:pic>
      <p:sp>
        <p:nvSpPr>
          <p:cNvPr id="11" name="4-Point Star 10">
            <a:hlinkClick r:id="rId10" action="ppaction://hlinksldjump"/>
          </p:cNvPr>
          <p:cNvSpPr/>
          <p:nvPr/>
        </p:nvSpPr>
        <p:spPr>
          <a:xfrm>
            <a:off x="4343400" y="5715000"/>
            <a:ext cx="914400" cy="609600"/>
          </a:xfrm>
          <a:prstGeom prst="star4">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val="0"/>
              </a:ext>
            </a:extLst>
          </a:blip>
          <a:srcRect l="9048" t="60106" r="67619"/>
          <a:stretch>
            <a:fillRect/>
          </a:stretch>
        </p:blipFill>
        <p:spPr>
          <a:xfrm>
            <a:off x="7620000" y="5486400"/>
            <a:ext cx="15240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58768" y="5596087"/>
            <a:ext cx="2895600" cy="838199"/>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sp>
        <p:nvSpPr>
          <p:cNvPr id="11" name="TextBox 10"/>
          <p:cNvSpPr txBox="1"/>
          <p:nvPr/>
        </p:nvSpPr>
        <p:spPr>
          <a:xfrm>
            <a:off x="533400" y="1905000"/>
            <a:ext cx="8001000" cy="1938992"/>
          </a:xfrm>
          <a:prstGeom prst="rect">
            <a:avLst/>
          </a:prstGeom>
          <a:blipFill>
            <a:blip r:embed="rId6"/>
            <a:tile tx="0" ty="0" sx="100000" sy="100000" flip="none" algn="tl"/>
          </a:blipFill>
        </p:spPr>
        <p:txBody>
          <a:bodyPr wrap="square" rtlCol="0">
            <a:spAutoFit/>
          </a:bodyPr>
          <a:lstStyle/>
          <a:p>
            <a:pPr algn="just"/>
            <a:r>
              <a:rPr lang="vi-VN" sz="2400" dirty="0" smtClean="0">
                <a:latin typeface="Times New Roman" pitchFamily="18" charset="0"/>
                <a:cs typeface="Times New Roman" pitchFamily="18" charset="0"/>
              </a:rPr>
              <a:t>     Trước đây: Việt Nam là một nước nông nghiệp lạc hậu, chủ yếu là phát triển dựa trên sản lượng nông nghiệp.</a:t>
            </a:r>
          </a:p>
          <a:p>
            <a:pPr algn="just"/>
            <a:r>
              <a:rPr lang="vi-VN" sz="2400" dirty="0" smtClean="0">
                <a:latin typeface="Times New Roman" pitchFamily="18" charset="0"/>
                <a:cs typeface="Times New Roman" pitchFamily="18" charset="0"/>
              </a:rPr>
              <a:t>    Hiện nay: Việt Nam đang dần hội nhập, trở thành một nước công nghiệp hóa – hiện đại hóa. Có các công trình xây dựng lớn, đẩy mạnh phát triển ngành du lịch, đem lại nhiều lợi ích.</a:t>
            </a:r>
            <a:endParaRPr lang="en-US" sz="2400" dirty="0">
              <a:latin typeface="Times New Roman" pitchFamily="18" charset="0"/>
              <a:cs typeface="Times New Roman" pitchFamily="18" charset="0"/>
            </a:endParaRPr>
          </a:p>
        </p:txBody>
      </p:sp>
      <p:pic>
        <p:nvPicPr>
          <p:cNvPr id="12" name="Picture 11" descr="image (3).png"/>
          <p:cNvPicPr>
            <a:picLocks noChangeAspect="1"/>
          </p:cNvPicPr>
          <p:nvPr/>
        </p:nvPicPr>
        <p:blipFill>
          <a:blip r:embed="rId7"/>
          <a:srcRect l="23333" t="38739" r="27500" b="40714"/>
          <a:stretch>
            <a:fillRect/>
          </a:stretch>
        </p:blipFill>
        <p:spPr>
          <a:xfrm>
            <a:off x="914400" y="990600"/>
            <a:ext cx="7315200" cy="609600"/>
          </a:xfrm>
          <a:prstGeom prst="rect">
            <a:avLst/>
          </a:prstGeom>
          <a:ln>
            <a:solidFill>
              <a:srgbClr val="FF0000"/>
            </a:solidFill>
          </a:ln>
        </p:spPr>
      </p:pic>
      <p:sp>
        <p:nvSpPr>
          <p:cNvPr id="13" name="4-Point Star 12">
            <a:hlinkClick r:id="rId8" action="ppaction://hlinksldjump"/>
          </p:cNvPr>
          <p:cNvSpPr/>
          <p:nvPr/>
        </p:nvSpPr>
        <p:spPr>
          <a:xfrm>
            <a:off x="4343400" y="5715000"/>
            <a:ext cx="914400" cy="609600"/>
          </a:xfrm>
          <a:prstGeom prst="star4">
            <a:avLst>
              <a:gd name="adj" fmla="val 12500"/>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val="0"/>
              </a:ext>
            </a:extLst>
          </a:blip>
          <a:srcRect l="9048" t="60106" r="67619"/>
          <a:stretch>
            <a:fillRect/>
          </a:stretch>
        </p:blipFill>
        <p:spPr>
          <a:xfrm>
            <a:off x="7620000" y="5486400"/>
            <a:ext cx="15240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58768" y="5596087"/>
            <a:ext cx="2895600" cy="838199"/>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sp>
        <p:nvSpPr>
          <p:cNvPr id="8" name="Rectangle 7"/>
          <p:cNvSpPr/>
          <p:nvPr/>
        </p:nvSpPr>
        <p:spPr>
          <a:xfrm>
            <a:off x="609600" y="2209800"/>
            <a:ext cx="8077200" cy="2308324"/>
          </a:xfrm>
          <a:prstGeom prst="rect">
            <a:avLst/>
          </a:prstGeom>
          <a:blipFill>
            <a:blip r:embed="rId6"/>
            <a:tile tx="0" ty="0" sx="100000" sy="100000" flip="none" algn="tl"/>
          </a:blipFill>
        </p:spPr>
        <p:txBody>
          <a:bodyPr wrap="square">
            <a:spAutoFit/>
          </a:bodyPr>
          <a:lstStyle/>
          <a:p>
            <a:pPr algn="just"/>
            <a:r>
              <a:rPr lang="vi-VN" sz="2400" dirty="0" smtClean="0">
                <a:latin typeface="Times New Roman" pitchFamily="18" charset="0"/>
                <a:cs typeface="Times New Roman" pitchFamily="18" charset="0"/>
              </a:rPr>
              <a:t>    Việt Nam là quốc gia đa dân tộc, gồm 54 dân tộc, nhưng 54 dân tộc anh em cùng gắn bó chặt chẽ với nhau. Tạo nên </a:t>
            </a:r>
            <a:r>
              <a:rPr lang="vi-VN" sz="2400" i="1" dirty="0" smtClean="0">
                <a:latin typeface="Times New Roman" pitchFamily="18" charset="0"/>
                <a:cs typeface="Times New Roman" pitchFamily="18" charset="0"/>
              </a:rPr>
              <a:t>người Việt Nam với đầy đủ các giá trị đạo đức truyền thống: Yêu quê hương, đất nước; đoàn kết, anh dũng trong cải tạo thiên nhiên và chống giặc ngoại xâm; cần cù, sáng tạo trong lao động sản xuất; ham học hỏi và giàu lòng nhân nghĩa, thủy chung...</a:t>
            </a:r>
            <a:endParaRPr lang="en-US" sz="2400" dirty="0">
              <a:latin typeface="Times New Roman" pitchFamily="18" charset="0"/>
              <a:cs typeface="Times New Roman" pitchFamily="18" charset="0"/>
            </a:endParaRPr>
          </a:p>
        </p:txBody>
      </p:sp>
      <p:pic>
        <p:nvPicPr>
          <p:cNvPr id="10" name="Picture 9" descr="image (3).png"/>
          <p:cNvPicPr>
            <a:picLocks noChangeAspect="1"/>
          </p:cNvPicPr>
          <p:nvPr/>
        </p:nvPicPr>
        <p:blipFill>
          <a:blip r:embed="rId7"/>
          <a:srcRect l="23333" t="59285" r="27500" b="20168"/>
          <a:stretch>
            <a:fillRect/>
          </a:stretch>
        </p:blipFill>
        <p:spPr>
          <a:xfrm>
            <a:off x="914400" y="1219200"/>
            <a:ext cx="7315200" cy="609600"/>
          </a:xfrm>
          <a:prstGeom prst="rect">
            <a:avLst/>
          </a:prstGeom>
          <a:ln>
            <a:solidFill>
              <a:srgbClr val="FF0000"/>
            </a:solidFill>
          </a:ln>
        </p:spPr>
      </p:pic>
      <p:sp>
        <p:nvSpPr>
          <p:cNvPr id="11" name="4-Point Star 10">
            <a:hlinkClick r:id="rId8" action="ppaction://hlinksldjump"/>
          </p:cNvPr>
          <p:cNvSpPr/>
          <p:nvPr/>
        </p:nvSpPr>
        <p:spPr>
          <a:xfrm>
            <a:off x="4343400" y="5715000"/>
            <a:ext cx="914400" cy="609600"/>
          </a:xfrm>
          <a:prstGeom prst="star4">
            <a:avLst>
              <a:gd name="adj" fmla="val 12500"/>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5" descr="资源 234302"/>
          <p:cNvPicPr>
            <a:picLocks noChangeAspect="1"/>
          </p:cNvPicPr>
          <p:nvPr/>
        </p:nvPicPr>
        <p:blipFill>
          <a:blip r:embed="rId2"/>
          <a:stretch>
            <a:fillRect/>
          </a:stretch>
        </p:blipFill>
        <p:spPr>
          <a:xfrm rot="21170702">
            <a:off x="277814" y="5606519"/>
            <a:ext cx="1985963" cy="914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371600" cy="990600"/>
          </a:xfrm>
          <a:prstGeom prst="rect">
            <a:avLst/>
          </a:prstGeom>
        </p:spPr>
      </p:pic>
      <p:pic>
        <p:nvPicPr>
          <p:cNvPr id="7" name="Picture 6" descr="image (4).png"/>
          <p:cNvPicPr>
            <a:picLocks noChangeAspect="1"/>
          </p:cNvPicPr>
          <p:nvPr/>
        </p:nvPicPr>
        <p:blipFill>
          <a:blip r:embed="rId4"/>
          <a:srcRect l="30255" t="8965" r="39030" b="58355"/>
          <a:stretch>
            <a:fillRect/>
          </a:stretch>
        </p:blipFill>
        <p:spPr>
          <a:xfrm>
            <a:off x="1447800" y="304800"/>
            <a:ext cx="3581400" cy="1219200"/>
          </a:xfrm>
          <a:prstGeom prst="rect">
            <a:avLst/>
          </a:prstGeom>
        </p:spPr>
      </p:pic>
      <p:pic>
        <p:nvPicPr>
          <p:cNvPr id="8" name="图片 4" descr="资源 134302"/>
          <p:cNvPicPr>
            <a:picLocks noChangeAspect="1"/>
          </p:cNvPicPr>
          <p:nvPr/>
        </p:nvPicPr>
        <p:blipFill>
          <a:blip r:embed="rId5" cstate="print"/>
          <a:stretch>
            <a:fillRect/>
          </a:stretch>
        </p:blipFill>
        <p:spPr>
          <a:xfrm rot="1338943">
            <a:off x="7698974" y="403177"/>
            <a:ext cx="1411065" cy="457199"/>
          </a:xfrm>
          <a:prstGeom prst="rect">
            <a:avLst/>
          </a:prstGeom>
        </p:spPr>
      </p:pic>
      <p:pic>
        <p:nvPicPr>
          <p:cNvPr id="9" name="Picture 8" descr="image (4).png"/>
          <p:cNvPicPr>
            <a:picLocks noChangeAspect="1"/>
          </p:cNvPicPr>
          <p:nvPr/>
        </p:nvPicPr>
        <p:blipFill>
          <a:blip r:embed="rId4"/>
          <a:srcRect l="28061" t="40530" r="28060" b="48391"/>
          <a:stretch>
            <a:fillRect/>
          </a:stretch>
        </p:blipFill>
        <p:spPr>
          <a:xfrm>
            <a:off x="685800" y="1447800"/>
            <a:ext cx="6781800" cy="533400"/>
          </a:xfrm>
          <a:prstGeom prst="rect">
            <a:avLst/>
          </a:prstGeom>
        </p:spPr>
      </p:pic>
      <p:pic>
        <p:nvPicPr>
          <p:cNvPr id="10" name="Picture 9" descr="image (4).png"/>
          <p:cNvPicPr>
            <a:picLocks noChangeAspect="1"/>
          </p:cNvPicPr>
          <p:nvPr/>
        </p:nvPicPr>
        <p:blipFill>
          <a:blip r:embed="rId4"/>
          <a:srcRect l="28061" t="49393" r="28060" b="39528"/>
          <a:stretch>
            <a:fillRect/>
          </a:stretch>
        </p:blipFill>
        <p:spPr>
          <a:xfrm>
            <a:off x="685800" y="1905000"/>
            <a:ext cx="6781800" cy="533400"/>
          </a:xfrm>
          <a:prstGeom prst="rect">
            <a:avLst/>
          </a:prstGeom>
        </p:spPr>
      </p:pic>
      <p:pic>
        <p:nvPicPr>
          <p:cNvPr id="11" name="Picture 10" descr="image (4).png"/>
          <p:cNvPicPr>
            <a:picLocks noChangeAspect="1"/>
          </p:cNvPicPr>
          <p:nvPr/>
        </p:nvPicPr>
        <p:blipFill>
          <a:blip r:embed="rId4"/>
          <a:srcRect l="28061" t="60472" r="28060" b="28450"/>
          <a:stretch>
            <a:fillRect/>
          </a:stretch>
        </p:blipFill>
        <p:spPr>
          <a:xfrm>
            <a:off x="685800" y="2438400"/>
            <a:ext cx="6781800" cy="457200"/>
          </a:xfrm>
          <a:prstGeom prst="rect">
            <a:avLst/>
          </a:prstGeom>
        </p:spPr>
      </p:pic>
      <p:pic>
        <p:nvPicPr>
          <p:cNvPr id="12" name="Picture 11" descr="image (4).png"/>
          <p:cNvPicPr>
            <a:picLocks noChangeAspect="1"/>
          </p:cNvPicPr>
          <p:nvPr/>
        </p:nvPicPr>
        <p:blipFill>
          <a:blip r:embed="rId4"/>
          <a:srcRect l="28061" t="69334" r="28060" b="19587"/>
          <a:stretch>
            <a:fillRect/>
          </a:stretch>
        </p:blipFill>
        <p:spPr>
          <a:xfrm>
            <a:off x="685800" y="2743200"/>
            <a:ext cx="6781800" cy="533400"/>
          </a:xfrm>
          <a:prstGeom prst="rect">
            <a:avLst/>
          </a:prstGeom>
        </p:spPr>
      </p:pic>
      <p:pic>
        <p:nvPicPr>
          <p:cNvPr id="13" name="Picture 12" descr="image (4).png"/>
          <p:cNvPicPr>
            <a:picLocks noChangeAspect="1"/>
          </p:cNvPicPr>
          <p:nvPr/>
        </p:nvPicPr>
        <p:blipFill>
          <a:blip r:embed="rId4"/>
          <a:srcRect l="28061" t="80413" r="28060" b="8508"/>
          <a:stretch>
            <a:fillRect/>
          </a:stretch>
        </p:blipFill>
        <p:spPr>
          <a:xfrm>
            <a:off x="685800" y="3200400"/>
            <a:ext cx="6781800"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heckerboard(across)">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val="0"/>
              </a:ext>
            </a:extLst>
          </a:blip>
          <a:srcRect l="9048" t="60106" r="67619"/>
          <a:stretch>
            <a:fillRect/>
          </a:stretch>
        </p:blipFill>
        <p:spPr>
          <a:xfrm>
            <a:off x="7620000" y="5486400"/>
            <a:ext cx="15240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78768" y="6263791"/>
            <a:ext cx="2092773" cy="381131"/>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pic>
        <p:nvPicPr>
          <p:cNvPr id="8" name="Picture 7" descr="to-mau-co-viet-nam-cho-be.jpg"/>
          <p:cNvPicPr>
            <a:picLocks noChangeAspect="1"/>
          </p:cNvPicPr>
          <p:nvPr/>
        </p:nvPicPr>
        <p:blipFill>
          <a:blip r:embed="rId6"/>
          <a:srcRect l="2730" t="12195" r="3671" b="14634"/>
          <a:stretch>
            <a:fillRect/>
          </a:stretch>
        </p:blipFill>
        <p:spPr>
          <a:xfrm>
            <a:off x="457200" y="1828800"/>
            <a:ext cx="3886200" cy="2286000"/>
          </a:xfrm>
          <a:prstGeom prst="rect">
            <a:avLst/>
          </a:prstGeom>
        </p:spPr>
      </p:pic>
      <p:pic>
        <p:nvPicPr>
          <p:cNvPr id="12" name="Picture 11" descr="Thảo luận.png"/>
          <p:cNvPicPr>
            <a:picLocks noChangeAspect="1"/>
          </p:cNvPicPr>
          <p:nvPr/>
        </p:nvPicPr>
        <p:blipFill>
          <a:blip r:embed="rId7"/>
          <a:srcRect l="6667" t="16795" r="62857" b="35859"/>
          <a:stretch>
            <a:fillRect/>
          </a:stretch>
        </p:blipFill>
        <p:spPr>
          <a:xfrm>
            <a:off x="4267200" y="1828800"/>
            <a:ext cx="4343400" cy="2286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val="0"/>
              </a:ext>
            </a:extLst>
          </a:blip>
          <a:srcRect l="9048" t="60106" r="67619"/>
          <a:stretch>
            <a:fillRect/>
          </a:stretch>
        </p:blipFill>
        <p:spPr>
          <a:xfrm>
            <a:off x="7620000" y="5486400"/>
            <a:ext cx="15240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78768" y="6263791"/>
            <a:ext cx="2092773" cy="381131"/>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pic>
        <p:nvPicPr>
          <p:cNvPr id="11" name="Picture 10" descr="tranh-to-mau-ngoi-nha.jpg"/>
          <p:cNvPicPr>
            <a:picLocks noChangeAspect="1"/>
          </p:cNvPicPr>
          <p:nvPr/>
        </p:nvPicPr>
        <p:blipFill>
          <a:blip r:embed="rId6"/>
          <a:srcRect t="5654"/>
          <a:stretch>
            <a:fillRect/>
          </a:stretch>
        </p:blipFill>
        <p:spPr>
          <a:xfrm>
            <a:off x="1219200" y="1295400"/>
            <a:ext cx="6629400" cy="3733800"/>
          </a:xfrm>
          <a:prstGeom prst="rect">
            <a:avLst/>
          </a:prstGeom>
          <a:ln>
            <a:solidFill>
              <a:srgbClr val="C00000"/>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371600" cy="990600"/>
          </a:xfrm>
          <a:prstGeom prst="rect">
            <a:avLst/>
          </a:prstGeom>
        </p:spPr>
      </p:pic>
      <p:pic>
        <p:nvPicPr>
          <p:cNvPr id="4" name="Picture 3" descr="image (5).png"/>
          <p:cNvPicPr>
            <a:picLocks noChangeAspect="1"/>
          </p:cNvPicPr>
          <p:nvPr/>
        </p:nvPicPr>
        <p:blipFill>
          <a:blip r:embed="rId3"/>
          <a:srcRect l="6667" t="26372" r="55833" b="55907"/>
          <a:stretch>
            <a:fillRect/>
          </a:stretch>
        </p:blipFill>
        <p:spPr>
          <a:xfrm>
            <a:off x="1066800" y="838200"/>
            <a:ext cx="5562600" cy="685800"/>
          </a:xfrm>
          <a:prstGeom prst="rect">
            <a:avLst/>
          </a:prstGeom>
        </p:spPr>
      </p:pic>
      <p:pic>
        <p:nvPicPr>
          <p:cNvPr id="7" name="图片 4" descr="资源 134302"/>
          <p:cNvPicPr>
            <a:picLocks noChangeAspect="1"/>
          </p:cNvPicPr>
          <p:nvPr/>
        </p:nvPicPr>
        <p:blipFill>
          <a:blip r:embed="rId4" cstate="print"/>
          <a:stretch>
            <a:fillRect/>
          </a:stretch>
        </p:blipFill>
        <p:spPr>
          <a:xfrm rot="1338943">
            <a:off x="7698974" y="403176"/>
            <a:ext cx="1411065" cy="457199"/>
          </a:xfrm>
          <a:prstGeom prst="rect">
            <a:avLst/>
          </a:prstGeom>
        </p:spPr>
      </p:pic>
      <p:pic>
        <p:nvPicPr>
          <p:cNvPr id="8" name="Picture 7" descr="image (5).png"/>
          <p:cNvPicPr>
            <a:picLocks noChangeAspect="1"/>
          </p:cNvPicPr>
          <p:nvPr/>
        </p:nvPicPr>
        <p:blipFill>
          <a:blip r:embed="rId3"/>
          <a:srcRect l="5833" t="41139" r="27471" b="44871"/>
          <a:stretch>
            <a:fillRect/>
          </a:stretch>
        </p:blipFill>
        <p:spPr>
          <a:xfrm>
            <a:off x="228600" y="1371600"/>
            <a:ext cx="6324600" cy="762000"/>
          </a:xfrm>
          <a:prstGeom prst="rect">
            <a:avLst/>
          </a:prstGeom>
        </p:spPr>
      </p:pic>
      <p:pic>
        <p:nvPicPr>
          <p:cNvPr id="9" name="Picture 8" descr="image (5).png">
            <a:hlinkClick r:id="rId5" action="ppaction://hlinksldjump"/>
          </p:cNvPr>
          <p:cNvPicPr>
            <a:picLocks noChangeAspect="1"/>
          </p:cNvPicPr>
          <p:nvPr/>
        </p:nvPicPr>
        <p:blipFill>
          <a:blip r:embed="rId3"/>
          <a:srcRect l="73333" t="41139" r="17500" b="43316"/>
          <a:stretch>
            <a:fillRect/>
          </a:stretch>
        </p:blipFill>
        <p:spPr>
          <a:xfrm>
            <a:off x="6705600" y="1371600"/>
            <a:ext cx="838200" cy="762000"/>
          </a:xfrm>
          <a:prstGeom prst="rect">
            <a:avLst/>
          </a:prstGeom>
        </p:spPr>
      </p:pic>
      <p:pic>
        <p:nvPicPr>
          <p:cNvPr id="11" name="Picture 10" descr="image (5).png">
            <a:hlinkClick r:id="rId6" action="ppaction://hlinksldjump"/>
          </p:cNvPr>
          <p:cNvPicPr>
            <a:picLocks noChangeAspect="1"/>
          </p:cNvPicPr>
          <p:nvPr/>
        </p:nvPicPr>
        <p:blipFill>
          <a:blip r:embed="rId3"/>
          <a:srcRect l="82500" t="41139" r="4167" b="44871"/>
          <a:stretch>
            <a:fillRect/>
          </a:stretch>
        </p:blipFill>
        <p:spPr>
          <a:xfrm>
            <a:off x="7620000" y="1371600"/>
            <a:ext cx="1219200" cy="685800"/>
          </a:xfrm>
          <a:prstGeom prst="rect">
            <a:avLst/>
          </a:prstGeom>
        </p:spPr>
      </p:pic>
      <p:pic>
        <p:nvPicPr>
          <p:cNvPr id="12" name="Picture 11" descr="image (5).png">
            <a:hlinkClick r:id="rId7" action="ppaction://hlinksldjump"/>
          </p:cNvPr>
          <p:cNvPicPr>
            <a:picLocks noChangeAspect="1"/>
          </p:cNvPicPr>
          <p:nvPr/>
        </p:nvPicPr>
        <p:blipFill>
          <a:blip r:embed="rId3"/>
          <a:srcRect l="5833" t="55129" r="60000" b="33989"/>
          <a:stretch>
            <a:fillRect/>
          </a:stretch>
        </p:blipFill>
        <p:spPr>
          <a:xfrm>
            <a:off x="304800" y="2133600"/>
            <a:ext cx="3200400" cy="609600"/>
          </a:xfrm>
          <a:prstGeom prst="rect">
            <a:avLst/>
          </a:prstGeom>
        </p:spPr>
      </p:pic>
      <p:pic>
        <p:nvPicPr>
          <p:cNvPr id="13" name="Picture 6" descr="bunny_thumping_foot_md_clr"/>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3124200" y="5619750"/>
            <a:ext cx="13081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9"/>
          <p:cNvPicPr>
            <a:picLocks noChangeAspect="1"/>
          </p:cNvPicPr>
          <p:nvPr/>
        </p:nvPicPr>
        <p:blipFill rotWithShape="1">
          <a:blip r:embed="rId9">
            <a:extLst>
              <a:ext uri="{28A0092B-C50C-407E-A947-70E740481C1C}">
                <a14:useLocalDpi xmlns:a14="http://schemas.microsoft.com/office/drawing/2010/main" val="0"/>
              </a:ext>
            </a:extLst>
          </a:blip>
          <a:srcRect l="1020" b="5828"/>
          <a:stretch/>
        </p:blipFill>
        <p:spPr>
          <a:xfrm>
            <a:off x="1587" y="5182490"/>
            <a:ext cx="9142413" cy="1675510"/>
          </a:xfrm>
          <a:prstGeom prst="rect">
            <a:avLst/>
          </a:prstGeom>
        </p:spPr>
      </p:pic>
      <p:pic>
        <p:nvPicPr>
          <p:cNvPr id="17" name="Picture 6" descr="bunny_thumping_foot_md_clr"/>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5257800" y="5257800"/>
            <a:ext cx="7747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bunny_thumping_foot_md_clr"/>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3962400" y="5334000"/>
            <a:ext cx="7747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0" name="Cloud Callout 19">
            <a:hlinkClick r:id="rId10" action="ppaction://hlinksldjump"/>
          </p:cNvPr>
          <p:cNvSpPr/>
          <p:nvPr/>
        </p:nvSpPr>
        <p:spPr>
          <a:xfrm>
            <a:off x="8153400" y="6019800"/>
            <a:ext cx="990600" cy="384048"/>
          </a:xfrm>
          <a:prstGeom prst="cloudCallou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Tiếp</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val="0"/>
              </a:ext>
            </a:extLst>
          </a:blip>
          <a:srcRect l="9048" t="60106" r="67619"/>
          <a:stretch>
            <a:fillRect/>
          </a:stretch>
        </p:blipFill>
        <p:spPr>
          <a:xfrm>
            <a:off x="7620000" y="5486400"/>
            <a:ext cx="15240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58768" y="5596087"/>
            <a:ext cx="2895600" cy="838199"/>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sp>
        <p:nvSpPr>
          <p:cNvPr id="8" name="TextBox 7"/>
          <p:cNvSpPr txBox="1"/>
          <p:nvPr/>
        </p:nvSpPr>
        <p:spPr>
          <a:xfrm>
            <a:off x="762000" y="1219200"/>
            <a:ext cx="7010400" cy="461665"/>
          </a:xfrm>
          <a:prstGeom prst="rect">
            <a:avLst/>
          </a:prstGeom>
          <a:blipFill>
            <a:blip r:embed="rId6"/>
            <a:tile tx="0" ty="0" sx="100000" sy="100000" flip="none" algn="tl"/>
          </a:blipFill>
        </p:spPr>
        <p:txBody>
          <a:bodyPr wrap="square" rtlCol="0">
            <a:spAutoFit/>
          </a:bodyPr>
          <a:lstStyle/>
          <a:p>
            <a:r>
              <a:rPr lang="vi-VN" sz="2400" dirty="0" smtClean="0">
                <a:latin typeface="Times New Roman" pitchFamily="18" charset="0"/>
                <a:cs typeface="Times New Roman" pitchFamily="18" charset="0"/>
              </a:rPr>
              <a:t>Đoạn văn ngắn giới thiệu về Quốc kì của Việt Nam: </a:t>
            </a:r>
            <a:endParaRPr lang="en-US" sz="2400" dirty="0">
              <a:latin typeface="Times New Roman" pitchFamily="18" charset="0"/>
              <a:cs typeface="Times New Roman" pitchFamily="18" charset="0"/>
            </a:endParaRPr>
          </a:p>
        </p:txBody>
      </p:sp>
      <p:sp>
        <p:nvSpPr>
          <p:cNvPr id="11" name="TextBox 14"/>
          <p:cNvSpPr txBox="1">
            <a:spLocks noChangeArrowheads="1"/>
          </p:cNvSpPr>
          <p:nvPr/>
        </p:nvSpPr>
        <p:spPr bwMode="auto">
          <a:xfrm>
            <a:off x="609600" y="2133600"/>
            <a:ext cx="7786687" cy="2677656"/>
          </a:xfrm>
          <a:prstGeom prst="rect">
            <a:avLst/>
          </a:prstGeom>
          <a:solidFill>
            <a:srgbClr val="F4FDA1"/>
          </a:solidFill>
          <a:ln w="9525">
            <a:noFill/>
            <a:miter lim="800000"/>
            <a:headEnd/>
            <a:tailEnd/>
          </a:ln>
        </p:spPr>
        <p:txBody>
          <a:bodyPr>
            <a:spAutoFit/>
          </a:bodyPr>
          <a:lstStyle/>
          <a:p>
            <a:pPr algn="just"/>
            <a:r>
              <a:rPr lang="nl-NL" sz="2400" dirty="0" smtClean="0">
                <a:latin typeface="Times New Roman" pitchFamily="18" charset="0"/>
                <a:cs typeface="Times New Roman" pitchFamily="18" charset="0"/>
              </a:rPr>
              <a:t>  Quốc kì nước Cộng hoà xã hội chủ nghĩa Việt Nam có khung hình chữ nhật, chiều rộng bằng 2/3 chiều dài, nền cờ màu đỏ, ở giữa có ngôi sao vàng 5 cánh.</a:t>
            </a:r>
            <a:endParaRPr lang="vi-VN" sz="2400" dirty="0" smtClean="0">
              <a:latin typeface="Times New Roman" pitchFamily="18" charset="0"/>
              <a:cs typeface="Times New Roman" pitchFamily="18" charset="0"/>
            </a:endParaRPr>
          </a:p>
          <a:p>
            <a:pPr algn="just"/>
            <a:r>
              <a:rPr lang="vi-VN" sz="2400" dirty="0" smtClean="0">
                <a:latin typeface="Times New Roman" pitchFamily="18" charset="0"/>
                <a:cs typeface="Times New Roman" pitchFamily="18" charset="0"/>
              </a:rPr>
              <a:t>   Lá cờ đỏ sao vàng là niềm tự hào của người dân Việt, luôn xuất hiện trong những dấu mốc, bước ngoặt của lịch sử đấu tranh, biểu trưng cho chủ quyền dân tộc của một quốc gia đã đồng lòng quyết tâm bảo vệ xây dựng của dân tộc.</a:t>
            </a:r>
            <a:endParaRPr lang="en-US" sz="2400" dirty="0">
              <a:solidFill>
                <a:srgbClr val="002060"/>
              </a:solidFill>
              <a:latin typeface="Times New Roman" pitchFamily="18" charset="0"/>
              <a:ea typeface="Times New Roman" pitchFamily="18" charset="0"/>
              <a:cs typeface="Times New Roman" pitchFamily="18" charset="0"/>
            </a:endParaRPr>
          </a:p>
        </p:txBody>
      </p:sp>
      <p:sp>
        <p:nvSpPr>
          <p:cNvPr id="12" name="Cloud Callout 11">
            <a:hlinkClick r:id="rId7" action="ppaction://hlinksldjump"/>
          </p:cNvPr>
          <p:cNvSpPr/>
          <p:nvPr/>
        </p:nvSpPr>
        <p:spPr>
          <a:xfrm>
            <a:off x="4648200" y="6096000"/>
            <a:ext cx="1143000" cy="533400"/>
          </a:xfrm>
          <a:prstGeom prst="cloudCallou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0000FF"/>
                </a:solidFill>
                <a:sym typeface="Wingdings" pitchFamily="2" charset="2"/>
              </a:rPr>
              <a:t>-</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ChangeArrowheads="1"/>
          </p:cNvSpPr>
          <p:nvPr/>
        </p:nvSpPr>
        <p:spPr bwMode="auto">
          <a:xfrm>
            <a:off x="838200" y="1219200"/>
            <a:ext cx="3200400" cy="584775"/>
          </a:xfrm>
          <a:prstGeom prst="rect">
            <a:avLst/>
          </a:prstGeom>
          <a:noFill/>
          <a:ln w="9525">
            <a:noFill/>
            <a:miter lim="800000"/>
            <a:headEnd/>
            <a:tailEnd/>
          </a:ln>
        </p:spPr>
        <p:txBody>
          <a:bodyPr wrap="squar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tabLst>
                <a:tab pos="5486400" algn="l"/>
              </a:tabLst>
              <a:defRPr/>
            </a:pPr>
            <a:r>
              <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ea typeface="SimSun" pitchFamily="2" charset="-122"/>
                <a:cs typeface="Arial" charset="0"/>
              </a:rPr>
              <a:t>KHỞI ĐỘNG</a:t>
            </a:r>
            <a:endPar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cs typeface="Arial" charset="0"/>
            </a:endParaRPr>
          </a:p>
        </p:txBody>
      </p:sp>
      <p:sp>
        <p:nvSpPr>
          <p:cNvPr id="17" name="Rectangle 2"/>
          <p:cNvSpPr txBox="1">
            <a:spLocks noChangeArrowheads="1"/>
          </p:cNvSpPr>
          <p:nvPr/>
        </p:nvSpPr>
        <p:spPr>
          <a:xfrm>
            <a:off x="838200" y="533400"/>
            <a:ext cx="15240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strike="noStrike" kern="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Đạo</a:t>
            </a:r>
            <a:r>
              <a:rPr kumimoji="0" lang="en-US" sz="2400" b="1" i="0" strike="noStrike" kern="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en-US" sz="2400" b="1" i="0" strike="noStrike" kern="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đức</a:t>
            </a:r>
            <a:r>
              <a:rPr kumimoji="0" lang="en-US" sz="2400" b="1" i="0" strike="noStrike" kern="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en-US" sz="2400" b="0" i="0"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
            </a:r>
            <a:br>
              <a:rPr kumimoji="0" lang="en-US" sz="2400" b="0" i="0"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br>
            <a:endParaRPr kumimoji="0" lang="en-US" sz="2400" b="1" i="0" strike="noStrike" kern="0" cap="none" spc="0" normalizeH="0" baseline="0" noProof="0" dirty="0" smtClean="0">
              <a:ln>
                <a:noFill/>
              </a:ln>
              <a:solidFill>
                <a:srgbClr val="0000FF"/>
              </a:solidFill>
              <a:effectLst/>
              <a:uLnTx/>
              <a:uFillTx/>
              <a:latin typeface="+mj-lt"/>
              <a:ea typeface="+mj-ea"/>
              <a:cs typeface="+mj-cs"/>
            </a:endParaRPr>
          </a:p>
        </p:txBody>
      </p:sp>
      <p:pic>
        <p:nvPicPr>
          <p:cNvPr id="12" name="图片 4" descr="资源 134302"/>
          <p:cNvPicPr>
            <a:picLocks noChangeAspect="1"/>
          </p:cNvPicPr>
          <p:nvPr/>
        </p:nvPicPr>
        <p:blipFill>
          <a:blip r:embed="rId2" cstate="print"/>
          <a:stretch>
            <a:fillRect/>
          </a:stretch>
        </p:blipFill>
        <p:spPr>
          <a:xfrm>
            <a:off x="0" y="228600"/>
            <a:ext cx="1524000" cy="457199"/>
          </a:xfrm>
          <a:prstGeom prst="rect">
            <a:avLst/>
          </a:prstGeom>
        </p:spPr>
      </p:pic>
      <p:pic>
        <p:nvPicPr>
          <p:cNvPr id="13"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3214" t="30900" r="27976" b="38836"/>
          <a:stretch>
            <a:fillRect/>
          </a:stretch>
        </p:blipFill>
        <p:spPr>
          <a:xfrm>
            <a:off x="7620000" y="228600"/>
            <a:ext cx="1074548" cy="685800"/>
          </a:xfrm>
          <a:prstGeom prst="rect">
            <a:avLst/>
          </a:prstGeom>
        </p:spPr>
      </p:pic>
      <p:sp>
        <p:nvSpPr>
          <p:cNvPr id="14" name="Rectangle 13"/>
          <p:cNvSpPr>
            <a:spLocks noChangeArrowheads="1"/>
          </p:cNvSpPr>
          <p:nvPr/>
        </p:nvSpPr>
        <p:spPr bwMode="auto">
          <a:xfrm>
            <a:off x="990600" y="2133600"/>
            <a:ext cx="7967753" cy="584775"/>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tabLst>
                <a:tab pos="5486400" algn="l"/>
              </a:tabLst>
              <a:defRPr/>
            </a:pPr>
            <a:r>
              <a:rPr lang="pt-B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SimSun" pitchFamily="2" charset="-122"/>
                <a:cs typeface="Arial" charset="0"/>
              </a:rPr>
              <a:t> </a:t>
            </a:r>
            <a:r>
              <a:rPr lang="pt-BR"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ea typeface="SimSun" pitchFamily="2" charset="-122"/>
                <a:cs typeface="Arial" charset="0"/>
              </a:rPr>
              <a:t>TRÒ CHƠI: </a:t>
            </a:r>
            <a:r>
              <a:rPr lang="vi-VN"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ea typeface="SimSun" pitchFamily="2" charset="-122"/>
                <a:cs typeface="Arial" charset="0"/>
              </a:rPr>
              <a:t>Em yêu Việt nam</a:t>
            </a:r>
            <a:endPar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cs typeface="Arial" charset="0"/>
            </a:endParaRPr>
          </a:p>
        </p:txBody>
      </p:sp>
    </p:spTree>
    <p:extLst>
      <p:ext uri="{BB962C8B-B14F-4D97-AF65-F5344CB8AC3E}">
        <p14:creationId xmlns:p14="http://schemas.microsoft.com/office/powerpoint/2010/main" val="267262137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val="0"/>
              </a:ext>
            </a:extLst>
          </a:blip>
          <a:srcRect l="9048" t="60106" r="67619"/>
          <a:stretch>
            <a:fillRect/>
          </a:stretch>
        </p:blipFill>
        <p:spPr>
          <a:xfrm>
            <a:off x="7620000" y="5486400"/>
            <a:ext cx="15240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58768" y="5596087"/>
            <a:ext cx="2895600" cy="838199"/>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sp>
        <p:nvSpPr>
          <p:cNvPr id="8" name="TextBox 7"/>
          <p:cNvSpPr txBox="1"/>
          <p:nvPr/>
        </p:nvSpPr>
        <p:spPr>
          <a:xfrm>
            <a:off x="990600" y="1295400"/>
            <a:ext cx="7010400" cy="461665"/>
          </a:xfrm>
          <a:prstGeom prst="rect">
            <a:avLst/>
          </a:prstGeom>
          <a:blipFill>
            <a:blip r:embed="rId6"/>
            <a:tile tx="0" ty="0" sx="100000" sy="100000" flip="none" algn="tl"/>
          </a:blipFill>
        </p:spPr>
        <p:txBody>
          <a:bodyPr wrap="square" rtlCol="0">
            <a:spAutoFit/>
          </a:bodyPr>
          <a:lstStyle/>
          <a:p>
            <a:r>
              <a:rPr lang="vi-VN" sz="2400" dirty="0" smtClean="0">
                <a:latin typeface="Times New Roman" pitchFamily="18" charset="0"/>
                <a:cs typeface="Times New Roman" pitchFamily="18" charset="0"/>
              </a:rPr>
              <a:t>Đoạn văn ngắn giới thiệu về Quốc hiệu của Việt Nam: </a:t>
            </a:r>
            <a:endParaRPr lang="en-US" sz="2400" dirty="0">
              <a:latin typeface="Times New Roman" pitchFamily="18" charset="0"/>
              <a:cs typeface="Times New Roman" pitchFamily="18" charset="0"/>
            </a:endParaRPr>
          </a:p>
        </p:txBody>
      </p:sp>
      <p:sp>
        <p:nvSpPr>
          <p:cNvPr id="10" name="TextBox 14"/>
          <p:cNvSpPr txBox="1">
            <a:spLocks noChangeArrowheads="1"/>
          </p:cNvSpPr>
          <p:nvPr/>
        </p:nvSpPr>
        <p:spPr bwMode="auto">
          <a:xfrm>
            <a:off x="609600" y="2286000"/>
            <a:ext cx="7939087" cy="1938992"/>
          </a:xfrm>
          <a:prstGeom prst="rect">
            <a:avLst/>
          </a:prstGeom>
          <a:solidFill>
            <a:srgbClr val="00FFCC"/>
          </a:solidFill>
          <a:ln w="9525">
            <a:noFill/>
            <a:miter lim="800000"/>
            <a:headEnd/>
            <a:tailEnd/>
          </a:ln>
        </p:spPr>
        <p:txBody>
          <a:bodyPr wrap="square">
            <a:spAutoFit/>
          </a:bodyPr>
          <a:lstStyle/>
          <a:p>
            <a:pPr algn="just"/>
            <a:r>
              <a:rPr lang="nl-NL"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 </a:t>
            </a:r>
            <a:r>
              <a:rPr lang="nl-NL" sz="2400" dirty="0" smtClean="0">
                <a:latin typeface="Times New Roman" pitchFamily="18" charset="0"/>
                <a:cs typeface="Times New Roman" pitchFamily="18" charset="0"/>
              </a:rPr>
              <a:t>Quốc hiệu của Việt Nam là nước Cộng hoà xã hội chủ nghĩa Việt Nam</a:t>
            </a:r>
            <a:r>
              <a:rPr lang="vi-VN" sz="2400" dirty="0" smtClean="0">
                <a:latin typeface="Times New Roman" pitchFamily="18" charset="0"/>
                <a:cs typeface="Times New Roman" pitchFamily="18" charset="0"/>
              </a:rPr>
              <a:t>. Có ý nghĩa biểu thị chủ quyền lãnh thổ và là danh xưng chính thức được dùng trong ngoại giao; biểu thị thể chế và mục tiêu chính trị của một nước, quốc hiệu luôn là lòng tự hào dân tộc.</a:t>
            </a:r>
            <a:endParaRPr lang="en-US" sz="2400" b="1" dirty="0">
              <a:solidFill>
                <a:srgbClr val="002060"/>
              </a:solidFill>
              <a:latin typeface="Times New Roman" pitchFamily="18" charset="0"/>
              <a:ea typeface="Times New Roman" pitchFamily="18" charset="0"/>
              <a:cs typeface="Times New Roman" pitchFamily="18" charset="0"/>
            </a:endParaRPr>
          </a:p>
        </p:txBody>
      </p:sp>
      <p:sp>
        <p:nvSpPr>
          <p:cNvPr id="11" name="Cloud Callout 10">
            <a:hlinkClick r:id="rId7" action="ppaction://hlinksldjump"/>
          </p:cNvPr>
          <p:cNvSpPr/>
          <p:nvPr/>
        </p:nvSpPr>
        <p:spPr>
          <a:xfrm>
            <a:off x="4648200" y="6096000"/>
            <a:ext cx="1143000" cy="533400"/>
          </a:xfrm>
          <a:prstGeom prst="cloudCallou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0000FF"/>
                </a:solidFill>
                <a:sym typeface="Wingdings" pitchFamily="2" charset="2"/>
              </a:rPr>
              <a:t>-</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val="0"/>
              </a:ext>
            </a:extLst>
          </a:blip>
          <a:srcRect l="9048" t="60106" r="67619"/>
          <a:stretch>
            <a:fillRect/>
          </a:stretch>
        </p:blipFill>
        <p:spPr>
          <a:xfrm>
            <a:off x="7620000" y="5486400"/>
            <a:ext cx="15240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58768" y="5596087"/>
            <a:ext cx="2895600" cy="838199"/>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sp>
        <p:nvSpPr>
          <p:cNvPr id="8" name="TextBox 7"/>
          <p:cNvSpPr txBox="1"/>
          <p:nvPr/>
        </p:nvSpPr>
        <p:spPr>
          <a:xfrm>
            <a:off x="1066800" y="1143000"/>
            <a:ext cx="7010400" cy="461665"/>
          </a:xfrm>
          <a:prstGeom prst="rect">
            <a:avLst/>
          </a:prstGeom>
          <a:blipFill>
            <a:blip r:embed="rId6"/>
            <a:tile tx="0" ty="0" sx="100000" sy="100000" flip="none" algn="tl"/>
          </a:blipFill>
        </p:spPr>
        <p:txBody>
          <a:bodyPr wrap="square" rtlCol="0">
            <a:spAutoFit/>
          </a:bodyPr>
          <a:lstStyle/>
          <a:p>
            <a:r>
              <a:rPr lang="vi-VN" sz="2400" dirty="0" smtClean="0">
                <a:latin typeface="Times New Roman" pitchFamily="18" charset="0"/>
                <a:cs typeface="Times New Roman" pitchFamily="18" charset="0"/>
              </a:rPr>
              <a:t>Đoạn văn ngắn giới thiệu về Quốc ca của Việt Nam: </a:t>
            </a:r>
            <a:endParaRPr lang="en-US" sz="2400" dirty="0">
              <a:latin typeface="Times New Roman" pitchFamily="18" charset="0"/>
              <a:cs typeface="Times New Roman" pitchFamily="18" charset="0"/>
            </a:endParaRPr>
          </a:p>
        </p:txBody>
      </p:sp>
      <p:sp>
        <p:nvSpPr>
          <p:cNvPr id="10" name="TextBox 14"/>
          <p:cNvSpPr txBox="1">
            <a:spLocks noChangeArrowheads="1"/>
          </p:cNvSpPr>
          <p:nvPr/>
        </p:nvSpPr>
        <p:spPr bwMode="auto">
          <a:xfrm>
            <a:off x="685800" y="2362200"/>
            <a:ext cx="8001000" cy="2308324"/>
          </a:xfrm>
          <a:prstGeom prst="rect">
            <a:avLst/>
          </a:prstGeom>
          <a:solidFill>
            <a:srgbClr val="F4FDA1"/>
          </a:solidFill>
          <a:ln w="9525">
            <a:noFill/>
            <a:miter lim="800000"/>
            <a:headEnd/>
            <a:tailEnd/>
          </a:ln>
        </p:spPr>
        <p:txBody>
          <a:bodyPr wrap="square">
            <a:spAutoFit/>
          </a:bodyPr>
          <a:lstStyle/>
          <a:p>
            <a:pPr algn="just"/>
            <a:r>
              <a:rPr lang="nl-NL"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Quốc ca Việt Nam là bài “Tiến quân ca” được nhạc sĩ </a:t>
            </a:r>
            <a:r>
              <a:rPr lang="vi-VN" sz="2400" b="1" dirty="0" smtClean="0">
                <a:latin typeface="Times New Roman" pitchFamily="18" charset="0"/>
                <a:cs typeface="Times New Roman" pitchFamily="18" charset="0"/>
              </a:rPr>
              <a:t>Văn Cao</a:t>
            </a:r>
            <a:r>
              <a:rPr lang="vi-VN" sz="2400" dirty="0" smtClean="0">
                <a:latin typeface="Times New Roman" pitchFamily="18" charset="0"/>
                <a:cs typeface="Times New Roman" pitchFamily="18" charset="0"/>
              </a:rPr>
              <a:t> sáng tác. Đây là một bài hát quen thuộc không thể thiếu được, thường được cất lên trong những buổi lễ long trọng, nghi thức chào cờ,... Nghi thức hát Quốc ca vô cùng thiêng liêng, ý nghĩa, hun đúc tinh thần yêu nước, lòng tự hào dân tộc, bồi đắp lý tưởng Cách mạng của người dân Việt Nam. </a:t>
            </a:r>
            <a:endParaRPr lang="en-US" sz="2400" b="1" dirty="0">
              <a:solidFill>
                <a:srgbClr val="002060"/>
              </a:solidFill>
              <a:latin typeface="Times New Roman" pitchFamily="18" charset="0"/>
              <a:ea typeface="Times New Roman" pitchFamily="18" charset="0"/>
              <a:cs typeface="Times New Roman" pitchFamily="18" charset="0"/>
            </a:endParaRPr>
          </a:p>
        </p:txBody>
      </p:sp>
      <p:sp>
        <p:nvSpPr>
          <p:cNvPr id="11" name="Cloud Callout 10">
            <a:hlinkClick r:id="rId7" action="ppaction://hlinksldjump"/>
          </p:cNvPr>
          <p:cNvSpPr/>
          <p:nvPr/>
        </p:nvSpPr>
        <p:spPr>
          <a:xfrm>
            <a:off x="4648200" y="6096000"/>
            <a:ext cx="1143000" cy="533400"/>
          </a:xfrm>
          <a:prstGeom prst="cloudCallou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0000FF"/>
                </a:solidFill>
                <a:sym typeface="Wingdings" pitchFamily="2" charset="2"/>
              </a:rPr>
              <a:t>-</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5" descr="资源 234302"/>
          <p:cNvPicPr>
            <a:picLocks noChangeAspect="1"/>
          </p:cNvPicPr>
          <p:nvPr/>
        </p:nvPicPr>
        <p:blipFill>
          <a:blip r:embed="rId2"/>
          <a:stretch>
            <a:fillRect/>
          </a:stretch>
        </p:blipFill>
        <p:spPr>
          <a:xfrm rot="21170702">
            <a:off x="277814" y="5606519"/>
            <a:ext cx="1985963" cy="914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371600" cy="990600"/>
          </a:xfrm>
          <a:prstGeom prst="rect">
            <a:avLst/>
          </a:prstGeom>
        </p:spPr>
      </p:pic>
      <p:pic>
        <p:nvPicPr>
          <p:cNvPr id="4" name="Picture 3" descr="image (6).png"/>
          <p:cNvPicPr>
            <a:picLocks noChangeAspect="1"/>
          </p:cNvPicPr>
          <p:nvPr/>
        </p:nvPicPr>
        <p:blipFill>
          <a:blip r:embed="rId4"/>
          <a:srcRect l="12500" t="7560" r="15833" b="9794"/>
          <a:stretch>
            <a:fillRect/>
          </a:stretch>
        </p:blipFill>
        <p:spPr>
          <a:xfrm>
            <a:off x="685800" y="1600200"/>
            <a:ext cx="7848600" cy="3657600"/>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250777"/>
            <a:ext cx="1411065" cy="457199"/>
          </a:xfrm>
          <a:prstGeom prst="rect">
            <a:avLst/>
          </a:prstGeom>
        </p:spPr>
      </p:pic>
      <p:pic>
        <p:nvPicPr>
          <p:cNvPr id="8"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7315200" y="5562600"/>
            <a:ext cx="1255331" cy="1117057"/>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9048" t="60106" r="67619"/>
          <a:stretch>
            <a:fillRect/>
          </a:stretch>
        </p:blipFill>
        <p:spPr>
          <a:xfrm>
            <a:off x="3733800" y="5486400"/>
            <a:ext cx="1555204" cy="1143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1828800" y="1752600"/>
            <a:ext cx="4970665" cy="1655932"/>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00FF"/>
                </a:solidFill>
                <a:latin typeface="Times New Roman" pitchFamily="18" charset="0"/>
                <a:cs typeface="Times New Roman" pitchFamily="18" charset="0"/>
              </a:rPr>
              <a:t>Củng</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cố</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dặn</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dò</a:t>
            </a:r>
            <a:endParaRPr lang="en-US" sz="3200" b="1" dirty="0">
              <a:solidFill>
                <a:srgbClr val="0000FF"/>
              </a:solidFill>
              <a:latin typeface="Times New Roman" pitchFamily="18" charset="0"/>
              <a:cs typeface="Times New Roman" pitchFamily="18" charset="0"/>
            </a:endParaRPr>
          </a:p>
        </p:txBody>
      </p:sp>
      <p:pic>
        <p:nvPicPr>
          <p:cNvPr id="7" name="Picture 2" descr="6 mẫu slide powerpoint liên quan đến trẻ em mẫu giáo/ tiểu học cực ..."/>
          <p:cNvPicPr>
            <a:picLocks noChangeAspect="1" noChangeArrowheads="1"/>
          </p:cNvPicPr>
          <p:nvPr/>
        </p:nvPicPr>
        <p:blipFill>
          <a:blip r:embed="rId2">
            <a:extLst>
              <a:ext uri="{28A0092B-C50C-407E-A947-70E740481C1C}">
                <a14:useLocalDpi xmlns:a14="http://schemas.microsoft.com/office/drawing/2010/main" val="0"/>
              </a:ext>
            </a:extLst>
          </a:blip>
          <a:srcRect t="55556" b="26666"/>
          <a:stretch>
            <a:fillRect/>
          </a:stretch>
        </p:blipFill>
        <p:spPr bwMode="auto">
          <a:xfrm>
            <a:off x="457200" y="5257800"/>
            <a:ext cx="8382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676400" cy="1066800"/>
          </a:xfrm>
          <a:prstGeom prst="rect">
            <a:avLst/>
          </a:prstGeom>
        </p:spPr>
      </p:pic>
      <p:pic>
        <p:nvPicPr>
          <p:cNvPr id="10" name="图片 4" descr="资源 134302"/>
          <p:cNvPicPr>
            <a:picLocks noChangeAspect="1"/>
          </p:cNvPicPr>
          <p:nvPr/>
        </p:nvPicPr>
        <p:blipFill>
          <a:blip r:embed="rId4" cstate="print"/>
          <a:stretch>
            <a:fillRect/>
          </a:stretch>
        </p:blipFill>
        <p:spPr>
          <a:xfrm rot="2282121">
            <a:off x="7645470" y="240223"/>
            <a:ext cx="1411065" cy="7390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51" name="WordArt 111"/>
          <p:cNvSpPr>
            <a:spLocks noChangeArrowheads="1" noChangeShapeType="1" noTextEdit="1"/>
          </p:cNvSpPr>
          <p:nvPr/>
        </p:nvSpPr>
        <p:spPr bwMode="auto">
          <a:xfrm>
            <a:off x="990600" y="2362200"/>
            <a:ext cx="7391400" cy="838200"/>
          </a:xfrm>
          <a:prstGeom prst="rect">
            <a:avLst/>
          </a:prstGeom>
          <a:blipFill>
            <a:blip r:embed="rId2"/>
            <a:tile tx="0" ty="0" sx="100000" sy="100000" flip="none" algn="tl"/>
          </a:blipFill>
        </p:spPr>
        <p:txBody>
          <a:bodyPr wrap="none" fromWordArt="1">
            <a:prstTxWarp prst="textPlain">
              <a:avLst>
                <a:gd name="adj" fmla="val 50000"/>
              </a:avLst>
            </a:prstTxWarp>
          </a:bodyPr>
          <a:lstStyle/>
          <a:p>
            <a:r>
              <a:rPr lang="vi-VN" sz="3600" b="1" kern="10" dirty="0" smtClean="0">
                <a:ln w="12700">
                  <a:solidFill>
                    <a:srgbClr val="3366FF"/>
                  </a:solidFill>
                  <a:round/>
                  <a:headEnd/>
                  <a:tailEnd/>
                </a:ln>
                <a:solidFill>
                  <a:srgbClr val="FF0000">
                    <a:alpha val="50195"/>
                  </a:srgbClr>
                </a:solidFill>
                <a:effectLst>
                  <a:outerShdw dist="45791" dir="2021404" algn="ctr" rotWithShape="0">
                    <a:srgbClr val="9999FF"/>
                  </a:outerShdw>
                </a:effectLst>
                <a:latin typeface="Arial"/>
                <a:cs typeface="Arial"/>
              </a:rPr>
              <a:t> </a:t>
            </a:r>
            <a:r>
              <a:rPr lang="vi-VN" sz="3600" b="1" kern="10" dirty="0" smtClean="0">
                <a:ln w="12700">
                  <a:solidFill>
                    <a:srgbClr val="3366FF"/>
                  </a:solidFill>
                  <a:round/>
                  <a:headEnd/>
                  <a:tailEnd/>
                </a:ln>
                <a:solidFill>
                  <a:srgbClr val="7030A0"/>
                </a:solidFill>
                <a:effectLst>
                  <a:outerShdw dist="45791" dir="2021404" algn="ctr" rotWithShape="0">
                    <a:srgbClr val="9999FF"/>
                  </a:outerShdw>
                </a:effectLst>
                <a:latin typeface="Times New Roman" pitchFamily="18" charset="0"/>
                <a:cs typeface="Times New Roman" pitchFamily="18" charset="0"/>
              </a:rPr>
              <a:t>Chúc </a:t>
            </a:r>
            <a:r>
              <a:rPr lang="vi-VN" sz="3600" b="1" kern="10" dirty="0">
                <a:ln w="12700">
                  <a:solidFill>
                    <a:srgbClr val="3366FF"/>
                  </a:solidFill>
                  <a:round/>
                  <a:headEnd/>
                  <a:tailEnd/>
                </a:ln>
                <a:solidFill>
                  <a:srgbClr val="7030A0"/>
                </a:solidFill>
                <a:effectLst>
                  <a:outerShdw dist="45791" dir="2021404" algn="ctr" rotWithShape="0">
                    <a:srgbClr val="9999FF"/>
                  </a:outerShdw>
                </a:effectLst>
                <a:latin typeface="Times New Roman" pitchFamily="18" charset="0"/>
                <a:cs typeface="Times New Roman" pitchFamily="18" charset="0"/>
              </a:rPr>
              <a:t>các em chăm ngoan, học giỏi </a:t>
            </a:r>
            <a:r>
              <a:rPr lang="vi-VN" sz="3600" b="1" kern="10" dirty="0" smtClean="0">
                <a:ln w="12700">
                  <a:solidFill>
                    <a:srgbClr val="3366FF"/>
                  </a:solidFill>
                  <a:round/>
                  <a:headEnd/>
                  <a:tailEnd/>
                </a:ln>
                <a:solidFill>
                  <a:srgbClr val="7030A0"/>
                </a:solidFill>
                <a:effectLst>
                  <a:outerShdw dist="45791" dir="2021404" algn="ctr" rotWithShape="0">
                    <a:srgbClr val="9999FF"/>
                  </a:outerShdw>
                </a:effectLst>
                <a:latin typeface="Arial"/>
                <a:cs typeface="Arial"/>
              </a:rPr>
              <a:t>!</a:t>
            </a:r>
            <a:endParaRPr lang="en-US" sz="3600" b="1" kern="10" dirty="0">
              <a:ln w="12700">
                <a:solidFill>
                  <a:srgbClr val="3366FF"/>
                </a:solidFill>
                <a:round/>
                <a:headEnd/>
                <a:tailEnd/>
              </a:ln>
              <a:solidFill>
                <a:srgbClr val="7030A0"/>
              </a:solidFill>
              <a:effectLst>
                <a:outerShdw dist="45791" dir="2021404" algn="ctr" rotWithShape="0">
                  <a:srgbClr val="9999FF"/>
                </a:outerShdw>
              </a:effectLst>
              <a:latin typeface="Arial"/>
              <a:cs typeface="Arial"/>
            </a:endParaRPr>
          </a:p>
        </p:txBody>
      </p:sp>
      <p:pic>
        <p:nvPicPr>
          <p:cNvPr id="7" name="Picture 32" descr="butterflies_flowers_md_clr"/>
          <p:cNvPicPr>
            <a:picLocks noChangeAspect="1"/>
          </p:cNvPicPr>
          <p:nvPr/>
        </p:nvPicPr>
        <p:blipFill>
          <a:blip r:embed="rId3"/>
          <a:srcRect/>
          <a:stretch>
            <a:fillRect/>
          </a:stretch>
        </p:blipFill>
        <p:spPr bwMode="auto">
          <a:xfrm>
            <a:off x="655637" y="3581400"/>
            <a:ext cx="2925763" cy="2971801"/>
          </a:xfrm>
          <a:prstGeom prst="rect">
            <a:avLst/>
          </a:prstGeom>
          <a:noFill/>
          <a:ln w="9525">
            <a:noFill/>
            <a:miter lim="800000"/>
            <a:headEnd/>
            <a:tailEnd/>
          </a:ln>
        </p:spPr>
      </p:pic>
      <p:pic>
        <p:nvPicPr>
          <p:cNvPr id="9" name="Picture 32" descr="butterflies_flowers_md_clr"/>
          <p:cNvPicPr>
            <a:picLocks noChangeAspect="1"/>
          </p:cNvPicPr>
          <p:nvPr/>
        </p:nvPicPr>
        <p:blipFill>
          <a:blip r:embed="rId3"/>
          <a:srcRect/>
          <a:stretch>
            <a:fillRect/>
          </a:stretch>
        </p:blipFill>
        <p:spPr bwMode="auto">
          <a:xfrm>
            <a:off x="5788025" y="3657600"/>
            <a:ext cx="3127375" cy="2743200"/>
          </a:xfrm>
          <a:prstGeom prst="rect">
            <a:avLst/>
          </a:prstGeom>
          <a:noFill/>
          <a:ln w="9525">
            <a:noFill/>
            <a:miter lim="800000"/>
            <a:headEnd/>
            <a:tailEnd/>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905000" cy="1447800"/>
          </a:xfrm>
          <a:prstGeom prst="rect">
            <a:avLst/>
          </a:prstGeom>
        </p:spPr>
      </p:pic>
      <p:pic>
        <p:nvPicPr>
          <p:cNvPr id="14" name="图片 8"/>
          <p:cNvPicPr>
            <a:picLocks noChangeAspect="1"/>
          </p:cNvPicPr>
          <p:nvPr/>
        </p:nvPicPr>
        <p:blipFill rotWithShape="1">
          <a:blip r:embed="rId5">
            <a:extLst>
              <a:ext uri="{28A0092B-C50C-407E-A947-70E740481C1C}">
                <a14:useLocalDpi xmlns:a14="http://schemas.microsoft.com/office/drawing/2010/main" val="0"/>
              </a:ext>
            </a:extLst>
          </a:blip>
          <a:srcRect t="18357" b="13529"/>
          <a:stretch>
            <a:fillRect/>
          </a:stretch>
        </p:blipFill>
        <p:spPr>
          <a:xfrm rot="2031384">
            <a:off x="6118497" y="583438"/>
            <a:ext cx="2518946" cy="1394537"/>
          </a:xfrm>
          <a:prstGeom prst="rect">
            <a:avLst/>
          </a:prstGeom>
        </p:spPr>
      </p:pic>
      <p:pic>
        <p:nvPicPr>
          <p:cNvPr id="15" name="图片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99162"/>
            <a:ext cx="9601200" cy="15588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7151"/>
                                        </p:tgtEl>
                                        <p:attrNameLst>
                                          <p:attrName>style.visibility</p:attrName>
                                        </p:attrNameLst>
                                      </p:cBhvr>
                                      <p:to>
                                        <p:strVal val="visible"/>
                                      </p:to>
                                    </p:set>
                                    <p:animEffect transition="in" filter="fade">
                                      <p:cBhvr>
                                        <p:cTn id="7" dur="1155" decel="100000"/>
                                        <p:tgtEl>
                                          <p:spTgt spid="87151"/>
                                        </p:tgtEl>
                                      </p:cBhvr>
                                    </p:animEffect>
                                    <p:animScale>
                                      <p:cBhvr>
                                        <p:cTn id="8" dur="1155" decel="100000"/>
                                        <p:tgtEl>
                                          <p:spTgt spid="87151"/>
                                        </p:tgtEl>
                                      </p:cBhvr>
                                      <p:from x="10000" y="10000"/>
                                      <p:to x="200000" y="450000"/>
                                    </p:animScale>
                                    <p:animScale>
                                      <p:cBhvr>
                                        <p:cTn id="9" dur="1845" accel="100000" fill="hold">
                                          <p:stCondLst>
                                            <p:cond delay="1155"/>
                                          </p:stCondLst>
                                        </p:cTn>
                                        <p:tgtEl>
                                          <p:spTgt spid="87151"/>
                                        </p:tgtEl>
                                      </p:cBhvr>
                                      <p:from x="200000" y="450000"/>
                                      <p:to x="100000" y="100000"/>
                                    </p:animScale>
                                    <p:set>
                                      <p:cBhvr>
                                        <p:cTn id="10" dur="1155" fill="hold"/>
                                        <p:tgtEl>
                                          <p:spTgt spid="87151"/>
                                        </p:tgtEl>
                                        <p:attrNameLst>
                                          <p:attrName>ppt_x</p:attrName>
                                        </p:attrNameLst>
                                      </p:cBhvr>
                                      <p:to>
                                        <p:strVal val="(0.5)"/>
                                      </p:to>
                                    </p:set>
                                    <p:anim from="(0.5)" to="(#ppt_x)" calcmode="lin" valueType="num">
                                      <p:cBhvr>
                                        <p:cTn id="11" dur="1845" accel="100000" fill="hold">
                                          <p:stCondLst>
                                            <p:cond delay="1155"/>
                                          </p:stCondLst>
                                        </p:cTn>
                                        <p:tgtEl>
                                          <p:spTgt spid="87151"/>
                                        </p:tgtEl>
                                        <p:attrNameLst>
                                          <p:attrName>ppt_x</p:attrName>
                                        </p:attrNameLst>
                                      </p:cBhvr>
                                    </p:anim>
                                    <p:set>
                                      <p:cBhvr>
                                        <p:cTn id="12" dur="1155" fill="hold"/>
                                        <p:tgtEl>
                                          <p:spTgt spid="87151"/>
                                        </p:tgtEl>
                                        <p:attrNameLst>
                                          <p:attrName>ppt_y</p:attrName>
                                        </p:attrNameLst>
                                      </p:cBhvr>
                                      <p:to>
                                        <p:strVal val="(#ppt_y+0.4)"/>
                                      </p:to>
                                    </p:set>
                                    <p:anim from="(#ppt_y+0.4)" to="(#ppt_y)" calcmode="lin" valueType="num">
                                      <p:cBhvr>
                                        <p:cTn id="13" dur="1845" accel="100000" fill="hold">
                                          <p:stCondLst>
                                            <p:cond delay="1155"/>
                                          </p:stCondLst>
                                        </p:cTn>
                                        <p:tgtEl>
                                          <p:spTgt spid="8715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hảo luận.png"/>
          <p:cNvPicPr>
            <a:picLocks noChangeAspect="1"/>
          </p:cNvPicPr>
          <p:nvPr/>
        </p:nvPicPr>
        <p:blipFill>
          <a:blip r:embed="rId3"/>
          <a:srcRect l="6667" t="16795" r="62857" b="35859"/>
          <a:stretch>
            <a:fillRect/>
          </a:stretch>
        </p:blipFill>
        <p:spPr>
          <a:xfrm>
            <a:off x="2438400" y="1219200"/>
            <a:ext cx="4572000" cy="2362200"/>
          </a:xfrm>
          <a:prstGeom prst="rect">
            <a:avLst/>
          </a:prstGeom>
        </p:spPr>
      </p:pic>
      <p:sp>
        <p:nvSpPr>
          <p:cNvPr id="8" name="TextBox 7"/>
          <p:cNvSpPr txBox="1"/>
          <p:nvPr/>
        </p:nvSpPr>
        <p:spPr>
          <a:xfrm>
            <a:off x="990600" y="3962400"/>
            <a:ext cx="1981200" cy="400110"/>
          </a:xfrm>
          <a:prstGeom prst="rect">
            <a:avLst/>
          </a:prstGeom>
          <a:blipFill>
            <a:blip r:embed="rId4"/>
            <a:tile tx="0" ty="0" sx="100000" sy="100000" flip="none" algn="tl"/>
          </a:blipFill>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en-US" sz="2000" dirty="0" err="1" smtClean="0">
                <a:solidFill>
                  <a:srgbClr val="0000FF"/>
                </a:solidFill>
                <a:latin typeface="Times New Roman" pitchFamily="18" charset="0"/>
                <a:cs typeface="Times New Roman" pitchFamily="18" charset="0"/>
              </a:rPr>
              <a:t>Hồ</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gươm</a:t>
            </a:r>
            <a:endParaRPr lang="en-US" sz="2000" dirty="0">
              <a:solidFill>
                <a:srgbClr val="0000FF"/>
              </a:solidFill>
              <a:latin typeface="Times New Roman" pitchFamily="18" charset="0"/>
              <a:cs typeface="Times New Roman" pitchFamily="18" charset="0"/>
            </a:endParaRPr>
          </a:p>
        </p:txBody>
      </p:sp>
      <p:sp>
        <p:nvSpPr>
          <p:cNvPr id="9" name="TextBox 8"/>
          <p:cNvSpPr txBox="1"/>
          <p:nvPr/>
        </p:nvSpPr>
        <p:spPr>
          <a:xfrm>
            <a:off x="5943600" y="3962400"/>
            <a:ext cx="1905000" cy="400110"/>
          </a:xfrm>
          <a:prstGeom prst="rect">
            <a:avLst/>
          </a:prstGeom>
          <a:blipFill>
            <a:blip r:embed="rId4"/>
            <a:tile tx="0" ty="0" sx="100000" sy="100000" flip="none" algn="tl"/>
          </a:blipFill>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Vịnh</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Hạ</a:t>
            </a:r>
            <a:r>
              <a:rPr lang="en-US" sz="2000" dirty="0" smtClean="0">
                <a:solidFill>
                  <a:srgbClr val="0000FF"/>
                </a:solidFill>
                <a:latin typeface="Times New Roman" pitchFamily="18" charset="0"/>
                <a:cs typeface="Times New Roman" pitchFamily="18" charset="0"/>
              </a:rPr>
              <a:t> Long</a:t>
            </a:r>
            <a:endParaRPr lang="en-US" sz="2000" dirty="0">
              <a:solidFill>
                <a:srgbClr val="0000FF"/>
              </a:solidFill>
              <a:latin typeface="Times New Roman" pitchFamily="18" charset="0"/>
              <a:cs typeface="Times New Roman" pitchFamily="18" charset="0"/>
            </a:endParaRPr>
          </a:p>
        </p:txBody>
      </p:sp>
      <p:sp>
        <p:nvSpPr>
          <p:cNvPr id="10" name="TextBox 9"/>
          <p:cNvSpPr txBox="1"/>
          <p:nvPr/>
        </p:nvSpPr>
        <p:spPr>
          <a:xfrm>
            <a:off x="3657600" y="3962400"/>
            <a:ext cx="1752600" cy="523220"/>
          </a:xfrm>
          <a:prstGeom prst="rect">
            <a:avLst/>
          </a:prstGeom>
          <a:blipFill>
            <a:blip r:embed="rId4"/>
            <a:tile tx="0" ty="0" sx="100000" sy="100000" flip="none" algn="tl"/>
          </a:blipFill>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en-US" sz="28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Bà</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Nà</a:t>
            </a:r>
            <a:r>
              <a:rPr lang="en-US" sz="2000" dirty="0" smtClean="0">
                <a:solidFill>
                  <a:srgbClr val="0000FF"/>
                </a:solidFill>
                <a:latin typeface="Times New Roman" pitchFamily="18" charset="0"/>
                <a:cs typeface="Times New Roman" pitchFamily="18" charset="0"/>
              </a:rPr>
              <a:t> Hill</a:t>
            </a:r>
            <a:endParaRPr lang="en-US" sz="2000" dirty="0">
              <a:solidFill>
                <a:srgbClr val="0000FF"/>
              </a:solidFill>
              <a:latin typeface="Times New Roman" pitchFamily="18" charset="0"/>
              <a:cs typeface="Times New Roman" pitchFamily="18" charset="0"/>
            </a:endParaRPr>
          </a:p>
        </p:txBody>
      </p:sp>
      <p:pic>
        <p:nvPicPr>
          <p:cNvPr id="17418" name="Picture 9" descr="Flash Buom va hoa 4"/>
          <p:cNvPicPr>
            <a:picLocks noChangeAspect="1"/>
          </p:cNvPicPr>
          <p:nvPr/>
        </p:nvPicPr>
        <p:blipFill>
          <a:blip r:embed="rId5"/>
          <a:srcRect/>
          <a:stretch>
            <a:fillRect/>
          </a:stretch>
        </p:blipFill>
        <p:spPr bwMode="auto">
          <a:xfrm>
            <a:off x="2438400" y="5683250"/>
            <a:ext cx="834629" cy="1174750"/>
          </a:xfrm>
          <a:prstGeom prst="rect">
            <a:avLst/>
          </a:prstGeom>
          <a:noFill/>
          <a:ln w="9525">
            <a:noFill/>
            <a:miter lim="800000"/>
            <a:headEnd/>
            <a:tailEnd/>
          </a:ln>
        </p:spPr>
      </p:pic>
      <p:pic>
        <p:nvPicPr>
          <p:cNvPr id="17419" name="Picture 9" descr="Flash Buom va hoa 4"/>
          <p:cNvPicPr>
            <a:picLocks noChangeAspect="1"/>
          </p:cNvPicPr>
          <p:nvPr/>
        </p:nvPicPr>
        <p:blipFill>
          <a:blip r:embed="rId5"/>
          <a:srcRect/>
          <a:stretch>
            <a:fillRect/>
          </a:stretch>
        </p:blipFill>
        <p:spPr bwMode="auto">
          <a:xfrm>
            <a:off x="5715000" y="5643563"/>
            <a:ext cx="834628" cy="1214437"/>
          </a:xfrm>
          <a:prstGeom prst="rect">
            <a:avLst/>
          </a:prstGeom>
          <a:noFill/>
          <a:ln w="9525">
            <a:noFill/>
            <a:miter lim="800000"/>
            <a:headEnd/>
            <a:tailEnd/>
          </a:ln>
        </p:spPr>
      </p:pic>
      <p:pic>
        <p:nvPicPr>
          <p:cNvPr id="16" name="3" descr="image.png">
            <a:hlinkClick r:id="rId6" action="ppaction://hlinksldjump"/>
          </p:cNvPr>
          <p:cNvPicPr>
            <a:picLocks noChangeAspect="1"/>
          </p:cNvPicPr>
          <p:nvPr/>
        </p:nvPicPr>
        <p:blipFill>
          <a:blip r:embed="rId7" cstate="print"/>
          <a:srcRect l="14076" t="34444" r="16839" b="51609"/>
          <a:stretch>
            <a:fillRect/>
          </a:stretch>
        </p:blipFill>
        <p:spPr>
          <a:xfrm>
            <a:off x="5486400" y="838200"/>
            <a:ext cx="2514600" cy="3124200"/>
          </a:xfrm>
          <a:prstGeom prst="rect">
            <a:avLst/>
          </a:prstGeom>
        </p:spPr>
      </p:pic>
      <p:sp>
        <p:nvSpPr>
          <p:cNvPr id="17" name="TextBox 16"/>
          <p:cNvSpPr txBox="1"/>
          <p:nvPr/>
        </p:nvSpPr>
        <p:spPr>
          <a:xfrm>
            <a:off x="3505200" y="3486090"/>
            <a:ext cx="2362200" cy="400110"/>
          </a:xfrm>
          <a:prstGeom prst="rect">
            <a:avLst/>
          </a:prstGeom>
          <a:noFill/>
        </p:spPr>
        <p:txBody>
          <a:bodyPr wrap="square" rtlCol="0">
            <a:spAutoFit/>
          </a:bodyPr>
          <a:lstStyle/>
          <a:p>
            <a:r>
              <a:rPr lang="en-US" sz="2000" b="1" dirty="0" err="1" smtClean="0">
                <a:latin typeface="Times New Roman" pitchFamily="18" charset="0"/>
                <a:cs typeface="Times New Roman" pitchFamily="18" charset="0"/>
              </a:rPr>
              <a:t>Em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yêu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Việt</a:t>
            </a:r>
            <a:r>
              <a:rPr lang="en-US" sz="2000" b="1" dirty="0" smtClean="0">
                <a:latin typeface="Times New Roman" pitchFamily="18" charset="0"/>
                <a:cs typeface="Times New Roman" pitchFamily="18" charset="0"/>
              </a:rPr>
              <a:t> Nam</a:t>
            </a:r>
            <a:endParaRPr lang="en-US" sz="2000" b="1" dirty="0">
              <a:latin typeface="Times New Roman" pitchFamily="18" charset="0"/>
              <a:cs typeface="Times New Roman" pitchFamily="18" charset="0"/>
            </a:endParaRPr>
          </a:p>
        </p:txBody>
      </p:sp>
      <p:pic>
        <p:nvPicPr>
          <p:cNvPr id="18" name="1" descr="Hồ gươm.jpg">
            <a:hlinkClick r:id="rId8" action="ppaction://hlinksldjump"/>
          </p:cNvPr>
          <p:cNvPicPr>
            <a:picLocks noChangeAspect="1"/>
          </p:cNvPicPr>
          <p:nvPr/>
        </p:nvPicPr>
        <p:blipFill>
          <a:blip r:embed="rId9"/>
          <a:srcRect l="27317" t="36592" r="45366" b="32123"/>
          <a:stretch>
            <a:fillRect/>
          </a:stretch>
        </p:blipFill>
        <p:spPr>
          <a:xfrm>
            <a:off x="685800" y="838200"/>
            <a:ext cx="2514600" cy="3048000"/>
          </a:xfrm>
          <a:prstGeom prst="rect">
            <a:avLst/>
          </a:prstGeom>
        </p:spPr>
      </p:pic>
      <p:pic>
        <p:nvPicPr>
          <p:cNvPr id="19" name="2" descr="tour-ba-na-hill-1-ngay-gia-re-1574318569.jpg">
            <a:hlinkClick r:id="rId10" action="ppaction://hlinksldjump"/>
          </p:cNvPr>
          <p:cNvPicPr>
            <a:picLocks noChangeAspect="1"/>
          </p:cNvPicPr>
          <p:nvPr/>
        </p:nvPicPr>
        <p:blipFill>
          <a:blip r:embed="rId11"/>
          <a:stretch>
            <a:fillRect/>
          </a:stretch>
        </p:blipFill>
        <p:spPr>
          <a:xfrm>
            <a:off x="3276600" y="838200"/>
            <a:ext cx="2362200" cy="2971800"/>
          </a:xfrm>
          <a:prstGeom prst="rect">
            <a:avLst/>
          </a:prstGeom>
        </p:spPr>
      </p:pic>
      <p:sp>
        <p:nvSpPr>
          <p:cNvPr id="14" name="Cloud 13">
            <a:hlinkClick r:id="rId12" action="ppaction://hlinksldjump"/>
          </p:cNvPr>
          <p:cNvSpPr/>
          <p:nvPr/>
        </p:nvSpPr>
        <p:spPr>
          <a:xfrm>
            <a:off x="7924800" y="4876800"/>
            <a:ext cx="922735" cy="381000"/>
          </a:xfrm>
          <a:prstGeom prst="cloud">
            <a:avLst/>
          </a:prstGeom>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vi-VN" sz="1200" b="1" dirty="0" smtClean="0">
                <a:solidFill>
                  <a:schemeClr val="tx2"/>
                </a:solidFill>
                <a:latin typeface="Times New Roman" pitchFamily="18" charset="0"/>
                <a:cs typeface="Times New Roman" pitchFamily="18" charset="0"/>
              </a:rPr>
              <a:t>-</a:t>
            </a:r>
            <a:r>
              <a:rPr lang="vi-VN" sz="1200" b="1" dirty="0" smtClean="0">
                <a:solidFill>
                  <a:schemeClr val="tx2"/>
                </a:solidFill>
                <a:latin typeface="Times New Roman" pitchFamily="18" charset="0"/>
                <a:cs typeface="Times New Roman" pitchFamily="18" charset="0"/>
                <a:sym typeface="Wingdings" pitchFamily="2" charset="2"/>
              </a:rPr>
              <a:t></a:t>
            </a:r>
            <a:endParaRPr lang="vi-VN" sz="1200" b="1" dirty="0">
              <a:solidFill>
                <a:schemeClr val="tx2"/>
              </a:solidFill>
              <a:latin typeface="Times New Roman" pitchFamily="18" charset="0"/>
              <a:cs typeface="Times New Roman" pitchFamily="18" charset="0"/>
            </a:endParaRPr>
          </a:p>
        </p:txBody>
      </p:sp>
      <p:pic>
        <p:nvPicPr>
          <p:cNvPr id="15" name="Picture 2" descr="bia2.png"/>
          <p:cNvPicPr>
            <a:picLocks noChangeAspect="1" noChangeArrowheads="1"/>
          </p:cNvPicPr>
          <p:nvPr/>
        </p:nvPicPr>
        <p:blipFill>
          <a:blip r:embed="rId13" cstate="print"/>
          <a:srcRect/>
          <a:stretch>
            <a:fillRect/>
          </a:stretch>
        </p:blipFill>
        <p:spPr bwMode="auto">
          <a:xfrm>
            <a:off x="1" y="-22225"/>
            <a:ext cx="773906" cy="850900"/>
          </a:xfrm>
          <a:prstGeom prst="rect">
            <a:avLst/>
          </a:prstGeom>
          <a:noFill/>
          <a:ln w="9525">
            <a:noFill/>
            <a:miter lim="800000"/>
            <a:headEnd/>
            <a:tailEnd/>
          </a:ln>
        </p:spPr>
      </p:pic>
      <p:pic>
        <p:nvPicPr>
          <p:cNvPr id="20" name="Picture 2" descr="bia2.png"/>
          <p:cNvPicPr>
            <a:picLocks noChangeAspect="1" noChangeArrowheads="1"/>
          </p:cNvPicPr>
          <p:nvPr/>
        </p:nvPicPr>
        <p:blipFill>
          <a:blip r:embed="rId14" cstate="print"/>
          <a:srcRect/>
          <a:stretch>
            <a:fillRect/>
          </a:stretch>
        </p:blipFill>
        <p:spPr bwMode="auto">
          <a:xfrm>
            <a:off x="8327232" y="0"/>
            <a:ext cx="740569" cy="673100"/>
          </a:xfrm>
          <a:prstGeom prst="rect">
            <a:avLst/>
          </a:prstGeom>
          <a:noFill/>
          <a:ln w="9525">
            <a:noFill/>
            <a:miter lim="800000"/>
            <a:headEnd/>
            <a:tailEnd/>
          </a:ln>
        </p:spPr>
      </p:pic>
      <p:pic>
        <p:nvPicPr>
          <p:cNvPr id="21" name="Picture 32" descr="butterflies_flowers_md_clr"/>
          <p:cNvPicPr>
            <a:picLocks noChangeAspect="1"/>
          </p:cNvPicPr>
          <p:nvPr/>
        </p:nvPicPr>
        <p:blipFill>
          <a:blip r:embed="rId15"/>
          <a:srcRect/>
          <a:stretch>
            <a:fillRect/>
          </a:stretch>
        </p:blipFill>
        <p:spPr bwMode="auto">
          <a:xfrm>
            <a:off x="2895600" y="5105400"/>
            <a:ext cx="2749550" cy="1993900"/>
          </a:xfrm>
          <a:prstGeom prst="rect">
            <a:avLst/>
          </a:prstGeom>
          <a:noFill/>
          <a:ln w="9525">
            <a:noFill/>
            <a:miter lim="800000"/>
            <a:headEnd/>
            <a:tailEnd/>
          </a:ln>
        </p:spPr>
      </p:pic>
      <p:pic>
        <p:nvPicPr>
          <p:cNvPr id="22" name="Picture 32" descr="butterflies_flowers_md_clr"/>
          <p:cNvPicPr>
            <a:picLocks noChangeAspect="1"/>
          </p:cNvPicPr>
          <p:nvPr/>
        </p:nvPicPr>
        <p:blipFill>
          <a:blip r:embed="rId15"/>
          <a:srcRect/>
          <a:stretch>
            <a:fillRect/>
          </a:stretch>
        </p:blipFill>
        <p:spPr bwMode="auto">
          <a:xfrm>
            <a:off x="-228600" y="5105400"/>
            <a:ext cx="2749550" cy="1993900"/>
          </a:xfrm>
          <a:prstGeom prst="rect">
            <a:avLst/>
          </a:prstGeom>
          <a:noFill/>
          <a:ln w="9525">
            <a:noFill/>
            <a:miter lim="800000"/>
            <a:headEnd/>
            <a:tailEnd/>
          </a:ln>
        </p:spPr>
      </p:pic>
      <p:pic>
        <p:nvPicPr>
          <p:cNvPr id="23" name="Picture 32" descr="butterflies_flowers_md_clr"/>
          <p:cNvPicPr>
            <a:picLocks noChangeAspect="1"/>
          </p:cNvPicPr>
          <p:nvPr/>
        </p:nvPicPr>
        <p:blipFill>
          <a:blip r:embed="rId15"/>
          <a:srcRect/>
          <a:stretch>
            <a:fillRect/>
          </a:stretch>
        </p:blipFill>
        <p:spPr bwMode="auto">
          <a:xfrm>
            <a:off x="6394450" y="5181600"/>
            <a:ext cx="2749550" cy="19177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grpId="0" nodeType="clickEffect">
                                  <p:stCondLst>
                                    <p:cond delay="0"/>
                                  </p:stCondLst>
                                  <p:childTnLst>
                                    <p:animScale>
                                      <p:cBhvr>
                                        <p:cTn id="17" dur="2000" fill="hold"/>
                                        <p:tgtEl>
                                          <p:spTgt spid="17"/>
                                        </p:tgtEl>
                                      </p:cBhvr>
                                      <p:by x="150000" y="150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4"/>
                                        </p:tgtEl>
                                      </p:cBhvr>
                                    </p:animEffect>
                                    <p:animScale>
                                      <p:cBhvr>
                                        <p:cTn id="22"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3" presetClass="exit" presetSubtype="10" fill="hold" nodeType="afterEffect">
                                  <p:stCondLst>
                                    <p:cond delay="0"/>
                                  </p:stCondLst>
                                  <p:childTnLst>
                                    <p:animEffect transition="out" filter="blinds(horizontal)">
                                      <p:cBhvr>
                                        <p:cTn id="27" dur="1000"/>
                                        <p:tgtEl>
                                          <p:spTgt spid="18"/>
                                        </p:tgtEl>
                                      </p:cBhvr>
                                    </p:animEffect>
                                    <p:set>
                                      <p:cBhvr>
                                        <p:cTn id="28"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18"/>
                    </p:tgtEl>
                  </p:cond>
                </p:stCondLst>
                <p:endSync evt="end" delay="0">
                  <p:rtn val="all"/>
                </p:endSync>
                <p:childTnLst>
                  <p:par>
                    <p:cTn id="30" fill="hold">
                      <p:stCondLst>
                        <p:cond delay="0"/>
                      </p:stCondLst>
                      <p:childTnLst>
                        <p:par>
                          <p:cTn id="31" fill="hold">
                            <p:stCondLst>
                              <p:cond delay="0"/>
                            </p:stCondLst>
                            <p:childTnLst>
                              <p:par>
                                <p:cTn id="32" presetID="4" presetClass="exit" presetSubtype="16" fill="hold" nodeType="clickEffect">
                                  <p:stCondLst>
                                    <p:cond delay="0"/>
                                  </p:stCondLst>
                                  <p:childTnLst>
                                    <p:animEffect transition="out" filter="box(in)">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4" presetClass="exit" presetSubtype="16" fill="hold" nodeType="afterEffect">
                                  <p:stCondLst>
                                    <p:cond delay="0"/>
                                  </p:stCondLst>
                                  <p:childTnLst>
                                    <p:animEffect transition="out" filter="box(in)">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par>
                          <p:cTn id="41" fill="hold">
                            <p:stCondLst>
                              <p:cond delay="500"/>
                            </p:stCondLst>
                            <p:childTnLst>
                              <p:par>
                                <p:cTn id="42" presetID="3" presetClass="exit" presetSubtype="10" fill="hold" nodeType="afterEffect">
                                  <p:stCondLst>
                                    <p:cond delay="0"/>
                                  </p:stCondLst>
                                  <p:childTnLst>
                                    <p:animEffect transition="out" filter="blinds(horizontal)">
                                      <p:cBhvr>
                                        <p:cTn id="43" dur="1000"/>
                                        <p:tgtEl>
                                          <p:spTgt spid="19"/>
                                        </p:tgtEl>
                                      </p:cBhvr>
                                    </p:animEffect>
                                    <p:set>
                                      <p:cBhvr>
                                        <p:cTn id="44"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4" presetClass="exit" presetSubtype="16" fill="hold" nodeType="afterEffect">
                                  <p:stCondLst>
                                    <p:cond delay="0"/>
                                  </p:stCondLst>
                                  <p:childTnLst>
                                    <p:animEffect transition="out" filter="box(in)">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childTnLst>
                          </p:cTn>
                        </p:par>
                        <p:par>
                          <p:cTn id="51" fill="hold">
                            <p:stCondLst>
                              <p:cond delay="500"/>
                            </p:stCondLst>
                            <p:childTnLst>
                              <p:par>
                                <p:cTn id="52" presetID="3" presetClass="exit" presetSubtype="10" fill="hold" nodeType="afterEffect">
                                  <p:stCondLst>
                                    <p:cond delay="0"/>
                                  </p:stCondLst>
                                  <p:childTnLst>
                                    <p:animEffect transition="out" filter="blinds(horizontal)">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6"/>
                  </p:tgtEl>
                </p:cond>
              </p:nextCondLst>
            </p:seq>
          </p:childTnLst>
        </p:cTn>
      </p:par>
    </p:tnLst>
    <p:bldLst>
      <p:bldP spid="8" grpId="0" animBg="1"/>
      <p:bldP spid="9" grpId="0" animBg="1"/>
      <p:bldP spid="10" grpId="0" animBg="1"/>
      <p:bldP spid="17"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loud 39"/>
          <p:cNvSpPr/>
          <p:nvPr/>
        </p:nvSpPr>
        <p:spPr>
          <a:xfrm>
            <a:off x="-511969" y="4902200"/>
            <a:ext cx="425053"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a:solidFill>
                <a:prstClr val="white"/>
              </a:solidFill>
              <a:latin typeface="Arial" panose="020B0604020202020204" pitchFamily="34" charset="0"/>
            </a:endParaRPr>
          </a:p>
        </p:txBody>
      </p:sp>
      <p:sp>
        <p:nvSpPr>
          <p:cNvPr id="41" name="Cloud 40"/>
          <p:cNvSpPr/>
          <p:nvPr/>
        </p:nvSpPr>
        <p:spPr>
          <a:xfrm>
            <a:off x="10223898" y="4702176"/>
            <a:ext cx="669131"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a:solidFill>
                <a:prstClr val="white"/>
              </a:solidFill>
              <a:latin typeface="Arial" panose="020B0604020202020204" pitchFamily="34" charset="0"/>
            </a:endParaRPr>
          </a:p>
        </p:txBody>
      </p:sp>
      <p:sp>
        <p:nvSpPr>
          <p:cNvPr id="17" name="Cloud 16">
            <a:hlinkClick r:id="rId2" action="ppaction://hlinksldjump"/>
          </p:cNvPr>
          <p:cNvSpPr/>
          <p:nvPr/>
        </p:nvSpPr>
        <p:spPr>
          <a:xfrm>
            <a:off x="7870032" y="6324600"/>
            <a:ext cx="1151335" cy="430213"/>
          </a:xfrm>
          <a:prstGeom prst="cloud">
            <a:avLst/>
          </a:prstGeom>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sz="1200" b="1" dirty="0">
                <a:solidFill>
                  <a:schemeClr val="tx2"/>
                </a:solidFill>
                <a:latin typeface="Times New Roman" pitchFamily="18" charset="0"/>
                <a:cs typeface="Times New Roman" pitchFamily="18" charset="0"/>
              </a:rPr>
              <a:t>QUAY VỀ</a:t>
            </a:r>
            <a:endParaRPr lang="vi-VN" sz="1200" b="1" dirty="0">
              <a:solidFill>
                <a:schemeClr val="tx2"/>
              </a:solidFill>
              <a:latin typeface="Times New Roman" pitchFamily="18" charset="0"/>
              <a:cs typeface="Times New Roman" pitchFamily="18" charset="0"/>
            </a:endParaRPr>
          </a:p>
        </p:txBody>
      </p:sp>
      <p:pic>
        <p:nvPicPr>
          <p:cNvPr id="18448" name="Picture 2" descr="bia2.png"/>
          <p:cNvPicPr>
            <a:picLocks noChangeAspect="1" noChangeArrowheads="1"/>
          </p:cNvPicPr>
          <p:nvPr/>
        </p:nvPicPr>
        <p:blipFill>
          <a:blip r:embed="rId3" cstate="print"/>
          <a:srcRect/>
          <a:stretch>
            <a:fillRect/>
          </a:stretch>
        </p:blipFill>
        <p:spPr bwMode="auto">
          <a:xfrm>
            <a:off x="1" y="-22225"/>
            <a:ext cx="773906" cy="850900"/>
          </a:xfrm>
          <a:prstGeom prst="rect">
            <a:avLst/>
          </a:prstGeom>
          <a:noFill/>
          <a:ln w="9525">
            <a:noFill/>
            <a:miter lim="800000"/>
            <a:headEnd/>
            <a:tailEnd/>
          </a:ln>
        </p:spPr>
      </p:pic>
      <p:pic>
        <p:nvPicPr>
          <p:cNvPr id="18449" name="Picture 2" descr="bia2.png"/>
          <p:cNvPicPr>
            <a:picLocks noChangeAspect="1" noChangeArrowheads="1"/>
          </p:cNvPicPr>
          <p:nvPr/>
        </p:nvPicPr>
        <p:blipFill>
          <a:blip r:embed="rId4" cstate="print"/>
          <a:srcRect/>
          <a:stretch>
            <a:fillRect/>
          </a:stretch>
        </p:blipFill>
        <p:spPr bwMode="auto">
          <a:xfrm>
            <a:off x="8327232" y="0"/>
            <a:ext cx="740569" cy="673100"/>
          </a:xfrm>
          <a:prstGeom prst="rect">
            <a:avLst/>
          </a:prstGeom>
          <a:noFill/>
          <a:ln w="9525">
            <a:noFill/>
            <a:miter lim="800000"/>
            <a:headEnd/>
            <a:tailEnd/>
          </a:ln>
        </p:spPr>
      </p:pic>
      <p:pic>
        <p:nvPicPr>
          <p:cNvPr id="18" name="Picture 17" descr="Hồ gươm.jpg"/>
          <p:cNvPicPr>
            <a:picLocks noChangeAspect="1"/>
          </p:cNvPicPr>
          <p:nvPr/>
        </p:nvPicPr>
        <p:blipFill>
          <a:blip r:embed="rId5"/>
          <a:srcRect l="27317" t="36592" r="45366" b="32123"/>
          <a:stretch>
            <a:fillRect/>
          </a:stretch>
        </p:blipFill>
        <p:spPr>
          <a:xfrm>
            <a:off x="609600" y="381000"/>
            <a:ext cx="8077200" cy="3657600"/>
          </a:xfrm>
          <a:prstGeom prst="rect">
            <a:avLst/>
          </a:prstGeom>
        </p:spPr>
      </p:pic>
      <p:sp>
        <p:nvSpPr>
          <p:cNvPr id="19" name="Rectangle 18"/>
          <p:cNvSpPr/>
          <p:nvPr/>
        </p:nvSpPr>
        <p:spPr>
          <a:xfrm>
            <a:off x="685800" y="4186297"/>
            <a:ext cx="8077200" cy="2062103"/>
          </a:xfrm>
          <a:prstGeom prst="rect">
            <a:avLst/>
          </a:prstGeom>
          <a:blipFill>
            <a:blip r:embed="rId6"/>
            <a:tile tx="0" ty="0" sx="100000" sy="100000" flip="none" algn="tl"/>
          </a:blipFill>
        </p:spPr>
        <p:txBody>
          <a:bodyPr wrap="square">
            <a:spAutoFit/>
          </a:bodyPr>
          <a:lstStyle/>
          <a:p>
            <a:r>
              <a:rPr lang="en-US" sz="2400" b="1" dirty="0" smtClean="0">
                <a:latin typeface="Times New Roman" pitchFamily="18" charset="0"/>
                <a:cs typeface="Times New Roman" pitchFamily="18" charset="0"/>
              </a:rPr>
              <a:t>    </a:t>
            </a:r>
            <a:r>
              <a:rPr lang="vi-VN" sz="2000" b="1" i="1" dirty="0" smtClean="0">
                <a:latin typeface="Times New Roman" pitchFamily="18" charset="0"/>
                <a:cs typeface="Times New Roman" pitchFamily="18" charset="0"/>
              </a:rPr>
              <a:t>Hồ Hoàn Kiếm</a:t>
            </a:r>
            <a:r>
              <a:rPr lang="vi-VN" sz="2000" dirty="0" smtClean="0">
                <a:latin typeface="Times New Roman" pitchFamily="18" charset="0"/>
                <a:cs typeface="Times New Roman" pitchFamily="18" charset="0"/>
              </a:rPr>
              <a:t> hay còn gọi là Hồ Gươm tọa lạc ngay trung tâm thủ đô Hà Nội</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là nơi kết nối giữa khu phố cổ như Hàng Ngang, Hàng Đào, Cầu Gỗ,</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 với khu phố Tây là Nhà Thờ, Hàng Bài, Tràng Tiền, Hàng Khay... nên Hồ Hoàn Kiếm thu hút nhiều du khách trong và ngoài nước đến tham quan, khám phá trong chuyến </a:t>
            </a:r>
            <a:r>
              <a:rPr lang="vi-VN" sz="2000" b="1" i="1" dirty="0" smtClean="0">
                <a:latin typeface="Times New Roman" pitchFamily="18" charset="0"/>
                <a:cs typeface="Times New Roman" pitchFamily="18" charset="0"/>
              </a:rPr>
              <a:t>du lịch Hà Nội</a:t>
            </a:r>
            <a:r>
              <a:rPr lang="vi-VN" sz="2000" dirty="0" smtClean="0">
                <a:latin typeface="Times New Roman" pitchFamily="18" charset="0"/>
                <a:cs typeface="Times New Roman" pitchFamily="18" charset="0"/>
              </a:rPr>
              <a:t>.</a:t>
            </a:r>
          </a:p>
          <a:p>
            <a:pPr algn="just"/>
            <a:endParaRPr lang="en-US"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7"/>
                                        </p:tgtEl>
                                      </p:cBhvr>
                                    </p:animEffect>
                                    <p:animScale>
                                      <p:cBhvr>
                                        <p:cTn id="12"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loud 39"/>
          <p:cNvSpPr/>
          <p:nvPr/>
        </p:nvSpPr>
        <p:spPr>
          <a:xfrm>
            <a:off x="-511969" y="4902200"/>
            <a:ext cx="425053"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a:solidFill>
                <a:prstClr val="white"/>
              </a:solidFill>
              <a:latin typeface="Arial" panose="020B0604020202020204" pitchFamily="34" charset="0"/>
            </a:endParaRPr>
          </a:p>
        </p:txBody>
      </p:sp>
      <p:sp>
        <p:nvSpPr>
          <p:cNvPr id="41" name="Cloud 40"/>
          <p:cNvSpPr/>
          <p:nvPr/>
        </p:nvSpPr>
        <p:spPr>
          <a:xfrm>
            <a:off x="10223898" y="4702176"/>
            <a:ext cx="669131"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a:solidFill>
                <a:prstClr val="white"/>
              </a:solidFill>
              <a:latin typeface="Arial" panose="020B0604020202020204" pitchFamily="34" charset="0"/>
            </a:endParaRPr>
          </a:p>
        </p:txBody>
      </p:sp>
      <p:sp>
        <p:nvSpPr>
          <p:cNvPr id="16" name="Cloud 15">
            <a:hlinkClick r:id="rId2" action="ppaction://hlinksldjump"/>
          </p:cNvPr>
          <p:cNvSpPr/>
          <p:nvPr/>
        </p:nvSpPr>
        <p:spPr>
          <a:xfrm>
            <a:off x="7978379" y="6256337"/>
            <a:ext cx="1151334" cy="525463"/>
          </a:xfrm>
          <a:prstGeom prst="cloud">
            <a:avLst/>
          </a:prstGeom>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sz="1200" b="1" dirty="0">
                <a:solidFill>
                  <a:schemeClr val="tx2"/>
                </a:solidFill>
                <a:latin typeface="Times New Roman" pitchFamily="18" charset="0"/>
                <a:cs typeface="Times New Roman" pitchFamily="18" charset="0"/>
              </a:rPr>
              <a:t>QUAY VỀ</a:t>
            </a:r>
            <a:endParaRPr lang="vi-VN" sz="1200" b="1" dirty="0">
              <a:solidFill>
                <a:schemeClr val="tx2"/>
              </a:solidFill>
              <a:latin typeface="Times New Roman" pitchFamily="18" charset="0"/>
              <a:cs typeface="Times New Roman" pitchFamily="18" charset="0"/>
            </a:endParaRPr>
          </a:p>
        </p:txBody>
      </p:sp>
      <p:pic>
        <p:nvPicPr>
          <p:cNvPr id="19472" name="Picture 2" descr="bia2.png"/>
          <p:cNvPicPr>
            <a:picLocks noChangeAspect="1" noChangeArrowheads="1"/>
          </p:cNvPicPr>
          <p:nvPr/>
        </p:nvPicPr>
        <p:blipFill>
          <a:blip r:embed="rId3" cstate="print"/>
          <a:srcRect/>
          <a:stretch>
            <a:fillRect/>
          </a:stretch>
        </p:blipFill>
        <p:spPr bwMode="auto">
          <a:xfrm>
            <a:off x="1" y="-22225"/>
            <a:ext cx="773906" cy="850900"/>
          </a:xfrm>
          <a:prstGeom prst="rect">
            <a:avLst/>
          </a:prstGeom>
          <a:noFill/>
          <a:ln w="9525">
            <a:noFill/>
            <a:miter lim="800000"/>
            <a:headEnd/>
            <a:tailEnd/>
          </a:ln>
        </p:spPr>
      </p:pic>
      <p:pic>
        <p:nvPicPr>
          <p:cNvPr id="19473" name="Picture 2" descr="bia2.png"/>
          <p:cNvPicPr>
            <a:picLocks noChangeAspect="1" noChangeArrowheads="1"/>
          </p:cNvPicPr>
          <p:nvPr/>
        </p:nvPicPr>
        <p:blipFill>
          <a:blip r:embed="rId4" cstate="print"/>
          <a:srcRect/>
          <a:stretch>
            <a:fillRect/>
          </a:stretch>
        </p:blipFill>
        <p:spPr bwMode="auto">
          <a:xfrm>
            <a:off x="8327232" y="0"/>
            <a:ext cx="740569" cy="673100"/>
          </a:xfrm>
          <a:prstGeom prst="rect">
            <a:avLst/>
          </a:prstGeom>
          <a:noFill/>
          <a:ln w="9525">
            <a:noFill/>
            <a:miter lim="800000"/>
            <a:headEnd/>
            <a:tailEnd/>
          </a:ln>
        </p:spPr>
      </p:pic>
      <p:pic>
        <p:nvPicPr>
          <p:cNvPr id="18" name="Picture 17" descr="tour-ba-na-hill-1-ngay-gia-re-1574318569.jpg"/>
          <p:cNvPicPr>
            <a:picLocks noChangeAspect="1"/>
          </p:cNvPicPr>
          <p:nvPr/>
        </p:nvPicPr>
        <p:blipFill>
          <a:blip r:embed="rId5"/>
          <a:stretch>
            <a:fillRect/>
          </a:stretch>
        </p:blipFill>
        <p:spPr>
          <a:xfrm>
            <a:off x="609600" y="381000"/>
            <a:ext cx="8001000" cy="3657600"/>
          </a:xfrm>
          <a:prstGeom prst="rect">
            <a:avLst/>
          </a:prstGeom>
        </p:spPr>
      </p:pic>
      <p:sp>
        <p:nvSpPr>
          <p:cNvPr id="19" name="Rectangle 18"/>
          <p:cNvSpPr/>
          <p:nvPr/>
        </p:nvSpPr>
        <p:spPr>
          <a:xfrm>
            <a:off x="381000" y="4343400"/>
            <a:ext cx="8382000" cy="1938992"/>
          </a:xfrm>
          <a:prstGeom prst="rect">
            <a:avLst/>
          </a:prstGeom>
          <a:blipFill>
            <a:blip r:embed="rId6"/>
            <a:tile tx="0" ty="0" sx="100000" sy="100000" flip="none" algn="tl"/>
          </a:blipFill>
        </p:spPr>
        <p:txBody>
          <a:bodyPr wrap="square">
            <a:spAutoFit/>
          </a:bodyPr>
          <a:lstStyle/>
          <a:p>
            <a:pPr algn="just"/>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Bà Nà Hills </a:t>
            </a:r>
            <a:r>
              <a:rPr lang="vi-VN" sz="2000" b="1" dirty="0" smtClean="0">
                <a:latin typeface="Times New Roman" pitchFamily="18" charset="0"/>
                <a:cs typeface="Times New Roman" pitchFamily="18" charset="0"/>
              </a:rPr>
              <a:t>được xây dựng trên đỉnh núi Chúa, thuộc huyện Hòa Vang, thành phố Đà Nẵng</a:t>
            </a:r>
            <a:r>
              <a:rPr lang="vi-VN" sz="2000" dirty="0" smtClean="0">
                <a:latin typeface="Times New Roman" pitchFamily="18" charset="0"/>
                <a:cs typeface="Times New Roman" pitchFamily="18" charset="0"/>
              </a:rPr>
              <a:t>. Đây là khu du lịch trên núi đầu tiên</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của Viêt Nam. Nơi này được ví von như chốn “Tiên cảnh’’, như một “Châu Âu thu nhỏ trong lòng thành phố’’ với những công trình kiến trúc cổ đẹp ma mị, những trò chơi giải trí cực kỳ hấp dẫn hay cả một vườn hoa thơm ngát ngào ngạt chờ đón du khách đến chụp hình. </a:t>
            </a:r>
            <a:endParaRPr lang="en-US" sz="2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repeatCount="indefinite" fill="hold" nodeType="withEffect">
                                  <p:stCondLst>
                                    <p:cond delay="500"/>
                                  </p:stCondLst>
                                  <p:childTnLst>
                                    <p:set>
                                      <p:cBhvr>
                                        <p:cTn id="6" dur="1" fill="hold">
                                          <p:stCondLst>
                                            <p:cond delay="0"/>
                                          </p:stCondLst>
                                        </p:cTn>
                                        <p:tgtEl>
                                          <p:spTgt spid="40"/>
                                        </p:tgtEl>
                                        <p:attrNameLst>
                                          <p:attrName>style.visibility</p:attrName>
                                        </p:attrNameLst>
                                      </p:cBhvr>
                                      <p:to>
                                        <p:strVal val="visible"/>
                                      </p:to>
                                    </p:set>
                                    <p:anim calcmode="lin" valueType="num">
                                      <p:cBhvr>
                                        <p:cTn id="7" dur="20000" fill="hold"/>
                                        <p:tgtEl>
                                          <p:spTgt spid="40"/>
                                        </p:tgtEl>
                                        <p:attrNameLst>
                                          <p:attrName>ppt_x</p:attrName>
                                        </p:attrNameLst>
                                      </p:cBhvr>
                                      <p:tavLst>
                                        <p:tav tm="0">
                                          <p:val>
                                            <p:strVal val="1+#ppt_w/2"/>
                                          </p:val>
                                        </p:tav>
                                        <p:tav tm="100000">
                                          <p:val>
                                            <p:strVal val="#ppt_x"/>
                                          </p:val>
                                        </p:tav>
                                      </p:tavLst>
                                    </p:anim>
                                    <p:anim calcmode="lin" valueType="num">
                                      <p:cBhvr>
                                        <p:cTn id="8" dur="200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500"/>
                                  </p:stCondLst>
                                  <p:childTnLst>
                                    <p:set>
                                      <p:cBhvr>
                                        <p:cTn id="10" dur="1" fill="hold">
                                          <p:stCondLst>
                                            <p:cond delay="0"/>
                                          </p:stCondLst>
                                        </p:cTn>
                                        <p:tgtEl>
                                          <p:spTgt spid="41"/>
                                        </p:tgtEl>
                                        <p:attrNameLst>
                                          <p:attrName>style.visibility</p:attrName>
                                        </p:attrNameLst>
                                      </p:cBhvr>
                                      <p:to>
                                        <p:strVal val="visible"/>
                                      </p:to>
                                    </p:set>
                                    <p:anim calcmode="lin" valueType="num">
                                      <p:cBhvr>
                                        <p:cTn id="11" dur="20000" fill="hold"/>
                                        <p:tgtEl>
                                          <p:spTgt spid="41"/>
                                        </p:tgtEl>
                                        <p:attrNameLst>
                                          <p:attrName>ppt_x</p:attrName>
                                        </p:attrNameLst>
                                      </p:cBhvr>
                                      <p:tavLst>
                                        <p:tav tm="0">
                                          <p:val>
                                            <p:strVal val="0-#ppt_w/2"/>
                                          </p:val>
                                        </p:tav>
                                        <p:tav tm="100000">
                                          <p:val>
                                            <p:strVal val="#ppt_x"/>
                                          </p:val>
                                        </p:tav>
                                      </p:tavLst>
                                    </p:anim>
                                    <p:anim calcmode="lin" valueType="num">
                                      <p:cBhvr>
                                        <p:cTn id="12"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6"/>
                                        </p:tgtEl>
                                      </p:cBhvr>
                                    </p:animEffect>
                                    <p:animScale>
                                      <p:cBhvr>
                                        <p:cTn id="17" dur="250" autoRev="1" fill="hold"/>
                                        <p:tgtEl>
                                          <p:spTgt spid="16"/>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ox(i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loud 39"/>
          <p:cNvSpPr/>
          <p:nvPr/>
        </p:nvSpPr>
        <p:spPr>
          <a:xfrm>
            <a:off x="-511969" y="4902200"/>
            <a:ext cx="425053"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a:solidFill>
                <a:prstClr val="white"/>
              </a:solidFill>
              <a:latin typeface="Arial" panose="020B0604020202020204" pitchFamily="34" charset="0"/>
            </a:endParaRPr>
          </a:p>
        </p:txBody>
      </p:sp>
      <p:sp>
        <p:nvSpPr>
          <p:cNvPr id="41" name="Cloud 40"/>
          <p:cNvSpPr/>
          <p:nvPr/>
        </p:nvSpPr>
        <p:spPr>
          <a:xfrm>
            <a:off x="10223898" y="4702176"/>
            <a:ext cx="669131"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a:solidFill>
                <a:prstClr val="white"/>
              </a:solidFill>
              <a:latin typeface="Arial" panose="020B0604020202020204" pitchFamily="34" charset="0"/>
            </a:endParaRPr>
          </a:p>
        </p:txBody>
      </p:sp>
      <p:sp>
        <p:nvSpPr>
          <p:cNvPr id="19" name="Cloud 18">
            <a:hlinkClick r:id="rId2" action="ppaction://hlinksldjump"/>
          </p:cNvPr>
          <p:cNvSpPr/>
          <p:nvPr/>
        </p:nvSpPr>
        <p:spPr>
          <a:xfrm>
            <a:off x="7870032" y="6095999"/>
            <a:ext cx="1151335" cy="525463"/>
          </a:xfrm>
          <a:prstGeom prst="cloud">
            <a:avLst/>
          </a:prstGeom>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sz="1200" b="1" dirty="0">
                <a:solidFill>
                  <a:schemeClr val="tx2"/>
                </a:solidFill>
                <a:latin typeface="Times New Roman" pitchFamily="18" charset="0"/>
                <a:cs typeface="Times New Roman" pitchFamily="18" charset="0"/>
              </a:rPr>
              <a:t>QUAY VỀ</a:t>
            </a:r>
            <a:endParaRPr lang="vi-VN" sz="1200" b="1" dirty="0">
              <a:solidFill>
                <a:schemeClr val="tx2"/>
              </a:solidFill>
              <a:latin typeface="Times New Roman" pitchFamily="18" charset="0"/>
              <a:cs typeface="Times New Roman" pitchFamily="18" charset="0"/>
            </a:endParaRPr>
          </a:p>
        </p:txBody>
      </p:sp>
      <p:pic>
        <p:nvPicPr>
          <p:cNvPr id="20496" name="Picture 2" descr="bia2.png"/>
          <p:cNvPicPr>
            <a:picLocks noChangeAspect="1" noChangeArrowheads="1"/>
          </p:cNvPicPr>
          <p:nvPr/>
        </p:nvPicPr>
        <p:blipFill>
          <a:blip r:embed="rId3" cstate="print"/>
          <a:srcRect/>
          <a:stretch>
            <a:fillRect/>
          </a:stretch>
        </p:blipFill>
        <p:spPr bwMode="auto">
          <a:xfrm>
            <a:off x="1" y="-22225"/>
            <a:ext cx="773906" cy="850900"/>
          </a:xfrm>
          <a:prstGeom prst="rect">
            <a:avLst/>
          </a:prstGeom>
          <a:noFill/>
          <a:ln w="9525">
            <a:noFill/>
            <a:miter lim="800000"/>
            <a:headEnd/>
            <a:tailEnd/>
          </a:ln>
        </p:spPr>
      </p:pic>
      <p:pic>
        <p:nvPicPr>
          <p:cNvPr id="20497" name="Picture 2" descr="bia2.png"/>
          <p:cNvPicPr>
            <a:picLocks noChangeAspect="1" noChangeArrowheads="1"/>
          </p:cNvPicPr>
          <p:nvPr/>
        </p:nvPicPr>
        <p:blipFill>
          <a:blip r:embed="rId4" cstate="print"/>
          <a:srcRect/>
          <a:stretch>
            <a:fillRect/>
          </a:stretch>
        </p:blipFill>
        <p:spPr bwMode="auto">
          <a:xfrm>
            <a:off x="8327232" y="0"/>
            <a:ext cx="740569" cy="673100"/>
          </a:xfrm>
          <a:prstGeom prst="rect">
            <a:avLst/>
          </a:prstGeom>
          <a:noFill/>
          <a:ln w="9525">
            <a:noFill/>
            <a:miter lim="800000"/>
            <a:headEnd/>
            <a:tailEnd/>
          </a:ln>
        </p:spPr>
      </p:pic>
      <p:pic>
        <p:nvPicPr>
          <p:cNvPr id="18" name="Picture 17" descr="image.png"/>
          <p:cNvPicPr>
            <a:picLocks noChangeAspect="1"/>
          </p:cNvPicPr>
          <p:nvPr/>
        </p:nvPicPr>
        <p:blipFill>
          <a:blip r:embed="rId5"/>
          <a:srcRect l="14076" t="34444" r="16839" b="51926"/>
          <a:stretch>
            <a:fillRect/>
          </a:stretch>
        </p:blipFill>
        <p:spPr>
          <a:xfrm>
            <a:off x="0" y="457200"/>
            <a:ext cx="8839200" cy="4114800"/>
          </a:xfrm>
          <a:prstGeom prst="rect">
            <a:avLst/>
          </a:prstGeom>
        </p:spPr>
      </p:pic>
      <p:sp>
        <p:nvSpPr>
          <p:cNvPr id="20" name="Rectangle 19"/>
          <p:cNvSpPr/>
          <p:nvPr/>
        </p:nvSpPr>
        <p:spPr>
          <a:xfrm>
            <a:off x="533400" y="4648200"/>
            <a:ext cx="8153400" cy="1323439"/>
          </a:xfrm>
          <a:prstGeom prst="rect">
            <a:avLst/>
          </a:prstGeom>
          <a:blipFill>
            <a:blip r:embed="rId6"/>
            <a:tile tx="0" ty="0" sx="100000" sy="100000" flip="none" algn="tl"/>
          </a:blipFill>
        </p:spPr>
        <p:txBody>
          <a:bodyPr wrap="square">
            <a:spAutoFit/>
          </a:bodyPr>
          <a:lstStyle/>
          <a:p>
            <a:pPr algn="just"/>
            <a:r>
              <a:rPr lang="en-US" sz="2000" b="1" dirty="0" smtClean="0">
                <a:latin typeface="Times New Roman" pitchFamily="18" charset="0"/>
                <a:cs typeface="Times New Roman" pitchFamily="18" charset="0"/>
              </a:rPr>
              <a:t>    </a:t>
            </a:r>
            <a:r>
              <a:rPr lang="vi-VN" sz="2000" b="1" dirty="0" smtClean="0">
                <a:latin typeface="Times New Roman" pitchFamily="18" charset="0"/>
                <a:cs typeface="Times New Roman" pitchFamily="18" charset="0"/>
              </a:rPr>
              <a:t>Vịnh Hạ Long</a:t>
            </a:r>
            <a:r>
              <a:rPr lang="vi-VN" sz="2000" dirty="0" smtClean="0">
                <a:latin typeface="Times New Roman" pitchFamily="18" charset="0"/>
                <a:cs typeface="Times New Roman" pitchFamily="18" charset="0"/>
              </a:rPr>
              <a:t> được Unesco nhiều lần công nhận là </a:t>
            </a:r>
            <a:r>
              <a:rPr lang="vi-VN" sz="2000" b="1" dirty="0" smtClean="0">
                <a:latin typeface="Times New Roman" pitchFamily="18" charset="0"/>
                <a:cs typeface="Times New Roman" pitchFamily="18" charset="0"/>
              </a:rPr>
              <a:t>Di sản thiên nhiên của Thế giới</a:t>
            </a:r>
            <a:r>
              <a:rPr lang="vi-VN" sz="2000" dirty="0" smtClean="0">
                <a:latin typeface="Times New Roman" pitchFamily="18" charset="0"/>
                <a:cs typeface="Times New Roman" pitchFamily="18" charset="0"/>
              </a:rPr>
              <a:t> với hàng nghìn hòn đảo được làm nên bởi tạo hoá kỳ vĩ và sống động. Vịnh Hạ Long có phong cảnh tuyệt đẹp nên nơi đây là một điểm du lịch rất hấp dẫn với du khách trong nước và quốc tế.</a:t>
            </a:r>
            <a:endParaRPr lang="en-US" sz="2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repeatCount="indefinite" fill="hold" nodeType="withEffect">
                                  <p:stCondLst>
                                    <p:cond delay="500"/>
                                  </p:stCondLst>
                                  <p:childTnLst>
                                    <p:set>
                                      <p:cBhvr>
                                        <p:cTn id="6" dur="1" fill="hold">
                                          <p:stCondLst>
                                            <p:cond delay="0"/>
                                          </p:stCondLst>
                                        </p:cTn>
                                        <p:tgtEl>
                                          <p:spTgt spid="40"/>
                                        </p:tgtEl>
                                        <p:attrNameLst>
                                          <p:attrName>style.visibility</p:attrName>
                                        </p:attrNameLst>
                                      </p:cBhvr>
                                      <p:to>
                                        <p:strVal val="visible"/>
                                      </p:to>
                                    </p:set>
                                    <p:anim calcmode="lin" valueType="num">
                                      <p:cBhvr>
                                        <p:cTn id="7" dur="20000" fill="hold"/>
                                        <p:tgtEl>
                                          <p:spTgt spid="40"/>
                                        </p:tgtEl>
                                        <p:attrNameLst>
                                          <p:attrName>ppt_x</p:attrName>
                                        </p:attrNameLst>
                                      </p:cBhvr>
                                      <p:tavLst>
                                        <p:tav tm="0">
                                          <p:val>
                                            <p:strVal val="1+#ppt_w/2"/>
                                          </p:val>
                                        </p:tav>
                                        <p:tav tm="100000">
                                          <p:val>
                                            <p:strVal val="#ppt_x"/>
                                          </p:val>
                                        </p:tav>
                                      </p:tavLst>
                                    </p:anim>
                                    <p:anim calcmode="lin" valueType="num">
                                      <p:cBhvr>
                                        <p:cTn id="8" dur="200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500"/>
                                  </p:stCondLst>
                                  <p:childTnLst>
                                    <p:set>
                                      <p:cBhvr>
                                        <p:cTn id="10" dur="1" fill="hold">
                                          <p:stCondLst>
                                            <p:cond delay="0"/>
                                          </p:stCondLst>
                                        </p:cTn>
                                        <p:tgtEl>
                                          <p:spTgt spid="41"/>
                                        </p:tgtEl>
                                        <p:attrNameLst>
                                          <p:attrName>style.visibility</p:attrName>
                                        </p:attrNameLst>
                                      </p:cBhvr>
                                      <p:to>
                                        <p:strVal val="visible"/>
                                      </p:to>
                                    </p:set>
                                    <p:anim calcmode="lin" valueType="num">
                                      <p:cBhvr>
                                        <p:cTn id="11" dur="20000" fill="hold"/>
                                        <p:tgtEl>
                                          <p:spTgt spid="41"/>
                                        </p:tgtEl>
                                        <p:attrNameLst>
                                          <p:attrName>ppt_x</p:attrName>
                                        </p:attrNameLst>
                                      </p:cBhvr>
                                      <p:tavLst>
                                        <p:tav tm="0">
                                          <p:val>
                                            <p:strVal val="0-#ppt_w/2"/>
                                          </p:val>
                                        </p:tav>
                                        <p:tav tm="100000">
                                          <p:val>
                                            <p:strVal val="#ppt_x"/>
                                          </p:val>
                                        </p:tav>
                                      </p:tavLst>
                                    </p:anim>
                                    <p:anim calcmode="lin" valueType="num">
                                      <p:cBhvr>
                                        <p:cTn id="12"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9"/>
                                        </p:tgtEl>
                                      </p:cBhvr>
                                    </p:animEffect>
                                    <p:animScale>
                                      <p:cBhvr>
                                        <p:cTn id="17" dur="250" autoRev="1" fill="hold"/>
                                        <p:tgtEl>
                                          <p:spTgt spid="19"/>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838200" y="533400"/>
            <a:ext cx="15240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strike="noStrike" kern="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Đạo</a:t>
            </a:r>
            <a:r>
              <a:rPr kumimoji="0" lang="en-US" sz="2400" b="1" i="0" strike="noStrike" kern="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en-US" sz="2400" b="1" i="0" strike="noStrike" kern="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đức</a:t>
            </a:r>
            <a:r>
              <a:rPr kumimoji="0" lang="en-US" sz="2400" b="1" i="0" strike="noStrike" kern="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en-US" sz="2400" b="0" i="0"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
            </a:r>
            <a:br>
              <a:rPr kumimoji="0" lang="en-US" sz="2400" b="0" i="0"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br>
            <a:endParaRPr kumimoji="0" lang="en-US" sz="2400" b="1" i="0" strike="noStrike" kern="0" cap="none" spc="0" normalizeH="0" baseline="0" noProof="0" dirty="0" smtClean="0">
              <a:ln>
                <a:noFill/>
              </a:ln>
              <a:solidFill>
                <a:srgbClr val="0000FF"/>
              </a:solidFill>
              <a:effectLst/>
              <a:uLnTx/>
              <a:uFillTx/>
              <a:latin typeface="+mj-lt"/>
              <a:ea typeface="+mj-ea"/>
              <a:cs typeface="+mj-cs"/>
            </a:endParaRPr>
          </a:p>
        </p:txBody>
      </p:sp>
      <p:sp>
        <p:nvSpPr>
          <p:cNvPr id="8" name="Text Box 3"/>
          <p:cNvSpPr txBox="1">
            <a:spLocks noChangeArrowheads="1"/>
          </p:cNvSpPr>
          <p:nvPr/>
        </p:nvSpPr>
        <p:spPr bwMode="auto">
          <a:xfrm>
            <a:off x="1371600" y="914400"/>
            <a:ext cx="7315200" cy="954107"/>
          </a:xfrm>
          <a:prstGeom prst="rect">
            <a:avLst/>
          </a:prstGeom>
          <a:noFill/>
          <a:ln w="9525">
            <a:noFill/>
            <a:miter lim="800000"/>
            <a:headEnd/>
            <a:tailEnd/>
          </a:ln>
          <a:effectLst/>
        </p:spPr>
        <p:txBody>
          <a:bodyPr wrap="square">
            <a:spAutoFit/>
          </a:bodyPr>
          <a:lstStyle/>
          <a:p>
            <a:pPr algn="ctr" eaLnBrk="1" hangingPunct="1">
              <a:spcBef>
                <a:spcPct val="50000"/>
              </a:spcBef>
              <a:defRPr/>
            </a:pPr>
            <a:r>
              <a:rPr lang="en-US" sz="2800" b="1" dirty="0" err="1">
                <a:effectLst>
                  <a:outerShdw blurRad="38100" dist="38100" dir="2700000" algn="tl">
                    <a:srgbClr val="C0C0C0"/>
                  </a:outerShdw>
                </a:effectLst>
                <a:latin typeface="Times New Roman" pitchFamily="18" charset="0"/>
                <a:cs typeface="Times New Roman" pitchFamily="18" charset="0"/>
              </a:rPr>
              <a:t>Bài</a:t>
            </a:r>
            <a:r>
              <a:rPr lang="en-US" sz="2800" b="1" dirty="0">
                <a:effectLst>
                  <a:outerShdw blurRad="38100" dist="38100" dir="2700000" algn="tl">
                    <a:srgbClr val="C0C0C0"/>
                  </a:outerShdw>
                </a:effectLst>
                <a:latin typeface="Times New Roman" pitchFamily="18" charset="0"/>
                <a:cs typeface="Times New Roman" pitchFamily="18" charset="0"/>
              </a:rPr>
              <a:t> </a:t>
            </a:r>
            <a:r>
              <a:rPr lang="vi-VN" sz="2800" b="1" dirty="0" smtClean="0">
                <a:effectLst>
                  <a:outerShdw blurRad="38100" dist="38100" dir="2700000" algn="tl">
                    <a:srgbClr val="C0C0C0"/>
                  </a:outerShdw>
                </a:effectLst>
                <a:latin typeface="Times New Roman" pitchFamily="18" charset="0"/>
                <a:cs typeface="Times New Roman" pitchFamily="18" charset="0"/>
              </a:rPr>
              <a:t>1</a:t>
            </a:r>
            <a:r>
              <a:rPr lang="en-US" sz="3200" b="1" dirty="0" smtClean="0">
                <a:effectLst>
                  <a:outerShdw blurRad="38100" dist="38100" dir="2700000" algn="tl">
                    <a:srgbClr val="C0C0C0"/>
                  </a:outerShdw>
                </a:effectLst>
                <a:latin typeface="Times New Roman" pitchFamily="18" charset="0"/>
                <a:cs typeface="Times New Roman" pitchFamily="18" charset="0"/>
              </a:rPr>
              <a:t>:</a:t>
            </a:r>
            <a:r>
              <a:rPr lang="vi-VN" sz="3200" b="1" dirty="0" smtClean="0">
                <a:effectLst>
                  <a:outerShdw blurRad="38100" dist="38100" dir="2700000" algn="tl">
                    <a:srgbClr val="C0C0C0"/>
                  </a:outerShdw>
                </a:effectLst>
                <a:latin typeface="Times New Roman" pitchFamily="18" charset="0"/>
                <a:cs typeface="Times New Roman" pitchFamily="18" charset="0"/>
              </a:rPr>
              <a:t> Em khám phá đất nước Việt Nam </a:t>
            </a:r>
            <a:r>
              <a:rPr lang="en-US" sz="2400" b="1" dirty="0" smtClean="0">
                <a:effectLst>
                  <a:outerShdw blurRad="38100" dist="38100" dir="2700000" algn="tl">
                    <a:srgbClr val="C0C0C0"/>
                  </a:outerShdw>
                </a:effectLst>
                <a:latin typeface="Times New Roman" pitchFamily="18" charset="0"/>
                <a:cs typeface="Times New Roman" pitchFamily="18" charset="0"/>
              </a:rPr>
              <a:t>(</a:t>
            </a:r>
            <a:r>
              <a:rPr lang="en-US" sz="2400" b="1" dirty="0" err="1" smtClean="0">
                <a:effectLst>
                  <a:outerShdw blurRad="38100" dist="38100" dir="2700000" algn="tl">
                    <a:srgbClr val="C0C0C0"/>
                  </a:outerShdw>
                </a:effectLst>
                <a:latin typeface="Times New Roman" pitchFamily="18" charset="0"/>
                <a:cs typeface="Times New Roman" pitchFamily="18" charset="0"/>
              </a:rPr>
              <a:t>Tiết</a:t>
            </a:r>
            <a:r>
              <a:rPr lang="en-US" sz="2400" b="1" dirty="0" smtClean="0">
                <a:effectLst>
                  <a:outerShdw blurRad="38100" dist="38100" dir="2700000" algn="tl">
                    <a:srgbClr val="C0C0C0"/>
                  </a:outerShdw>
                </a:effectLst>
                <a:latin typeface="Times New Roman" pitchFamily="18" charset="0"/>
                <a:cs typeface="Times New Roman" pitchFamily="18" charset="0"/>
              </a:rPr>
              <a:t> </a:t>
            </a:r>
            <a:r>
              <a:rPr lang="vi-VN" sz="2400" b="1" dirty="0" smtClean="0">
                <a:effectLst>
                  <a:outerShdw blurRad="38100" dist="38100" dir="2700000" algn="tl">
                    <a:srgbClr val="C0C0C0"/>
                  </a:outerShdw>
                </a:effectLst>
                <a:latin typeface="Times New Roman" pitchFamily="18" charset="0"/>
                <a:cs typeface="Times New Roman" pitchFamily="18" charset="0"/>
              </a:rPr>
              <a:t>3</a:t>
            </a:r>
            <a:r>
              <a:rPr lang="en-US" sz="2400" b="1" dirty="0" smtClean="0">
                <a:effectLst>
                  <a:outerShdw blurRad="38100" dist="38100" dir="2700000" algn="tl">
                    <a:srgbClr val="C0C0C0"/>
                  </a:outerShdw>
                </a:effectLst>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p:txBody>
      </p:sp>
      <p:pic>
        <p:nvPicPr>
          <p:cNvPr id="4" name="Picture 2" descr="bia2.png"/>
          <p:cNvPicPr>
            <a:picLocks noChangeAspect="1" noChangeArrowheads="1"/>
          </p:cNvPicPr>
          <p:nvPr/>
        </p:nvPicPr>
        <p:blipFill>
          <a:blip r:embed="rId2"/>
          <a:srcRect/>
          <a:stretch>
            <a:fillRect/>
          </a:stretch>
        </p:blipFill>
        <p:spPr bwMode="auto">
          <a:xfrm>
            <a:off x="0" y="0"/>
            <a:ext cx="969963" cy="609600"/>
          </a:xfrm>
          <a:prstGeom prst="rect">
            <a:avLst/>
          </a:prstGeom>
          <a:noFill/>
          <a:ln w="9525">
            <a:noFill/>
            <a:miter lim="800000"/>
            <a:headEnd/>
            <a:tailEnd/>
          </a:ln>
        </p:spPr>
      </p:pic>
      <p:pic>
        <p:nvPicPr>
          <p:cNvPr id="5" name="Picture 2" descr="bia2.png"/>
          <p:cNvPicPr>
            <a:picLocks noChangeAspect="1" noChangeArrowheads="1"/>
          </p:cNvPicPr>
          <p:nvPr/>
        </p:nvPicPr>
        <p:blipFill>
          <a:blip r:embed="rId3"/>
          <a:srcRect/>
          <a:stretch>
            <a:fillRect/>
          </a:stretch>
        </p:blipFill>
        <p:spPr bwMode="auto">
          <a:xfrm>
            <a:off x="8153400" y="0"/>
            <a:ext cx="990600" cy="609599"/>
          </a:xfrm>
          <a:prstGeom prst="rect">
            <a:avLst/>
          </a:prstGeom>
          <a:noFill/>
          <a:ln w="9525">
            <a:noFill/>
            <a:miter lim="800000"/>
            <a:headEnd/>
            <a:tailEnd/>
          </a:ln>
        </p:spPr>
      </p:pic>
      <p:pic>
        <p:nvPicPr>
          <p:cNvPr id="9" name="图片 5" descr="资源 234302"/>
          <p:cNvPicPr>
            <a:picLocks noChangeAspect="1"/>
          </p:cNvPicPr>
          <p:nvPr/>
        </p:nvPicPr>
        <p:blipFill>
          <a:blip r:embed="rId4"/>
          <a:stretch>
            <a:fillRect/>
          </a:stretch>
        </p:blipFill>
        <p:spPr>
          <a:xfrm rot="20655098">
            <a:off x="1167288" y="3918594"/>
            <a:ext cx="1985963" cy="453640"/>
          </a:xfrm>
          <a:prstGeom prst="rect">
            <a:avLst/>
          </a:prstGeom>
        </p:spPr>
      </p:pic>
      <p:pic>
        <p:nvPicPr>
          <p:cNvPr id="10" name="69"/>
          <p:cNvPicPr>
            <a:picLocks noChangeAspect="1"/>
          </p:cNvPicPr>
          <p:nvPr/>
        </p:nvPicPr>
        <p:blipFill>
          <a:blip r:embed="rId5" cstate="screen"/>
          <a:stretch>
            <a:fillRect/>
          </a:stretch>
        </p:blipFill>
        <p:spPr>
          <a:xfrm rot="12976450">
            <a:off x="5847246" y="3615444"/>
            <a:ext cx="2123735" cy="627535"/>
          </a:xfrm>
          <a:prstGeom prst="rect">
            <a:avLst/>
          </a:prstGeom>
        </p:spPr>
      </p:pic>
      <p:pic>
        <p:nvPicPr>
          <p:cNvPr id="11" name="图片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000" y="5334000"/>
            <a:ext cx="5105400" cy="1295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par>
                                <p:cTn id="12" presetID="2" presetClass="entr" presetSubtype="8" decel="4100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4500" fill="hold"/>
                                        <p:tgtEl>
                                          <p:spTgt spid="11"/>
                                        </p:tgtEl>
                                        <p:attrNameLst>
                                          <p:attrName>ppt_x</p:attrName>
                                        </p:attrNameLst>
                                      </p:cBhvr>
                                      <p:tavLst>
                                        <p:tav tm="0">
                                          <p:val>
                                            <p:strVal val="0-#ppt_w/2"/>
                                          </p:val>
                                        </p:tav>
                                        <p:tav tm="100000">
                                          <p:val>
                                            <p:strVal val="#ppt_x"/>
                                          </p:val>
                                        </p:tav>
                                      </p:tavLst>
                                    </p:anim>
                                    <p:anim calcmode="lin" valueType="num">
                                      <p:cBhvr additive="base">
                                        <p:cTn id="15" dur="4500" fill="hold"/>
                                        <p:tgtEl>
                                          <p:spTgt spid="11"/>
                                        </p:tgtEl>
                                        <p:attrNameLst>
                                          <p:attrName>ppt_y</p:attrName>
                                        </p:attrNameLst>
                                      </p:cBhvr>
                                      <p:tavLst>
                                        <p:tav tm="0">
                                          <p:val>
                                            <p:strVal val="#ppt_y"/>
                                          </p:val>
                                        </p:tav>
                                        <p:tav tm="100000">
                                          <p:val>
                                            <p:strVal val="#ppt_y"/>
                                          </p:val>
                                        </p:tav>
                                      </p:tavLst>
                                    </p:anim>
                                  </p:childTnLst>
                                </p:cTn>
                              </p:par>
                              <p:par>
                                <p:cTn id="16" presetID="6" presetClass="emph" presetSubtype="0" repeatCount="14000" autoRev="1" fill="hold" nodeType="withEffect">
                                  <p:stCondLst>
                                    <p:cond delay="0"/>
                                  </p:stCondLst>
                                  <p:childTnLst>
                                    <p:animScale>
                                      <p:cBhvr>
                                        <p:cTn id="17" dur="250" fill="hold"/>
                                        <p:tgtEl>
                                          <p:spTgt spid="11"/>
                                        </p:tgtEl>
                                      </p:cBhvr>
                                      <p:by x="95000" y="95000"/>
                                    </p:animScale>
                                  </p:childTnLst>
                                </p:cTn>
                              </p:par>
                              <p:par>
                                <p:cTn id="18" presetID="4"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ox(i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9"/>
          <p:cNvPicPr>
            <a:picLocks noChangeAspect="1"/>
          </p:cNvPicPr>
          <p:nvPr/>
        </p:nvPicPr>
        <p:blipFill rotWithShape="1">
          <a:blip r:embed="rId2" cstate="print">
            <a:extLst>
              <a:ext uri="{28A0092B-C50C-407E-A947-70E740481C1C}">
                <a14:useLocalDpi xmlns:a14="http://schemas.microsoft.com/office/drawing/2010/main" val="0"/>
              </a:ext>
            </a:extLst>
          </a:blip>
          <a:srcRect l="70595" t="59471" r="6905"/>
          <a:stretch>
            <a:fillRect/>
          </a:stretch>
        </p:blipFill>
        <p:spPr>
          <a:xfrm>
            <a:off x="8610600" y="6045743"/>
            <a:ext cx="533400" cy="81225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pic>
        <p:nvPicPr>
          <p:cNvPr id="2050" name="Picture 2" descr="https://toigingiuvedep.vn/toigingiuvedep.jpg">
            <a:hlinkClick r:id="rId4" tooltip="Nguồn tham khảo từ bài viết Hình ảnh hồ Gươm đẹp, lãng mạn và mang ý nghĩa lịch sử Việt Nam thực hiện bởi Toigingiuvedep.vn"/>
          </p:cNvPr>
          <p:cNvPicPr>
            <a:picLocks noChangeAspect="1" noChangeArrowheads="1"/>
          </p:cNvPicPr>
          <p:nvPr/>
        </p:nvPicPr>
        <p:blipFill>
          <a:blip r:embed="rId5"/>
          <a:srcRect/>
          <a:stretch>
            <a:fillRect/>
          </a:stretch>
        </p:blipFill>
        <p:spPr bwMode="auto">
          <a:xfrm>
            <a:off x="7686675" y="-76200"/>
            <a:ext cx="9525" cy="9525"/>
          </a:xfrm>
          <a:prstGeom prst="rect">
            <a:avLst/>
          </a:prstGeom>
          <a:noFill/>
        </p:spPr>
      </p:pic>
      <p:pic>
        <p:nvPicPr>
          <p:cNvPr id="8" name="Picture 7" descr="image (2).png"/>
          <p:cNvPicPr>
            <a:picLocks noChangeAspect="1"/>
          </p:cNvPicPr>
          <p:nvPr/>
        </p:nvPicPr>
        <p:blipFill>
          <a:blip r:embed="rId6"/>
          <a:srcRect l="5000" t="1504" r="64167" b="78159"/>
          <a:stretch>
            <a:fillRect/>
          </a:stretch>
        </p:blipFill>
        <p:spPr>
          <a:xfrm>
            <a:off x="1143000" y="381000"/>
            <a:ext cx="2819400" cy="990600"/>
          </a:xfrm>
          <a:prstGeom prst="rect">
            <a:avLst/>
          </a:prstGeom>
        </p:spPr>
      </p:pic>
      <p:pic>
        <p:nvPicPr>
          <p:cNvPr id="9" name="Picture 8" descr="image (2).png"/>
          <p:cNvPicPr>
            <a:picLocks noChangeAspect="1"/>
          </p:cNvPicPr>
          <p:nvPr/>
        </p:nvPicPr>
        <p:blipFill>
          <a:blip r:embed="rId6"/>
          <a:srcRect l="4167" t="20277" r="2500" b="7762"/>
          <a:stretch>
            <a:fillRect/>
          </a:stretch>
        </p:blipFill>
        <p:spPr>
          <a:xfrm>
            <a:off x="381000" y="1219200"/>
            <a:ext cx="8534400" cy="4572000"/>
          </a:xfrm>
          <a:prstGeom prst="rect">
            <a:avLst/>
          </a:prstGeom>
        </p:spPr>
      </p:pic>
      <p:pic>
        <p:nvPicPr>
          <p:cNvPr id="10" name="图片 4" descr="资源 134302"/>
          <p:cNvPicPr>
            <a:picLocks noChangeAspect="1"/>
          </p:cNvPicPr>
          <p:nvPr/>
        </p:nvPicPr>
        <p:blipFill>
          <a:blip r:embed="rId7" cstate="print"/>
          <a:stretch>
            <a:fillRect/>
          </a:stretch>
        </p:blipFill>
        <p:spPr>
          <a:xfrm rot="1338943">
            <a:off x="7698974" y="403176"/>
            <a:ext cx="1411065" cy="457199"/>
          </a:xfrm>
          <a:prstGeom prst="rect">
            <a:avLst/>
          </a:prstGeom>
        </p:spPr>
      </p:pic>
      <p:sp>
        <p:nvSpPr>
          <p:cNvPr id="11" name="Tranh 1">
            <a:hlinkClick r:id="rId8" action="ppaction://hlinksldjump"/>
          </p:cNvPr>
          <p:cNvSpPr txBox="1"/>
          <p:nvPr/>
        </p:nvSpPr>
        <p:spPr>
          <a:xfrm>
            <a:off x="685800" y="5562600"/>
            <a:ext cx="2133600" cy="707886"/>
          </a:xfrm>
          <a:prstGeom prst="rect">
            <a:avLst/>
          </a:prstGeom>
          <a:blipFill>
            <a:blip r:embed="rId9"/>
            <a:tile tx="0" ty="0" sx="100000" sy="100000" flip="none" algn="tl"/>
          </a:blipFill>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vi-VN" sz="2000" dirty="0" smtClean="0">
                <a:solidFill>
                  <a:srgbClr val="FFFF00"/>
                </a:solidFill>
                <a:latin typeface="Times New Roman" pitchFamily="18" charset="0"/>
                <a:cs typeface="Times New Roman" pitchFamily="18" charset="0"/>
              </a:rPr>
              <a:t>Hoàng Thành </a:t>
            </a:r>
          </a:p>
          <a:p>
            <a:pPr algn="ctr">
              <a:defRPr/>
            </a:pPr>
            <a:r>
              <a:rPr lang="vi-VN" sz="2000" dirty="0" smtClean="0">
                <a:solidFill>
                  <a:srgbClr val="FFFF00"/>
                </a:solidFill>
                <a:latin typeface="Times New Roman" pitchFamily="18" charset="0"/>
                <a:cs typeface="Times New Roman" pitchFamily="18" charset="0"/>
              </a:rPr>
              <a:t>Thăng Long</a:t>
            </a:r>
            <a:endParaRPr lang="en-US" sz="2000" dirty="0">
              <a:solidFill>
                <a:srgbClr val="FFFF00"/>
              </a:solidFill>
              <a:latin typeface="Times New Roman" pitchFamily="18" charset="0"/>
              <a:cs typeface="Times New Roman" pitchFamily="18" charset="0"/>
            </a:endParaRPr>
          </a:p>
        </p:txBody>
      </p:sp>
      <p:pic>
        <p:nvPicPr>
          <p:cNvPr id="12" name="69"/>
          <p:cNvPicPr>
            <a:picLocks noChangeAspect="1"/>
          </p:cNvPicPr>
          <p:nvPr/>
        </p:nvPicPr>
        <p:blipFill>
          <a:blip r:embed="rId10" cstate="screen"/>
          <a:stretch>
            <a:fillRect/>
          </a:stretch>
        </p:blipFill>
        <p:spPr>
          <a:xfrm rot="21309427">
            <a:off x="140065" y="6417022"/>
            <a:ext cx="2207055" cy="416048"/>
          </a:xfrm>
          <a:prstGeom prst="rect">
            <a:avLst/>
          </a:prstGeom>
        </p:spPr>
      </p:pic>
      <p:sp>
        <p:nvSpPr>
          <p:cNvPr id="13" name="Tranh 2">
            <a:hlinkClick r:id="rId11" action="ppaction://hlinksldjump"/>
          </p:cNvPr>
          <p:cNvSpPr txBox="1"/>
          <p:nvPr/>
        </p:nvSpPr>
        <p:spPr>
          <a:xfrm>
            <a:off x="3276600" y="5638800"/>
            <a:ext cx="2514600" cy="400110"/>
          </a:xfrm>
          <a:prstGeom prst="rect">
            <a:avLst/>
          </a:prstGeom>
          <a:blipFill>
            <a:blip r:embed="rId9"/>
            <a:tile tx="0" ty="0" sx="100000" sy="100000" flip="none" algn="tl"/>
          </a:blipFill>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vi-VN" sz="2000" dirty="0" smtClean="0">
                <a:solidFill>
                  <a:srgbClr val="FFFF00"/>
                </a:solidFill>
                <a:latin typeface="Times New Roman" pitchFamily="18" charset="0"/>
                <a:cs typeface="Times New Roman" pitchFamily="18" charset="0"/>
              </a:rPr>
              <a:t>Cung Thành Huế</a:t>
            </a:r>
            <a:endParaRPr lang="en-US" sz="2000" dirty="0">
              <a:solidFill>
                <a:srgbClr val="FFFF00"/>
              </a:solidFill>
              <a:latin typeface="Times New Roman" pitchFamily="18" charset="0"/>
              <a:cs typeface="Times New Roman" pitchFamily="18" charset="0"/>
            </a:endParaRPr>
          </a:p>
        </p:txBody>
      </p:sp>
      <p:sp>
        <p:nvSpPr>
          <p:cNvPr id="14" name="Tranh 3">
            <a:hlinkClick r:id="rId12" action="ppaction://hlinksldjump"/>
          </p:cNvPr>
          <p:cNvSpPr txBox="1"/>
          <p:nvPr/>
        </p:nvSpPr>
        <p:spPr>
          <a:xfrm>
            <a:off x="6172200" y="5638800"/>
            <a:ext cx="2362200" cy="707886"/>
          </a:xfrm>
          <a:prstGeom prst="rect">
            <a:avLst/>
          </a:prstGeom>
          <a:blipFill>
            <a:blip r:embed="rId9"/>
            <a:tile tx="0" ty="0" sx="100000" sy="100000" flip="none" algn="tl"/>
          </a:blipFill>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vi-VN" sz="2000" dirty="0" smtClean="0">
                <a:solidFill>
                  <a:srgbClr val="FFFF00"/>
                </a:solidFill>
                <a:latin typeface="Times New Roman" pitchFamily="18" charset="0"/>
                <a:cs typeface="Times New Roman" pitchFamily="18" charset="0"/>
              </a:rPr>
              <a:t>Nhà thờ Đức Bà Sài Gòn</a:t>
            </a:r>
            <a:endParaRPr lang="en-US" sz="2000" dirty="0">
              <a:solidFill>
                <a:srgbClr val="FFFF00"/>
              </a:solidFill>
              <a:latin typeface="Times New Roman" pitchFamily="18" charset="0"/>
              <a:cs typeface="Times New Roman" pitchFamily="18" charset="0"/>
            </a:endParaRPr>
          </a:p>
        </p:txBody>
      </p:sp>
      <p:sp>
        <p:nvSpPr>
          <p:cNvPr id="15" name="Up Ribbon 14">
            <a:hlinkClick r:id="rId13" action="ppaction://hlinksldjump"/>
          </p:cNvPr>
          <p:cNvSpPr/>
          <p:nvPr/>
        </p:nvSpPr>
        <p:spPr>
          <a:xfrm>
            <a:off x="4343400" y="6400800"/>
            <a:ext cx="762000" cy="307848"/>
          </a:xfrm>
          <a:prstGeom prst="ribbon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val="0"/>
              </a:ext>
            </a:extLst>
          </a:blip>
          <a:srcRect l="9048" t="60106" r="67619"/>
          <a:stretch>
            <a:fillRect/>
          </a:stretch>
        </p:blipFill>
        <p:spPr>
          <a:xfrm>
            <a:off x="8001000" y="5867400"/>
            <a:ext cx="1143000" cy="990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21208" y="6159232"/>
            <a:ext cx="2335779" cy="505257"/>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sp>
        <p:nvSpPr>
          <p:cNvPr id="10" name="Rectangle 9"/>
          <p:cNvSpPr/>
          <p:nvPr/>
        </p:nvSpPr>
        <p:spPr>
          <a:xfrm>
            <a:off x="304800" y="3886200"/>
            <a:ext cx="8458200" cy="1631216"/>
          </a:xfrm>
          <a:prstGeom prst="rect">
            <a:avLst/>
          </a:prstGeom>
          <a:solidFill>
            <a:schemeClr val="accent5">
              <a:lumMod val="90000"/>
            </a:schemeClr>
          </a:solidFill>
        </p:spPr>
        <p:txBody>
          <a:bodyPr wrap="square">
            <a:spAutoFit/>
          </a:bodyPr>
          <a:lstStyle/>
          <a:p>
            <a:pPr algn="just"/>
            <a:r>
              <a:rPr lang="vi-VN" sz="2000" dirty="0" smtClean="0">
                <a:latin typeface="Times New Roman" pitchFamily="18" charset="0"/>
                <a:cs typeface="Times New Roman" pitchFamily="18" charset="0"/>
              </a:rPr>
              <a:t>    Hoàng Thành Thăng Long là một công trình kiến trúc đồ sộ đại diện cho một trong những công trình để bảo vệ đất nước lớn nhất nước ta. Hoàng Thành được các triều đại xây dựng qua nhiều giai đoạn mới hoàn thành thành công. Sau này, khi đất nước đã được thống nhất, Hoàng Thành trở thành một trong những di tích lịch sử lâu đời và quan trọng bậc nhất của nước ta.</a:t>
            </a:r>
            <a:endParaRPr lang="en-US" sz="2000" dirty="0">
              <a:latin typeface="Times New Roman" pitchFamily="18" charset="0"/>
              <a:cs typeface="Times New Roman" pitchFamily="18" charset="0"/>
            </a:endParaRPr>
          </a:p>
        </p:txBody>
      </p:sp>
      <p:pic>
        <p:nvPicPr>
          <p:cNvPr id="11" name="Picture 10" descr="image (2).png"/>
          <p:cNvPicPr>
            <a:picLocks noChangeAspect="1"/>
          </p:cNvPicPr>
          <p:nvPr/>
        </p:nvPicPr>
        <p:blipFill>
          <a:blip r:embed="rId6"/>
          <a:srcRect l="4167" t="34669" r="65000" b="7762"/>
          <a:stretch>
            <a:fillRect/>
          </a:stretch>
        </p:blipFill>
        <p:spPr>
          <a:xfrm>
            <a:off x="228600" y="914400"/>
            <a:ext cx="8686800" cy="2895600"/>
          </a:xfrm>
          <a:prstGeom prst="rect">
            <a:avLst/>
          </a:prstGeom>
        </p:spPr>
      </p:pic>
      <p:sp>
        <p:nvSpPr>
          <p:cNvPr id="13" name="Up Ribbon 12">
            <a:hlinkClick r:id="rId7" action="ppaction://hlinksldjump"/>
          </p:cNvPr>
          <p:cNvSpPr/>
          <p:nvPr/>
        </p:nvSpPr>
        <p:spPr>
          <a:xfrm>
            <a:off x="4114800" y="6324600"/>
            <a:ext cx="762000" cy="307848"/>
          </a:xfrm>
          <a:prstGeom prst="ribbon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3475</TotalTime>
  <Words>635</Words>
  <Application>Microsoft Office PowerPoint</Application>
  <PresentationFormat>On-screen Show (4:3)</PresentationFormat>
  <Paragraphs>41</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VTC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 Do 1</dc:title>
  <dc:creator>Van Thanh Cong</dc:creator>
  <cp:lastModifiedBy>admin</cp:lastModifiedBy>
  <cp:revision>274</cp:revision>
  <dcterms:created xsi:type="dcterms:W3CDTF">2006-04-13T09:22:01Z</dcterms:created>
  <dcterms:modified xsi:type="dcterms:W3CDTF">2022-09-18T08:54:16Z</dcterms:modified>
</cp:coreProperties>
</file>