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</p:sldMasterIdLst>
  <p:notesMasterIdLst>
    <p:notesMasterId r:id="rId23"/>
  </p:notesMasterIdLst>
  <p:sldIdLst>
    <p:sldId id="291" r:id="rId4"/>
    <p:sldId id="315" r:id="rId5"/>
    <p:sldId id="257" r:id="rId6"/>
    <p:sldId id="293" r:id="rId7"/>
    <p:sldId id="294" r:id="rId8"/>
    <p:sldId id="316" r:id="rId9"/>
    <p:sldId id="295" r:id="rId10"/>
    <p:sldId id="324" r:id="rId11"/>
    <p:sldId id="406" r:id="rId12"/>
    <p:sldId id="407" r:id="rId13"/>
    <p:sldId id="408" r:id="rId14"/>
    <p:sldId id="409" r:id="rId15"/>
    <p:sldId id="410" r:id="rId16"/>
    <p:sldId id="411" r:id="rId17"/>
    <p:sldId id="327" r:id="rId18"/>
    <p:sldId id="397" r:id="rId19"/>
    <p:sldId id="401" r:id="rId20"/>
    <p:sldId id="404" r:id="rId21"/>
    <p:sldId id="32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6479D-316A-4485-B13E-5993B4741C4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CB07A-D8C1-4697-8D30-07834DF7E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21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325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776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2024/2/25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352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2024/2/25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269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2024/2/25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751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2024/2/25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62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2024/2/25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17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2024/2/25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2024/2/25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22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2024/2/25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0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2024/2/25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57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2024/2/25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34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2024/2/25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69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2024/2/25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089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2024/2/25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84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2024/2/25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05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2024/2/25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68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44062" y="641838"/>
            <a:ext cx="3552092" cy="606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66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1264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"/>
          <p:cNvSpPr/>
          <p:nvPr/>
        </p:nvSpPr>
        <p:spPr>
          <a:xfrm flipH="1">
            <a:off x="-815765" y="5896636"/>
            <a:ext cx="14583699" cy="186794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8"/>
          <p:cNvSpPr/>
          <p:nvPr/>
        </p:nvSpPr>
        <p:spPr>
          <a:xfrm rot="10800000">
            <a:off x="-913788" y="-1018560"/>
            <a:ext cx="15976588" cy="2219993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1"/>
          </p:nvPr>
        </p:nvSpPr>
        <p:spPr>
          <a:xfrm>
            <a:off x="1569600" y="3445500"/>
            <a:ext cx="3904800" cy="1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1569600" y="2502100"/>
            <a:ext cx="3957600" cy="8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7876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/>
          <p:nvPr/>
        </p:nvSpPr>
        <p:spPr>
          <a:xfrm>
            <a:off x="-1249565" y="3301501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4"/>
          <p:cNvSpPr/>
          <p:nvPr/>
        </p:nvSpPr>
        <p:spPr>
          <a:xfrm>
            <a:off x="-1249576" y="3445116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5" name="Google Shape;215;p14"/>
          <p:cNvGrpSpPr/>
          <p:nvPr/>
        </p:nvGrpSpPr>
        <p:grpSpPr>
          <a:xfrm flipH="1">
            <a:off x="-444673" y="340063"/>
            <a:ext cx="1986645" cy="1850952"/>
            <a:chOff x="7195051" y="-202918"/>
            <a:chExt cx="880241" cy="820118"/>
          </a:xfrm>
        </p:grpSpPr>
        <p:sp>
          <p:nvSpPr>
            <p:cNvPr id="216" name="Google Shape;216;p14"/>
            <p:cNvSpPr/>
            <p:nvPr/>
          </p:nvSpPr>
          <p:spPr>
            <a:xfrm flipH="1">
              <a:off x="7195051" y="-173448"/>
              <a:ext cx="761277" cy="790648"/>
            </a:xfrm>
            <a:custGeom>
              <a:avLst/>
              <a:gdLst/>
              <a:ahLst/>
              <a:cxnLst/>
              <a:rect l="l" t="t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4"/>
            <p:cNvSpPr/>
            <p:nvPr/>
          </p:nvSpPr>
          <p:spPr>
            <a:xfrm flipH="1">
              <a:off x="7270549" y="-202918"/>
              <a:ext cx="804742" cy="724170"/>
            </a:xfrm>
            <a:custGeom>
              <a:avLst/>
              <a:gdLst/>
              <a:ahLst/>
              <a:cxnLst/>
              <a:rect l="l" t="t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4"/>
            <p:cNvSpPr/>
            <p:nvPr/>
          </p:nvSpPr>
          <p:spPr>
            <a:xfrm flipH="1">
              <a:off x="7844955" y="275991"/>
              <a:ext cx="63620" cy="54652"/>
            </a:xfrm>
            <a:custGeom>
              <a:avLst/>
              <a:gdLst/>
              <a:ahLst/>
              <a:cxnLst/>
              <a:rect l="l" t="t" r="r" b="b"/>
              <a:pathLst>
                <a:path w="1291" h="1109" extrusionOk="0">
                  <a:moveTo>
                    <a:pt x="561" y="1"/>
                  </a:moveTo>
                  <a:cubicBezTo>
                    <a:pt x="272" y="1"/>
                    <a:pt x="0" y="238"/>
                    <a:pt x="18" y="563"/>
                  </a:cubicBezTo>
                  <a:cubicBezTo>
                    <a:pt x="18" y="875"/>
                    <a:pt x="278" y="1109"/>
                    <a:pt x="589" y="1109"/>
                  </a:cubicBezTo>
                  <a:cubicBezTo>
                    <a:pt x="1057" y="1083"/>
                    <a:pt x="1290" y="486"/>
                    <a:pt x="927" y="148"/>
                  </a:cubicBezTo>
                  <a:cubicBezTo>
                    <a:pt x="817" y="46"/>
                    <a:pt x="687" y="1"/>
                    <a:pt x="56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4"/>
            <p:cNvSpPr/>
            <p:nvPr/>
          </p:nvSpPr>
          <p:spPr>
            <a:xfrm flipH="1">
              <a:off x="7889750" y="224394"/>
              <a:ext cx="33313" cy="28878"/>
            </a:xfrm>
            <a:custGeom>
              <a:avLst/>
              <a:gdLst/>
              <a:ahLst/>
              <a:cxnLst/>
              <a:rect l="l" t="t" r="r" b="b"/>
              <a:pathLst>
                <a:path w="676" h="586" extrusionOk="0">
                  <a:moveTo>
                    <a:pt x="286" y="1"/>
                  </a:moveTo>
                  <a:cubicBezTo>
                    <a:pt x="131" y="27"/>
                    <a:pt x="1" y="157"/>
                    <a:pt x="1" y="312"/>
                  </a:cubicBezTo>
                  <a:cubicBezTo>
                    <a:pt x="18" y="482"/>
                    <a:pt x="157" y="586"/>
                    <a:pt x="295" y="586"/>
                  </a:cubicBezTo>
                  <a:cubicBezTo>
                    <a:pt x="368" y="586"/>
                    <a:pt x="440" y="557"/>
                    <a:pt x="494" y="494"/>
                  </a:cubicBezTo>
                  <a:cubicBezTo>
                    <a:pt x="676" y="286"/>
                    <a:pt x="546" y="1"/>
                    <a:pt x="28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4"/>
            <p:cNvSpPr/>
            <p:nvPr/>
          </p:nvSpPr>
          <p:spPr>
            <a:xfrm flipH="1">
              <a:off x="7865406" y="227942"/>
              <a:ext cx="24394" cy="20845"/>
            </a:xfrm>
            <a:custGeom>
              <a:avLst/>
              <a:gdLst/>
              <a:ahLst/>
              <a:cxnLst/>
              <a:rect l="l" t="t" r="r" b="b"/>
              <a:pathLst>
                <a:path w="495" h="423" extrusionOk="0">
                  <a:moveTo>
                    <a:pt x="224" y="1"/>
                  </a:moveTo>
                  <a:cubicBezTo>
                    <a:pt x="112" y="1"/>
                    <a:pt x="1" y="89"/>
                    <a:pt x="1" y="214"/>
                  </a:cubicBezTo>
                  <a:cubicBezTo>
                    <a:pt x="1" y="344"/>
                    <a:pt x="105" y="422"/>
                    <a:pt x="234" y="422"/>
                  </a:cubicBezTo>
                  <a:cubicBezTo>
                    <a:pt x="416" y="422"/>
                    <a:pt x="494" y="188"/>
                    <a:pt x="364" y="59"/>
                  </a:cubicBezTo>
                  <a:cubicBezTo>
                    <a:pt x="324" y="18"/>
                    <a:pt x="274" y="1"/>
                    <a:pt x="224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4"/>
            <p:cNvSpPr/>
            <p:nvPr/>
          </p:nvSpPr>
          <p:spPr>
            <a:xfrm flipH="1">
              <a:off x="7883689" y="137365"/>
              <a:ext cx="45732" cy="38488"/>
            </a:xfrm>
            <a:custGeom>
              <a:avLst/>
              <a:gdLst/>
              <a:ahLst/>
              <a:cxnLst/>
              <a:rect l="l" t="t" r="r" b="b"/>
              <a:pathLst>
                <a:path w="928" h="781" extrusionOk="0">
                  <a:moveTo>
                    <a:pt x="422" y="0"/>
                  </a:moveTo>
                  <a:cubicBezTo>
                    <a:pt x="411" y="0"/>
                    <a:pt x="400" y="1"/>
                    <a:pt x="389" y="2"/>
                  </a:cubicBezTo>
                  <a:cubicBezTo>
                    <a:pt x="182" y="2"/>
                    <a:pt x="0" y="183"/>
                    <a:pt x="26" y="417"/>
                  </a:cubicBezTo>
                  <a:cubicBezTo>
                    <a:pt x="26" y="638"/>
                    <a:pt x="215" y="781"/>
                    <a:pt x="411" y="781"/>
                  </a:cubicBezTo>
                  <a:cubicBezTo>
                    <a:pt x="514" y="781"/>
                    <a:pt x="620" y="740"/>
                    <a:pt x="701" y="651"/>
                  </a:cubicBezTo>
                  <a:cubicBezTo>
                    <a:pt x="928" y="399"/>
                    <a:pt x="763" y="0"/>
                    <a:pt x="422" y="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4"/>
            <p:cNvSpPr/>
            <p:nvPr/>
          </p:nvSpPr>
          <p:spPr>
            <a:xfrm flipH="1">
              <a:off x="7853923" y="179943"/>
              <a:ext cx="15375" cy="16361"/>
            </a:xfrm>
            <a:custGeom>
              <a:avLst/>
              <a:gdLst/>
              <a:ahLst/>
              <a:cxnLst/>
              <a:rect l="l" t="t" r="r" b="b"/>
              <a:pathLst>
                <a:path w="312" h="332" extrusionOk="0">
                  <a:moveTo>
                    <a:pt x="156" y="1"/>
                  </a:moveTo>
                  <a:cubicBezTo>
                    <a:pt x="78" y="1"/>
                    <a:pt x="0" y="59"/>
                    <a:pt x="0" y="176"/>
                  </a:cubicBezTo>
                  <a:cubicBezTo>
                    <a:pt x="0" y="280"/>
                    <a:pt x="78" y="332"/>
                    <a:pt x="156" y="332"/>
                  </a:cubicBezTo>
                  <a:cubicBezTo>
                    <a:pt x="234" y="332"/>
                    <a:pt x="312" y="280"/>
                    <a:pt x="312" y="176"/>
                  </a:cubicBezTo>
                  <a:cubicBezTo>
                    <a:pt x="312" y="59"/>
                    <a:pt x="234" y="1"/>
                    <a:pt x="15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14"/>
          <p:cNvGrpSpPr/>
          <p:nvPr/>
        </p:nvGrpSpPr>
        <p:grpSpPr>
          <a:xfrm>
            <a:off x="10560867" y="1606305"/>
            <a:ext cx="893999" cy="584699"/>
            <a:chOff x="7555450" y="377766"/>
            <a:chExt cx="670499" cy="438524"/>
          </a:xfrm>
        </p:grpSpPr>
        <p:sp>
          <p:nvSpPr>
            <p:cNvPr id="224" name="Google Shape;224;p1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7" name="Google Shape;227;p14"/>
          <p:cNvGrpSpPr/>
          <p:nvPr/>
        </p:nvGrpSpPr>
        <p:grpSpPr>
          <a:xfrm>
            <a:off x="1148817" y="3175871"/>
            <a:ext cx="653637" cy="811748"/>
            <a:chOff x="7376250" y="1989890"/>
            <a:chExt cx="490228" cy="608811"/>
          </a:xfrm>
        </p:grpSpPr>
        <p:sp>
          <p:nvSpPr>
            <p:cNvPr id="228" name="Google Shape;228;p1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4"/>
          <p:cNvSpPr txBox="1">
            <a:spLocks noGrp="1"/>
          </p:cNvSpPr>
          <p:nvPr>
            <p:ph type="title"/>
          </p:nvPr>
        </p:nvSpPr>
        <p:spPr>
          <a:xfrm>
            <a:off x="2262184" y="1606300"/>
            <a:ext cx="7282800" cy="1656400"/>
          </a:xfrm>
          <a:prstGeom prst="rect">
            <a:avLst/>
          </a:prstGeom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"/>
              <a:buNone/>
              <a:defRPr sz="11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4"/>
          <p:cNvSpPr txBox="1">
            <a:spLocks noGrp="1"/>
          </p:cNvSpPr>
          <p:nvPr>
            <p:ph type="subTitle" idx="1"/>
          </p:nvPr>
        </p:nvSpPr>
        <p:spPr>
          <a:xfrm>
            <a:off x="2980184" y="3236000"/>
            <a:ext cx="58468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26700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387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06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02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93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2024/2/25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819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43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0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25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5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15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3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59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7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71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3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2024/2/25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2245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8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71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23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01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31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51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6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9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09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61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2024/2/25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075854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3992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15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2024/2/25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21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2024/2/25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180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2024/2/25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053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2024/2/25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58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D6555-5A17-43EC-AD60-A02D9CB5220E}" type="datetimeFigureOut">
              <a:rPr lang="zh-CN" altLang="en-US" smtClean="0"/>
              <a:t>2024/2/25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024FA5F-2253-B64E-8F11-A66CAA06030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14287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4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62"/>
          <a:stretch>
            <a:fillRect/>
          </a:stretch>
        </p:blipFill>
        <p:spPr>
          <a:xfrm rot="5400000">
            <a:off x="2667000" y="-2666997"/>
            <a:ext cx="6857999" cy="12192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12975" y="284672"/>
            <a:ext cx="11619195" cy="629728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105" tIns="45053" rIns="90105" bIns="45053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03849" y="538410"/>
            <a:ext cx="11076317" cy="5776126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33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12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1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280906" y="287611"/>
            <a:ext cx="11649157" cy="6370364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452" y="310032"/>
            <a:ext cx="1846762" cy="1846580"/>
          </a:xfrm>
          <a:prstGeom prst="rect">
            <a:avLst/>
          </a:prstGeom>
        </p:spPr>
      </p:pic>
      <p:pic>
        <p:nvPicPr>
          <p:cNvPr id="22" name="图片 21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73976" y="4748459"/>
            <a:ext cx="1097714" cy="1097280"/>
          </a:xfrm>
          <a:prstGeom prst="rect">
            <a:avLst/>
          </a:prstGeom>
        </p:spPr>
      </p:pic>
      <p:pic>
        <p:nvPicPr>
          <p:cNvPr id="5" name="图片 4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437252" y="287807"/>
            <a:ext cx="1846762" cy="1846580"/>
          </a:xfrm>
          <a:prstGeom prst="rect">
            <a:avLst/>
          </a:prstGeom>
        </p:spPr>
      </p:pic>
      <p:pic>
        <p:nvPicPr>
          <p:cNvPr id="7" name="图片 6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11776" y="4726234"/>
            <a:ext cx="1097714" cy="109728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0"/>
          <a:stretch>
            <a:fillRect/>
          </a:stretch>
        </p:blipFill>
        <p:spPr>
          <a:xfrm>
            <a:off x="0" y="380999"/>
            <a:ext cx="2534653" cy="6096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4" b="82303"/>
          <a:stretch>
            <a:fillRect/>
          </a:stretch>
        </p:blipFill>
        <p:spPr>
          <a:xfrm>
            <a:off x="9288378" y="381000"/>
            <a:ext cx="2903621" cy="10788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E17A9B-6844-E21C-1C2B-4770C0B64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802" y="1222493"/>
            <a:ext cx="9035055" cy="1981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38146C-0B6B-854E-9290-FC61638A80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0667" y1="46265" x2="32000" y2="65783"/>
                        <a14:foregroundMark x1="25333" y1="60241" x2="28167" y2="61928"/>
                        <a14:foregroundMark x1="26667" y1="58072" x2="23333" y2="61928"/>
                        <a14:foregroundMark x1="24167" y1="52771" x2="24167" y2="56627"/>
                        <a14:foregroundMark x1="23000" y1="53976" x2="24167" y2="57108"/>
                        <a14:foregroundMark x1="24167" y1="59277" x2="24000" y2="66265"/>
                        <a14:foregroundMark x1="23000" y1="61928" x2="27500" y2="71807"/>
                        <a14:foregroundMark x1="27667" y1="67711" x2="27167" y2="81446"/>
                        <a14:foregroundMark x1="27333" y1="80964" x2="29833" y2="89157"/>
                        <a14:foregroundMark x1="30167" y1="67952" x2="25333" y2="83133"/>
                        <a14:foregroundMark x1="26167" y1="83614" x2="37667" y2="85783"/>
                        <a14:foregroundMark x1="37167" y1="76145" x2="40333" y2="85783"/>
                        <a14:foregroundMark x1="39167" y1="67952" x2="39500" y2="76386"/>
                        <a14:foregroundMark x1="40167" y1="61687" x2="42500" y2="71325"/>
                        <a14:foregroundMark x1="42167" y1="57831" x2="42500" y2="70602"/>
                        <a14:foregroundMark x1="38833" y1="73494" x2="41333" y2="82410"/>
                        <a14:foregroundMark x1="57500" y1="64578" x2="72000" y2="82651"/>
                        <a14:foregroundMark x1="66500" y1="63373" x2="72167" y2="62410"/>
                        <a14:foregroundMark x1="53833" y1="55181" x2="54167" y2="63614"/>
                        <a14:foregroundMark x1="51500" y1="59277" x2="55667" y2="65783"/>
                        <a14:foregroundMark x1="25000" y1="59277" x2="28833" y2="67711"/>
                        <a14:foregroundMark x1="26667" y1="54940" x2="24500" y2="71084"/>
                        <a14:foregroundMark x1="43833" y1="52530" x2="46500" y2="69639"/>
                        <a14:foregroundMark x1="27500" y1="73976" x2="25500" y2="80964"/>
                        <a14:backgroundMark x1="11333" y1="37349" x2="41333" y2="24578"/>
                        <a14:backgroundMark x1="38000" y1="26988" x2="67333" y2="32530"/>
                        <a14:backgroundMark x1="67167" y1="28193" x2="82667" y2="44337"/>
                        <a14:backgroundMark x1="71167" y1="24819" x2="81333" y2="47952"/>
                        <a14:backgroundMark x1="75500" y1="32289" x2="80833" y2="61928"/>
                        <a14:backgroundMark x1="69500" y1="37590" x2="76333" y2="53735"/>
                        <a14:backgroundMark x1="51000" y1="35663" x2="64333" y2="33253"/>
                        <a14:backgroundMark x1="44500" y1="29398" x2="46000" y2="39036"/>
                        <a14:backgroundMark x1="19167" y1="32530" x2="39167" y2="32530"/>
                        <a14:backgroundMark x1="17000" y1="35904" x2="16000" y2="45060"/>
                        <a14:backgroundMark x1="25833" y1="35904" x2="20833" y2="56145"/>
                        <a14:backgroundMark x1="25667" y1="40241" x2="38500" y2="37108"/>
                        <a14:backgroundMark x1="44333" y1="35904" x2="49667" y2="48675"/>
                        <a14:backgroundMark x1="57500" y1="37108" x2="51833" y2="44337"/>
                        <a14:backgroundMark x1="64667" y1="29398" x2="73000" y2="35422"/>
                        <a14:backgroundMark x1="60500" y1="28675" x2="74167" y2="4168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3482" r="18419"/>
          <a:stretch>
            <a:fillRect/>
          </a:stretch>
        </p:blipFill>
        <p:spPr>
          <a:xfrm>
            <a:off x="3707710" y="3171666"/>
            <a:ext cx="5591908" cy="3505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C8A7D-E7B8-6BF3-D63A-8231AF2ECDC7}"/>
              </a:ext>
            </a:extLst>
          </p:cNvPr>
          <p:cNvSpPr/>
          <p:nvPr/>
        </p:nvSpPr>
        <p:spPr>
          <a:xfrm>
            <a:off x="342900" y="333375"/>
            <a:ext cx="11563350" cy="631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CEDAC1D-08B7-66C2-3616-74C094C9053E}"/>
              </a:ext>
            </a:extLst>
          </p:cNvPr>
          <p:cNvSpPr/>
          <p:nvPr/>
        </p:nvSpPr>
        <p:spPr>
          <a:xfrm>
            <a:off x="1981201" y="5248275"/>
            <a:ext cx="8982074" cy="8286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Bệnh beriberi (bệnh tê phù):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thiếu vitamin B1.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Quicksand Medium"/>
              <a:sym typeface="Quicksand Medium"/>
            </a:endParaRPr>
          </a:p>
        </p:txBody>
      </p:sp>
      <p:pic>
        <p:nvPicPr>
          <p:cNvPr id="3074" name="Picture 2" descr="Nguy cơ mắc bệnh bệnh Beriberi do thiếu vitamin B1 | Vinmec">
            <a:extLst>
              <a:ext uri="{FF2B5EF4-FFF2-40B4-BE49-F238E27FC236}">
                <a16:creationId xmlns:a16="http://schemas.microsoft.com/office/drawing/2014/main" id="{8842C799-9211-AB92-8D25-CDC6806EF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9" y="908684"/>
            <a:ext cx="6677025" cy="400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36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C8A7D-E7B8-6BF3-D63A-8231AF2ECDC7}"/>
              </a:ext>
            </a:extLst>
          </p:cNvPr>
          <p:cNvSpPr/>
          <p:nvPr/>
        </p:nvSpPr>
        <p:spPr>
          <a:xfrm>
            <a:off x="342900" y="333375"/>
            <a:ext cx="11563350" cy="631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CEDAC1D-08B7-66C2-3616-74C094C9053E}"/>
              </a:ext>
            </a:extLst>
          </p:cNvPr>
          <p:cNvSpPr/>
          <p:nvPr/>
        </p:nvSpPr>
        <p:spPr>
          <a:xfrm>
            <a:off x="1943101" y="4857751"/>
            <a:ext cx="8982074" cy="1495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Bệnh khô mắt hoặc quáng gà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: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thường có biểu hiện mắt nhìn kém, mắt khô dẫn đến nhiễm trùng mạn tính do thiếu vitamin A.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Quicksand Medium"/>
              <a:sym typeface="Quicksand Medium"/>
            </a:endParaRPr>
          </a:p>
        </p:txBody>
      </p:sp>
      <p:pic>
        <p:nvPicPr>
          <p:cNvPr id="4098" name="Picture 2" descr="Tại sao thiếu vitamin A gây bệnh quáng gà? | Vinmec">
            <a:extLst>
              <a:ext uri="{FF2B5EF4-FFF2-40B4-BE49-F238E27FC236}">
                <a16:creationId xmlns:a16="http://schemas.microsoft.com/office/drawing/2014/main" id="{F1EAFE1F-7695-CC3D-8950-B5BB54AB2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4" y="500063"/>
            <a:ext cx="6457951" cy="40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12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C8A7D-E7B8-6BF3-D63A-8231AF2ECDC7}"/>
              </a:ext>
            </a:extLst>
          </p:cNvPr>
          <p:cNvSpPr/>
          <p:nvPr/>
        </p:nvSpPr>
        <p:spPr>
          <a:xfrm>
            <a:off x="342900" y="333375"/>
            <a:ext cx="11563350" cy="631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CEDAC1D-08B7-66C2-3616-74C094C9053E}"/>
              </a:ext>
            </a:extLst>
          </p:cNvPr>
          <p:cNvSpPr/>
          <p:nvPr/>
        </p:nvSpPr>
        <p:spPr>
          <a:xfrm>
            <a:off x="1943101" y="4857751"/>
            <a:ext cx="8982074" cy="1495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Bệnh bướu cổ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: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có thể làm trẻ em bị còi cọc, suy tuyến giáp dẫn đến đần độn, tâm lý phát triển chậm do thiếu i ốt.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Quicksand Medium"/>
              <a:sym typeface="Quicksand Medium"/>
            </a:endParaRPr>
          </a:p>
        </p:txBody>
      </p:sp>
      <p:pic>
        <p:nvPicPr>
          <p:cNvPr id="5122" name="Picture 2" descr="Ai có khả năng mắc bướu cổ?">
            <a:extLst>
              <a:ext uri="{FF2B5EF4-FFF2-40B4-BE49-F238E27FC236}">
                <a16:creationId xmlns:a16="http://schemas.microsoft.com/office/drawing/2014/main" id="{C40F1D01-A408-83CE-722A-95C2C896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571915"/>
            <a:ext cx="7253288" cy="381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52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F2BEC389-A0EF-401A-0613-71F9697E49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7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280906" y="287611"/>
            <a:ext cx="11649157" cy="6370364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452" y="310032"/>
            <a:ext cx="1846762" cy="1846580"/>
          </a:xfrm>
          <a:prstGeom prst="rect">
            <a:avLst/>
          </a:prstGeom>
        </p:spPr>
      </p:pic>
      <p:pic>
        <p:nvPicPr>
          <p:cNvPr id="22" name="图片 21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73976" y="4748459"/>
            <a:ext cx="1097714" cy="1097280"/>
          </a:xfrm>
          <a:prstGeom prst="rect">
            <a:avLst/>
          </a:prstGeom>
        </p:spPr>
      </p:pic>
      <p:pic>
        <p:nvPicPr>
          <p:cNvPr id="5" name="图片 4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437252" y="287807"/>
            <a:ext cx="1846762" cy="1846580"/>
          </a:xfrm>
          <a:prstGeom prst="rect">
            <a:avLst/>
          </a:prstGeom>
        </p:spPr>
      </p:pic>
      <p:pic>
        <p:nvPicPr>
          <p:cNvPr id="7" name="图片 6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11776" y="4726234"/>
            <a:ext cx="1097714" cy="109728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0"/>
          <a:stretch>
            <a:fillRect/>
          </a:stretch>
        </p:blipFill>
        <p:spPr>
          <a:xfrm>
            <a:off x="0" y="380999"/>
            <a:ext cx="2534653" cy="6096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4" b="82303"/>
          <a:stretch>
            <a:fillRect/>
          </a:stretch>
        </p:blipFill>
        <p:spPr>
          <a:xfrm>
            <a:off x="9288378" y="381000"/>
            <a:ext cx="2903621" cy="107883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77433" r="62179" b="1"/>
          <a:stretch>
            <a:fillRect/>
          </a:stretch>
        </p:blipFill>
        <p:spPr>
          <a:xfrm>
            <a:off x="10671803" y="2662293"/>
            <a:ext cx="1258316" cy="13756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21" name="图片 20" descr="组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5830" y="2271395"/>
            <a:ext cx="2914650" cy="4761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69E035-DE16-8F5D-6741-28F996D4F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7361" y="2293931"/>
            <a:ext cx="732802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C8A7D-E7B8-6BF3-D63A-8231AF2ECDC7}"/>
              </a:ext>
            </a:extLst>
          </p:cNvPr>
          <p:cNvSpPr/>
          <p:nvPr/>
        </p:nvSpPr>
        <p:spPr>
          <a:xfrm>
            <a:off x="342900" y="333375"/>
            <a:ext cx="11563350" cy="631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9C5D65-44C1-23F5-6633-013037DEE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837" y="500062"/>
            <a:ext cx="8434388" cy="591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7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A0F0DBF-DF25-4B6E-98B2-F9CC695A4EA8}"/>
              </a:ext>
            </a:extLst>
          </p:cNvPr>
          <p:cNvGrpSpPr/>
          <p:nvPr/>
        </p:nvGrpSpPr>
        <p:grpSpPr>
          <a:xfrm>
            <a:off x="-616703" y="-115764"/>
            <a:ext cx="13183417" cy="7221467"/>
            <a:chOff x="-621217" y="-108433"/>
            <a:chExt cx="13183417" cy="7221467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9A656C86-1C72-4296-B9D9-51B03499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1A638E2D-051B-4516-93EC-12AD48744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B5FB343-2568-483B-3200-40AD9761A8CD}"/>
              </a:ext>
            </a:extLst>
          </p:cNvPr>
          <p:cNvSpPr/>
          <p:nvPr/>
        </p:nvSpPr>
        <p:spPr>
          <a:xfrm flipH="1">
            <a:off x="760095" y="1028066"/>
            <a:ext cx="6869430" cy="1229360"/>
          </a:xfrm>
          <a:prstGeom prst="wedgeRoundRectCallout">
            <a:avLst>
              <a:gd name="adj1" fmla="val 20852"/>
              <a:gd name="adj2" fmla="val 84422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63DB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B3D18-A7B8-9FE5-D2EA-B260793EBA4A}"/>
              </a:ext>
            </a:extLst>
          </p:cNvPr>
          <p:cNvGrpSpPr/>
          <p:nvPr/>
        </p:nvGrpSpPr>
        <p:grpSpPr>
          <a:xfrm>
            <a:off x="552450" y="2762250"/>
            <a:ext cx="3838575" cy="3267076"/>
            <a:chOff x="3601085" y="3439160"/>
            <a:chExt cx="4480560" cy="3797935"/>
          </a:xfrm>
        </p:grpSpPr>
        <p:pic>
          <p:nvPicPr>
            <p:cNvPr id="7" name="Content Placeholder 3" descr="Picture1hh">
              <a:extLst>
                <a:ext uri="{FF2B5EF4-FFF2-40B4-BE49-F238E27FC236}">
                  <a16:creationId xmlns:a16="http://schemas.microsoft.com/office/drawing/2014/main" id="{7A01C8D5-70F2-911F-E454-584417566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01085" y="3439160"/>
              <a:ext cx="4480560" cy="3797935"/>
            </a:xfrm>
            <a:prstGeom prst="rect">
              <a:avLst/>
            </a:prstGeom>
          </p:spPr>
        </p:pic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595CE1EA-8430-A896-7B9C-4539A81FE809}"/>
                </a:ext>
              </a:extLst>
            </p:cNvPr>
            <p:cNvSpPr txBox="1"/>
            <p:nvPr/>
          </p:nvSpPr>
          <p:spPr>
            <a:xfrm>
              <a:off x="3996055" y="6125210"/>
              <a:ext cx="3690620" cy="604066"/>
            </a:xfrm>
            <a:prstGeom prst="rect">
              <a:avLst/>
            </a:prstGeom>
            <a:solidFill>
              <a:srgbClr val="FBE5D6"/>
            </a:solidFill>
            <a:ln w="28575">
              <a:solidFill>
                <a:srgbClr val="063DB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79FF46B-9391-3DC9-DB9E-5D5A6E252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632405"/>
              </p:ext>
            </p:extLst>
          </p:nvPr>
        </p:nvGraphicFramePr>
        <p:xfrm>
          <a:off x="4514850" y="2733673"/>
          <a:ext cx="7077075" cy="32926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2928">
                  <a:extLst>
                    <a:ext uri="{9D8B030D-6E8A-4147-A177-3AD203B41FA5}">
                      <a16:colId xmlns:a16="http://schemas.microsoft.com/office/drawing/2014/main" val="3951831280"/>
                    </a:ext>
                  </a:extLst>
                </a:gridCol>
                <a:gridCol w="844065">
                  <a:extLst>
                    <a:ext uri="{9D8B030D-6E8A-4147-A177-3AD203B41FA5}">
                      <a16:colId xmlns:a16="http://schemas.microsoft.com/office/drawing/2014/main" val="710846433"/>
                    </a:ext>
                  </a:extLst>
                </a:gridCol>
                <a:gridCol w="1235212">
                  <a:extLst>
                    <a:ext uri="{9D8B030D-6E8A-4147-A177-3AD203B41FA5}">
                      <a16:colId xmlns:a16="http://schemas.microsoft.com/office/drawing/2014/main" val="3407535291"/>
                    </a:ext>
                  </a:extLst>
                </a:gridCol>
                <a:gridCol w="953563">
                  <a:extLst>
                    <a:ext uri="{9D8B030D-6E8A-4147-A177-3AD203B41FA5}">
                      <a16:colId xmlns:a16="http://schemas.microsoft.com/office/drawing/2014/main" val="2495113733"/>
                    </a:ext>
                  </a:extLst>
                </a:gridCol>
                <a:gridCol w="953563">
                  <a:extLst>
                    <a:ext uri="{9D8B030D-6E8A-4147-A177-3AD203B41FA5}">
                      <a16:colId xmlns:a16="http://schemas.microsoft.com/office/drawing/2014/main" val="222468675"/>
                    </a:ext>
                  </a:extLst>
                </a:gridCol>
                <a:gridCol w="1334181">
                  <a:extLst>
                    <a:ext uri="{9D8B030D-6E8A-4147-A177-3AD203B41FA5}">
                      <a16:colId xmlns:a16="http://schemas.microsoft.com/office/drawing/2014/main" val="1636149684"/>
                    </a:ext>
                  </a:extLst>
                </a:gridCol>
                <a:gridCol w="953563">
                  <a:extLst>
                    <a:ext uri="{9D8B030D-6E8A-4147-A177-3AD203B41FA5}">
                      <a16:colId xmlns:a16="http://schemas.microsoft.com/office/drawing/2014/main" val="2494595034"/>
                    </a:ext>
                  </a:extLst>
                </a:gridCol>
              </a:tblGrid>
              <a:tr h="4080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vi-VN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ân nặng</a:t>
                      </a: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vi-VN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g)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vi-VN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hiều cao</a:t>
                      </a: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254555"/>
                  </a:ext>
                </a:extLst>
              </a:tr>
              <a:tr h="1287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 chí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vi-VN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ố bạn nhẹ cân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vi-VN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ố bạn có cân nặng trung bình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vi-VN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ố bạn béo phì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vi-VN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ố bạn bị thấp còi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vi-VN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ố bạn có chiều cao trung bình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vi-VN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ố bạn bị quá cao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771514"/>
                  </a:ext>
                </a:extLst>
              </a:tr>
              <a:tr h="7810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Nữ</a:t>
                      </a:r>
                      <a:endParaRPr lang="en-US" sz="4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466423"/>
                  </a:ext>
                </a:extLst>
              </a:tr>
              <a:tr h="8161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205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3352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280906" y="287611"/>
            <a:ext cx="11649157" cy="6370364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452" y="310032"/>
            <a:ext cx="1846762" cy="1846580"/>
          </a:xfrm>
          <a:prstGeom prst="rect">
            <a:avLst/>
          </a:prstGeom>
        </p:spPr>
      </p:pic>
      <p:pic>
        <p:nvPicPr>
          <p:cNvPr id="22" name="图片 21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73976" y="4748459"/>
            <a:ext cx="1097714" cy="1097280"/>
          </a:xfrm>
          <a:prstGeom prst="rect">
            <a:avLst/>
          </a:prstGeom>
        </p:spPr>
      </p:pic>
      <p:pic>
        <p:nvPicPr>
          <p:cNvPr id="5" name="图片 4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437252" y="287807"/>
            <a:ext cx="1846762" cy="1846580"/>
          </a:xfrm>
          <a:prstGeom prst="rect">
            <a:avLst/>
          </a:prstGeom>
        </p:spPr>
      </p:pic>
      <p:pic>
        <p:nvPicPr>
          <p:cNvPr id="7" name="图片 6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11776" y="4726234"/>
            <a:ext cx="1097714" cy="109728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0"/>
          <a:stretch>
            <a:fillRect/>
          </a:stretch>
        </p:blipFill>
        <p:spPr>
          <a:xfrm>
            <a:off x="0" y="380999"/>
            <a:ext cx="2534653" cy="6096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4" b="82303"/>
          <a:stretch>
            <a:fillRect/>
          </a:stretch>
        </p:blipFill>
        <p:spPr>
          <a:xfrm>
            <a:off x="9288378" y="381000"/>
            <a:ext cx="2903621" cy="107883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77433" r="62179" b="1"/>
          <a:stretch>
            <a:fillRect/>
          </a:stretch>
        </p:blipFill>
        <p:spPr>
          <a:xfrm>
            <a:off x="10671803" y="2662293"/>
            <a:ext cx="1258316" cy="13756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21" name="图片 20" descr="组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5830" y="2271395"/>
            <a:ext cx="2914650" cy="4761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D22299-5360-29FA-BC7B-949C748C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0176" y="2061870"/>
            <a:ext cx="676714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7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B5DA26D8-37D4-AEA1-78A8-F5C54D18A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306" b="15532"/>
          <a:stretch/>
        </p:blipFill>
        <p:spPr>
          <a:xfrm>
            <a:off x="135411" y="1434269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F829D4-7788-8C06-D98F-B625C3E07B0C}"/>
              </a:ext>
            </a:extLst>
          </p:cNvPr>
          <p:cNvGrpSpPr/>
          <p:nvPr/>
        </p:nvGrpSpPr>
        <p:grpSpPr>
          <a:xfrm>
            <a:off x="2931228" y="685782"/>
            <a:ext cx="8477661" cy="5191143"/>
            <a:chOff x="2931228" y="685782"/>
            <a:chExt cx="8342115" cy="5068298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F5A2417A-A4EA-2973-967C-892E7CADAD4C}"/>
                </a:ext>
              </a:extLst>
            </p:cNvPr>
            <p:cNvSpPr/>
            <p:nvPr/>
          </p:nvSpPr>
          <p:spPr>
            <a:xfrm>
              <a:off x="2931228" y="685782"/>
              <a:ext cx="8342115" cy="5068298"/>
            </a:xfrm>
            <a:prstGeom prst="cloud">
              <a:avLst/>
            </a:prstGeom>
            <a:solidFill>
              <a:srgbClr val="8BCCF0"/>
            </a:solidFill>
            <a:ln>
              <a:solidFill>
                <a:srgbClr val="8BC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27B0D6B1-17A1-4A69-4698-40A2588AFE21}"/>
                </a:ext>
              </a:extLst>
            </p:cNvPr>
            <p:cNvSpPr/>
            <p:nvPr/>
          </p:nvSpPr>
          <p:spPr>
            <a:xfrm>
              <a:off x="3167603" y="850231"/>
              <a:ext cx="7981660" cy="4780547"/>
            </a:xfrm>
            <a:prstGeom prst="cloud">
              <a:avLst/>
            </a:prstGeom>
            <a:noFill/>
            <a:ln w="28575">
              <a:solidFill>
                <a:srgbClr val="1D208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825E3C17-1B90-9DF8-8CD4-A2EF3DAA6CD0}"/>
                </a:ext>
              </a:extLst>
            </p:cNvPr>
            <p:cNvSpPr/>
            <p:nvPr/>
          </p:nvSpPr>
          <p:spPr>
            <a:xfrm>
              <a:off x="3304674" y="957687"/>
              <a:ext cx="7750965" cy="4528713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8041D2C5-CD51-9C8C-35BF-6D32B0B07696}"/>
                </a:ext>
              </a:extLst>
            </p:cNvPr>
            <p:cNvSpPr/>
            <p:nvPr/>
          </p:nvSpPr>
          <p:spPr>
            <a:xfrm>
              <a:off x="3395798" y="1044149"/>
              <a:ext cx="7560960" cy="4329956"/>
            </a:xfrm>
            <a:prstGeom prst="cloud">
              <a:avLst/>
            </a:prstGeom>
            <a:solidFill>
              <a:schemeClr val="bg1"/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E8E7042-F91E-E3DD-F4B3-A215283FBF3E}"/>
              </a:ext>
            </a:extLst>
          </p:cNvPr>
          <p:cNvSpPr txBox="1"/>
          <p:nvPr/>
        </p:nvSpPr>
        <p:spPr>
          <a:xfrm>
            <a:off x="3969076" y="1725747"/>
            <a:ext cx="6683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 nhà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ận động mọi người trong gia đình thực hành đo chiều cao, cân nặng và đối chiếu với tiêu chuẩn về chiều cao, cân nặng theo lứa tuổi.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31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280906" y="287611"/>
            <a:ext cx="11649157" cy="6370364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/>
          <a:srcRect l="27938" r="28272"/>
          <a:stretch>
            <a:fillRect/>
          </a:stretch>
        </p:blipFill>
        <p:spPr>
          <a:xfrm>
            <a:off x="579554" y="1783781"/>
            <a:ext cx="1586731" cy="2558918"/>
          </a:xfrm>
          <a:prstGeom prst="rect">
            <a:avLst/>
          </a:prstGeom>
        </p:spPr>
      </p:pic>
      <p:pic>
        <p:nvPicPr>
          <p:cNvPr id="13" name="图片 12" descr="E:\设计\PPT\党建素材包\图片3.png图片3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555577" y="406957"/>
            <a:ext cx="1494703" cy="917575"/>
          </a:xfrm>
          <a:prstGeom prst="rect">
            <a:avLst/>
          </a:prstGeom>
        </p:spPr>
      </p:pic>
      <p:pic>
        <p:nvPicPr>
          <p:cNvPr id="19" name="图片 18" descr="E:\设计\PPT\党建素材包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452" y="310032"/>
            <a:ext cx="1846762" cy="1846580"/>
          </a:xfrm>
          <a:prstGeom prst="rect">
            <a:avLst/>
          </a:prstGeom>
        </p:spPr>
      </p:pic>
      <p:pic>
        <p:nvPicPr>
          <p:cNvPr id="22" name="图片 21" descr="E:\设计\PPT\党建素材包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473976" y="4748459"/>
            <a:ext cx="1097714" cy="1097280"/>
          </a:xfrm>
          <a:prstGeom prst="rect">
            <a:avLst/>
          </a:prstGeom>
        </p:spPr>
      </p:pic>
      <p:pic>
        <p:nvPicPr>
          <p:cNvPr id="3" name="图片 2" descr="组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1070" y="1896745"/>
            <a:ext cx="2914650" cy="4761230"/>
          </a:xfrm>
          <a:prstGeom prst="rect">
            <a:avLst/>
          </a:prstGeom>
        </p:spPr>
      </p:pic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5340" y="294640"/>
            <a:ext cx="1682750" cy="237109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8362950" y="4018280"/>
            <a:ext cx="3366135" cy="2772410"/>
            <a:chOff x="13170" y="6328"/>
            <a:chExt cx="5301" cy="4366"/>
          </a:xfrm>
        </p:grpSpPr>
        <p:pic>
          <p:nvPicPr>
            <p:cNvPr id="118" name="图片 117" descr="花瓶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443" y="6328"/>
              <a:ext cx="4029" cy="4029"/>
            </a:xfrm>
            <a:prstGeom prst="rect">
              <a:avLst/>
            </a:prstGeom>
          </p:spPr>
        </p:pic>
        <p:pic>
          <p:nvPicPr>
            <p:cNvPr id="10" name="图片 9" descr="花瓶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70" y="6666"/>
              <a:ext cx="4029" cy="4029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0"/>
          <a:stretch>
            <a:fillRect/>
          </a:stretch>
        </p:blipFill>
        <p:spPr>
          <a:xfrm>
            <a:off x="0" y="380999"/>
            <a:ext cx="2534653" cy="6096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4" b="82303"/>
          <a:stretch>
            <a:fillRect/>
          </a:stretch>
        </p:blipFill>
        <p:spPr>
          <a:xfrm>
            <a:off x="9288378" y="381000"/>
            <a:ext cx="2903621" cy="107883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77433" r="62179" b="1"/>
          <a:stretch>
            <a:fillRect/>
          </a:stretch>
        </p:blipFill>
        <p:spPr>
          <a:xfrm>
            <a:off x="7522838" y="5201023"/>
            <a:ext cx="1258316" cy="13756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9FFC91-F5E5-CE02-9410-3CD23DB802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6629" y="2022249"/>
            <a:ext cx="7388992" cy="2280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840109B-DEDA-43E9-ACDC-A8DCA5E50FAF}"/>
              </a:ext>
            </a:extLst>
          </p:cNvPr>
          <p:cNvGrpSpPr/>
          <p:nvPr/>
        </p:nvGrpSpPr>
        <p:grpSpPr>
          <a:xfrm>
            <a:off x="-616703" y="-115764"/>
            <a:ext cx="13183417" cy="7221467"/>
            <a:chOff x="-621217" y="-108433"/>
            <a:chExt cx="13183417" cy="7221467"/>
          </a:xfrm>
        </p:grpSpPr>
        <p:pic>
          <p:nvPicPr>
            <p:cNvPr id="13" name="图片 3">
              <a:extLst>
                <a:ext uri="{FF2B5EF4-FFF2-40B4-BE49-F238E27FC236}">
                  <a16:creationId xmlns:a16="http://schemas.microsoft.com/office/drawing/2014/main" id="{1BDE95DE-7BBE-46FD-B2F2-1F97966E6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80B9B640-8E84-4236-8C23-821A969D7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sp>
        <p:nvSpPr>
          <p:cNvPr id="5" name="Oval Callout 4"/>
          <p:cNvSpPr/>
          <p:nvPr/>
        </p:nvSpPr>
        <p:spPr>
          <a:xfrm>
            <a:off x="1847850" y="352426"/>
            <a:ext cx="7724775" cy="2667000"/>
          </a:xfrm>
          <a:prstGeom prst="wedgeEllipseCallout">
            <a:avLst>
              <a:gd name="adj1" fmla="val 55027"/>
              <a:gd name="adj2" fmla="val 31889"/>
            </a:avLst>
          </a:prstGeom>
          <a:solidFill>
            <a:srgbClr val="FBE5D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heo bạn, điều gì sẽ xảy ra với cơ thể của một người khi người đó thường xuyên ăn thừa hoặc thiếu chất dinh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dưỡng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rgbClr val="063DB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Picture1TT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-1084403" y="1542256"/>
            <a:ext cx="3314700" cy="3773488"/>
          </a:xfrm>
          <a:prstGeom prst="rect">
            <a:avLst/>
          </a:prstGeom>
        </p:spPr>
      </p:pic>
      <p:pic>
        <p:nvPicPr>
          <p:cNvPr id="8" name="Content Placeholder 7" descr="Picture1TTT"/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 flipH="1">
            <a:off x="9313863" y="1279525"/>
            <a:ext cx="2878137" cy="617061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86001" y="3111375"/>
            <a:ext cx="7454307" cy="3439608"/>
            <a:chOff x="4161" y="5999"/>
            <a:chExt cx="11173" cy="3812"/>
          </a:xfrm>
        </p:grpSpPr>
        <p:sp>
          <p:nvSpPr>
            <p:cNvPr id="10" name="Flowchart: Punched Tape 9"/>
            <p:cNvSpPr/>
            <p:nvPr/>
          </p:nvSpPr>
          <p:spPr>
            <a:xfrm>
              <a:off x="4161" y="6161"/>
              <a:ext cx="10879" cy="347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4261" y="5999"/>
              <a:ext cx="11073" cy="381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28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 người đó thường xuyên ăn thừa hoặc thiếu chất dinh dưỡng, cơ thể người đó sẽ phát triển không bình thường. </a:t>
              </a:r>
            </a:p>
            <a:p>
              <a:pPr algn="l"/>
              <a:r>
                <a:rPr lang="vi-VN" sz="28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- Nếu ăn thiếu chất dinh dưỡng: </a:t>
              </a:r>
              <a:r>
                <a:rPr lang="vi-VN" sz="28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cơ thể sẽ còi cọc, thường hay mệt mỏi, uể oải....</a:t>
              </a:r>
            </a:p>
            <a:p>
              <a:pPr algn="l"/>
              <a:r>
                <a:rPr lang="vi-VN" sz="28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- Nếu ăn thừa chất dinh dưỡng: </a:t>
              </a:r>
              <a:r>
                <a:rPr lang="vi-VN" sz="28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 thể mắc bệnh béo phì, cơ thể uể oải, ...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280906" y="287611"/>
            <a:ext cx="11649157" cy="6370364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/>
          <a:srcRect l="27938" r="28272"/>
          <a:stretch>
            <a:fillRect/>
          </a:stretch>
        </p:blipFill>
        <p:spPr>
          <a:xfrm>
            <a:off x="93779" y="2726756"/>
            <a:ext cx="1586731" cy="2558918"/>
          </a:xfrm>
          <a:prstGeom prst="rect">
            <a:avLst/>
          </a:prstGeom>
        </p:spPr>
      </p:pic>
      <p:pic>
        <p:nvPicPr>
          <p:cNvPr id="13" name="图片 12" descr="E:\设计\PPT\党建素材包\图片3.png图片3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07502" y="5836207"/>
            <a:ext cx="1494703" cy="917575"/>
          </a:xfrm>
          <a:prstGeom prst="rect">
            <a:avLst/>
          </a:prstGeom>
        </p:spPr>
      </p:pic>
      <p:pic>
        <p:nvPicPr>
          <p:cNvPr id="19" name="图片 18" descr="E:\设计\PPT\党建素材包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452" y="310032"/>
            <a:ext cx="1846762" cy="1846580"/>
          </a:xfrm>
          <a:prstGeom prst="rect">
            <a:avLst/>
          </a:prstGeom>
        </p:spPr>
      </p:pic>
      <p:pic>
        <p:nvPicPr>
          <p:cNvPr id="22" name="图片 21" descr="E:\设计\PPT\党建素材包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473976" y="4748459"/>
            <a:ext cx="1097714" cy="1097280"/>
          </a:xfrm>
          <a:prstGeom prst="rect">
            <a:avLst/>
          </a:prstGeom>
        </p:spPr>
      </p:pic>
      <p:pic>
        <p:nvPicPr>
          <p:cNvPr id="3" name="图片 2" descr="组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7495" y="1687195"/>
            <a:ext cx="2914650" cy="47612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0"/>
          <a:stretch>
            <a:fillRect/>
          </a:stretch>
        </p:blipFill>
        <p:spPr>
          <a:xfrm>
            <a:off x="-67177" y="-85725"/>
            <a:ext cx="2534653" cy="6096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4" b="82303"/>
          <a:stretch>
            <a:fillRect/>
          </a:stretch>
        </p:blipFill>
        <p:spPr>
          <a:xfrm>
            <a:off x="9221703" y="371475"/>
            <a:ext cx="2903621" cy="107883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77433" r="62179" b="1"/>
          <a:stretch>
            <a:fillRect/>
          </a:stretch>
        </p:blipFill>
        <p:spPr>
          <a:xfrm>
            <a:off x="9942188" y="248023"/>
            <a:ext cx="1258316" cy="13756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F35F8A-2909-A14F-FFA7-32B13BAAD7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9597" y="1288617"/>
            <a:ext cx="6096528" cy="786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22C6B-ADD8-3DF8-E7FC-BC39A13290BB}"/>
              </a:ext>
            </a:extLst>
          </p:cNvPr>
          <p:cNvSpPr txBox="1"/>
          <p:nvPr/>
        </p:nvSpPr>
        <p:spPr>
          <a:xfrm>
            <a:off x="3190875" y="704850"/>
            <a:ext cx="651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7D980E-1C3E-3E22-EB70-9D2F38554D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417" y="1791801"/>
            <a:ext cx="2255716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145328-6E28-2FD5-B188-6584FCBDBA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9797" y="2280532"/>
            <a:ext cx="8157155" cy="3097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280906" y="287611"/>
            <a:ext cx="11649157" cy="6370364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A13A6A-A788-FAD3-E56D-298C67692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116" y1="61671" x2="17326" y2="56868"/>
                        <a14:foregroundMark x1="11628" y1="15850" x2="38372" y2="13353"/>
                        <a14:foregroundMark x1="14651" y1="33814" x2="19651" y2="37080"/>
                        <a14:foregroundMark x1="31163" y1="35639" x2="38605" y2="33141"/>
                        <a14:foregroundMark x1="49884" y1="16042" x2="47907" y2="238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0465" y="4273550"/>
            <a:ext cx="1941830" cy="2351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3820DB-FF61-83BA-CB55-CC82240DC0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3" t="10165" r="30448" b="22425"/>
          <a:stretch/>
        </p:blipFill>
        <p:spPr>
          <a:xfrm>
            <a:off x="3686175" y="83240"/>
            <a:ext cx="5362575" cy="149791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B8846A2-86A1-DA0E-5332-EC5A6AA48ADF}"/>
              </a:ext>
            </a:extLst>
          </p:cNvPr>
          <p:cNvGrpSpPr/>
          <p:nvPr/>
        </p:nvGrpSpPr>
        <p:grpSpPr>
          <a:xfrm>
            <a:off x="606425" y="1780667"/>
            <a:ext cx="9890124" cy="1457835"/>
            <a:chOff x="-396025" y="173453"/>
            <a:chExt cx="14835186" cy="2186752"/>
          </a:xfrm>
        </p:grpSpPr>
        <p:sp>
          <p:nvSpPr>
            <p:cNvPr id="20" name="Rounded Rectangle 18">
              <a:extLst>
                <a:ext uri="{FF2B5EF4-FFF2-40B4-BE49-F238E27FC236}">
                  <a16:creationId xmlns:a16="http://schemas.microsoft.com/office/drawing/2014/main" id="{5BD1E745-80D3-3A63-370F-9F27A9D73BB7}"/>
                </a:ext>
              </a:extLst>
            </p:cNvPr>
            <p:cNvSpPr/>
            <p:nvPr/>
          </p:nvSpPr>
          <p:spPr>
            <a:xfrm>
              <a:off x="1263117" y="439696"/>
              <a:ext cx="13176044" cy="1920509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D55957F-438A-ABEF-9A21-4BB50906A8B7}"/>
                </a:ext>
              </a:extLst>
            </p:cNvPr>
            <p:cNvSpPr txBox="1"/>
            <p:nvPr/>
          </p:nvSpPr>
          <p:spPr>
            <a:xfrm>
              <a:off x="1574432" y="496271"/>
              <a:ext cx="12707568" cy="16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Nhận thức được nấm có hình dạng, kích thước, màu sắc và nơi sống rất khác nhau.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D54486-8F09-D847-8BCC-25DC2FDC9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025" y="173453"/>
              <a:ext cx="2773250" cy="1559953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8898F8F-E847-7D93-F656-383E04B64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1076" y="736433"/>
            <a:ext cx="4395597" cy="90838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D7BB3A4-7659-7FBE-CE5E-34DC90E1B7BA}"/>
              </a:ext>
            </a:extLst>
          </p:cNvPr>
          <p:cNvGrpSpPr/>
          <p:nvPr/>
        </p:nvGrpSpPr>
        <p:grpSpPr>
          <a:xfrm>
            <a:off x="492125" y="3542792"/>
            <a:ext cx="9890124" cy="1457835"/>
            <a:chOff x="-396025" y="173453"/>
            <a:chExt cx="14835186" cy="2186752"/>
          </a:xfrm>
        </p:grpSpPr>
        <p:sp>
          <p:nvSpPr>
            <p:cNvPr id="25" name="Rounded Rectangle 18">
              <a:extLst>
                <a:ext uri="{FF2B5EF4-FFF2-40B4-BE49-F238E27FC236}">
                  <a16:creationId xmlns:a16="http://schemas.microsoft.com/office/drawing/2014/main" id="{6A6429AD-1929-79CD-12E3-BE08D37C5671}"/>
                </a:ext>
              </a:extLst>
            </p:cNvPr>
            <p:cNvSpPr/>
            <p:nvPr/>
          </p:nvSpPr>
          <p:spPr>
            <a:xfrm>
              <a:off x="1263117" y="439696"/>
              <a:ext cx="13176044" cy="1920509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25CE762-4D25-0091-123E-6975590834AA}"/>
                </a:ext>
              </a:extLst>
            </p:cNvPr>
            <p:cNvSpPr txBox="1"/>
            <p:nvPr/>
          </p:nvSpPr>
          <p:spPr>
            <a:xfrm>
              <a:off x="1574432" y="496271"/>
              <a:ext cx="12707568" cy="16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Vẽ được sơ đồ (hoặc sử dụng sơ đồ đã cho) và ghi chú được tên các bộ phận của nấm.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A0E0264-333C-2AE3-2B71-A652D101A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025" y="173453"/>
              <a:ext cx="2773250" cy="155995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E85B820-6CE4-F929-5691-55D67B5E8D03}"/>
              </a:ext>
            </a:extLst>
          </p:cNvPr>
          <p:cNvGrpSpPr/>
          <p:nvPr/>
        </p:nvGrpSpPr>
        <p:grpSpPr>
          <a:xfrm>
            <a:off x="444500" y="5219192"/>
            <a:ext cx="9890125" cy="1039969"/>
            <a:chOff x="-396025" y="173453"/>
            <a:chExt cx="14835187" cy="1559953"/>
          </a:xfrm>
        </p:grpSpPr>
        <p:sp>
          <p:nvSpPr>
            <p:cNvPr id="29" name="Rounded Rectangle 18">
              <a:extLst>
                <a:ext uri="{FF2B5EF4-FFF2-40B4-BE49-F238E27FC236}">
                  <a16:creationId xmlns:a16="http://schemas.microsoft.com/office/drawing/2014/main" id="{BF67CE5D-748E-DBD5-3A2F-13EB926CFA10}"/>
                </a:ext>
              </a:extLst>
            </p:cNvPr>
            <p:cNvSpPr/>
            <p:nvPr/>
          </p:nvSpPr>
          <p:spPr>
            <a:xfrm>
              <a:off x="1263118" y="439695"/>
              <a:ext cx="13176044" cy="1148982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C3F5EC-2A19-646D-B343-2D3539A19212}"/>
                </a:ext>
              </a:extLst>
            </p:cNvPr>
            <p:cNvSpPr txBox="1"/>
            <p:nvPr/>
          </p:nvSpPr>
          <p:spPr>
            <a:xfrm>
              <a:off x="1574432" y="496271"/>
              <a:ext cx="12707568" cy="862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 ý thức không ăn nấm lạ để phòng tránh ngộ độc.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A8C08A1-7306-B7D0-2195-D58ED3017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025" y="173453"/>
              <a:ext cx="2773250" cy="155995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280906" y="287611"/>
            <a:ext cx="11649157" cy="6370364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452" y="310032"/>
            <a:ext cx="1846762" cy="1846580"/>
          </a:xfrm>
          <a:prstGeom prst="rect">
            <a:avLst/>
          </a:prstGeom>
        </p:spPr>
      </p:pic>
      <p:pic>
        <p:nvPicPr>
          <p:cNvPr id="22" name="图片 21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73976" y="4748459"/>
            <a:ext cx="1097714" cy="1097280"/>
          </a:xfrm>
          <a:prstGeom prst="rect">
            <a:avLst/>
          </a:prstGeom>
        </p:spPr>
      </p:pic>
      <p:pic>
        <p:nvPicPr>
          <p:cNvPr id="5" name="图片 4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437252" y="287807"/>
            <a:ext cx="1846762" cy="1846580"/>
          </a:xfrm>
          <a:prstGeom prst="rect">
            <a:avLst/>
          </a:prstGeom>
        </p:spPr>
      </p:pic>
      <p:pic>
        <p:nvPicPr>
          <p:cNvPr id="7" name="图片 6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11776" y="4726234"/>
            <a:ext cx="1097714" cy="109728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0"/>
          <a:stretch>
            <a:fillRect/>
          </a:stretch>
        </p:blipFill>
        <p:spPr>
          <a:xfrm>
            <a:off x="0" y="380999"/>
            <a:ext cx="2534653" cy="6096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4" b="82303"/>
          <a:stretch>
            <a:fillRect/>
          </a:stretch>
        </p:blipFill>
        <p:spPr>
          <a:xfrm>
            <a:off x="9288378" y="381000"/>
            <a:ext cx="2903621" cy="107883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77433" r="62179" b="1"/>
          <a:stretch>
            <a:fillRect/>
          </a:stretch>
        </p:blipFill>
        <p:spPr>
          <a:xfrm>
            <a:off x="10671803" y="2662293"/>
            <a:ext cx="1258316" cy="13756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21" name="图片 20" descr="组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5830" y="2271395"/>
            <a:ext cx="2914650" cy="47612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BCC78AF-B0B3-4473-7ECF-C4B3F113A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5473" y="1874316"/>
            <a:ext cx="9035055" cy="1749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24123" y="-2375537"/>
            <a:ext cx="6459756" cy="111476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66784" y="-14999"/>
            <a:ext cx="4825218" cy="2825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8C9D10-D806-475C-BF87-4770B2F60315}"/>
              </a:ext>
            </a:extLst>
          </p:cNvPr>
          <p:cNvSpPr txBox="1"/>
          <p:nvPr/>
        </p:nvSpPr>
        <p:spPr>
          <a:xfrm>
            <a:off x="3895724" y="1974933"/>
            <a:ext cx="7439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5400" b="0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54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54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bệnh</a:t>
            </a:r>
            <a:r>
              <a:rPr kumimoji="0" lang="en-US" sz="54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liên</a:t>
            </a:r>
            <a:r>
              <a:rPr kumimoji="0" lang="en-US" sz="54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54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54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dinh</a:t>
            </a:r>
            <a:r>
              <a:rPr kumimoji="0" lang="en-US" sz="54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dưỡng</a:t>
            </a:r>
            <a:endParaRPr kumimoji="0" lang="en-US" sz="54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cartoon of a person running&#10;&#10;Description automatically generated">
            <a:extLst>
              <a:ext uri="{FF2B5EF4-FFF2-40B4-BE49-F238E27FC236}">
                <a16:creationId xmlns:a16="http://schemas.microsoft.com/office/drawing/2014/main" id="{83CCEF67-0ECD-FE02-220C-FBA658BCCC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581" y="1914519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C8A7D-E7B8-6BF3-D63A-8231AF2ECDC7}"/>
              </a:ext>
            </a:extLst>
          </p:cNvPr>
          <p:cNvSpPr/>
          <p:nvPr/>
        </p:nvSpPr>
        <p:spPr>
          <a:xfrm>
            <a:off x="342900" y="333375"/>
            <a:ext cx="11563350" cy="631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94201-0994-7A91-D930-CCABCFD044FB}"/>
              </a:ext>
            </a:extLst>
          </p:cNvPr>
          <p:cNvSpPr txBox="1"/>
          <p:nvPr/>
        </p:nvSpPr>
        <p:spPr>
          <a:xfrm>
            <a:off x="666751" y="166370"/>
            <a:ext cx="10982324" cy="783193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tên và dấu hiệu chính của mỗi bệnh dưới đây.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B3B04-D0DA-A193-2D78-BFF1464A1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937" y="1085850"/>
            <a:ext cx="6675930" cy="5353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C8A7D-E7B8-6BF3-D63A-8231AF2ECDC7}"/>
              </a:ext>
            </a:extLst>
          </p:cNvPr>
          <p:cNvSpPr/>
          <p:nvPr/>
        </p:nvSpPr>
        <p:spPr>
          <a:xfrm>
            <a:off x="342900" y="333375"/>
            <a:ext cx="11563350" cy="631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CEDAC1D-08B7-66C2-3616-74C094C9053E}"/>
              </a:ext>
            </a:extLst>
          </p:cNvPr>
          <p:cNvSpPr/>
          <p:nvPr/>
        </p:nvSpPr>
        <p:spPr>
          <a:xfrm>
            <a:off x="2190750" y="4848224"/>
            <a:ext cx="8439150" cy="11620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Bệnh còi xương: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xương giòn, mềm, yếu, dị tật xương do thiếu canxi, vitamin D và kẽm.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Quicksand Medium"/>
              <a:sym typeface="Quicksand Medium"/>
            </a:endParaRPr>
          </a:p>
        </p:txBody>
      </p:sp>
      <p:pic>
        <p:nvPicPr>
          <p:cNvPr id="1026" name="Picture 2" descr="Bệnh còi xương là gì? Nguyên nhân, triệu chứng bệnh như thế nào?">
            <a:extLst>
              <a:ext uri="{FF2B5EF4-FFF2-40B4-BE49-F238E27FC236}">
                <a16:creationId xmlns:a16="http://schemas.microsoft.com/office/drawing/2014/main" id="{A5E5162B-1AEC-7878-EA90-0335BA1D8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692150"/>
            <a:ext cx="5791200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19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C8A7D-E7B8-6BF3-D63A-8231AF2ECDC7}"/>
              </a:ext>
            </a:extLst>
          </p:cNvPr>
          <p:cNvSpPr/>
          <p:nvPr/>
        </p:nvSpPr>
        <p:spPr>
          <a:xfrm>
            <a:off x="342900" y="333375"/>
            <a:ext cx="11563350" cy="631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CEDAC1D-08B7-66C2-3616-74C094C9053E}"/>
              </a:ext>
            </a:extLst>
          </p:cNvPr>
          <p:cNvSpPr/>
          <p:nvPr/>
        </p:nvSpPr>
        <p:spPr>
          <a:xfrm>
            <a:off x="2190750" y="4848224"/>
            <a:ext cx="8439150" cy="11620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Bệnh scorbut: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chảy máu chân răng, viêm lợi do thiếu vitamin C.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Quicksand Medium"/>
              <a:sym typeface="Quicksand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5810D3-F35C-E476-0F6F-BF9BB1477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4" y="508000"/>
            <a:ext cx="595312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3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包图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rkkch5f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 ​​">
  <a:themeElements>
    <a:clrScheme name="自定义 25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A9659"/>
      </a:accent1>
      <a:accent2>
        <a:srgbClr val="3A9659"/>
      </a:accent2>
      <a:accent3>
        <a:srgbClr val="3A9659"/>
      </a:accent3>
      <a:accent4>
        <a:srgbClr val="3A9659"/>
      </a:accent4>
      <a:accent5>
        <a:srgbClr val="3A9659"/>
      </a:accent5>
      <a:accent6>
        <a:srgbClr val="3A9659"/>
      </a:accent6>
      <a:hlink>
        <a:srgbClr val="3A9659"/>
      </a:hlink>
      <a:folHlink>
        <a:srgbClr val="3A965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413</Words>
  <Application>Microsoft Office PowerPoint</Application>
  <PresentationFormat>Widescreen</PresentationFormat>
  <Paragraphs>45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等线</vt:lpstr>
      <vt:lpstr>等线 Light</vt:lpstr>
      <vt:lpstr>Arial</vt:lpstr>
      <vt:lpstr>Calibri</vt:lpstr>
      <vt:lpstr>Calibri Light</vt:lpstr>
      <vt:lpstr>Cambria</vt:lpstr>
      <vt:lpstr>包图网</vt:lpstr>
      <vt:lpstr>千图网海量PPT模板www.58pic.com 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16</cp:revision>
  <dcterms:created xsi:type="dcterms:W3CDTF">2024-02-22T09:57:13Z</dcterms:created>
  <dcterms:modified xsi:type="dcterms:W3CDTF">2024-02-25T02:40:58Z</dcterms:modified>
</cp:coreProperties>
</file>