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sldIdLst>
    <p:sldId id="281" r:id="rId4"/>
    <p:sldId id="259" r:id="rId5"/>
    <p:sldId id="266" r:id="rId6"/>
    <p:sldId id="282" r:id="rId7"/>
    <p:sldId id="283" r:id="rId8"/>
    <p:sldId id="257" r:id="rId9"/>
    <p:sldId id="274" r:id="rId10"/>
    <p:sldId id="284" r:id="rId11"/>
    <p:sldId id="285" r:id="rId12"/>
    <p:sldId id="286" r:id="rId13"/>
    <p:sldId id="287" r:id="rId14"/>
    <p:sldId id="263" r:id="rId15"/>
    <p:sldId id="270" r:id="rId16"/>
    <p:sldId id="279" r:id="rId17"/>
    <p:sldId id="280"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UTM Avo" panose="02040603050506020204" pitchFamily="18" charset="0"/>
      <p:regular r:id="rId25"/>
      <p:bold r:id="rId26"/>
      <p:italic r:id="rId27"/>
      <p:boldItalic r:id="rId28"/>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4"/>
  </p:normalViewPr>
  <p:slideViewPr>
    <p:cSldViewPr snapToGrid="0">
      <p:cViewPr varScale="1">
        <p:scale>
          <a:sx n="66" d="100"/>
          <a:sy n="66" d="100"/>
        </p:scale>
        <p:origin x="96" y="8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2/19/2024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2/19/2024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2/19/2024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2/19/2024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2/19/2024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2/19/2024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2/19/2024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2/19/2024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2/19/2024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2/19/2024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2/19/2024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2/19/2024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2/19/2024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2/19/2024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2/19/2024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2/19/2024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2/19/2024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2/19/2024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2/19/2024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2/19/2024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2/19/2024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2/19/2024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2/19/2024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2/19/2024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2/19/2024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hyperlink" Target="https://hoc10.vn/doc-sach/tieng-viet-4-tap-2/1/388/97/"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24.jpg"/><Relationship Id="rId1" Type="http://schemas.openxmlformats.org/officeDocument/2006/relationships/slideLayout" Target="../slideLayouts/slideLayout23.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97/"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hyperlink" Target="https://hoc10.vn/doc-sach/tieng-viet-4-tap-2/1/388/97/"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54;p1">
            <a:extLst>
              <a:ext uri="{FF2B5EF4-FFF2-40B4-BE49-F238E27FC236}">
                <a16:creationId xmlns:a16="http://schemas.microsoft.com/office/drawing/2014/main" id="{C8F29496-1A23-93BD-8B98-920D11615CB0}"/>
              </a:ext>
            </a:extLst>
          </p:cNvPr>
          <p:cNvSpPr txBox="1">
            <a:spLocks/>
          </p:cNvSpPr>
          <p:nvPr/>
        </p:nvSpPr>
        <p:spPr>
          <a:xfrm>
            <a:off x="1640958" y="2047174"/>
            <a:ext cx="8910084" cy="248425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400" b="1" i="0" u="none" strike="noStrike" kern="0" cap="none" spc="0" normalizeH="0" baseline="0" noProof="0" dirty="0" err="1">
                <a:ln>
                  <a:noFill/>
                </a:ln>
                <a:solidFill>
                  <a:srgbClr val="002060"/>
                </a:solidFill>
                <a:effectLst/>
                <a:uLnTx/>
                <a:uFillTx/>
                <a:latin typeface="UTM Avo" panose="02040603050506020204" pitchFamily="18"/>
                <a:sym typeface="Calibri"/>
              </a:rPr>
              <a:t>Tuần</a:t>
            </a:r>
            <a:r>
              <a:rPr kumimoji="0" lang="en-US" sz="5400" b="1" i="0" u="none" strike="noStrike" kern="0" cap="none" spc="0" normalizeH="0" baseline="0" noProof="0" dirty="0">
                <a:ln>
                  <a:noFill/>
                </a:ln>
                <a:solidFill>
                  <a:srgbClr val="002060"/>
                </a:solidFill>
                <a:effectLst/>
                <a:uLnTx/>
                <a:uFillTx/>
                <a:latin typeface="UTM Avo" panose="02040603050506020204" pitchFamily="18"/>
                <a:sym typeface="Calibri"/>
              </a:rPr>
              <a:t> 31</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Luyện từ và câu</a:t>
            </a:r>
            <a:r>
              <a:rPr kumimoji="0" lang="en-US"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 </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lang="en-US" sz="5400" b="1" i="0" u="none" strike="noStrike" dirty="0" err="1">
                <a:solidFill>
                  <a:srgbClr val="FF0000"/>
                </a:solidFill>
                <a:effectLst/>
                <a:latin typeface="UTM Avo" panose="02040603050506020204" pitchFamily="18"/>
              </a:rPr>
              <a:t>Mở</a:t>
            </a:r>
            <a:r>
              <a:rPr lang="en-US" sz="5400" b="1" i="0" u="none" strike="noStrike" dirty="0">
                <a:solidFill>
                  <a:srgbClr val="FF0000"/>
                </a:solidFill>
                <a:effectLst/>
                <a:latin typeface="UTM Avo" panose="02040603050506020204" pitchFamily="18"/>
              </a:rPr>
              <a:t> </a:t>
            </a:r>
            <a:r>
              <a:rPr lang="en-US" sz="5400" b="1" i="0" u="none" strike="noStrike" dirty="0" err="1">
                <a:solidFill>
                  <a:srgbClr val="FF0000"/>
                </a:solidFill>
                <a:effectLst/>
                <a:latin typeface="UTM Avo" panose="02040603050506020204" pitchFamily="18"/>
              </a:rPr>
              <a:t>rộng</a:t>
            </a:r>
            <a:r>
              <a:rPr lang="en-US" sz="5400" b="1" i="0" u="none" strike="noStrike" dirty="0">
                <a:solidFill>
                  <a:srgbClr val="FF0000"/>
                </a:solidFill>
                <a:effectLst/>
                <a:latin typeface="UTM Avo" panose="02040603050506020204" pitchFamily="18"/>
              </a:rPr>
              <a:t> </a:t>
            </a:r>
            <a:r>
              <a:rPr lang="en-US" sz="5400" b="1" i="0" u="none" strike="noStrike" dirty="0" err="1">
                <a:solidFill>
                  <a:srgbClr val="FF0000"/>
                </a:solidFill>
                <a:effectLst/>
                <a:latin typeface="UTM Avo" panose="02040603050506020204" pitchFamily="18"/>
              </a:rPr>
              <a:t>vốn</a:t>
            </a:r>
            <a:r>
              <a:rPr lang="en-US" sz="5400" b="1" i="0" u="none" strike="noStrike" dirty="0">
                <a:solidFill>
                  <a:srgbClr val="FF0000"/>
                </a:solidFill>
                <a:effectLst/>
                <a:latin typeface="UTM Avo" panose="02040603050506020204" pitchFamily="18"/>
              </a:rPr>
              <a:t> </a:t>
            </a:r>
            <a:r>
              <a:rPr lang="en-US" sz="5400" b="1" i="0" u="none" strike="noStrike" dirty="0" err="1">
                <a:solidFill>
                  <a:srgbClr val="FF0000"/>
                </a:solidFill>
                <a:effectLst/>
                <a:latin typeface="UTM Avo" panose="02040603050506020204" pitchFamily="18"/>
              </a:rPr>
              <a:t>từ</a:t>
            </a:r>
            <a:r>
              <a:rPr lang="en-US" sz="5400" b="1" dirty="0">
                <a:solidFill>
                  <a:srgbClr val="FF0000"/>
                </a:solidFill>
                <a:latin typeface="UTM Avo" panose="02040603050506020204" pitchFamily="18"/>
              </a:rPr>
              <a:t>:</a:t>
            </a:r>
            <a:r>
              <a:rPr lang="en-US" sz="5400" b="1" i="0" u="none" strike="noStrike" dirty="0">
                <a:solidFill>
                  <a:srgbClr val="FF0000"/>
                </a:solidFill>
                <a:effectLst/>
                <a:latin typeface="UTM Avo" panose="02040603050506020204" pitchFamily="18"/>
              </a:rPr>
              <a:t> Du </a:t>
            </a:r>
            <a:r>
              <a:rPr lang="en-US" sz="5400" b="1" i="0" u="none" strike="noStrike" dirty="0" err="1">
                <a:solidFill>
                  <a:srgbClr val="FF0000"/>
                </a:solidFill>
                <a:effectLst/>
                <a:latin typeface="UTM Avo" panose="02040603050506020204" pitchFamily="18"/>
              </a:rPr>
              <a:t>lịch</a:t>
            </a:r>
            <a:endParaRPr kumimoji="0" lang="en-US"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endParaRPr>
          </a:p>
        </p:txBody>
      </p:sp>
      <p:sp>
        <p:nvSpPr>
          <p:cNvPr id="6" name="TextBox 5">
            <a:extLst>
              <a:ext uri="{FF2B5EF4-FFF2-40B4-BE49-F238E27FC236}">
                <a16:creationId xmlns:a16="http://schemas.microsoft.com/office/drawing/2014/main" id="{32F50952-C3AA-0DA7-501F-3C8841BFFE53}"/>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7" name="TextBox 6">
            <a:extLst>
              <a:ext uri="{FF2B5EF4-FFF2-40B4-BE49-F238E27FC236}">
                <a16:creationId xmlns:a16="http://schemas.microsoft.com/office/drawing/2014/main" id="{DECAFAE6-6A63-972C-89E4-39C8906555F1}"/>
              </a:ext>
            </a:extLst>
          </p:cNvPr>
          <p:cNvSpPr txBox="1"/>
          <p:nvPr/>
        </p:nvSpPr>
        <p:spPr>
          <a:xfrm>
            <a:off x="10277475" y="771178"/>
            <a:ext cx="1673225"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Tập</a:t>
            </a:r>
            <a:r>
              <a:rPr kumimoji="0" lang="en-US" sz="2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2</a:t>
            </a:r>
            <a:endPar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endParaRPr>
          </a:p>
        </p:txBody>
      </p:sp>
    </p:spTree>
    <p:extLst>
      <p:ext uri="{BB962C8B-B14F-4D97-AF65-F5344CB8AC3E}">
        <p14:creationId xmlns:p14="http://schemas.microsoft.com/office/powerpoint/2010/main" val="20599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67;p14">
            <a:extLst>
              <a:ext uri="{FF2B5EF4-FFF2-40B4-BE49-F238E27FC236}">
                <a16:creationId xmlns:a16="http://schemas.microsoft.com/office/drawing/2014/main" id="{AA80F2F5-47B8-18CA-DF0A-7F425B9E5348}"/>
              </a:ext>
            </a:extLst>
          </p:cNvPr>
          <p:cNvSpPr txBox="1"/>
          <p:nvPr/>
        </p:nvSpPr>
        <p:spPr>
          <a:xfrm>
            <a:off x="1159255" y="1822587"/>
            <a:ext cx="9873490" cy="1261858"/>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600" b="1" dirty="0">
                <a:solidFill>
                  <a:schemeClr val="bg1"/>
                </a:solidFill>
                <a:latin typeface="UTM Avo" panose="02040603050506020204" pitchFamily="18"/>
              </a:rPr>
              <a:t>2. Viết đoạn văn kể lại hoạt động của em trong một buổi tham quan hoặc du lịch cùng lớp em (gia đình em).</a:t>
            </a:r>
            <a:endParaRPr sz="2600" b="1" dirty="0">
              <a:solidFill>
                <a:schemeClr val="bg1"/>
              </a:solidFill>
              <a:latin typeface="UTM Avo" panose="02040603050506020204" pitchFamily="18"/>
            </a:endParaRPr>
          </a:p>
        </p:txBody>
      </p:sp>
      <p:sp>
        <p:nvSpPr>
          <p:cNvPr id="4" name="Google Shape;168;p14">
            <a:extLst>
              <a:ext uri="{FF2B5EF4-FFF2-40B4-BE49-F238E27FC236}">
                <a16:creationId xmlns:a16="http://schemas.microsoft.com/office/drawing/2014/main" id="{026613E7-14B5-738B-353F-C26658B6EB39}"/>
              </a:ext>
            </a:extLst>
          </p:cNvPr>
          <p:cNvSpPr>
            <a:spLocks noChangeAspect="1"/>
          </p:cNvSpPr>
          <p:nvPr/>
        </p:nvSpPr>
        <p:spPr>
          <a:xfrm>
            <a:off x="2253986" y="3429000"/>
            <a:ext cx="7684028" cy="3429000"/>
          </a:xfrm>
          <a:custGeom>
            <a:avLst/>
            <a:gdLst/>
            <a:ahLst/>
            <a:cxnLst/>
            <a:rect l="l" t="t" r="r" b="b"/>
            <a:pathLst>
              <a:path w="1764022" h="787195" extrusionOk="0">
                <a:moveTo>
                  <a:pt x="0" y="0"/>
                </a:moveTo>
                <a:lnTo>
                  <a:pt x="1764022" y="0"/>
                </a:lnTo>
                <a:lnTo>
                  <a:pt x="1764022" y="787195"/>
                </a:lnTo>
                <a:lnTo>
                  <a:pt x="0" y="787195"/>
                </a:lnTo>
                <a:lnTo>
                  <a:pt x="0" y="0"/>
                </a:lnTo>
                <a:close/>
              </a:path>
            </a:pathLst>
          </a:custGeom>
          <a:blipFill rotWithShape="1">
            <a:blip r:embed="rId3">
              <a:alphaModFix/>
            </a:blip>
            <a:stretch>
              <a:fillRect/>
            </a:stretch>
          </a:blipFill>
          <a:ln>
            <a:noFill/>
          </a:ln>
        </p:spPr>
        <p:txBody>
          <a:bodyPr/>
          <a:lstStyle/>
          <a:p>
            <a:endParaRPr lang="en-US"/>
          </a:p>
        </p:txBody>
      </p:sp>
    </p:spTree>
    <p:extLst>
      <p:ext uri="{BB962C8B-B14F-4D97-AF65-F5344CB8AC3E}">
        <p14:creationId xmlns:p14="http://schemas.microsoft.com/office/powerpoint/2010/main" val="164995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74;p15">
            <a:extLst>
              <a:ext uri="{FF2B5EF4-FFF2-40B4-BE49-F238E27FC236}">
                <a16:creationId xmlns:a16="http://schemas.microsoft.com/office/drawing/2014/main" id="{325ED015-01B5-948B-8E54-621862CDA52C}"/>
              </a:ext>
            </a:extLst>
          </p:cNvPr>
          <p:cNvSpPr txBox="1"/>
          <p:nvPr/>
        </p:nvSpPr>
        <p:spPr>
          <a:xfrm>
            <a:off x="3708399" y="1356310"/>
            <a:ext cx="4775200" cy="552754"/>
          </a:xfrm>
          <a:prstGeom prst="rect">
            <a:avLst/>
          </a:prstGeom>
          <a:noFill/>
          <a:ln>
            <a:noFill/>
          </a:ln>
        </p:spPr>
        <p:txBody>
          <a:bodyPr spcFirstLastPara="1" wrap="square" lIns="60950" tIns="30467" rIns="60950" bIns="30467" anchor="t" anchorCtr="0">
            <a:spAutoFit/>
          </a:bodyPr>
          <a:lstStyle/>
          <a:p>
            <a:pPr algn="ctr">
              <a:lnSpc>
                <a:spcPct val="114000"/>
              </a:lnSpc>
            </a:pPr>
            <a:r>
              <a:rPr lang="vi-VN" sz="2800" b="1" dirty="0">
                <a:solidFill>
                  <a:schemeClr val="bg1"/>
                </a:solidFill>
                <a:latin typeface="UTM Avo" panose="02040603050506020204" pitchFamily="18"/>
              </a:rPr>
              <a:t>Bài làm tham khảo</a:t>
            </a:r>
            <a:endParaRPr sz="2800" b="1" dirty="0">
              <a:solidFill>
                <a:schemeClr val="bg1"/>
              </a:solidFill>
              <a:latin typeface="UTM Avo" panose="02040603050506020204" pitchFamily="18"/>
            </a:endParaRPr>
          </a:p>
        </p:txBody>
      </p:sp>
      <p:sp>
        <p:nvSpPr>
          <p:cNvPr id="5" name="Google Shape;176;p15">
            <a:extLst>
              <a:ext uri="{FF2B5EF4-FFF2-40B4-BE49-F238E27FC236}">
                <a16:creationId xmlns:a16="http://schemas.microsoft.com/office/drawing/2014/main" id="{D06526B8-93A7-7D96-E353-E3C2CF7118CA}"/>
              </a:ext>
            </a:extLst>
          </p:cNvPr>
          <p:cNvSpPr txBox="1"/>
          <p:nvPr/>
        </p:nvSpPr>
        <p:spPr>
          <a:xfrm>
            <a:off x="711197" y="1909064"/>
            <a:ext cx="11045373" cy="2831518"/>
          </a:xfrm>
          <a:prstGeom prst="rect">
            <a:avLst/>
          </a:prstGeom>
          <a:noFill/>
          <a:ln>
            <a:noFill/>
          </a:ln>
        </p:spPr>
        <p:txBody>
          <a:bodyPr spcFirstLastPara="1" wrap="square" lIns="60950" tIns="30467" rIns="60950" bIns="30467" anchor="t" anchorCtr="0">
            <a:spAutoFit/>
          </a:bodyPr>
          <a:lstStyle/>
          <a:p>
            <a:pPr algn="just">
              <a:lnSpc>
                <a:spcPct val="150000"/>
              </a:lnSpc>
            </a:pPr>
            <a:r>
              <a:rPr lang="en-US" sz="2400">
                <a:solidFill>
                  <a:schemeClr val="bg1"/>
                </a:solidFill>
                <a:latin typeface="UTM Avo" panose="02040603050506020204" pitchFamily="18"/>
              </a:rPr>
              <a:t>	</a:t>
            </a:r>
            <a:r>
              <a:rPr lang="vi-VN" sz="2400">
                <a:solidFill>
                  <a:schemeClr val="bg1"/>
                </a:solidFill>
                <a:latin typeface="UTM Avo" panose="02040603050506020204" pitchFamily="18"/>
              </a:rPr>
              <a:t>Cuối </a:t>
            </a:r>
            <a:r>
              <a:rPr lang="vi-VN" sz="2400" dirty="0">
                <a:solidFill>
                  <a:schemeClr val="bg1"/>
                </a:solidFill>
                <a:latin typeface="UTM Avo" panose="02040603050506020204" pitchFamily="18"/>
              </a:rPr>
              <a:t>tuần vừa qua, em cùng các bạn trong lớp đi dã ngoại ở Happy Farm. Ở đó, em cùng các bạn cắm trại, câu cá, chơi các trò chơi vận động. Ngoài ra, em còn được thưởng thức những loại trái cây ngon tuyệt ngay tại vườn. Buổi tham quan, dã ngoại diễn ra rất vui. Tất cả các bạn đều hào hứng và mong chờ những buổi dã ngoại tiếp theo.</a:t>
            </a:r>
            <a:endParaRPr sz="2400" dirty="0">
              <a:solidFill>
                <a:schemeClr val="bg1"/>
              </a:solidFill>
              <a:latin typeface="UTM Avo" panose="02040603050506020204" pitchFamily="18"/>
            </a:endParaRPr>
          </a:p>
        </p:txBody>
      </p:sp>
      <p:sp>
        <p:nvSpPr>
          <p:cNvPr id="7" name="Freeform 4">
            <a:extLst>
              <a:ext uri="{FF2B5EF4-FFF2-40B4-BE49-F238E27FC236}">
                <a16:creationId xmlns:a16="http://schemas.microsoft.com/office/drawing/2014/main" id="{6F60A46C-A31A-4BEC-5CAC-A0BEFB376330}"/>
              </a:ext>
            </a:extLst>
          </p:cNvPr>
          <p:cNvSpPr>
            <a:spLocks noChangeAspect="1"/>
          </p:cNvSpPr>
          <p:nvPr/>
        </p:nvSpPr>
        <p:spPr>
          <a:xfrm>
            <a:off x="3341715" y="4740582"/>
            <a:ext cx="5508567" cy="2175884"/>
          </a:xfrm>
          <a:custGeom>
            <a:avLst/>
            <a:gdLst/>
            <a:ahLst/>
            <a:cxnLst/>
            <a:rect l="l" t="t" r="r" b="b"/>
            <a:pathLst>
              <a:path w="12428701" h="4909337">
                <a:moveTo>
                  <a:pt x="0" y="0"/>
                </a:moveTo>
                <a:lnTo>
                  <a:pt x="12428701" y="0"/>
                </a:lnTo>
                <a:lnTo>
                  <a:pt x="12428701" y="4909337"/>
                </a:lnTo>
                <a:lnTo>
                  <a:pt x="0" y="49093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289571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CC243F1E-380E-5404-7B19-FC66C04D65EE}"/>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185;p16">
            <a:extLst>
              <a:ext uri="{FF2B5EF4-FFF2-40B4-BE49-F238E27FC236}">
                <a16:creationId xmlns:a16="http://schemas.microsoft.com/office/drawing/2014/main" id="{F292B596-454B-D81A-C574-93F9BB7C968F}"/>
              </a:ext>
            </a:extLst>
          </p:cNvPr>
          <p:cNvSpPr/>
          <p:nvPr/>
        </p:nvSpPr>
        <p:spPr>
          <a:xfrm>
            <a:off x="2585608" y="1925199"/>
            <a:ext cx="7020782" cy="1595557"/>
          </a:xfrm>
          <a:prstGeom prst="wedgeRoundRectCallout">
            <a:avLst>
              <a:gd name="adj1" fmla="val -20833"/>
              <a:gd name="adj2" fmla="val 62500"/>
              <a:gd name="adj3" fmla="val 0"/>
            </a:avLst>
          </a:prstGeom>
          <a:solidFill>
            <a:schemeClr val="lt1"/>
          </a:solidFill>
          <a:ln w="25400" cap="flat" cmpd="sng">
            <a:solidFill>
              <a:srgbClr val="FD967E"/>
            </a:solidFill>
            <a:prstDash val="solid"/>
            <a:round/>
            <a:headEnd type="none" w="sm" len="sm"/>
            <a:tailEnd type="none" w="sm" len="sm"/>
          </a:ln>
        </p:spPr>
        <p:txBody>
          <a:bodyPr spcFirstLastPara="1" wrap="square" lIns="60950" tIns="30467" rIns="60950" bIns="96000" anchor="ctr" anchorCtr="0">
            <a:noAutofit/>
          </a:bodyPr>
          <a:lstStyle/>
          <a:p>
            <a:pPr algn="ctr">
              <a:lnSpc>
                <a:spcPct val="150000"/>
              </a:lnSpc>
            </a:pPr>
            <a:r>
              <a:rPr lang="vi-VN" sz="2933" dirty="0">
                <a:solidFill>
                  <a:schemeClr val="dk1"/>
                </a:solidFill>
                <a:latin typeface="UTM Avo" panose="02040603050506020204" pitchFamily="18"/>
              </a:rPr>
              <a:t>Chuẩn bị bài mới:</a:t>
            </a:r>
            <a:endParaRPr sz="622" dirty="0">
              <a:latin typeface="UTM Avo" panose="02040603050506020204" pitchFamily="18"/>
            </a:endParaRPr>
          </a:p>
          <a:p>
            <a:pPr algn="ctr">
              <a:lnSpc>
                <a:spcPct val="150000"/>
              </a:lnSpc>
            </a:pPr>
            <a:r>
              <a:rPr lang="vi-VN" sz="2933" b="1" i="1" dirty="0">
                <a:solidFill>
                  <a:schemeClr val="dk1"/>
                </a:solidFill>
                <a:latin typeface="UTM Avo" panose="02040603050506020204" pitchFamily="18"/>
              </a:rPr>
              <a:t>Góc sáng tạo – Vẽ </a:t>
            </a:r>
            <a:r>
              <a:rPr lang="vi-VN" sz="2933" b="1" i="1">
                <a:solidFill>
                  <a:schemeClr val="dk1"/>
                </a:solidFill>
                <a:latin typeface="UTM Avo" panose="02040603050506020204" pitchFamily="18"/>
              </a:rPr>
              <a:t>tiếp sức</a:t>
            </a:r>
            <a:endParaRPr sz="622" dirty="0">
              <a:latin typeface="UTM Avo" panose="02040603050506020204" pitchFamily="18"/>
            </a:endParaRPr>
          </a:p>
        </p:txBody>
      </p:sp>
      <p:sp>
        <p:nvSpPr>
          <p:cNvPr id="7" name="Google Shape;186;p16">
            <a:extLst>
              <a:ext uri="{FF2B5EF4-FFF2-40B4-BE49-F238E27FC236}">
                <a16:creationId xmlns:a16="http://schemas.microsoft.com/office/drawing/2014/main" id="{1907CEC3-B8D5-5911-AF11-F7A49A8596C8}"/>
              </a:ext>
            </a:extLst>
          </p:cNvPr>
          <p:cNvSpPr>
            <a:spLocks noChangeAspect="1"/>
          </p:cNvSpPr>
          <p:nvPr/>
        </p:nvSpPr>
        <p:spPr>
          <a:xfrm>
            <a:off x="3436645" y="3892820"/>
            <a:ext cx="5318709" cy="2965180"/>
          </a:xfrm>
          <a:custGeom>
            <a:avLst/>
            <a:gdLst/>
            <a:ahLst/>
            <a:cxnLst/>
            <a:rect l="l" t="t" r="r" b="b"/>
            <a:pathLst>
              <a:path w="1927613" h="1074644" extrusionOk="0">
                <a:moveTo>
                  <a:pt x="0" y="0"/>
                </a:moveTo>
                <a:lnTo>
                  <a:pt x="1927613" y="0"/>
                </a:lnTo>
                <a:lnTo>
                  <a:pt x="1927613" y="1074644"/>
                </a:lnTo>
                <a:lnTo>
                  <a:pt x="0" y="1074644"/>
                </a:lnTo>
                <a:lnTo>
                  <a:pt x="0" y="0"/>
                </a:lnTo>
                <a:close/>
              </a:path>
            </a:pathLst>
          </a:custGeom>
          <a:blipFill rotWithShape="1">
            <a:blip r:embed="rId3">
              <a:alphaModFix/>
            </a:blip>
            <a:stretch>
              <a:fillRect/>
            </a:stretch>
          </a:blipFill>
          <a:ln>
            <a:noFill/>
          </a:ln>
        </p:spPr>
        <p:txBody>
          <a:bodyPr/>
          <a:lstStyle/>
          <a:p>
            <a:endParaRPr lang="en-US"/>
          </a:p>
        </p:txBody>
      </p:sp>
    </p:spTree>
    <p:extLst>
      <p:ext uri="{BB962C8B-B14F-4D97-AF65-F5344CB8AC3E}">
        <p14:creationId xmlns:p14="http://schemas.microsoft.com/office/powerpoint/2010/main" val="5154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22B9963-47AA-E4D3-0E27-23CDFAB7B912}"/>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Google Shape;94;p2">
            <a:extLst>
              <a:ext uri="{FF2B5EF4-FFF2-40B4-BE49-F238E27FC236}">
                <a16:creationId xmlns:a16="http://schemas.microsoft.com/office/drawing/2014/main" id="{ACEB7D55-FBE5-8D69-BD86-E1731A925A37}"/>
              </a:ext>
            </a:extLst>
          </p:cNvPr>
          <p:cNvSpPr/>
          <p:nvPr/>
        </p:nvSpPr>
        <p:spPr>
          <a:xfrm>
            <a:off x="3614472" y="2592383"/>
            <a:ext cx="4963051" cy="141790"/>
          </a:xfrm>
          <a:custGeom>
            <a:avLst/>
            <a:gdLst/>
            <a:ahLst/>
            <a:cxnLst/>
            <a:rect l="l" t="t" r="r" b="b"/>
            <a:pathLst>
              <a:path w="5797213" h="275368" extrusionOk="0">
                <a:moveTo>
                  <a:pt x="0" y="0"/>
                </a:moveTo>
                <a:lnTo>
                  <a:pt x="5797212" y="0"/>
                </a:lnTo>
                <a:lnTo>
                  <a:pt x="5797212" y="275367"/>
                </a:lnTo>
                <a:lnTo>
                  <a:pt x="0" y="275367"/>
                </a:lnTo>
                <a:lnTo>
                  <a:pt x="0" y="0"/>
                </a:lnTo>
                <a:close/>
              </a:path>
            </a:pathLst>
          </a:custGeom>
          <a:blipFill rotWithShape="1">
            <a:blip r:embed="rId3">
              <a:alphaModFix/>
            </a:blip>
            <a:stretch>
              <a:fillRect/>
            </a:stretch>
          </a:blipFill>
          <a:ln>
            <a:noFill/>
          </a:ln>
        </p:spPr>
        <p:txBody>
          <a:bodyPr/>
          <a:lstStyle/>
          <a:p>
            <a:endParaRPr lang="en-US"/>
          </a:p>
        </p:txBody>
      </p:sp>
      <p:sp>
        <p:nvSpPr>
          <p:cNvPr id="11" name="Google Shape;95;p2">
            <a:extLst>
              <a:ext uri="{FF2B5EF4-FFF2-40B4-BE49-F238E27FC236}">
                <a16:creationId xmlns:a16="http://schemas.microsoft.com/office/drawing/2014/main" id="{90785639-5360-98D4-6286-4FAEA9A77355}"/>
              </a:ext>
            </a:extLst>
          </p:cNvPr>
          <p:cNvSpPr/>
          <p:nvPr/>
        </p:nvSpPr>
        <p:spPr>
          <a:xfrm>
            <a:off x="7631944" y="1469334"/>
            <a:ext cx="945579" cy="945579"/>
          </a:xfrm>
          <a:custGeom>
            <a:avLst/>
            <a:gdLst/>
            <a:ahLst/>
            <a:cxnLst/>
            <a:rect l="l" t="t" r="r" b="b"/>
            <a:pathLst>
              <a:path w="1418368" h="1418368" extrusionOk="0">
                <a:moveTo>
                  <a:pt x="0" y="0"/>
                </a:moveTo>
                <a:lnTo>
                  <a:pt x="1418368" y="0"/>
                </a:lnTo>
                <a:lnTo>
                  <a:pt x="1418368" y="1418367"/>
                </a:lnTo>
                <a:lnTo>
                  <a:pt x="0" y="1418367"/>
                </a:lnTo>
                <a:lnTo>
                  <a:pt x="0" y="0"/>
                </a:lnTo>
                <a:close/>
              </a:path>
            </a:pathLst>
          </a:custGeom>
          <a:blipFill rotWithShape="1">
            <a:blip r:embed="rId4">
              <a:alphaModFix/>
            </a:blip>
            <a:stretch>
              <a:fillRect/>
            </a:stretch>
          </a:blipFill>
          <a:ln>
            <a:noFill/>
          </a:ln>
        </p:spPr>
        <p:txBody>
          <a:bodyPr/>
          <a:lstStyle/>
          <a:p>
            <a:endParaRPr lang="en-US"/>
          </a:p>
        </p:txBody>
      </p:sp>
      <p:grpSp>
        <p:nvGrpSpPr>
          <p:cNvPr id="13" name="Google Shape;97;p2">
            <a:extLst>
              <a:ext uri="{FF2B5EF4-FFF2-40B4-BE49-F238E27FC236}">
                <a16:creationId xmlns:a16="http://schemas.microsoft.com/office/drawing/2014/main" id="{5BBE1AEA-967C-D86F-D69A-F4888FF91C1D}"/>
              </a:ext>
            </a:extLst>
          </p:cNvPr>
          <p:cNvGrpSpPr/>
          <p:nvPr/>
        </p:nvGrpSpPr>
        <p:grpSpPr>
          <a:xfrm>
            <a:off x="2571162" y="1538979"/>
            <a:ext cx="7049675" cy="5319021"/>
            <a:chOff x="3833011" y="1292199"/>
            <a:chExt cx="10574514" cy="7978531"/>
          </a:xfrm>
        </p:grpSpPr>
        <p:sp>
          <p:nvSpPr>
            <p:cNvPr id="14" name="Google Shape;98;p2">
              <a:extLst>
                <a:ext uri="{FF2B5EF4-FFF2-40B4-BE49-F238E27FC236}">
                  <a16:creationId xmlns:a16="http://schemas.microsoft.com/office/drawing/2014/main" id="{6329A1DE-49BD-D53F-9922-E2230EA811C8}"/>
                </a:ext>
              </a:extLst>
            </p:cNvPr>
            <p:cNvSpPr>
              <a:spLocks noChangeAspect="1"/>
            </p:cNvSpPr>
            <p:nvPr/>
          </p:nvSpPr>
          <p:spPr>
            <a:xfrm>
              <a:off x="3833011" y="3745539"/>
              <a:ext cx="10574514" cy="5525191"/>
            </a:xfrm>
            <a:custGeom>
              <a:avLst/>
              <a:gdLst/>
              <a:ahLst/>
              <a:cxnLst/>
              <a:rect l="l" t="t" r="r" b="b"/>
              <a:pathLst>
                <a:path w="1760177" h="919693" extrusionOk="0">
                  <a:moveTo>
                    <a:pt x="0" y="0"/>
                  </a:moveTo>
                  <a:lnTo>
                    <a:pt x="1760177" y="0"/>
                  </a:lnTo>
                  <a:lnTo>
                    <a:pt x="1760177" y="919693"/>
                  </a:lnTo>
                  <a:lnTo>
                    <a:pt x="0" y="919693"/>
                  </a:lnTo>
                  <a:lnTo>
                    <a:pt x="0" y="0"/>
                  </a:lnTo>
                  <a:close/>
                </a:path>
              </a:pathLst>
            </a:custGeom>
            <a:blipFill rotWithShape="1">
              <a:blip r:embed="rId5">
                <a:alphaModFix/>
              </a:blip>
              <a:stretch>
                <a:fillRect/>
              </a:stretch>
            </a:blipFill>
            <a:ln>
              <a:noFill/>
            </a:ln>
          </p:spPr>
          <p:txBody>
            <a:bodyPr/>
            <a:lstStyle/>
            <a:p>
              <a:endParaRPr lang="en-US"/>
            </a:p>
          </p:txBody>
        </p:sp>
        <p:sp>
          <p:nvSpPr>
            <p:cNvPr id="15" name="Google Shape;99;p2">
              <a:extLst>
                <a:ext uri="{FF2B5EF4-FFF2-40B4-BE49-F238E27FC236}">
                  <a16:creationId xmlns:a16="http://schemas.microsoft.com/office/drawing/2014/main" id="{23671E7F-CEE8-1742-537F-18F83B646FB4}"/>
                </a:ext>
              </a:extLst>
            </p:cNvPr>
            <p:cNvSpPr/>
            <p:nvPr/>
          </p:nvSpPr>
          <p:spPr>
            <a:xfrm>
              <a:off x="6755640" y="1292199"/>
              <a:ext cx="4729247" cy="1209436"/>
            </a:xfrm>
            <a:prstGeom prst="wedgeRoundRectCallout">
              <a:avLst>
                <a:gd name="adj1" fmla="val -20833"/>
                <a:gd name="adj2" fmla="val 62500"/>
                <a:gd name="adj3" fmla="val 0"/>
              </a:avLst>
            </a:prstGeom>
            <a:noFill/>
            <a:ln w="25400" cap="flat" cmpd="sng">
              <a:noFill/>
              <a:prstDash val="solid"/>
              <a:round/>
              <a:headEnd type="none" w="sm" len="sm"/>
              <a:tailEnd type="none" w="sm" len="sm"/>
            </a:ln>
          </p:spPr>
          <p:txBody>
            <a:bodyPr spcFirstLastPara="1" wrap="square" lIns="60950" tIns="30467" rIns="60950" bIns="30467" anchor="ctr" anchorCtr="0">
              <a:noAutofit/>
            </a:bodyPr>
            <a:lstStyle/>
            <a:p>
              <a:pPr algn="ctr"/>
              <a:r>
                <a:rPr lang="vi-VN" sz="5400" b="1" dirty="0">
                  <a:solidFill>
                    <a:schemeClr val="dk1"/>
                  </a:solidFill>
                  <a:latin typeface="UTM Avo" panose="02040603050506020204" pitchFamily="18"/>
                </a:rPr>
                <a:t>ĐỐ VUI</a:t>
              </a:r>
              <a:endParaRPr sz="1000" dirty="0">
                <a:latin typeface="UTM Avo" panose="02040603050506020204" pitchFamily="18"/>
              </a:endParaRPr>
            </a:p>
          </p:txBody>
        </p:sp>
      </p:grpSp>
    </p:spTree>
    <p:extLst>
      <p:ext uri="{BB962C8B-B14F-4D97-AF65-F5344CB8AC3E}">
        <p14:creationId xmlns:p14="http://schemas.microsoft.com/office/powerpoint/2010/main" val="41961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oogle Shape;105;p5">
            <a:extLst>
              <a:ext uri="{FF2B5EF4-FFF2-40B4-BE49-F238E27FC236}">
                <a16:creationId xmlns:a16="http://schemas.microsoft.com/office/drawing/2014/main" id="{8E640583-643D-20E0-CFA3-310A23A6FE92}"/>
              </a:ext>
            </a:extLst>
          </p:cNvPr>
          <p:cNvGrpSpPr/>
          <p:nvPr/>
        </p:nvGrpSpPr>
        <p:grpSpPr>
          <a:xfrm>
            <a:off x="1311434" y="1571403"/>
            <a:ext cx="5161038" cy="5286597"/>
            <a:chOff x="2209800" y="1340834"/>
            <a:chExt cx="7741557" cy="7929895"/>
          </a:xfrm>
        </p:grpSpPr>
        <p:sp>
          <p:nvSpPr>
            <p:cNvPr id="4" name="Google Shape;106;p5">
              <a:extLst>
                <a:ext uri="{FF2B5EF4-FFF2-40B4-BE49-F238E27FC236}">
                  <a16:creationId xmlns:a16="http://schemas.microsoft.com/office/drawing/2014/main" id="{1E0D8F51-734B-0C7E-7B14-7EBA4F0CDFD5}"/>
                </a:ext>
              </a:extLst>
            </p:cNvPr>
            <p:cNvSpPr/>
            <p:nvPr/>
          </p:nvSpPr>
          <p:spPr>
            <a:xfrm>
              <a:off x="2209800" y="1340834"/>
              <a:ext cx="7741557" cy="7929895"/>
            </a:xfrm>
            <a:custGeom>
              <a:avLst/>
              <a:gdLst/>
              <a:ahLst/>
              <a:cxnLst/>
              <a:rect l="l" t="t" r="r" b="b"/>
              <a:pathLst>
                <a:path w="2006690" h="2055508" extrusionOk="0">
                  <a:moveTo>
                    <a:pt x="0" y="0"/>
                  </a:moveTo>
                  <a:lnTo>
                    <a:pt x="2006690" y="0"/>
                  </a:lnTo>
                  <a:lnTo>
                    <a:pt x="2006690" y="2055508"/>
                  </a:lnTo>
                  <a:lnTo>
                    <a:pt x="0" y="2055508"/>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endParaRPr sz="3200">
                <a:solidFill>
                  <a:schemeClr val="bg1"/>
                </a:solidFill>
                <a:latin typeface="UTM Avo" panose="02040603050506020204" pitchFamily="18"/>
              </a:endParaRPr>
            </a:p>
          </p:txBody>
        </p:sp>
        <p:sp>
          <p:nvSpPr>
            <p:cNvPr id="5" name="Google Shape;107;p5">
              <a:extLst>
                <a:ext uri="{FF2B5EF4-FFF2-40B4-BE49-F238E27FC236}">
                  <a16:creationId xmlns:a16="http://schemas.microsoft.com/office/drawing/2014/main" id="{DFF67A0B-775E-4EE4-65B4-BC7AB28BF54C}"/>
                </a:ext>
              </a:extLst>
            </p:cNvPr>
            <p:cNvSpPr txBox="1"/>
            <p:nvPr/>
          </p:nvSpPr>
          <p:spPr>
            <a:xfrm>
              <a:off x="3980688" y="2455665"/>
              <a:ext cx="5442537" cy="2585283"/>
            </a:xfrm>
            <a:prstGeom prst="rect">
              <a:avLst/>
            </a:prstGeom>
            <a:noFill/>
            <a:ln>
              <a:noFill/>
            </a:ln>
          </p:spPr>
          <p:txBody>
            <a:bodyPr spcFirstLastPara="1" wrap="square" lIns="60950" tIns="30467" rIns="60950" bIns="30467" anchor="t" anchorCtr="0">
              <a:spAutoFit/>
            </a:bodyPr>
            <a:lstStyle/>
            <a:p>
              <a:pPr algn="ctr">
                <a:lnSpc>
                  <a:spcPct val="150000"/>
                </a:lnSpc>
              </a:pPr>
              <a:r>
                <a:rPr lang="vi-VN" sz="3600" b="1" dirty="0">
                  <a:solidFill>
                    <a:schemeClr val="bg1"/>
                  </a:solidFill>
                  <a:latin typeface="UTM Avo" panose="02040603050506020204" pitchFamily="18"/>
                </a:rPr>
                <a:t>Con đường nào dài nhất?</a:t>
              </a:r>
              <a:endParaRPr sz="3600" b="1" dirty="0">
                <a:solidFill>
                  <a:schemeClr val="bg1"/>
                </a:solidFill>
                <a:latin typeface="UTM Avo" panose="02040603050506020204" pitchFamily="18"/>
              </a:endParaRPr>
            </a:p>
          </p:txBody>
        </p:sp>
      </p:grpSp>
      <p:sp>
        <p:nvSpPr>
          <p:cNvPr id="6" name="Google Shape;108;p5">
            <a:extLst>
              <a:ext uri="{FF2B5EF4-FFF2-40B4-BE49-F238E27FC236}">
                <a16:creationId xmlns:a16="http://schemas.microsoft.com/office/drawing/2014/main" id="{6F892209-A86A-C795-CD04-38C7E86D505F}"/>
              </a:ext>
            </a:extLst>
          </p:cNvPr>
          <p:cNvSpPr/>
          <p:nvPr/>
        </p:nvSpPr>
        <p:spPr>
          <a:xfrm>
            <a:off x="7614019" y="4894675"/>
            <a:ext cx="2590800" cy="783844"/>
          </a:xfrm>
          <a:prstGeom prst="wedgeRoundRectCallout">
            <a:avLst>
              <a:gd name="adj1" fmla="val -20833"/>
              <a:gd name="adj2" fmla="val -62970"/>
              <a:gd name="adj3" fmla="val 16667"/>
            </a:avLst>
          </a:prstGeom>
          <a:solidFill>
            <a:schemeClr val="lt1"/>
          </a:solidFill>
          <a:ln w="25400" cap="flat" cmpd="sng">
            <a:solidFill>
              <a:srgbClr val="FD967E"/>
            </a:solidFill>
            <a:prstDash val="solid"/>
            <a:round/>
            <a:headEnd type="none" w="sm" len="sm"/>
            <a:tailEnd type="none" w="sm" len="sm"/>
          </a:ln>
        </p:spPr>
        <p:txBody>
          <a:bodyPr spcFirstLastPara="1" wrap="square" lIns="60950" tIns="30467" rIns="60950" bIns="30467" anchor="ctr" anchorCtr="0">
            <a:noAutofit/>
          </a:bodyPr>
          <a:lstStyle/>
          <a:p>
            <a:pPr algn="ctr"/>
            <a:r>
              <a:rPr lang="vi-VN" sz="3200" dirty="0">
                <a:solidFill>
                  <a:schemeClr val="bg1"/>
                </a:solidFill>
                <a:latin typeface="UTM Avo" panose="02040603050506020204" pitchFamily="18"/>
              </a:rPr>
              <a:t>Đường đời</a:t>
            </a:r>
            <a:endParaRPr sz="3200" dirty="0">
              <a:solidFill>
                <a:schemeClr val="bg1"/>
              </a:solidFill>
              <a:latin typeface="UTM Avo" panose="02040603050506020204" pitchFamily="18"/>
            </a:endParaRPr>
          </a:p>
        </p:txBody>
      </p:sp>
      <p:pic>
        <p:nvPicPr>
          <p:cNvPr id="7" name="Google Shape;109;p5" descr="Đường đời – HUYNH ĐOÀN GIÁO DÂN ĐA MINH">
            <a:extLst>
              <a:ext uri="{FF2B5EF4-FFF2-40B4-BE49-F238E27FC236}">
                <a16:creationId xmlns:a16="http://schemas.microsoft.com/office/drawing/2014/main" id="{B416F9A4-9A88-2B26-0D60-1C37B5313E02}"/>
              </a:ext>
            </a:extLst>
          </p:cNvPr>
          <p:cNvPicPr preferRelativeResize="0"/>
          <p:nvPr/>
        </p:nvPicPr>
        <p:blipFill rotWithShape="1">
          <a:blip r:embed="rId4">
            <a:alphaModFix/>
          </a:blip>
          <a:srcRect l="17503" r="17504"/>
          <a:stretch/>
        </p:blipFill>
        <p:spPr>
          <a:xfrm>
            <a:off x="7300976" y="1571403"/>
            <a:ext cx="3216886" cy="3156991"/>
          </a:xfrm>
          <a:prstGeom prst="rect">
            <a:avLst/>
          </a:prstGeom>
          <a:noFill/>
          <a:ln>
            <a:noFill/>
          </a:ln>
        </p:spPr>
      </p:pic>
    </p:spTree>
    <p:extLst>
      <p:ext uri="{BB962C8B-B14F-4D97-AF65-F5344CB8AC3E}">
        <p14:creationId xmlns:p14="http://schemas.microsoft.com/office/powerpoint/2010/main" val="387523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oogle Shape;115;p6">
            <a:extLst>
              <a:ext uri="{FF2B5EF4-FFF2-40B4-BE49-F238E27FC236}">
                <a16:creationId xmlns:a16="http://schemas.microsoft.com/office/drawing/2014/main" id="{3C1F85FA-AD29-EC7C-BA05-C1F5098AD546}"/>
              </a:ext>
            </a:extLst>
          </p:cNvPr>
          <p:cNvGrpSpPr/>
          <p:nvPr/>
        </p:nvGrpSpPr>
        <p:grpSpPr>
          <a:xfrm>
            <a:off x="1066006" y="1571403"/>
            <a:ext cx="5161038" cy="5286597"/>
            <a:chOff x="2209800" y="1340834"/>
            <a:chExt cx="7741557" cy="7929895"/>
          </a:xfrm>
        </p:grpSpPr>
        <p:sp>
          <p:nvSpPr>
            <p:cNvPr id="4" name="Google Shape;116;p6">
              <a:extLst>
                <a:ext uri="{FF2B5EF4-FFF2-40B4-BE49-F238E27FC236}">
                  <a16:creationId xmlns:a16="http://schemas.microsoft.com/office/drawing/2014/main" id="{3BA73B06-B715-99E2-319F-539EA71D28FD}"/>
                </a:ext>
              </a:extLst>
            </p:cNvPr>
            <p:cNvSpPr/>
            <p:nvPr/>
          </p:nvSpPr>
          <p:spPr>
            <a:xfrm>
              <a:off x="2209800" y="1340834"/>
              <a:ext cx="7741557" cy="7929895"/>
            </a:xfrm>
            <a:custGeom>
              <a:avLst/>
              <a:gdLst/>
              <a:ahLst/>
              <a:cxnLst/>
              <a:rect l="l" t="t" r="r" b="b"/>
              <a:pathLst>
                <a:path w="2006690" h="2055508" extrusionOk="0">
                  <a:moveTo>
                    <a:pt x="0" y="0"/>
                  </a:moveTo>
                  <a:lnTo>
                    <a:pt x="2006690" y="0"/>
                  </a:lnTo>
                  <a:lnTo>
                    <a:pt x="2006690" y="2055508"/>
                  </a:lnTo>
                  <a:lnTo>
                    <a:pt x="0" y="2055508"/>
                  </a:lnTo>
                  <a:lnTo>
                    <a:pt x="0" y="0"/>
                  </a:lnTo>
                  <a:close/>
                </a:path>
              </a:pathLst>
            </a:custGeom>
            <a:blipFill rotWithShape="1">
              <a:blip r:embed="rId3">
                <a:alphaModFix/>
              </a:blip>
              <a:stretch>
                <a:fillRect/>
              </a:stretch>
            </a:blipFill>
            <a:ln>
              <a:noFill/>
            </a:ln>
          </p:spPr>
          <p:txBody>
            <a:bodyPr spcFirstLastPara="1" wrap="square" lIns="60950" tIns="30467" rIns="60950" bIns="30467" anchor="t" anchorCtr="0">
              <a:noAutofit/>
            </a:bodyPr>
            <a:lstStyle/>
            <a:p>
              <a:endParaRPr sz="800">
                <a:solidFill>
                  <a:schemeClr val="bg1"/>
                </a:solidFill>
                <a:latin typeface="UTM Avo" panose="02040603050506020204" pitchFamily="18"/>
              </a:endParaRPr>
            </a:p>
          </p:txBody>
        </p:sp>
        <p:sp>
          <p:nvSpPr>
            <p:cNvPr id="5" name="Google Shape;117;p6">
              <a:extLst>
                <a:ext uri="{FF2B5EF4-FFF2-40B4-BE49-F238E27FC236}">
                  <a16:creationId xmlns:a16="http://schemas.microsoft.com/office/drawing/2014/main" id="{AE395C3C-6582-5CFE-64E7-036658C02D54}"/>
                </a:ext>
              </a:extLst>
            </p:cNvPr>
            <p:cNvSpPr txBox="1"/>
            <p:nvPr/>
          </p:nvSpPr>
          <p:spPr>
            <a:xfrm>
              <a:off x="3810000" y="2402867"/>
              <a:ext cx="5791200" cy="2862859"/>
            </a:xfrm>
            <a:prstGeom prst="rect">
              <a:avLst/>
            </a:prstGeom>
            <a:noFill/>
            <a:ln>
              <a:noFill/>
            </a:ln>
          </p:spPr>
          <p:txBody>
            <a:bodyPr spcFirstLastPara="1" wrap="square" lIns="60950" tIns="30467" rIns="60950" bIns="30467" anchor="t" anchorCtr="0">
              <a:spAutoFit/>
            </a:bodyPr>
            <a:lstStyle/>
            <a:p>
              <a:pPr algn="ctr">
                <a:lnSpc>
                  <a:spcPct val="150000"/>
                </a:lnSpc>
              </a:pPr>
              <a:r>
                <a:rPr lang="vi-VN" sz="2667" b="1" dirty="0">
                  <a:solidFill>
                    <a:schemeClr val="bg1"/>
                  </a:solidFill>
                  <a:latin typeface="UTM Avo" panose="02040603050506020204" pitchFamily="18"/>
                </a:rPr>
                <a:t>Cái gì mà đi thì nằm, đứng cũng nằm, nhưng nằm lại đứng?</a:t>
              </a:r>
              <a:endParaRPr sz="2667" b="1" dirty="0">
                <a:solidFill>
                  <a:schemeClr val="bg1"/>
                </a:solidFill>
                <a:latin typeface="UTM Avo" panose="02040603050506020204" pitchFamily="18"/>
              </a:endParaRPr>
            </a:p>
          </p:txBody>
        </p:sp>
      </p:grpSp>
      <p:sp>
        <p:nvSpPr>
          <p:cNvPr id="6" name="Google Shape;118;p6">
            <a:extLst>
              <a:ext uri="{FF2B5EF4-FFF2-40B4-BE49-F238E27FC236}">
                <a16:creationId xmlns:a16="http://schemas.microsoft.com/office/drawing/2014/main" id="{9941A1A3-822E-8512-2480-A2A59827F7ED}"/>
              </a:ext>
            </a:extLst>
          </p:cNvPr>
          <p:cNvSpPr/>
          <p:nvPr/>
        </p:nvSpPr>
        <p:spPr>
          <a:xfrm>
            <a:off x="7759181" y="4710954"/>
            <a:ext cx="2590800" cy="783844"/>
          </a:xfrm>
          <a:prstGeom prst="wedgeRoundRectCallout">
            <a:avLst>
              <a:gd name="adj1" fmla="val -20833"/>
              <a:gd name="adj2" fmla="val -64525"/>
              <a:gd name="adj3" fmla="val 16667"/>
            </a:avLst>
          </a:prstGeom>
          <a:solidFill>
            <a:schemeClr val="lt1"/>
          </a:solidFill>
          <a:ln w="25400" cap="flat" cmpd="sng">
            <a:solidFill>
              <a:srgbClr val="FD967E"/>
            </a:solidFill>
            <a:prstDash val="solid"/>
            <a:round/>
            <a:headEnd type="none" w="sm" len="sm"/>
            <a:tailEnd type="none" w="sm" len="sm"/>
          </a:ln>
        </p:spPr>
        <p:txBody>
          <a:bodyPr spcFirstLastPara="1" wrap="square" lIns="60950" tIns="30467" rIns="60950" bIns="30467" anchor="ctr" anchorCtr="0">
            <a:noAutofit/>
          </a:bodyPr>
          <a:lstStyle/>
          <a:p>
            <a:pPr algn="ctr"/>
            <a:r>
              <a:rPr lang="vi-VN" sz="2933" dirty="0">
                <a:solidFill>
                  <a:schemeClr val="bg1"/>
                </a:solidFill>
                <a:latin typeface="UTM Avo" panose="02040603050506020204" pitchFamily="18"/>
              </a:rPr>
              <a:t>Bàn chân</a:t>
            </a:r>
            <a:endParaRPr sz="622" dirty="0">
              <a:solidFill>
                <a:schemeClr val="bg1"/>
              </a:solidFill>
              <a:latin typeface="UTM Avo" panose="02040603050506020204" pitchFamily="18"/>
            </a:endParaRPr>
          </a:p>
        </p:txBody>
      </p:sp>
      <p:pic>
        <p:nvPicPr>
          <p:cNvPr id="7" name="Google Shape;119;p6" descr="Sự thật phũ phàng về bàn chân số 'sướng'">
            <a:extLst>
              <a:ext uri="{FF2B5EF4-FFF2-40B4-BE49-F238E27FC236}">
                <a16:creationId xmlns:a16="http://schemas.microsoft.com/office/drawing/2014/main" id="{1BF15701-1849-16DF-138A-2D159DC06D68}"/>
              </a:ext>
            </a:extLst>
          </p:cNvPr>
          <p:cNvPicPr preferRelativeResize="0"/>
          <p:nvPr/>
        </p:nvPicPr>
        <p:blipFill rotWithShape="1">
          <a:blip r:embed="rId4">
            <a:alphaModFix/>
          </a:blip>
          <a:srcRect/>
          <a:stretch/>
        </p:blipFill>
        <p:spPr>
          <a:xfrm>
            <a:off x="6983168" y="1571403"/>
            <a:ext cx="4142826" cy="2859913"/>
          </a:xfrm>
          <a:prstGeom prst="rect">
            <a:avLst/>
          </a:prstGeom>
          <a:noFill/>
          <a:ln>
            <a:noFill/>
          </a:ln>
        </p:spPr>
      </p:pic>
    </p:spTree>
    <p:extLst>
      <p:ext uri="{BB962C8B-B14F-4D97-AF65-F5344CB8AC3E}">
        <p14:creationId xmlns:p14="http://schemas.microsoft.com/office/powerpoint/2010/main" val="141520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Tiếng việt (1)">
            <a:extLst>
              <a:ext uri="{FF2B5EF4-FFF2-40B4-BE49-F238E27FC236}">
                <a16:creationId xmlns:a16="http://schemas.microsoft.com/office/drawing/2014/main" id="{2561DA70-C5C3-4B1C-BCF1-5AE58EB49A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6413"/>
          </a:xfrm>
          <a:prstGeom prst="rect">
            <a:avLst/>
          </a:prstGeom>
        </p:spPr>
      </p:pic>
      <p:pic>
        <p:nvPicPr>
          <p:cNvPr id="2" name="Picture 1">
            <a:hlinkClick r:id="rId3"/>
            <a:extLst>
              <a:ext uri="{FF2B5EF4-FFF2-40B4-BE49-F238E27FC236}">
                <a16:creationId xmlns:a16="http://schemas.microsoft.com/office/drawing/2014/main" id="{F000A39C-E199-47F6-60BB-5B0E2DF3C950}"/>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62163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45;p11">
            <a:extLst>
              <a:ext uri="{FF2B5EF4-FFF2-40B4-BE49-F238E27FC236}">
                <a16:creationId xmlns:a16="http://schemas.microsoft.com/office/drawing/2014/main" id="{4AC3F933-FB5D-9AD0-4D99-482C157A4742}"/>
              </a:ext>
            </a:extLst>
          </p:cNvPr>
          <p:cNvSpPr txBox="1"/>
          <p:nvPr/>
        </p:nvSpPr>
        <p:spPr>
          <a:xfrm>
            <a:off x="3048000" y="1198474"/>
            <a:ext cx="6096000" cy="412394"/>
          </a:xfrm>
          <a:prstGeom prst="rect">
            <a:avLst/>
          </a:prstGeom>
          <a:noFill/>
          <a:ln>
            <a:noFill/>
          </a:ln>
        </p:spPr>
        <p:txBody>
          <a:bodyPr spcFirstLastPara="1" wrap="square" lIns="60950" tIns="30467" rIns="60950" bIns="30467" anchor="t" anchorCtr="0">
            <a:spAutoFit/>
          </a:bodyPr>
          <a:lstStyle/>
          <a:p>
            <a:pPr algn="ctr">
              <a:lnSpc>
                <a:spcPct val="114000"/>
              </a:lnSpc>
              <a:buClr>
                <a:schemeClr val="accent2"/>
              </a:buClr>
              <a:buSzPts val="4400"/>
            </a:pPr>
            <a:r>
              <a:rPr lang="vi-VN" sz="2000" b="1" dirty="0">
                <a:solidFill>
                  <a:schemeClr val="bg1"/>
                </a:solidFill>
                <a:latin typeface="UTM Avo" panose="02040603050506020204" pitchFamily="18"/>
              </a:rPr>
              <a:t>1. Đọc đoạn văn và trả lời câu hỏi</a:t>
            </a:r>
            <a:endParaRPr sz="2000" b="1" dirty="0">
              <a:solidFill>
                <a:schemeClr val="bg1"/>
              </a:solidFill>
              <a:latin typeface="UTM Avo" panose="02040603050506020204" pitchFamily="18"/>
            </a:endParaRPr>
          </a:p>
        </p:txBody>
      </p:sp>
      <p:sp>
        <p:nvSpPr>
          <p:cNvPr id="5" name="Google Shape;147;p11">
            <a:extLst>
              <a:ext uri="{FF2B5EF4-FFF2-40B4-BE49-F238E27FC236}">
                <a16:creationId xmlns:a16="http://schemas.microsoft.com/office/drawing/2014/main" id="{985193ED-5E0A-A74C-D74A-39585D80AB91}"/>
              </a:ext>
            </a:extLst>
          </p:cNvPr>
          <p:cNvSpPr txBox="1"/>
          <p:nvPr/>
        </p:nvSpPr>
        <p:spPr>
          <a:xfrm>
            <a:off x="711200" y="1610868"/>
            <a:ext cx="10638971" cy="5233714"/>
          </a:xfrm>
          <a:prstGeom prst="rect">
            <a:avLst/>
          </a:prstGeom>
          <a:noFill/>
          <a:ln>
            <a:noFill/>
          </a:ln>
        </p:spPr>
        <p:txBody>
          <a:bodyPr spcFirstLastPara="1" wrap="square" lIns="60950" tIns="30467" rIns="60950" bIns="30467" anchor="t" anchorCtr="0">
            <a:spAutoFit/>
          </a:bodyPr>
          <a:lstStyle/>
          <a:p>
            <a:pPr algn="ctr">
              <a:lnSpc>
                <a:spcPct val="150000"/>
              </a:lnSpc>
            </a:pPr>
            <a:r>
              <a:rPr lang="vi-VN" b="1" dirty="0">
                <a:solidFill>
                  <a:schemeClr val="bg1"/>
                </a:solidFill>
                <a:latin typeface="UTM Avo" panose="02040603050506020204" pitchFamily="18"/>
              </a:rPr>
              <a:t>Du lịch khám phá</a:t>
            </a:r>
            <a:endParaRPr b="1" dirty="0">
              <a:solidFill>
                <a:schemeClr val="bg1"/>
              </a:solidFill>
              <a:latin typeface="UTM Avo" panose="02040603050506020204" pitchFamily="18"/>
            </a:endParaRPr>
          </a:p>
          <a:p>
            <a:pPr algn="just">
              <a:lnSpc>
                <a:spcPct val="150000"/>
              </a:lnSpc>
            </a:pPr>
            <a:r>
              <a:rPr lang="en-US" i="1">
                <a:solidFill>
                  <a:schemeClr val="bg1"/>
                </a:solidFill>
                <a:latin typeface="UTM Avo" panose="02040603050506020204" pitchFamily="18"/>
              </a:rPr>
              <a:t>	</a:t>
            </a:r>
            <a:r>
              <a:rPr lang="vi-VN" i="1">
                <a:solidFill>
                  <a:schemeClr val="bg1"/>
                </a:solidFill>
                <a:latin typeface="UTM Avo" panose="02040603050506020204" pitchFamily="18"/>
              </a:rPr>
              <a:t>Ngày </a:t>
            </a:r>
            <a:r>
              <a:rPr lang="vi-VN" i="1" dirty="0">
                <a:solidFill>
                  <a:schemeClr val="bg1"/>
                </a:solidFill>
                <a:latin typeface="UTM Avo" panose="02040603050506020204" pitchFamily="18"/>
              </a:rPr>
              <a:t>nay, du lịch khám phá đang trở thành xu hướng ưa thích của nhiều du khách. Du lịch khám phá không chỉ dành cho người lớn mà còn có những hình thức rất hấp dẫn dành cho trẻ em. Một trong những hình thức ấy là trải nghiệm cuộc sống ở các nông trại giáo dục. Vì các nông trại ở không xa thành phố, đường giao thông thuận tiện, du khách có thể đi xe buýt. Đến nông trại, trẻ em sẽ được tham quan các khu cây trồng, vật nuôi, tự tay trồng cây, tuổi cây và cho một số vật nuôi như gà, vịt, thỏ, dê,... ăn. Các em còn </a:t>
            </a:r>
            <a:r>
              <a:rPr lang="vi-VN" i="1">
                <a:solidFill>
                  <a:schemeClr val="bg1"/>
                </a:solidFill>
                <a:latin typeface="UTM Avo" panose="02040603050506020204" pitchFamily="18"/>
              </a:rPr>
              <a:t>được c</a:t>
            </a:r>
            <a:r>
              <a:rPr lang="en-US" i="1">
                <a:solidFill>
                  <a:schemeClr val="bg1"/>
                </a:solidFill>
                <a:latin typeface="UTM Avo" panose="02040603050506020204" pitchFamily="18"/>
              </a:rPr>
              <a:t>ưỡ</a:t>
            </a:r>
            <a:r>
              <a:rPr lang="vi-VN" i="1">
                <a:solidFill>
                  <a:schemeClr val="bg1"/>
                </a:solidFill>
                <a:latin typeface="UTM Avo" panose="02040603050506020204" pitchFamily="18"/>
              </a:rPr>
              <a:t>i </a:t>
            </a:r>
            <a:r>
              <a:rPr lang="vi-VN" i="1" dirty="0">
                <a:solidFill>
                  <a:schemeClr val="bg1"/>
                </a:solidFill>
                <a:latin typeface="UTM Avo" panose="02040603050506020204" pitchFamily="18"/>
              </a:rPr>
              <a:t>ngựa, bắt cả và tham gia nhiều trò chơi hấp dẫn.</a:t>
            </a:r>
            <a:endParaRPr i="1" dirty="0">
              <a:solidFill>
                <a:schemeClr val="bg1"/>
              </a:solidFill>
              <a:latin typeface="UTM Avo" panose="02040603050506020204" pitchFamily="18"/>
            </a:endParaRPr>
          </a:p>
          <a:p>
            <a:pPr algn="r">
              <a:lnSpc>
                <a:spcPct val="150000"/>
              </a:lnSpc>
            </a:pPr>
            <a:r>
              <a:rPr lang="vi-VN" dirty="0">
                <a:solidFill>
                  <a:schemeClr val="bg1"/>
                </a:solidFill>
                <a:latin typeface="UTM Avo" panose="02040603050506020204" pitchFamily="18"/>
              </a:rPr>
              <a:t>MINH AN</a:t>
            </a:r>
            <a:endParaRPr dirty="0">
              <a:solidFill>
                <a:schemeClr val="bg1"/>
              </a:solidFill>
              <a:latin typeface="UTM Avo" panose="02040603050506020204" pitchFamily="18"/>
            </a:endParaRPr>
          </a:p>
          <a:p>
            <a:pPr algn="just">
              <a:lnSpc>
                <a:spcPct val="150000"/>
              </a:lnSpc>
            </a:pPr>
            <a:r>
              <a:rPr lang="vi-VN" dirty="0">
                <a:solidFill>
                  <a:schemeClr val="bg1"/>
                </a:solidFill>
                <a:latin typeface="UTM Avo" panose="02040603050506020204" pitchFamily="18"/>
              </a:rPr>
              <a:t>a) Tìm trong đoạn văn trên các từ ngữ về du lịch (tên hoạt động du lịch, khách du lịch, phương tiện đi lại, địa điểm du lịch, hoạt động ở địa điểm du lịch,...).</a:t>
            </a:r>
            <a:endParaRPr dirty="0">
              <a:solidFill>
                <a:schemeClr val="bg1"/>
              </a:solidFill>
              <a:latin typeface="UTM Avo" panose="02040603050506020204" pitchFamily="18"/>
            </a:endParaRPr>
          </a:p>
          <a:p>
            <a:pPr>
              <a:lnSpc>
                <a:spcPct val="150000"/>
              </a:lnSpc>
            </a:pPr>
            <a:r>
              <a:rPr lang="vi-VN" dirty="0">
                <a:solidFill>
                  <a:schemeClr val="bg1"/>
                </a:solidFill>
                <a:latin typeface="UTM Avo" panose="02040603050506020204" pitchFamily="18"/>
              </a:rPr>
              <a:t>b) Tìm thêm ở ngoài đoạn văn trên những từ ngữ khác về du lịch.</a:t>
            </a:r>
            <a:endParaRPr dirty="0">
              <a:solidFill>
                <a:schemeClr val="bg1"/>
              </a:solidFill>
              <a:latin typeface="UTM Avo" panose="02040603050506020204" pitchFamily="18"/>
            </a:endParaRPr>
          </a:p>
        </p:txBody>
      </p:sp>
    </p:spTree>
    <p:extLst>
      <p:ext uri="{BB962C8B-B14F-4D97-AF65-F5344CB8AC3E}">
        <p14:creationId xmlns:p14="http://schemas.microsoft.com/office/powerpoint/2010/main" val="325234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53;p12">
            <a:extLst>
              <a:ext uri="{FF2B5EF4-FFF2-40B4-BE49-F238E27FC236}">
                <a16:creationId xmlns:a16="http://schemas.microsoft.com/office/drawing/2014/main" id="{8CCA5A87-8966-23C8-4970-BFC13F42F627}"/>
              </a:ext>
            </a:extLst>
          </p:cNvPr>
          <p:cNvSpPr txBox="1"/>
          <p:nvPr/>
        </p:nvSpPr>
        <p:spPr>
          <a:xfrm>
            <a:off x="774475" y="2014132"/>
            <a:ext cx="10643050" cy="2277520"/>
          </a:xfrm>
          <a:prstGeom prst="rect">
            <a:avLst/>
          </a:prstGeom>
          <a:noFill/>
          <a:ln>
            <a:noFill/>
          </a:ln>
        </p:spPr>
        <p:txBody>
          <a:bodyPr spcFirstLastPara="1" wrap="square" lIns="60950" tIns="30467" rIns="60950" bIns="30467" anchor="t" anchorCtr="0">
            <a:spAutoFit/>
          </a:bodyPr>
          <a:lstStyle/>
          <a:p>
            <a:pPr algn="just">
              <a:lnSpc>
                <a:spcPct val="150000"/>
              </a:lnSpc>
              <a:buSzPts val="3600"/>
            </a:pPr>
            <a:r>
              <a:rPr lang="vi-VN" sz="2400" dirty="0">
                <a:solidFill>
                  <a:schemeClr val="bg1"/>
                </a:solidFill>
                <a:latin typeface="UTM Avo" panose="02040603050506020204" pitchFamily="18"/>
              </a:rPr>
              <a:t>a. Các từ ngữ về du lịch (tên hoạt động, khách du lịch, phương tiện đi lại, địa điểm du lịch, hoạt động ở địa điểm du lịch,...) trong đoạn văn: </a:t>
            </a:r>
            <a:r>
              <a:rPr lang="vi-VN" sz="2400" i="1" dirty="0">
                <a:solidFill>
                  <a:schemeClr val="bg1"/>
                </a:solidFill>
                <a:latin typeface="UTM Avo" panose="02040603050506020204" pitchFamily="18"/>
              </a:rPr>
              <a:t>du lịch khám phá; du khách; xe buýt; nông trại; tham quan, trồng cây, tưới cây, cưỡi ngựa, bắt cá, cho con vật ăn;...</a:t>
            </a:r>
            <a:endParaRPr sz="622" dirty="0">
              <a:solidFill>
                <a:schemeClr val="bg1"/>
              </a:solidFill>
              <a:latin typeface="UTM Avo" panose="02040603050506020204" pitchFamily="18"/>
            </a:endParaRPr>
          </a:p>
        </p:txBody>
      </p:sp>
      <p:sp>
        <p:nvSpPr>
          <p:cNvPr id="4" name="Google Shape;154;p12">
            <a:extLst>
              <a:ext uri="{FF2B5EF4-FFF2-40B4-BE49-F238E27FC236}">
                <a16:creationId xmlns:a16="http://schemas.microsoft.com/office/drawing/2014/main" id="{A5ACD2A8-5632-BB0E-0C77-859CBC93DFA0}"/>
              </a:ext>
            </a:extLst>
          </p:cNvPr>
          <p:cNvSpPr txBox="1"/>
          <p:nvPr/>
        </p:nvSpPr>
        <p:spPr>
          <a:xfrm>
            <a:off x="4939500" y="1343099"/>
            <a:ext cx="2313000" cy="497893"/>
          </a:xfrm>
          <a:prstGeom prst="rect">
            <a:avLst/>
          </a:prstGeom>
          <a:noFill/>
          <a:ln>
            <a:noFill/>
          </a:ln>
        </p:spPr>
        <p:txBody>
          <a:bodyPr spcFirstLastPara="1" wrap="square" lIns="60950" tIns="60950" rIns="60950" bIns="60950" anchor="t" anchorCtr="0">
            <a:noAutofit/>
          </a:bodyPr>
          <a:lstStyle/>
          <a:p>
            <a:pPr algn="ctr"/>
            <a:r>
              <a:rPr lang="vi-VN" sz="2800" b="1" dirty="0">
                <a:solidFill>
                  <a:schemeClr val="bg1"/>
                </a:solidFill>
                <a:latin typeface="UTM Avo" panose="02040603050506020204" pitchFamily="18"/>
                <a:ea typeface="Calibri"/>
                <a:cs typeface="Calibri"/>
                <a:sym typeface="Calibri"/>
              </a:rPr>
              <a:t>Gợi ý</a:t>
            </a:r>
            <a:endParaRPr sz="2800" b="1" dirty="0">
              <a:solidFill>
                <a:schemeClr val="bg1"/>
              </a:solidFill>
              <a:latin typeface="UTM Avo" panose="02040603050506020204" pitchFamily="18"/>
              <a:ea typeface="Calibri"/>
              <a:cs typeface="Calibri"/>
              <a:sym typeface="Calibri"/>
            </a:endParaRPr>
          </a:p>
        </p:txBody>
      </p:sp>
      <p:sp>
        <p:nvSpPr>
          <p:cNvPr id="7" name="Freeform 3">
            <a:extLst>
              <a:ext uri="{FF2B5EF4-FFF2-40B4-BE49-F238E27FC236}">
                <a16:creationId xmlns:a16="http://schemas.microsoft.com/office/drawing/2014/main" id="{5783417A-2B92-AA81-A36F-8BB1C252081A}"/>
              </a:ext>
            </a:extLst>
          </p:cNvPr>
          <p:cNvSpPr>
            <a:spLocks noChangeAspect="1"/>
          </p:cNvSpPr>
          <p:nvPr/>
        </p:nvSpPr>
        <p:spPr>
          <a:xfrm rot="-569099">
            <a:off x="5960327" y="4418429"/>
            <a:ext cx="3875103" cy="2518817"/>
          </a:xfrm>
          <a:custGeom>
            <a:avLst/>
            <a:gdLst/>
            <a:ahLst/>
            <a:cxnLst/>
            <a:rect l="l" t="t" r="r" b="b"/>
            <a:pathLst>
              <a:path w="6926770" h="4502400">
                <a:moveTo>
                  <a:pt x="0" y="0"/>
                </a:moveTo>
                <a:lnTo>
                  <a:pt x="6926769" y="0"/>
                </a:lnTo>
                <a:lnTo>
                  <a:pt x="6926769" y="4502400"/>
                </a:lnTo>
                <a:lnTo>
                  <a:pt x="0" y="4502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4">
            <a:extLst>
              <a:ext uri="{FF2B5EF4-FFF2-40B4-BE49-F238E27FC236}">
                <a16:creationId xmlns:a16="http://schemas.microsoft.com/office/drawing/2014/main" id="{7D495751-9093-97BB-62DA-A32B1F5C5F20}"/>
              </a:ext>
            </a:extLst>
          </p:cNvPr>
          <p:cNvSpPr>
            <a:spLocks noChangeAspect="1"/>
          </p:cNvSpPr>
          <p:nvPr/>
        </p:nvSpPr>
        <p:spPr>
          <a:xfrm rot="-896822" flipH="1">
            <a:off x="2581710" y="4097956"/>
            <a:ext cx="3426599" cy="2899759"/>
          </a:xfrm>
          <a:custGeom>
            <a:avLst/>
            <a:gdLst/>
            <a:ahLst/>
            <a:cxnLst/>
            <a:rect l="l" t="t" r="r" b="b"/>
            <a:pathLst>
              <a:path w="5834677" h="4937596">
                <a:moveTo>
                  <a:pt x="5834678" y="0"/>
                </a:moveTo>
                <a:lnTo>
                  <a:pt x="0" y="0"/>
                </a:lnTo>
                <a:lnTo>
                  <a:pt x="0" y="4937596"/>
                </a:lnTo>
                <a:lnTo>
                  <a:pt x="5834678" y="4937596"/>
                </a:lnTo>
                <a:lnTo>
                  <a:pt x="5834678"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88797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60;g2b492ddc66d_0_0">
            <a:extLst>
              <a:ext uri="{FF2B5EF4-FFF2-40B4-BE49-F238E27FC236}">
                <a16:creationId xmlns:a16="http://schemas.microsoft.com/office/drawing/2014/main" id="{959992C6-DAC7-6353-6145-151971CCCB29}"/>
              </a:ext>
            </a:extLst>
          </p:cNvPr>
          <p:cNvSpPr txBox="1"/>
          <p:nvPr/>
        </p:nvSpPr>
        <p:spPr>
          <a:xfrm>
            <a:off x="631371" y="1840992"/>
            <a:ext cx="10929257" cy="3529145"/>
          </a:xfrm>
          <a:prstGeom prst="rect">
            <a:avLst/>
          </a:prstGeom>
          <a:noFill/>
          <a:ln>
            <a:noFill/>
          </a:ln>
        </p:spPr>
        <p:txBody>
          <a:bodyPr spcFirstLastPara="1" wrap="square" lIns="60950" tIns="30467" rIns="60950" bIns="30467" anchor="t" anchorCtr="0">
            <a:spAutoFit/>
          </a:bodyPr>
          <a:lstStyle/>
          <a:p>
            <a:pPr marL="304815" algn="just">
              <a:lnSpc>
                <a:spcPct val="150000"/>
              </a:lnSpc>
            </a:pPr>
            <a:endParaRPr sz="622" dirty="0">
              <a:solidFill>
                <a:schemeClr val="bg1"/>
              </a:solidFill>
              <a:latin typeface="UTM Avo" panose="02040603050506020204" pitchFamily="18"/>
            </a:endParaRPr>
          </a:p>
          <a:p>
            <a:pPr marL="304815" algn="just">
              <a:lnSpc>
                <a:spcPct val="150000"/>
              </a:lnSpc>
            </a:pPr>
            <a:r>
              <a:rPr lang="vi-VN" sz="2400" dirty="0">
                <a:solidFill>
                  <a:schemeClr val="bg1"/>
                </a:solidFill>
                <a:latin typeface="UTM Avo" panose="02040603050506020204" pitchFamily="18"/>
              </a:rPr>
              <a:t>b. Các từ ngữ về du lịch (tên hoạt động, khách du lịch, phương tiện đi lại, địa điểm du lịch, hoạt động ở địa điểm du lịch,...) ngoài đoạn văn: </a:t>
            </a:r>
            <a:r>
              <a:rPr lang="vi-VN" sz="2400" i="1" dirty="0">
                <a:solidFill>
                  <a:schemeClr val="bg1"/>
                </a:solidFill>
                <a:latin typeface="UTM Avo" panose="02040603050506020204" pitchFamily="18"/>
              </a:rPr>
              <a:t>du lịch văn hoá, du lịch thể thao, du lịch sinh thái, du lịch nghỉ dưỡng, du lịch mạo hiểm; khách du lịch, khách tham quan; danh lam thắng cảnh, đền chùa, rừng, vườn cây, sông nước, chợ nổi; xe lửa, xe điện, máy bay; câu cá, cắm trại,...</a:t>
            </a:r>
            <a:endParaRPr sz="2400" i="1" dirty="0">
              <a:solidFill>
                <a:schemeClr val="bg1"/>
              </a:solidFill>
              <a:latin typeface="UTM Avo" panose="02040603050506020204" pitchFamily="18"/>
            </a:endParaRPr>
          </a:p>
        </p:txBody>
      </p:sp>
      <p:sp>
        <p:nvSpPr>
          <p:cNvPr id="5" name="Google Shape;154;p12">
            <a:extLst>
              <a:ext uri="{FF2B5EF4-FFF2-40B4-BE49-F238E27FC236}">
                <a16:creationId xmlns:a16="http://schemas.microsoft.com/office/drawing/2014/main" id="{9931D929-A363-25F3-724A-A787C0746E9B}"/>
              </a:ext>
            </a:extLst>
          </p:cNvPr>
          <p:cNvSpPr txBox="1"/>
          <p:nvPr/>
        </p:nvSpPr>
        <p:spPr>
          <a:xfrm>
            <a:off x="4939500" y="1343099"/>
            <a:ext cx="2313000" cy="497893"/>
          </a:xfrm>
          <a:prstGeom prst="rect">
            <a:avLst/>
          </a:prstGeom>
          <a:noFill/>
          <a:ln>
            <a:noFill/>
          </a:ln>
        </p:spPr>
        <p:txBody>
          <a:bodyPr spcFirstLastPara="1" wrap="square" lIns="60950" tIns="60950" rIns="60950" bIns="60950" anchor="t" anchorCtr="0">
            <a:noAutofit/>
          </a:bodyPr>
          <a:lstStyle/>
          <a:p>
            <a:pPr algn="ctr"/>
            <a:r>
              <a:rPr lang="vi-VN" sz="2800" b="1" dirty="0">
                <a:solidFill>
                  <a:schemeClr val="bg1"/>
                </a:solidFill>
                <a:latin typeface="UTM Avo" panose="02040603050506020204" pitchFamily="18"/>
                <a:ea typeface="Calibri"/>
                <a:cs typeface="Calibri"/>
                <a:sym typeface="Calibri"/>
              </a:rPr>
              <a:t>Gợi ý</a:t>
            </a:r>
            <a:endParaRPr sz="2800" b="1" dirty="0">
              <a:solidFill>
                <a:schemeClr val="bg1"/>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106807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624</Words>
  <Application>Microsoft Office PowerPoint</Application>
  <PresentationFormat>Widescreen</PresentationFormat>
  <Paragraphs>31</Paragraphs>
  <Slides>15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Calibri Light</vt:lpstr>
      <vt:lpstr>Calibri</vt:lpstr>
      <vt:lpstr>Arial</vt:lpstr>
      <vt:lpstr>UTM Avo</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OnePercent</cp:lastModifiedBy>
  <cp:revision>47</cp:revision>
  <dcterms:created xsi:type="dcterms:W3CDTF">2023-10-19T01:39:18Z</dcterms:created>
  <dcterms:modified xsi:type="dcterms:W3CDTF">2024-02-19T07:01:04Z</dcterms:modified>
</cp:coreProperties>
</file>