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455" r:id="rId2"/>
    <p:sldId id="437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23" r:id="rId17"/>
    <p:sldId id="451" r:id="rId18"/>
    <p:sldId id="452" r:id="rId19"/>
    <p:sldId id="454" r:id="rId20"/>
    <p:sldId id="4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BD81ED-864A-4AAE-B60E-8D6A1E674BB1}">
          <p14:sldIdLst>
            <p14:sldId id="455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</p14:sldIdLst>
        </p14:section>
        <p14:section name="Untitled Section" id="{D435F82B-04AE-4801-9F1A-B826A44FD4EB}">
          <p14:sldIdLst>
            <p14:sldId id="450"/>
            <p14:sldId id="423"/>
            <p14:sldId id="451"/>
            <p14:sldId id="452"/>
            <p14:sldId id="454"/>
            <p14:sldId id="45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E3"/>
    <a:srgbClr val="0000FF"/>
    <a:srgbClr val="4472C4"/>
    <a:srgbClr val="29AD9C"/>
    <a:srgbClr val="29AE9D"/>
    <a:srgbClr val="FF7707"/>
    <a:srgbClr val="81B7D9"/>
    <a:srgbClr val="61EBF9"/>
    <a:srgbClr val="E51FBB"/>
    <a:srgbClr val="F18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3923" autoAdjust="0"/>
  </p:normalViewPr>
  <p:slideViewPr>
    <p:cSldViewPr snapToGrid="0">
      <p:cViewPr>
        <p:scale>
          <a:sx n="79" d="100"/>
          <a:sy n="79" d="100"/>
        </p:scale>
        <p:origin x="-18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4B90-7FE2-438E-8627-9F649C7C7BB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95E07-2CAC-430A-8627-C82008EBD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7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5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5BF17BB-90D7-48D1-A408-C4A17A18C95C}"/>
              </a:ext>
            </a:extLst>
          </p:cNvPr>
          <p:cNvSpPr/>
          <p:nvPr userDrawn="1"/>
        </p:nvSpPr>
        <p:spPr>
          <a:xfrm>
            <a:off x="11139854" y="0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5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61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17876" y="18627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3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886C01D-8A94-44FA-8C7F-5DB093A0E813}"/>
              </a:ext>
            </a:extLst>
          </p:cNvPr>
          <p:cNvSpPr/>
          <p:nvPr userDrawn="1"/>
        </p:nvSpPr>
        <p:spPr>
          <a:xfrm>
            <a:off x="11308356" y="136525"/>
            <a:ext cx="985092" cy="1196516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5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2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94BE59B-8762-4673-A68F-7BB4BC8F730A}"/>
              </a:ext>
            </a:extLst>
          </p:cNvPr>
          <p:cNvSpPr/>
          <p:nvPr userDrawn="1"/>
        </p:nvSpPr>
        <p:spPr>
          <a:xfrm>
            <a:off x="11134892" y="136523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359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40" r:id="rId5"/>
    <p:sldLayoutId id="2147483697" r:id="rId6"/>
    <p:sldLayoutId id="2147483698" r:id="rId7"/>
    <p:sldLayoutId id="2147483701" r:id="rId8"/>
    <p:sldLayoutId id="214748373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043190" y="1838954"/>
            <a:ext cx="10177786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  <a:endParaRPr lang="en-US" sz="5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trống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trường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422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03" y="543994"/>
            <a:ext cx="203773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Chú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thích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12" y="3681292"/>
            <a:ext cx="1909299" cy="2437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1130" y="2019830"/>
            <a:ext cx="4917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Giá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 (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trống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):</a:t>
            </a:r>
          </a:p>
          <a:p>
            <a:pPr algn="ctr"/>
            <a:r>
              <a:rPr lang="en-US" sz="3600" b="1" i="1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cái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khung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để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đặt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endParaRPr lang="vi-VN" sz="3600" dirty="0"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17" y="3681292"/>
            <a:ext cx="4272455" cy="2908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1459" y="2086886"/>
            <a:ext cx="33475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Ngẫm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nghĩ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: </a:t>
            </a:r>
          </a:p>
          <a:p>
            <a:pPr algn="ctr"/>
            <a:r>
              <a:rPr lang="en-US" sz="3200" dirty="0" err="1">
                <a:cs typeface="Times New Roman" pitchFamily="18" charset="0"/>
              </a:rPr>
              <a:t>Suy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nghĩ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kĩ</a:t>
            </a:r>
            <a:endParaRPr lang="vi-VN" sz="3200" dirty="0">
              <a:cs typeface="Times New Roman" pitchFamily="18" charset="0"/>
            </a:endParaRPr>
          </a:p>
        </p:txBody>
      </p:sp>
      <p:pic>
        <p:nvPicPr>
          <p:cNvPr id="7" name="Picture 3" descr="E:\0000000我图PPT\00001PNG素材\儿童卡通\1124.png">
            <a:extLst>
              <a:ext uri="{FF2B5EF4-FFF2-40B4-BE49-F238E27FC236}">
                <a16:creationId xmlns:a16="http://schemas.microsoft.com/office/drawing/2014/main" xmlns="" id="{7AAF04F6-5696-4210-8C17-354B3CDF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5" y="2019830"/>
            <a:ext cx="3133795" cy="50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2869" y="495010"/>
            <a:ext cx="677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endParaRPr lang="vi-VN" sz="4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294" y="1342018"/>
            <a:ext cx="46908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Cái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trường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em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Mùa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hè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cũng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nghỉ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Suốt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tháng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liền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nằm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ngẫm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nghĩ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Buồn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không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hả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Trong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những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ngày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hè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Bọn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vắng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Chỉ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còn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tiếng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ve</a:t>
            </a:r>
            <a:r>
              <a:rPr lang="en-US" sz="3200" dirty="0"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7146" y="1294721"/>
            <a:ext cx="5019811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Cái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lặng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im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Nghiêng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đầu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trên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giá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Chắc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thấy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chúng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em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Nó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mừng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vui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quá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Kìa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đang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gọi</a:t>
            </a:r>
            <a:r>
              <a:rPr lang="en-US" sz="3200" dirty="0"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Tùng</a:t>
            </a:r>
            <a:r>
              <a:rPr lang="en-US" sz="3200" dirty="0">
                <a:cs typeface="Times New Roman" pitchFamily="18" charset="0"/>
              </a:rPr>
              <a:t>! </a:t>
            </a:r>
            <a:r>
              <a:rPr lang="en-US" sz="3200" dirty="0" err="1">
                <a:cs typeface="Times New Roman" pitchFamily="18" charset="0"/>
              </a:rPr>
              <a:t>Tùng</a:t>
            </a:r>
            <a:r>
              <a:rPr lang="en-US" sz="3200" dirty="0">
                <a:cs typeface="Times New Roman" pitchFamily="18" charset="0"/>
              </a:rPr>
              <a:t>! </a:t>
            </a:r>
            <a:r>
              <a:rPr lang="en-US" sz="3200" dirty="0" err="1">
                <a:cs typeface="Times New Roman" pitchFamily="18" charset="0"/>
              </a:rPr>
              <a:t>Tùng</a:t>
            </a:r>
            <a:r>
              <a:rPr lang="en-US" sz="3200" dirty="0">
                <a:cs typeface="Times New Roman" pitchFamily="18" charset="0"/>
              </a:rPr>
              <a:t>! </a:t>
            </a:r>
            <a:r>
              <a:rPr lang="en-US" sz="3200" dirty="0" err="1">
                <a:cs typeface="Times New Roman" pitchFamily="18" charset="0"/>
              </a:rPr>
              <a:t>Tùng</a:t>
            </a:r>
            <a:r>
              <a:rPr lang="en-US" sz="3200" dirty="0">
                <a:cs typeface="Times New Roman" pitchFamily="18" charset="0"/>
              </a:rPr>
              <a:t>!</a:t>
            </a: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Vào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năm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học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mới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Giọng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vang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tưng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bừng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000" dirty="0">
                <a:cs typeface="Times New Roman" pitchFamily="18" charset="0"/>
              </a:rPr>
              <a:t>THANH THẢO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835294" y="1531897"/>
            <a:ext cx="0" cy="211719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35294" y="4270533"/>
            <a:ext cx="0" cy="192296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07146" y="1456672"/>
            <a:ext cx="0" cy="219242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Terminator 7"/>
          <p:cNvSpPr/>
          <p:nvPr/>
        </p:nvSpPr>
        <p:spPr>
          <a:xfrm>
            <a:off x="161215" y="5788534"/>
            <a:ext cx="6730049" cy="809922"/>
          </a:xfrm>
          <a:prstGeom prst="flowChartTerminator">
            <a:avLst/>
          </a:prstGeom>
          <a:solidFill>
            <a:srgbClr val="0100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 THƠ CHIA LÀM MẤY ĐOẠN ?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115441" y="614855"/>
            <a:ext cx="2518706" cy="695142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ĐOẠN</a:t>
            </a:r>
          </a:p>
        </p:txBody>
      </p:sp>
      <p:sp>
        <p:nvSpPr>
          <p:cNvPr id="10" name="Oval 9"/>
          <p:cNvSpPr/>
          <p:nvPr/>
        </p:nvSpPr>
        <p:spPr>
          <a:xfrm>
            <a:off x="1277454" y="1531897"/>
            <a:ext cx="473719" cy="5064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cs typeface="Times New Roman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296216" y="4196645"/>
            <a:ext cx="463983" cy="5064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6329627" y="1472845"/>
            <a:ext cx="463983" cy="5064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cs typeface="Times New Roman" pitchFamily="18" charset="0"/>
              </a:rPr>
              <a:t>3</a:t>
            </a:r>
            <a:endParaRPr lang="vi-VN" sz="2800" b="1" dirty="0"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907146" y="4196645"/>
            <a:ext cx="0" cy="228524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345252" y="4196645"/>
            <a:ext cx="473719" cy="5064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cs typeface="Times New Roman" pitchFamily="18" charset="0"/>
              </a:rPr>
              <a:t>4</a:t>
            </a:r>
            <a:endParaRPr lang="vi-VN" sz="2800" b="1" dirty="0">
              <a:cs typeface="Times New Roman" pitchFamily="18" charset="0"/>
            </a:endParaRP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xmlns="" id="{B7A07D43-EB43-431B-9ADC-28F4CB0338B6}"/>
              </a:ext>
            </a:extLst>
          </p:cNvPr>
          <p:cNvSpPr/>
          <p:nvPr/>
        </p:nvSpPr>
        <p:spPr>
          <a:xfrm>
            <a:off x="57720" y="575542"/>
            <a:ext cx="2634147" cy="719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 CẢ BÀI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2" y="459092"/>
            <a:ext cx="11808371" cy="619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9544" y="2176272"/>
            <a:ext cx="6300216" cy="1380744"/>
          </a:xfrm>
          <a:prstGeom prst="rect">
            <a:avLst/>
          </a:prstGeom>
          <a:solidFill>
            <a:srgbClr val="FFEDE3"/>
          </a:solidFill>
          <a:ln>
            <a:solidFill>
              <a:srgbClr val="FFE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4144657" y="2266479"/>
            <a:ext cx="46153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0000FF"/>
                </a:solidFill>
                <a:cs typeface="Times New Roman" pitchFamily="18" charset="0"/>
              </a:rPr>
              <a:t>ĐỌC HIỂU</a:t>
            </a:r>
            <a:endParaRPr lang="vi-VN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6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7573" y="543139"/>
            <a:ext cx="663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ai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?</a:t>
            </a:r>
            <a:endParaRPr lang="vi-VN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2322" y="2701747"/>
            <a:ext cx="7263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    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2. Ở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2,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xưng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hô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mật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?</a:t>
            </a:r>
            <a:endParaRPr lang="vi-VN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8336" y="1264748"/>
            <a:ext cx="7263664" cy="10768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vi-VN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28336" y="4489674"/>
            <a:ext cx="7263664" cy="22768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                   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xưng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bọn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”,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ái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Buồn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hả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?”.</a:t>
            </a:r>
            <a:endParaRPr lang="vi-VN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80" y="1264748"/>
            <a:ext cx="481396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Cái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trường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em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Mùa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hè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cũng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nghỉ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Suốt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tháng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liền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nằm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ngẫm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nghĩ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Buồn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không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hả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Trong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những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ngày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hè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Bọn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vắng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Chỉ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còn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tiếng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ve</a:t>
            </a:r>
            <a:r>
              <a:rPr lang="en-US" sz="3200" dirty="0">
                <a:cs typeface="Times New Roman" pitchFamily="18" charset="0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62590" y="547466"/>
            <a:ext cx="0" cy="6310534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8472" y="547466"/>
            <a:ext cx="446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endParaRPr lang="vi-VN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6"/>
          <a:stretch/>
        </p:blipFill>
        <p:spPr>
          <a:xfrm>
            <a:off x="4397072" y="543139"/>
            <a:ext cx="1146572" cy="637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06" y="1174136"/>
            <a:ext cx="1264707" cy="1264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1"/>
          <a:stretch/>
        </p:blipFill>
        <p:spPr>
          <a:xfrm>
            <a:off x="4397071" y="2438843"/>
            <a:ext cx="1010502" cy="79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691" y="521084"/>
            <a:ext cx="10834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3. Qua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cái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trống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ngôi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?</a:t>
            </a:r>
            <a:endParaRPr lang="vi-VN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463" y="2627991"/>
            <a:ext cx="11210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cs typeface="Times New Roman" pitchFamily="18" charset="0"/>
              </a:rPr>
              <a:t>- </a:t>
            </a:r>
            <a:r>
              <a:rPr lang="en-US" sz="3600" dirty="0" err="1">
                <a:cs typeface="Times New Roman" pitchFamily="18" charset="0"/>
              </a:rPr>
              <a:t>Bạn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học</a:t>
            </a:r>
            <a:r>
              <a:rPr lang="en-US" sz="3600" dirty="0">
                <a:cs typeface="Times New Roman" pitchFamily="18" charset="0"/>
              </a:rPr>
              <a:t> sinh </a:t>
            </a:r>
            <a:r>
              <a:rPr lang="en-US" sz="3600" dirty="0" err="1">
                <a:cs typeface="Times New Roman" pitchFamily="18" charset="0"/>
              </a:rPr>
              <a:t>yêu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quý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gắn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bó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với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cái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trống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trường</a:t>
            </a:r>
            <a:r>
              <a:rPr lang="en-US" sz="3600" dirty="0">
                <a:cs typeface="Times New Roman" pitchFamily="18" charset="0"/>
              </a:rPr>
              <a:t>. </a:t>
            </a:r>
            <a:r>
              <a:rPr lang="en-US" sz="3600" dirty="0" err="1">
                <a:cs typeface="Times New Roman" pitchFamily="18" charset="0"/>
              </a:rPr>
              <a:t>Bạn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yêu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quý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cái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trống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trường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vì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yêu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trường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yêu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lớp</a:t>
            </a:r>
            <a:r>
              <a:rPr lang="en-US" sz="3600" dirty="0">
                <a:cs typeface="Times New Roman" pitchFamily="18" charset="0"/>
              </a:rPr>
              <a:t>.</a:t>
            </a:r>
            <a:endParaRPr lang="vi-VN" sz="3600" dirty="0"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1"/>
          <a:stretch/>
        </p:blipFill>
        <p:spPr>
          <a:xfrm>
            <a:off x="-243625" y="662973"/>
            <a:ext cx="1437847" cy="12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0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9260" y="364494"/>
            <a:ext cx="560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khổ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đầu</a:t>
            </a:r>
            <a:endParaRPr lang="vi-VN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08" y="1515521"/>
            <a:ext cx="5416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cs typeface="Times New Roman" pitchFamily="18" charset="0"/>
              </a:rPr>
              <a:t>Cái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trường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em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Mùa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hè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cũng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nghỉ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Suốt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tháng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liền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nằm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ngẫm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nghĩ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Buồn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không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hả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Trong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những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ngày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hè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Bọn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vắng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Chỉ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còn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tiếng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ve</a:t>
            </a:r>
            <a:r>
              <a:rPr lang="en-US" sz="3200" dirty="0">
                <a:cs typeface="Times New Roman" pitchFamily="18" charset="0"/>
              </a:rPr>
              <a:t>?</a:t>
            </a:r>
          </a:p>
          <a:p>
            <a:endParaRPr lang="en-US" sz="3200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8725" y="1741163"/>
            <a:ext cx="56007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cs typeface="Times New Roman" pitchFamily="18" charset="0"/>
              </a:rPr>
              <a:t>Cái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lặng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im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Nghiêng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đầu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trên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giá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Chắc</a:t>
            </a:r>
            <a:r>
              <a:rPr lang="en-US" sz="3200" dirty="0">
                <a:cs typeface="Times New Roman" pitchFamily="18" charset="0"/>
              </a:rPr>
              <a:t> thấy </a:t>
            </a:r>
            <a:r>
              <a:rPr lang="en-US" sz="3200" dirty="0" err="1">
                <a:cs typeface="Times New Roman" pitchFamily="18" charset="0"/>
              </a:rPr>
              <a:t>chúng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em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Nó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mừng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vui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quá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308" y="887714"/>
            <a:ext cx="4238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endParaRPr lang="vi-VN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29" y="4312749"/>
            <a:ext cx="7083972" cy="25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65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AF6A02-1082-4239-8F62-4F2C730EE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14" y="1211887"/>
            <a:ext cx="6005056" cy="47760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B31CC8B-ABEF-4847-94C3-C9CE9426FE77}"/>
              </a:ext>
            </a:extLst>
          </p:cNvPr>
          <p:cNvSpPr/>
          <p:nvPr/>
        </p:nvSpPr>
        <p:spPr>
          <a:xfrm>
            <a:off x="4146728" y="3373368"/>
            <a:ext cx="40511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4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LUYỆN TẬP</a:t>
            </a:r>
            <a:endParaRPr lang="en-US" sz="4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UTM Avo"/>
              <a:cs typeface="Times New Roman" pitchFamily="18" charset="0"/>
            </a:endParaRPr>
          </a:p>
        </p:txBody>
      </p:sp>
      <p:pic>
        <p:nvPicPr>
          <p:cNvPr id="11" name="55">
            <a:extLst>
              <a:ext uri="{FF2B5EF4-FFF2-40B4-BE49-F238E27FC236}">
                <a16:creationId xmlns:a16="http://schemas.microsoft.com/office/drawing/2014/main" xmlns="" id="{A4E03999-78D9-44EB-93F4-688400BA9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0" y="3373368"/>
            <a:ext cx="3549247" cy="3312889"/>
          </a:xfrm>
          <a:prstGeom prst="rect">
            <a:avLst/>
          </a:prstGeom>
        </p:spPr>
      </p:pic>
      <p:pic>
        <p:nvPicPr>
          <p:cNvPr id="12" name="54">
            <a:extLst>
              <a:ext uri="{FF2B5EF4-FFF2-40B4-BE49-F238E27FC236}">
                <a16:creationId xmlns:a16="http://schemas.microsoft.com/office/drawing/2014/main" xmlns="" id="{A0E53A23-6590-4835-BA19-F48CBC9A5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70" y="3592464"/>
            <a:ext cx="3592090" cy="3265537"/>
          </a:xfrm>
          <a:prstGeom prst="rect">
            <a:avLst/>
          </a:prstGeom>
        </p:spPr>
      </p:pic>
      <p:pic>
        <p:nvPicPr>
          <p:cNvPr id="13" name="42">
            <a:extLst>
              <a:ext uri="{FF2B5EF4-FFF2-40B4-BE49-F238E27FC236}">
                <a16:creationId xmlns:a16="http://schemas.microsoft.com/office/drawing/2014/main" xmlns="" id="{5EE46816-CEE4-4965-A34F-880728966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867" y="495286"/>
            <a:ext cx="2177862" cy="32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806164"/>
              </p:ext>
            </p:extLst>
          </p:nvPr>
        </p:nvGraphicFramePr>
        <p:xfrm>
          <a:off x="573111" y="4098895"/>
          <a:ext cx="10926632" cy="2390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3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8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4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9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hỏi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hè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học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3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trống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)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24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trống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)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89" y="1299718"/>
            <a:ext cx="1364348" cy="1282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3834"/>
            <a:ext cx="1179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cs typeface="Times New Roman" pitchFamily="18" charset="0"/>
              </a:rPr>
              <a:t>Hãy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sắp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xếp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các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từ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ngữ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chỉ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hoạt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động</a:t>
            </a:r>
            <a:r>
              <a:rPr lang="en-US" sz="2800" b="1" dirty="0">
                <a:cs typeface="Times New Roman" pitchFamily="18" charset="0"/>
              </a:rPr>
              <a:t>, </a:t>
            </a:r>
            <a:r>
              <a:rPr lang="en-US" sz="2800" b="1" dirty="0" err="1">
                <a:cs typeface="Times New Roman" pitchFamily="18" charset="0"/>
              </a:rPr>
              <a:t>cảm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xúc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của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nhân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vật</a:t>
            </a:r>
            <a:r>
              <a:rPr lang="en-US" sz="2800" b="1" dirty="0">
                <a:cs typeface="Times New Roman" pitchFamily="18" charset="0"/>
              </a:rPr>
              <a:t> “</a:t>
            </a:r>
            <a:r>
              <a:rPr lang="en-US" sz="2800" b="1" dirty="0" err="1">
                <a:cs typeface="Times New Roman" pitchFamily="18" charset="0"/>
              </a:rPr>
              <a:t>trống</a:t>
            </a:r>
            <a:r>
              <a:rPr lang="en-US" sz="2800" b="1" dirty="0">
                <a:cs typeface="Times New Roman" pitchFamily="18" charset="0"/>
              </a:rPr>
              <a:t>” </a:t>
            </a:r>
            <a:r>
              <a:rPr lang="en-US" sz="2800" b="1" dirty="0" err="1">
                <a:cs typeface="Times New Roman" pitchFamily="18" charset="0"/>
              </a:rPr>
              <a:t>vào</a:t>
            </a:r>
            <a:r>
              <a:rPr lang="en-US" sz="2800" b="1" dirty="0">
                <a:cs typeface="Times New Roman" pitchFamily="18" charset="0"/>
              </a:rPr>
              <a:t> ô </a:t>
            </a:r>
            <a:r>
              <a:rPr lang="en-US" sz="2800" b="1" dirty="0" err="1">
                <a:cs typeface="Times New Roman" pitchFamily="18" charset="0"/>
              </a:rPr>
              <a:t>thích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hợp</a:t>
            </a:r>
            <a:r>
              <a:rPr lang="en-US" sz="2800" b="1" dirty="0">
                <a:cs typeface="Times New Roman" pitchFamily="18" charset="0"/>
              </a:rPr>
              <a:t>:</a:t>
            </a:r>
            <a:endParaRPr lang="vi-VN" sz="2800" b="1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5569" y="1678586"/>
            <a:ext cx="104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nằm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85" y="2569263"/>
            <a:ext cx="1914280" cy="1282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0397" y="2806301"/>
            <a:ext cx="126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ngẫm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nghĩ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4796" y="4948818"/>
            <a:ext cx="201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ngẫm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nghĩ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,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2536" y="4887263"/>
            <a:ext cx="123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,</a:t>
            </a:r>
            <a:endParaRPr lang="vi-VN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82" y="2588338"/>
            <a:ext cx="1364348" cy="12822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0584" y="2956094"/>
            <a:ext cx="104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thấy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48" y="1287041"/>
            <a:ext cx="1364348" cy="1282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64812" y="1556249"/>
            <a:ext cx="104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nghỉ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4057" y="4935828"/>
            <a:ext cx="105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nghỉ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,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42" y="1231842"/>
            <a:ext cx="1969372" cy="12822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6766" y="1463775"/>
            <a:ext cx="176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nghiêng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đầu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36223" y="4951035"/>
            <a:ext cx="240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nghiêng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,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33824" y="4934765"/>
            <a:ext cx="957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,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45344" y="4893624"/>
            <a:ext cx="69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gọi</a:t>
            </a:r>
            <a:endParaRPr lang="vi-VN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89" y="2545816"/>
            <a:ext cx="1364348" cy="12822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17400" y="2889332"/>
            <a:ext cx="104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gọi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67" y="1198710"/>
            <a:ext cx="1364348" cy="12822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16852" y="1556248"/>
            <a:ext cx="104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buồn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5977" y="5872915"/>
            <a:ext cx="174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buồn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95" y="1377941"/>
            <a:ext cx="1364348" cy="128222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135395" y="1524040"/>
            <a:ext cx="1364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mừng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22230" y="5778143"/>
            <a:ext cx="249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mừng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4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2161 0.2631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1314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36862 0.4349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4" y="2173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9284E-6 -3.7037E-7 L 0.59451 0.2879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5" y="14398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28372 0.4527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0" y="2263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622E-6 -3.7037E-7 L 0.02436 0.4759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2379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0318E-6 -1.11111E-6 L 0.27354 0.2798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7" y="1398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0651 0.6194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3097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2014 L -0.09701 0.58449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30231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5" grpId="2"/>
      <p:bldP spid="7" grpId="0"/>
      <p:bldP spid="7" grpId="1"/>
      <p:bldP spid="7" grpId="2"/>
      <p:bldP spid="8" grpId="0"/>
      <p:bldP spid="9" grpId="0"/>
      <p:bldP spid="11" grpId="0"/>
      <p:bldP spid="11" grpId="1"/>
      <p:bldP spid="11" grpId="2"/>
      <p:bldP spid="13" grpId="0"/>
      <p:bldP spid="13" grpId="1"/>
      <p:bldP spid="13" grpId="2"/>
      <p:bldP spid="14" grpId="0"/>
      <p:bldP spid="16" grpId="0"/>
      <p:bldP spid="16" grpId="1"/>
      <p:bldP spid="16" grpId="2"/>
      <p:bldP spid="17" grpId="0"/>
      <p:bldP spid="18" grpId="0"/>
      <p:bldP spid="19" grpId="0"/>
      <p:bldP spid="21" grpId="0"/>
      <p:bldP spid="21" grpId="1"/>
      <p:bldP spid="21" grpId="2"/>
      <p:bldP spid="23" grpId="0"/>
      <p:bldP spid="23" grpId="1"/>
      <p:bldP spid="23" grpId="2"/>
      <p:bldP spid="24" grpId="0"/>
      <p:bldP spid="26" grpId="0"/>
      <p:bldP spid="26" grpId="1"/>
      <p:bldP spid="26" grpId="2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014" y="514046"/>
            <a:ext cx="11736600" cy="4201791"/>
            <a:chOff x="452230" y="864295"/>
            <a:chExt cx="7354957" cy="4201791"/>
          </a:xfrm>
        </p:grpSpPr>
        <p:sp>
          <p:nvSpPr>
            <p:cNvPr id="3" name="TextBox 2"/>
            <p:cNvSpPr txBox="1"/>
            <p:nvPr/>
          </p:nvSpPr>
          <p:spPr>
            <a:xfrm>
              <a:off x="452230" y="864295"/>
              <a:ext cx="7354957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Tìm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các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từ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ngữ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:</a:t>
              </a:r>
            </a:p>
            <a:p>
              <a:pPr marL="342900" indent="-342900">
                <a:buAutoNum type="alphaLcParenR"/>
              </a:pP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Nói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về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tình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cảm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cảm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xúc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em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khi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bước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vào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học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mới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.</a:t>
              </a:r>
            </a:p>
            <a:p>
              <a:pPr marL="342900" indent="-342900">
                <a:buAutoNum type="alphaLcParenR"/>
              </a:pPr>
              <a:endParaRPr lang="en-US" sz="3200" dirty="0">
                <a:solidFill>
                  <a:srgbClr val="0000FF"/>
                </a:solidFill>
                <a:cs typeface="Times New Roman" pitchFamily="18" charset="0"/>
              </a:endParaRPr>
            </a:p>
            <a:p>
              <a:pPr marL="342900" indent="-342900">
                <a:buAutoNum type="alphaLcParenR"/>
              </a:pPr>
              <a:endParaRPr lang="en-US" sz="3200" dirty="0">
                <a:solidFill>
                  <a:srgbClr val="0000FF"/>
                </a:solidFill>
                <a:cs typeface="Times New Roman" pitchFamily="18" charset="0"/>
              </a:endParaRPr>
            </a:p>
            <a:p>
              <a:endParaRPr lang="en-US" sz="3200" dirty="0">
                <a:solidFill>
                  <a:srgbClr val="0000FF"/>
                </a:solidFill>
                <a:cs typeface="Times New Roman" pitchFamily="18" charset="0"/>
              </a:endParaRPr>
            </a:p>
            <a:p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b) 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Nói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về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hoạt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động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em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trong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học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mới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935709" y="2480740"/>
              <a:ext cx="427383" cy="66236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M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26470" y="2519532"/>
              <a:ext cx="765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cs typeface="Times New Roman" pitchFamily="18" charset="0"/>
                </a:rPr>
                <a:t>vui</a:t>
              </a:r>
              <a:endParaRPr lang="vi-VN" sz="3200" dirty="0"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935709" y="4403724"/>
              <a:ext cx="427383" cy="66236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M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52253" y="4481311"/>
              <a:ext cx="1570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cs typeface="Times New Roman" pitchFamily="18" charset="0"/>
                </a:rPr>
                <a:t>học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tập</a:t>
              </a:r>
              <a:endParaRPr lang="vi-VN" sz="3200" dirty="0"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6437" y="2792852"/>
            <a:ext cx="1057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Háo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hức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náo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nức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hớn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hở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rạo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, ………..</a:t>
            </a:r>
            <a:endParaRPr lang="vi-VN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530" y="4715837"/>
            <a:ext cx="11553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Mua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vở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giảng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hát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………..</a:t>
            </a:r>
            <a:endParaRPr lang="vi-VN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0303" y="500062"/>
            <a:ext cx="6826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endParaRPr lang="vi-VN" sz="4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0303" y="1580876"/>
            <a:ext cx="417929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em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Mùa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hè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nghỉ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Suốt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liền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nằm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ngẫm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nghĩ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Buồn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hả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trống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hè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Bọn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vắng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ve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9600" y="1580876"/>
            <a:ext cx="430729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lặng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im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Nghiêng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giá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Chắc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em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Nó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Kìa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Tùng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!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Tùng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!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Tùng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!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Tùng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!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mới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Giọng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vang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tưng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bừng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THANH THẢO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756745"/>
            <a:ext cx="3438307" cy="598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46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96" y="599301"/>
            <a:ext cx="8847436" cy="599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816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908016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71" y="1590717"/>
            <a:ext cx="8907790" cy="158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4927" y="607074"/>
            <a:ext cx="842103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5 :</a:t>
            </a:r>
            <a:r>
              <a:rPr lang="vi-V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Ngôi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nhà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hai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2" y="3429000"/>
            <a:ext cx="4733796" cy="329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04193" y="4159980"/>
            <a:ext cx="7186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Ngôi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vi-VN" sz="3600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vi-VN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86" y="613144"/>
            <a:ext cx="11839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:</a:t>
            </a:r>
          </a:p>
          <a:p>
            <a:pPr marL="457200" indent="-457200">
              <a:spcAft>
                <a:spcPts val="1200"/>
              </a:spcAft>
              <a:buAutoNum type="alphaLcParenR"/>
            </a:pP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  <a:p>
            <a:pPr marL="457200" indent="-457200">
              <a:spcAft>
                <a:spcPts val="1200"/>
              </a:spcAft>
              <a:buAutoNum type="alphaLcParenR"/>
            </a:pP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Họ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?</a:t>
            </a:r>
            <a:endParaRPr lang="vi-VN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2744"/>
            <a:ext cx="4104290" cy="381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38" y="2932386"/>
            <a:ext cx="4114800" cy="392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538" y="1250078"/>
            <a:ext cx="4104290" cy="309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868" y="4281822"/>
            <a:ext cx="4104290" cy="245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86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5715" y="806552"/>
            <a:ext cx="6350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4472C4"/>
                </a:solidFill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4472C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4472C4"/>
                </a:solidFill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4472C4"/>
                </a:solidFill>
                <a:cs typeface="Times New Roman" pitchFamily="18" charset="0"/>
              </a:rPr>
              <a:t> 1: 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- </a:t>
            </a:r>
            <a:r>
              <a:rPr lang="en-US" sz="3600" dirty="0" err="1">
                <a:cs typeface="Times New Roman" pitchFamily="18" charset="0"/>
              </a:rPr>
              <a:t>Cảnh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trong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lớp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học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các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bạn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học</a:t>
            </a:r>
            <a:r>
              <a:rPr lang="en-US" sz="3600" dirty="0">
                <a:cs typeface="Times New Roman" pitchFamily="18" charset="0"/>
              </a:rPr>
              <a:t> sinh </a:t>
            </a:r>
            <a:r>
              <a:rPr lang="en-US" sz="3600" dirty="0" err="1">
                <a:cs typeface="Times New Roman" pitchFamily="18" charset="0"/>
              </a:rPr>
              <a:t>hăng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hái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giơ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tay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phát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biểu</a:t>
            </a:r>
            <a:r>
              <a:rPr lang="en-US" sz="3600" dirty="0">
                <a:cs typeface="Times New Roman" pitchFamily="18" charset="0"/>
              </a:rPr>
              <a:t> ý </a:t>
            </a:r>
            <a:r>
              <a:rPr lang="en-US" sz="3600" dirty="0" err="1">
                <a:cs typeface="Times New Roman" pitchFamily="18" charset="0"/>
              </a:rPr>
              <a:t>kiến</a:t>
            </a:r>
            <a:r>
              <a:rPr lang="en-US" sz="3600" dirty="0"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vi-VN" sz="3600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5715" y="4074129"/>
            <a:ext cx="5992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4472C4"/>
                </a:solidFill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4472C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4472C4"/>
                </a:solidFill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4472C4"/>
                </a:solidFill>
                <a:cs typeface="Times New Roman" pitchFamily="18" charset="0"/>
              </a:rPr>
              <a:t> 2: 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- </a:t>
            </a:r>
            <a:r>
              <a:rPr lang="en-US" sz="3600" dirty="0" err="1">
                <a:cs typeface="Times New Roman" pitchFamily="18" charset="0"/>
              </a:rPr>
              <a:t>Hình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ảnh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các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bạn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nữ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đang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múa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điệu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múa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dân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tộc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nhân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ngày</a:t>
            </a:r>
            <a:r>
              <a:rPr lang="en-US" sz="3600" dirty="0">
                <a:cs typeface="Times New Roman" pitchFamily="18" charset="0"/>
              </a:rPr>
              <a:t> 20/11.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674300"/>
            <a:ext cx="5489028" cy="312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" y="3867752"/>
            <a:ext cx="5478518" cy="299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4357" y="593074"/>
            <a:ext cx="6217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4472C4"/>
                </a:solidFill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4472C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4472C4"/>
                </a:solidFill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4472C4"/>
                </a:solidFill>
                <a:cs typeface="Times New Roman" pitchFamily="18" charset="0"/>
              </a:rPr>
              <a:t> 3: 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- </a:t>
            </a:r>
            <a:r>
              <a:rPr lang="en-US" sz="3600" dirty="0" err="1">
                <a:cs typeface="Times New Roman" pitchFamily="18" charset="0"/>
              </a:rPr>
              <a:t>Các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bạn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học</a:t>
            </a:r>
            <a:r>
              <a:rPr lang="en-US" sz="3600" dirty="0">
                <a:cs typeface="Times New Roman" pitchFamily="18" charset="0"/>
              </a:rPr>
              <a:t> sinh </a:t>
            </a:r>
            <a:r>
              <a:rPr lang="en-US" sz="3600" dirty="0" err="1">
                <a:cs typeface="Times New Roman" pitchFamily="18" charset="0"/>
              </a:rPr>
              <a:t>đang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bắt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sâu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nhổ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cỏ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cho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cây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trong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vườn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trường</a:t>
            </a:r>
            <a:r>
              <a:rPr lang="en-US" sz="3600" dirty="0"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9149" y="3661333"/>
            <a:ext cx="5942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4472C4"/>
                </a:solidFill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4472C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4472C4"/>
                </a:solidFill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4472C4"/>
                </a:solidFill>
                <a:cs typeface="Times New Roman" pitchFamily="18" charset="0"/>
              </a:rPr>
              <a:t> 4: 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- </a:t>
            </a:r>
            <a:r>
              <a:rPr lang="en-US" sz="3600" dirty="0" err="1">
                <a:cs typeface="Times New Roman" pitchFamily="18" charset="0"/>
              </a:rPr>
              <a:t>Cô</a:t>
            </a:r>
            <a:r>
              <a:rPr lang="en-US" sz="3600" dirty="0">
                <a:cs typeface="Times New Roman" pitchFamily="18" charset="0"/>
              </a:rPr>
              <a:t> y </a:t>
            </a:r>
            <a:r>
              <a:rPr lang="en-US" sz="3600" dirty="0" err="1">
                <a:cs typeface="Times New Roman" pitchFamily="18" charset="0"/>
              </a:rPr>
              <a:t>tá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đang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khám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bệnh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cho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bạn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học</a:t>
            </a:r>
            <a:r>
              <a:rPr lang="en-US" sz="3600" dirty="0">
                <a:cs typeface="Times New Roman" pitchFamily="18" charset="0"/>
              </a:rPr>
              <a:t> sinh ở </a:t>
            </a:r>
            <a:r>
              <a:rPr lang="en-US" sz="3600" dirty="0" err="1">
                <a:cs typeface="Times New Roman" pitchFamily="18" charset="0"/>
              </a:rPr>
              <a:t>phòng</a:t>
            </a:r>
            <a:r>
              <a:rPr lang="en-US" sz="3600" dirty="0">
                <a:cs typeface="Times New Roman" pitchFamily="18" charset="0"/>
              </a:rPr>
              <a:t> y </a:t>
            </a:r>
            <a:r>
              <a:rPr lang="en-US" sz="3600" dirty="0" err="1">
                <a:cs typeface="Times New Roman" pitchFamily="18" charset="0"/>
              </a:rPr>
              <a:t>tế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nhà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trường</a:t>
            </a:r>
            <a:r>
              <a:rPr lang="en-US" sz="3600" dirty="0">
                <a:cs typeface="Times New Roman" pitchFamily="18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2" y="571292"/>
            <a:ext cx="5664793" cy="309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4" y="3683115"/>
            <a:ext cx="5664793" cy="295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4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3490" y="618244"/>
            <a:ext cx="98376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Cái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trống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trường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BÀI HÁT - TIẾNG TRỐNG TRƯỜNG EM- ÂM NHẠC LỚP 1- SÁCH CHÂN TRỜI SÁNG TẠ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18083" y="3987678"/>
            <a:ext cx="2159877" cy="113736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90" y="1818573"/>
            <a:ext cx="7756635" cy="490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7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0303" y="500062"/>
            <a:ext cx="6826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endParaRPr lang="vi-VN" sz="4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0303" y="1580876"/>
            <a:ext cx="417929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Cái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trống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trường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em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Mùa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hè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cũng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nghỉ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Suốt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tháng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liền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Trống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nằm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ngẫm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nghĩ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Buồn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không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hả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trống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Trong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những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ngày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hè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Bọn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mình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vắng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Chỉ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còn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tiếng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ve</a:t>
            </a:r>
            <a:r>
              <a:rPr lang="en-US" sz="2800" dirty="0"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9600" y="1580876"/>
            <a:ext cx="430729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Cái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trống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lặng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im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Nghiêng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đầu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trên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giá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Chắc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thấy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chúng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em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Nó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mừng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vui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quá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Kìa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trống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đang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gọi</a:t>
            </a:r>
            <a:r>
              <a:rPr lang="en-US" sz="2800" dirty="0"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Tùng</a:t>
            </a:r>
            <a:r>
              <a:rPr lang="en-US" sz="2800" dirty="0">
                <a:cs typeface="Times New Roman" pitchFamily="18" charset="0"/>
              </a:rPr>
              <a:t>! </a:t>
            </a:r>
            <a:r>
              <a:rPr lang="en-US" sz="2800" dirty="0" err="1">
                <a:cs typeface="Times New Roman" pitchFamily="18" charset="0"/>
              </a:rPr>
              <a:t>Tùng</a:t>
            </a:r>
            <a:r>
              <a:rPr lang="en-US" sz="2800" dirty="0">
                <a:cs typeface="Times New Roman" pitchFamily="18" charset="0"/>
              </a:rPr>
              <a:t>! </a:t>
            </a:r>
            <a:r>
              <a:rPr lang="en-US" sz="2800" dirty="0" err="1">
                <a:cs typeface="Times New Roman" pitchFamily="18" charset="0"/>
              </a:rPr>
              <a:t>Tùng</a:t>
            </a:r>
            <a:r>
              <a:rPr lang="en-US" sz="2800" dirty="0">
                <a:cs typeface="Times New Roman" pitchFamily="18" charset="0"/>
              </a:rPr>
              <a:t>! </a:t>
            </a:r>
            <a:r>
              <a:rPr lang="en-US" sz="2800" dirty="0" err="1">
                <a:cs typeface="Times New Roman" pitchFamily="18" charset="0"/>
              </a:rPr>
              <a:t>Tùng</a:t>
            </a:r>
            <a:r>
              <a:rPr lang="en-US" sz="2800" dirty="0">
                <a:cs typeface="Times New Roman" pitchFamily="18" charset="0"/>
              </a:rPr>
              <a:t>!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Vào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năm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học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mới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Giọng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vang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tưng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bừng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000" dirty="0">
                <a:cs typeface="Times New Roman" pitchFamily="18" charset="0"/>
              </a:rPr>
              <a:t>THANH THẢO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31059"/>
            <a:ext cx="3610304" cy="5526941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155574" y="500062"/>
            <a:ext cx="2035175" cy="681037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269233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1476" y="358172"/>
            <a:ext cx="6874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endParaRPr lang="vi-VN" sz="4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8798" y="1480141"/>
            <a:ext cx="428232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Cái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trống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trường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em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Mùa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hè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cũng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nghỉ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Suốt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tháng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liền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Trống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nằm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ngẫm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nghĩ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Buồn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không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hả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trống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Trong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những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ngày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hè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Bọn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mình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vắng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Chỉ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còn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tiếng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ve</a:t>
            </a:r>
            <a:r>
              <a:rPr lang="en-US" sz="2800" dirty="0"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8784" y="1421250"/>
            <a:ext cx="479319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Cái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trống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lặng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im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Nghiêng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đầu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trên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giá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Chắc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thấy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chúng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em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Nó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mừng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vui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quá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Kìa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trống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đang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gọi</a:t>
            </a:r>
            <a:r>
              <a:rPr lang="en-US" sz="2800" dirty="0"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Tùng</a:t>
            </a:r>
            <a:r>
              <a:rPr lang="en-US" sz="2800" dirty="0">
                <a:cs typeface="Times New Roman" pitchFamily="18" charset="0"/>
              </a:rPr>
              <a:t>! </a:t>
            </a:r>
            <a:r>
              <a:rPr lang="en-US" sz="2800" dirty="0" err="1">
                <a:cs typeface="Times New Roman" pitchFamily="18" charset="0"/>
              </a:rPr>
              <a:t>Tùng</a:t>
            </a:r>
            <a:r>
              <a:rPr lang="en-US" sz="2800" dirty="0">
                <a:cs typeface="Times New Roman" pitchFamily="18" charset="0"/>
              </a:rPr>
              <a:t>! </a:t>
            </a:r>
            <a:r>
              <a:rPr lang="en-US" sz="2800" dirty="0" err="1">
                <a:cs typeface="Times New Roman" pitchFamily="18" charset="0"/>
              </a:rPr>
              <a:t>Tùng</a:t>
            </a:r>
            <a:r>
              <a:rPr lang="en-US" sz="2800" dirty="0">
                <a:cs typeface="Times New Roman" pitchFamily="18" charset="0"/>
              </a:rPr>
              <a:t>! </a:t>
            </a:r>
            <a:r>
              <a:rPr lang="en-US" sz="2800" dirty="0" err="1">
                <a:cs typeface="Times New Roman" pitchFamily="18" charset="0"/>
              </a:rPr>
              <a:t>Tùng</a:t>
            </a:r>
            <a:r>
              <a:rPr lang="en-US" sz="2800" dirty="0">
                <a:cs typeface="Times New Roman" pitchFamily="18" charset="0"/>
              </a:rPr>
              <a:t>!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Vào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năm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học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mới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Giọng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vang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tưng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bừng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400" dirty="0">
                <a:cs typeface="Times New Roman" pitchFamily="18" charset="0"/>
              </a:rPr>
              <a:t>THANH THẢO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1" y="1528413"/>
            <a:ext cx="2812685" cy="53700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23363" y="2988181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ngẫm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nghĩ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58180" y="1419432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lặng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im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36796" y="1919506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Nghiêng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02147" y="5441909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tưng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bừng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191605" y="488731"/>
            <a:ext cx="3513808" cy="77680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LUYỆN ĐỌC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650596" y="1511896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325771" y="1955195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26880" y="2528107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41951" y="3004441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771717" y="4024158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787687" y="4463381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66301" y="5084614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49860" y="5481163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536752" y="1504661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194200" y="1971547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232901" y="2485839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563256" y="2990022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748468" y="3968101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539436" y="4458799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536752" y="5032445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1557446" y="5467313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415673" y="4479058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468558" y="4497925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511731" y="4458800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75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4011</TotalTime>
  <Words>920</Words>
  <Application>Microsoft Office PowerPoint</Application>
  <PresentationFormat>Custom</PresentationFormat>
  <Paragraphs>187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CTY REDSTAR</cp:lastModifiedBy>
  <cp:revision>70</cp:revision>
  <dcterms:created xsi:type="dcterms:W3CDTF">2021-11-01T08:16:43Z</dcterms:created>
  <dcterms:modified xsi:type="dcterms:W3CDTF">2022-10-03T16:28:30Z</dcterms:modified>
</cp:coreProperties>
</file>