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7"/>
  </p:notesMasterIdLst>
  <p:sldIdLst>
    <p:sldId id="331" r:id="rId2"/>
    <p:sldId id="460" r:id="rId3"/>
    <p:sldId id="436" r:id="rId4"/>
    <p:sldId id="365" r:id="rId5"/>
    <p:sldId id="475" r:id="rId6"/>
    <p:sldId id="303" r:id="rId7"/>
    <p:sldId id="324" r:id="rId8"/>
    <p:sldId id="470" r:id="rId9"/>
    <p:sldId id="403" r:id="rId10"/>
    <p:sldId id="466" r:id="rId11"/>
    <p:sldId id="430" r:id="rId12"/>
    <p:sldId id="431" r:id="rId13"/>
    <p:sldId id="432" r:id="rId14"/>
    <p:sldId id="473" r:id="rId15"/>
    <p:sldId id="434" r:id="rId16"/>
    <p:sldId id="435" r:id="rId17"/>
    <p:sldId id="458" r:id="rId18"/>
    <p:sldId id="423" r:id="rId19"/>
    <p:sldId id="447" r:id="rId20"/>
    <p:sldId id="472" r:id="rId21"/>
    <p:sldId id="479" r:id="rId22"/>
    <p:sldId id="397" r:id="rId23"/>
    <p:sldId id="478" r:id="rId24"/>
    <p:sldId id="476" r:id="rId25"/>
    <p:sldId id="4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B7D9"/>
    <a:srgbClr val="0000CC"/>
    <a:srgbClr val="61EBF9"/>
    <a:srgbClr val="FF7707"/>
    <a:srgbClr val="E51FBB"/>
    <a:srgbClr val="F187DA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6" d="100"/>
          <a:sy n="66" d="100"/>
        </p:scale>
        <p:origin x="-50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24B90-7FE2-438E-8627-9F649C7C7BB2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95E07-2CAC-430A-8627-C82008EBD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7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tặng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chiếc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giỏ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mũi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trên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29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94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10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6833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24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78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69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7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58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47" r:id="rId4"/>
    <p:sldLayoutId id="2147483748" r:id="rId5"/>
    <p:sldLayoutId id="2147483749" r:id="rId6"/>
    <p:sldLayoutId id="2147483750" r:id="rId7"/>
    <p:sldLayoutId id="214748375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38.png"/><Relationship Id="rId5" Type="http://schemas.openxmlformats.org/officeDocument/2006/relationships/image" Target="../media/image34.jpeg"/><Relationship Id="rId15" Type="http://schemas.openxmlformats.org/officeDocument/2006/relationships/audio" Target="../media/audio2.wav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6.png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39.png"/><Relationship Id="rId5" Type="http://schemas.openxmlformats.org/officeDocument/2006/relationships/image" Target="../media/image25.png"/><Relationship Id="rId10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41.png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39.png"/><Relationship Id="rId5" Type="http://schemas.openxmlformats.org/officeDocument/2006/relationships/image" Target="../media/image25.png"/><Relationship Id="rId10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17" Type="http://schemas.openxmlformats.org/officeDocument/2006/relationships/audio" Target="../media/audio1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40.png"/><Relationship Id="rId15" Type="http://schemas.openxmlformats.org/officeDocument/2006/relationships/image" Target="../media/image33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openxmlformats.org/officeDocument/2006/relationships/image" Target="../media/image48.pn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356684" y="743744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3982458" y="3450881"/>
            <a:ext cx="36327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cs typeface="Times New Roman" panose="02020603050405020304" pitchFamily="18" charset="0"/>
              </a:rPr>
              <a:t>CHIA SẺ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4CF56712-FA29-4107-B58E-81A756C79B3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196" y="835028"/>
            <a:ext cx="11710869" cy="4984657"/>
          </a:xfrm>
        </p:spPr>
      </p:pic>
    </p:spTree>
    <p:extLst>
      <p:ext uri="{BB962C8B-B14F-4D97-AF65-F5344CB8AC3E}">
        <p14:creationId xmlns:p14="http://schemas.microsoft.com/office/powerpoint/2010/main" val="14396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515745" cy="657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5" y="4211141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7" y="279400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5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3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0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37E0A56-25A6-41B1-BF29-8487847D65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9" y="-1097"/>
            <a:ext cx="1730504" cy="769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450370" y="1005480"/>
            <a:ext cx="7757876" cy="1568450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1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30" y="79676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00060" y="1175151"/>
            <a:ext cx="7100063" cy="882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7200"/>
              </a:lnSpc>
            </a:pPr>
            <a:r>
              <a:rPr lang="en-US" sz="3600">
                <a:solidFill>
                  <a:prstClr val="black"/>
                </a:solidFill>
                <a:cs typeface="Arial" panose="020B0604020202020204" pitchFamily="34" charset="0"/>
              </a:rPr>
              <a:t>Bài thơ là lời của ai</a:t>
            </a:r>
            <a:r>
              <a:rPr lang="en-US" sz="3600">
                <a:cs typeface="Arial" panose="020B0604020202020204" pitchFamily="34" charset="0"/>
              </a:rPr>
              <a:t>?</a:t>
            </a:r>
            <a:endParaRPr lang="en-US" sz="3600" dirty="0"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765291" y="2782650"/>
            <a:ext cx="4889227" cy="1295586"/>
            <a:chOff x="3733801" y="2677997"/>
            <a:chExt cx="2123147" cy="668956"/>
          </a:xfrm>
          <a:solidFill>
            <a:srgbClr val="FFFF0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45022" y="2740181"/>
              <a:ext cx="1923401" cy="3708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a) Lời một bạn nhỏ nghỉ hè được về quê chơi.</a:t>
              </a:r>
              <a:endParaRPr lang="vi-VN" altLang="en-US" sz="28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76779" y="4284071"/>
            <a:ext cx="4889227" cy="1295586"/>
            <a:chOff x="3677259" y="3483986"/>
            <a:chExt cx="2123147" cy="668956"/>
          </a:xfrm>
          <a:solidFill>
            <a:srgbClr val="61EBF9"/>
          </a:solidFill>
        </p:grpSpPr>
        <p:sp>
          <p:nvSpPr>
            <p:cNvPr id="37" name="Rounded Rectangle 36"/>
            <p:cNvSpPr/>
            <p:nvPr/>
          </p:nvSpPr>
          <p:spPr>
            <a:xfrm>
              <a:off x="3677259" y="3483986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01985" y="3549848"/>
              <a:ext cx="1828800" cy="4371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b) Lời của người ông đón cháu về quê chơi.</a:t>
              </a:r>
            </a:p>
          </p:txBody>
        </p:sp>
      </p:grpSp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6800" y="7445420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55" y="1141090"/>
            <a:ext cx="1037081" cy="1388418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D64F669-91F6-4740-9DF2-F17536EAE7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9" y="-1097"/>
            <a:ext cx="1730504" cy="769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1.11111E-6 L 0.25 -0.63449 " pathEditMode="relative" rAng="0" ptsTypes="AA">
                                          <p:cBhvr>
                                            <p:cTn id="3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3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49 L 0.65586 -0.43588 " pathEditMode="relative" rAng="0" ptsTypes="AA">
                                          <p:cBhvr>
                                            <p:cTn id="4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86" y="9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1.11111E-6 L 0.25 -0.63449 " pathEditMode="relative" rAng="0" ptsTypes="AA">
                                          <p:cBhvr>
                                            <p:cTn id="3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3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49 L 0.65586 -0.43588 " pathEditMode="relative" rAng="0" ptsTypes="AA">
                                          <p:cBhvr>
                                            <p:cTn id="4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86" y="9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65836" y="189534"/>
            <a:ext cx="9726164" cy="1654004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69" y="2485989"/>
            <a:ext cx="2228414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8" y="282976"/>
            <a:ext cx="2015240" cy="18805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781058" y="430575"/>
            <a:ext cx="903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CC"/>
                </a:solidFill>
                <a:cs typeface="Arial" panose="020B0604020202020204" pitchFamily="34" charset="0"/>
              </a:rPr>
              <a:t>Bạn nhỏ thích những cảnh vật nào ở quê?</a:t>
            </a:r>
            <a:endParaRPr lang="vi-VN" altLang="en-US" sz="3600" dirty="0">
              <a:solidFill>
                <a:srgbClr val="0000CC"/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23" y="399578"/>
            <a:ext cx="1050311" cy="1406129"/>
          </a:xfrm>
          <a:prstGeom prst="rect">
            <a:avLst/>
          </a:prstGeom>
        </p:spPr>
      </p:pic>
      <p:graphicFrame>
        <p:nvGraphicFramePr>
          <p:cNvPr id="31" name="Table 14">
            <a:extLst>
              <a:ext uri="{FF2B5EF4-FFF2-40B4-BE49-F238E27FC236}">
                <a16:creationId xmlns="" xmlns:a16="http://schemas.microsoft.com/office/drawing/2014/main" id="{5372EB1F-7B5F-4F61-B16B-6C51DEA9F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483602"/>
              </p:ext>
            </p:extLst>
          </p:nvPr>
        </p:nvGraphicFramePr>
        <p:xfrm>
          <a:off x="2163645" y="1913586"/>
          <a:ext cx="9994823" cy="4754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876570">
                  <a:extLst>
                    <a:ext uri="{9D8B030D-6E8A-4147-A177-3AD203B41FA5}">
                      <a16:colId xmlns="" xmlns:a16="http://schemas.microsoft.com/office/drawing/2014/main" val="2899345062"/>
                    </a:ext>
                  </a:extLst>
                </a:gridCol>
                <a:gridCol w="1190943">
                  <a:extLst>
                    <a:ext uri="{9D8B030D-6E8A-4147-A177-3AD203B41FA5}">
                      <a16:colId xmlns="" xmlns:a16="http://schemas.microsoft.com/office/drawing/2014/main" val="2511127809"/>
                    </a:ext>
                  </a:extLst>
                </a:gridCol>
                <a:gridCol w="927310">
                  <a:extLst>
                    <a:ext uri="{9D8B030D-6E8A-4147-A177-3AD203B41FA5}">
                      <a16:colId xmlns="" xmlns:a16="http://schemas.microsoft.com/office/drawing/2014/main" val="975335804"/>
                    </a:ext>
                  </a:extLst>
                </a:gridCol>
              </a:tblGrid>
              <a:tr h="28569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ĐÚNG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97477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>
                          <a:cs typeface="Times New Roman" pitchFamily="18" charset="0"/>
                        </a:rPr>
                        <a:t>a) Thích cánh đồng xanh tít tắp, rộng thênh thang.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89449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b) Thích giếng làng, cây ổi chín vàng.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85262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c) Thích trời cao lồng lộng, tre đu kẽo kẹt, nắng đầy sân.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7635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d) Thích chó mèo quẩn chân người; vịt bầu thảnh thơi bơi; gà mẹ bới giun, lũ con chiêm chiếp theo sau.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64088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e) Thích kì nghỉ ngắn, thời gian trôi rất mau.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7479282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BD373A2-7632-4A74-B08B-86114F5FDEF2}"/>
              </a:ext>
            </a:extLst>
          </p:cNvPr>
          <p:cNvSpPr/>
          <p:nvPr/>
        </p:nvSpPr>
        <p:spPr>
          <a:xfrm>
            <a:off x="10259849" y="2437729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A04A1BFA-D106-4A5A-9B6E-E7C33A0DC6CA}"/>
              </a:ext>
            </a:extLst>
          </p:cNvPr>
          <p:cNvSpPr/>
          <p:nvPr/>
        </p:nvSpPr>
        <p:spPr>
          <a:xfrm>
            <a:off x="10296961" y="3240224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9563D5E9-AE5B-4BC2-A274-B8006122BD38}"/>
              </a:ext>
            </a:extLst>
          </p:cNvPr>
          <p:cNvSpPr/>
          <p:nvPr/>
        </p:nvSpPr>
        <p:spPr>
          <a:xfrm>
            <a:off x="10232192" y="3906355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DE5813D3-9360-443C-96DE-9B3715A6E770}"/>
              </a:ext>
            </a:extLst>
          </p:cNvPr>
          <p:cNvSpPr/>
          <p:nvPr/>
        </p:nvSpPr>
        <p:spPr>
          <a:xfrm>
            <a:off x="10259849" y="5205343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B23A03D4-F7EB-44A8-9898-71D9A709CCE7}"/>
              </a:ext>
            </a:extLst>
          </p:cNvPr>
          <p:cNvSpPr/>
          <p:nvPr/>
        </p:nvSpPr>
        <p:spPr>
          <a:xfrm>
            <a:off x="11373819" y="6083665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="" xmlns:a16="http://schemas.microsoft.com/office/drawing/2014/main" id="{65B443F1-3BD8-4660-9CA5-53A22C0CD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1226946" y="7845514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8">
            <a:extLst>
              <a:ext uri="{FF2B5EF4-FFF2-40B4-BE49-F238E27FC236}">
                <a16:creationId xmlns="" xmlns:a16="http://schemas.microsoft.com/office/drawing/2014/main" id="{4A42905C-2800-4200-BB38-9D8739DD7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5146" y="7172227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20E511CB-49C8-4B51-AD80-6CD3BE9A7E1D}"/>
              </a:ext>
            </a:extLst>
          </p:cNvPr>
          <p:cNvSpPr/>
          <p:nvPr/>
        </p:nvSpPr>
        <p:spPr>
          <a:xfrm>
            <a:off x="1774432" y="1054271"/>
            <a:ext cx="86431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>
                <a:solidFill>
                  <a:prstClr val="black"/>
                </a:solidFill>
                <a:cs typeface="Times New Roman" pitchFamily="18" charset="0"/>
              </a:rPr>
              <a:t>Đánh dấu</a:t>
            </a:r>
            <a:r>
              <a:rPr lang="en-US" sz="280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800">
                <a:solidFill>
                  <a:prstClr val="black"/>
                </a:solidFill>
                <a:cs typeface="Times New Roman" pitchFamily="18" charset="0"/>
                <a:sym typeface="Wingdings 2"/>
              </a:rPr>
              <a:t></a:t>
            </a:r>
            <a:r>
              <a:rPr lang="vi-VN" sz="2800">
                <a:solidFill>
                  <a:prstClr val="black"/>
                </a:solidFill>
                <a:cs typeface="Times New Roman" pitchFamily="18" charset="0"/>
              </a:rPr>
              <a:t> vào </a:t>
            </a:r>
            <a:r>
              <a:rPr lang="en-US" sz="2800">
                <a:solidFill>
                  <a:prstClr val="black"/>
                </a:solidFill>
                <a:cs typeface="Times New Roman" pitchFamily="18" charset="0"/>
              </a:rPr>
              <a:t>các </a:t>
            </a:r>
            <a:r>
              <a:rPr lang="vi-VN" sz="2800">
                <a:solidFill>
                  <a:prstClr val="black"/>
                </a:solidFill>
                <a:cs typeface="Times New Roman" pitchFamily="18" charset="0"/>
              </a:rPr>
              <a:t>ô </a:t>
            </a:r>
            <a:r>
              <a:rPr lang="en-US" sz="2800">
                <a:solidFill>
                  <a:prstClr val="black"/>
                </a:solidFill>
                <a:cs typeface="Times New Roman" pitchFamily="18" charset="0"/>
              </a:rPr>
              <a:t>thích hợp</a:t>
            </a:r>
            <a:r>
              <a:rPr lang="vi-VN" sz="2800">
                <a:solidFill>
                  <a:prstClr val="black"/>
                </a:solidFill>
                <a:cs typeface="Times New Roman" pitchFamily="18" charset="0"/>
              </a:rPr>
              <a:t>:</a:t>
            </a:r>
            <a:endParaRPr lang="en-US" sz="280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54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877C1FBF-9E98-4FCB-B90C-AB0DAD49A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53186" y="2478421"/>
            <a:ext cx="609521" cy="609521"/>
          </a:xfrm>
          <a:prstGeom prst="rect">
            <a:avLst/>
          </a:prstGeom>
        </p:spPr>
      </p:pic>
      <p:pic>
        <p:nvPicPr>
          <p:cNvPr id="56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2F4FC8E4-515E-4DE7-A6B5-590104069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05586" y="2630821"/>
            <a:ext cx="609521" cy="609521"/>
          </a:xfrm>
          <a:prstGeom prst="rect">
            <a:avLst/>
          </a:prstGeom>
        </p:spPr>
      </p:pic>
      <p:pic>
        <p:nvPicPr>
          <p:cNvPr id="57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2B9E883C-8ED4-45CC-B467-D4922F7F5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57986" y="2783221"/>
            <a:ext cx="609521" cy="609521"/>
          </a:xfrm>
          <a:prstGeom prst="rect">
            <a:avLst/>
          </a:prstGeom>
        </p:spPr>
      </p:pic>
      <p:pic>
        <p:nvPicPr>
          <p:cNvPr id="58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6179FEE3-8FBC-47F9-9793-EC8B8B7A6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10386" y="2935621"/>
            <a:ext cx="609521" cy="609521"/>
          </a:xfrm>
          <a:prstGeom prst="rect">
            <a:avLst/>
          </a:prstGeom>
        </p:spPr>
      </p:pic>
      <p:pic>
        <p:nvPicPr>
          <p:cNvPr id="59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31875AD2-651F-47F2-8930-356617FF0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62786" y="3088021"/>
            <a:ext cx="609521" cy="6095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56CF53A1-8F05-42F1-B1C9-F0EDB729EF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44" y="-8453"/>
            <a:ext cx="1518446" cy="674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48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48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48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3448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3448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85185E-6 L 0.03829 -0.49722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" y="-248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4.44444E-6 L 0.28112 -0.50024 " pathEditMode="relative" rAng="0" ptsTypes="AA">
                                          <p:cBhvr>
                                            <p:cTn id="90" dur="9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49" y="-2502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8112 -0.50024 L 0.73112 -0.54838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500" y="-240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6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7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8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</p:childTnLst>
            </p:cTn>
          </p:par>
        </p:tnLst>
        <p:bldLst>
          <p:bldP spid="21" grpId="0"/>
          <p:bldP spid="39" grpId="0"/>
          <p:bldP spid="40" grpId="0"/>
          <p:bldP spid="43" grpId="0"/>
          <p:bldP spid="49" grpId="0"/>
          <p:bldP spid="50" grpId="0"/>
          <p:bldP spid="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48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48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48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3448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3448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85185E-6 L 0.03829 -0.49722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" y="-248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4.44444E-6 L 0.28112 -0.50024 " pathEditMode="relative" rAng="0" ptsTypes="AA">
                                          <p:cBhvr>
                                            <p:cTn id="90" dur="9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49" y="-2502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8112 -0.50024 L 0.73112 -0.54838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500" y="-240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6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7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8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</p:childTnLst>
            </p:cTn>
          </p:par>
        </p:tnLst>
        <p:bldLst>
          <p:bldP spid="21" grpId="0"/>
          <p:bldP spid="39" grpId="0"/>
          <p:bldP spid="40" grpId="0"/>
          <p:bldP spid="43" grpId="0"/>
          <p:bldP spid="49" grpId="0"/>
          <p:bldP spid="50" grpId="0"/>
          <p:bldP spid="5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296830" y="189534"/>
            <a:ext cx="9895170" cy="1654004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69" y="2485989"/>
            <a:ext cx="2228414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5" y="291090"/>
            <a:ext cx="1877105" cy="18724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65836" y="430575"/>
            <a:ext cx="969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Bạn nhỏ </a:t>
            </a:r>
            <a:r>
              <a:rPr lang="en-US" sz="3200">
                <a:solidFill>
                  <a:srgbClr val="0000CC"/>
                </a:solidFill>
                <a:latin typeface="UTM Avo"/>
                <a:cs typeface="Arial" panose="020B0604020202020204" pitchFamily="34" charset="0"/>
              </a:rPr>
              <a:t>được làm những gì khi về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quê nghỉ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hè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?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ea typeface="+mn-ea"/>
            </a:endParaRPr>
          </a:p>
        </p:txBody>
      </p:sp>
      <p:graphicFrame>
        <p:nvGraphicFramePr>
          <p:cNvPr id="31" name="Table 14">
            <a:extLst>
              <a:ext uri="{FF2B5EF4-FFF2-40B4-BE49-F238E27FC236}">
                <a16:creationId xmlns="" xmlns:a16="http://schemas.microsoft.com/office/drawing/2014/main" id="{5372EB1F-7B5F-4F61-B16B-6C51DEA9F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348721"/>
              </p:ext>
            </p:extLst>
          </p:nvPr>
        </p:nvGraphicFramePr>
        <p:xfrm>
          <a:off x="2163645" y="1913585"/>
          <a:ext cx="9994823" cy="389014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876570">
                  <a:extLst>
                    <a:ext uri="{9D8B030D-6E8A-4147-A177-3AD203B41FA5}">
                      <a16:colId xmlns="" xmlns:a16="http://schemas.microsoft.com/office/drawing/2014/main" val="2899345062"/>
                    </a:ext>
                  </a:extLst>
                </a:gridCol>
                <a:gridCol w="1190943">
                  <a:extLst>
                    <a:ext uri="{9D8B030D-6E8A-4147-A177-3AD203B41FA5}">
                      <a16:colId xmlns="" xmlns:a16="http://schemas.microsoft.com/office/drawing/2014/main" val="2511127809"/>
                    </a:ext>
                  </a:extLst>
                </a:gridCol>
                <a:gridCol w="927310">
                  <a:extLst>
                    <a:ext uri="{9D8B030D-6E8A-4147-A177-3AD203B41FA5}">
                      <a16:colId xmlns="" xmlns:a16="http://schemas.microsoft.com/office/drawing/2014/main" val="975335804"/>
                    </a:ext>
                  </a:extLst>
                </a:gridCol>
              </a:tblGrid>
              <a:tr h="525695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ĐÚNG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97477054"/>
                  </a:ext>
                </a:extLst>
              </a:tr>
              <a:tr h="1086436">
                <a:tc>
                  <a:txBody>
                    <a:bodyPr/>
                    <a:lstStyle/>
                    <a:p>
                      <a:r>
                        <a:rPr lang="en-US" sz="2800"/>
                        <a:t>a) Được tắm giếng làng, bắc thang bẻ ổi chín trên cây.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85262209"/>
                  </a:ext>
                </a:extLst>
              </a:tr>
              <a:tr h="1086436">
                <a:tc>
                  <a:txBody>
                    <a:bodyPr/>
                    <a:lstStyle/>
                    <a:p>
                      <a:r>
                        <a:rPr lang="en-US" sz="2800"/>
                        <a:t>b) Được phơi nắng dưới rặng tre đầy nắng gió.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7635602"/>
                  </a:ext>
                </a:extLst>
              </a:tr>
              <a:tr h="595788">
                <a:tc>
                  <a:txBody>
                    <a:bodyPr/>
                    <a:lstStyle/>
                    <a:p>
                      <a:r>
                        <a:rPr lang="en-US" sz="2800"/>
                        <a:t>c) Được đi câu vào buổi trưa, buổi chiều.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64088625"/>
                  </a:ext>
                </a:extLst>
              </a:tr>
              <a:tr h="595788">
                <a:tc>
                  <a:txBody>
                    <a:bodyPr/>
                    <a:lstStyle/>
                    <a:p>
                      <a:r>
                        <a:rPr lang="en-US" sz="2800"/>
                        <a:t>d) Được tranh nhau thả diều với đám bạn.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7479282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BD373A2-7632-4A74-B08B-86114F5FDEF2}"/>
              </a:ext>
            </a:extLst>
          </p:cNvPr>
          <p:cNvSpPr/>
          <p:nvPr/>
        </p:nvSpPr>
        <p:spPr>
          <a:xfrm>
            <a:off x="10259849" y="2437729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 2"/>
              </a:rPr>
              <a:t>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A04A1BFA-D106-4A5A-9B6E-E7C33A0DC6CA}"/>
              </a:ext>
            </a:extLst>
          </p:cNvPr>
          <p:cNvSpPr/>
          <p:nvPr/>
        </p:nvSpPr>
        <p:spPr>
          <a:xfrm>
            <a:off x="11298271" y="3473985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 2"/>
              </a:rPr>
              <a:t>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9563D5E9-AE5B-4BC2-A274-B8006122BD38}"/>
              </a:ext>
            </a:extLst>
          </p:cNvPr>
          <p:cNvSpPr/>
          <p:nvPr/>
        </p:nvSpPr>
        <p:spPr>
          <a:xfrm>
            <a:off x="10324618" y="4586204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 2"/>
              </a:rPr>
              <a:t>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DE5813D3-9360-443C-96DE-9B3715A6E770}"/>
              </a:ext>
            </a:extLst>
          </p:cNvPr>
          <p:cNvSpPr/>
          <p:nvPr/>
        </p:nvSpPr>
        <p:spPr>
          <a:xfrm>
            <a:off x="10259849" y="5205343"/>
            <a:ext cx="617397" cy="769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 2"/>
              </a:rPr>
              <a:t>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20E511CB-49C8-4B51-AD80-6CD3BE9A7E1D}"/>
              </a:ext>
            </a:extLst>
          </p:cNvPr>
          <p:cNvSpPr/>
          <p:nvPr/>
        </p:nvSpPr>
        <p:spPr>
          <a:xfrm>
            <a:off x="1774432" y="1054271"/>
            <a:ext cx="86431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Đánh dấu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  <a:sym typeface="Wingdings 2"/>
              </a:rPr>
              <a:t>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vào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các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ô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thích hợp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pic>
        <p:nvPicPr>
          <p:cNvPr id="54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877C1FBF-9E98-4FCB-B90C-AB0DAD49A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53186" y="2478421"/>
            <a:ext cx="609521" cy="609521"/>
          </a:xfrm>
          <a:prstGeom prst="rect">
            <a:avLst/>
          </a:prstGeom>
        </p:spPr>
      </p:pic>
      <p:pic>
        <p:nvPicPr>
          <p:cNvPr id="56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2F4FC8E4-515E-4DE7-A6B5-590104069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05586" y="2630821"/>
            <a:ext cx="609521" cy="609521"/>
          </a:xfrm>
          <a:prstGeom prst="rect">
            <a:avLst/>
          </a:prstGeom>
        </p:spPr>
      </p:pic>
      <p:pic>
        <p:nvPicPr>
          <p:cNvPr id="57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2B9E883C-8ED4-45CC-B467-D4922F7F5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57986" y="2783221"/>
            <a:ext cx="609521" cy="609521"/>
          </a:xfrm>
          <a:prstGeom prst="rect">
            <a:avLst/>
          </a:prstGeom>
        </p:spPr>
      </p:pic>
      <p:pic>
        <p:nvPicPr>
          <p:cNvPr id="58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6179FEE3-8FBC-47F9-9793-EC8B8B7A6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10386" y="2935621"/>
            <a:ext cx="609521" cy="609521"/>
          </a:xfrm>
          <a:prstGeom prst="rect">
            <a:avLst/>
          </a:prstGeom>
        </p:spPr>
      </p:pic>
      <p:pic>
        <p:nvPicPr>
          <p:cNvPr id="59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31875AD2-651F-47F2-8930-356617FF0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62786" y="3088021"/>
            <a:ext cx="609521" cy="609521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="" xmlns:a16="http://schemas.microsoft.com/office/drawing/2014/main" id="{6D8F3594-AFC6-4295-9A96-ED6D246D1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="" xmlns:a16="http://schemas.microsoft.com/office/drawing/2014/main" id="{C002CF5D-7D21-47B7-A32C-31B4D0FF0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5146" y="7172227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E708BB01-D363-4654-8395-CB787B39E2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40" y="430575"/>
            <a:ext cx="1092375" cy="14624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43F454A-CE62-4E80-B60B-E7F19BAD35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9" y="-1097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6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48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48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48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3448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3448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85185E-6 L 0.03829 -0.49722 " pathEditMode="relative" rAng="0" ptsTypes="AA">
                                          <p:cBhvr>
                                            <p:cTn id="8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" y="-248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82" dur="9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49 L 0.72774 -0.49259 " pathEditMode="relative" rAng="0" ptsTypes="AA">
                                          <p:cBhvr>
                                            <p:cTn id="84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80" y="70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</p:childTnLst>
            </p:cTn>
          </p:par>
        </p:tnLst>
        <p:bldLst>
          <p:bldP spid="21" grpId="0"/>
          <p:bldP spid="39" grpId="0"/>
          <p:bldP spid="40" grpId="0"/>
          <p:bldP spid="43" grpId="0"/>
          <p:bldP spid="49" grpId="0"/>
          <p:bldP spid="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48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48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48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3448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3448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85185E-6 L 0.03829 -0.49722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" y="-248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90" dur="9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49 L 0.72774 -0.49259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80" y="70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6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7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8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</p:childTnLst>
            </p:cTn>
          </p:par>
        </p:tnLst>
        <p:bldLst>
          <p:bldP spid="21" grpId="0"/>
          <p:bldP spid="39" grpId="0"/>
          <p:bldP spid="40" grpId="0"/>
          <p:bldP spid="43" grpId="0"/>
          <p:bldP spid="49" grpId="0"/>
          <p:bldP spid="50" grpId="0"/>
          <p:bldP spid="5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>
            <a:fillRect/>
          </a:stretch>
        </p:blipFill>
        <p:spPr>
          <a:xfrm>
            <a:off x="2892" y="1384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9" y="2314061"/>
            <a:ext cx="12192000" cy="45693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093517" y="264897"/>
            <a:ext cx="7757876" cy="2049164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48" y="817271"/>
            <a:ext cx="1381072" cy="13751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02809" y="744148"/>
            <a:ext cx="6818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>
                <a:solidFill>
                  <a:srgbClr val="0000CC"/>
                </a:solidFill>
              </a:rPr>
              <a:t>Em hiểu hai dòng thơ cuối bài thơ như thế nào? Chọn ý đúng:</a:t>
            </a:r>
            <a:endParaRPr lang="vi-VN" altLang="en-US" sz="3600" dirty="0">
              <a:solidFill>
                <a:srgbClr val="0000CC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166231" y="2963342"/>
            <a:ext cx="5262157" cy="891940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33801" y="2677997"/>
              <a:ext cx="2113640" cy="62324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400">
                  <a:solidFill>
                    <a:prstClr val="black"/>
                  </a:solidFill>
                  <a:latin typeface="UTM Avo" panose="02040603050506020204" pitchFamily="18" charset="0"/>
                </a:rPr>
                <a:t>a) Ngày ỏ quê ngắn hơn ngày ở thành phố.</a:t>
              </a:r>
              <a:endParaRPr lang="vi-VN" alt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137266" y="4286284"/>
            <a:ext cx="5291122" cy="891941"/>
            <a:chOff x="3733800" y="3473177"/>
            <a:chExt cx="2132644" cy="668956"/>
          </a:xfrm>
          <a:solidFill>
            <a:srgbClr val="FFFF00"/>
          </a:solidFill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199" y="3510975"/>
              <a:ext cx="1980245" cy="6232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400">
                  <a:solidFill>
                    <a:prstClr val="black"/>
                  </a:solidFill>
                  <a:latin typeface="UTM Avo" panose="02040603050506020204" pitchFamily="18" charset="0"/>
                </a:rPr>
                <a:t>b) Nghỉ hè ở quê rất vui nên thấy thời gian trôi </a:t>
              </a:r>
              <a:r>
                <a:rPr lang="en-US" altLang="en-US" sz="240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nhanh.</a:t>
              </a:r>
              <a:endParaRPr lang="vi-VN" alt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099190" y="5597628"/>
            <a:ext cx="5252672" cy="918858"/>
            <a:chOff x="3731421" y="4264994"/>
            <a:chExt cx="2125527" cy="101422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101422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31421" y="4334915"/>
              <a:ext cx="1993827" cy="91724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400">
                  <a:solidFill>
                    <a:prstClr val="black"/>
                  </a:solidFill>
                  <a:latin typeface="UTM Avo" panose="02040603050506020204" pitchFamily="18" charset="0"/>
                </a:rPr>
                <a:t>c) Kì nghỉ hè chỉ có một tháng nên rất ngắn.</a:t>
              </a:r>
              <a:endParaRPr lang="vi-VN" altLang="en-US" sz="2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5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121900" y="679882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096" y="1012855"/>
            <a:ext cx="734994" cy="983992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1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0E1104C5-AABF-48C6-BE4F-88D19F3450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9" y="-1097"/>
            <a:ext cx="1730504" cy="769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E9D2293-6A25-423A-BC51-53B417573A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51" y="75815"/>
            <a:ext cx="1730504" cy="769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1617F88-0F12-4239-B611-C3D5CA10C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980"/>
            <a:ext cx="12192000" cy="64000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6719357-A739-4ED8-ACE0-F0B36E071141}"/>
              </a:ext>
            </a:extLst>
          </p:cNvPr>
          <p:cNvSpPr/>
          <p:nvPr/>
        </p:nvSpPr>
        <p:spPr>
          <a:xfrm>
            <a:off x="306906" y="3128276"/>
            <a:ext cx="11754677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Nghỉ hè ở quê thật thích: được biết nhiều cảnh vật mới mẻ, được chơi những trò thú vị. Ngày nghỉ ở quê vì thế như trôi nhanh hơn.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6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14" y="1202743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4146728" y="2475268"/>
            <a:ext cx="405111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8000" b="1" cap="all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LUYỆN TẬP</a:t>
            </a:r>
            <a:endParaRPr lang="en-US" sz="8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=""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0" y="3373368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=""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70" y="3592464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=""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867" y="495286"/>
            <a:ext cx="2177862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6D728DE-8C99-45B4-AA06-E0FE91A74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8"/>
          <a:stretch/>
        </p:blipFill>
        <p:spPr>
          <a:xfrm>
            <a:off x="0" y="424037"/>
            <a:ext cx="11993215" cy="395580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6FD4D791-BDC3-4E23-A5D2-4D9D3EF041C8}"/>
              </a:ext>
            </a:extLst>
          </p:cNvPr>
          <p:cNvCxnSpPr>
            <a:cxnSpLocks/>
          </p:cNvCxnSpPr>
          <p:nvPr/>
        </p:nvCxnSpPr>
        <p:spPr>
          <a:xfrm>
            <a:off x="4362138" y="2878111"/>
            <a:ext cx="0" cy="355585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7329C9C9-F4C3-4DB5-A23F-E25877158B84}"/>
              </a:ext>
            </a:extLst>
          </p:cNvPr>
          <p:cNvCxnSpPr>
            <a:cxnSpLocks/>
          </p:cNvCxnSpPr>
          <p:nvPr/>
        </p:nvCxnSpPr>
        <p:spPr>
          <a:xfrm>
            <a:off x="7767405" y="2878111"/>
            <a:ext cx="0" cy="355585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36C59A-D134-4DA2-B2F1-C280A65D5970}"/>
              </a:ext>
            </a:extLst>
          </p:cNvPr>
          <p:cNvSpPr txBox="1"/>
          <p:nvPr/>
        </p:nvSpPr>
        <p:spPr>
          <a:xfrm>
            <a:off x="471886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quê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85726FC-03FA-4DBB-BE3B-1C6CEADA1B97}"/>
              </a:ext>
            </a:extLst>
          </p:cNvPr>
          <p:cNvSpPr txBox="1"/>
          <p:nvPr/>
        </p:nvSpPr>
        <p:spPr>
          <a:xfrm>
            <a:off x="4581689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tít tắp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0074E47-BB8A-4D1A-B53D-ED8B3681FE57}"/>
              </a:ext>
            </a:extLst>
          </p:cNvPr>
          <p:cNvSpPr txBox="1"/>
          <p:nvPr/>
        </p:nvSpPr>
        <p:spPr>
          <a:xfrm>
            <a:off x="7986955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tắm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BABC2FF-EC89-4BE0-A80A-7564D84BAE13}"/>
              </a:ext>
            </a:extLst>
          </p:cNvPr>
          <p:cNvSpPr txBox="1"/>
          <p:nvPr/>
        </p:nvSpPr>
        <p:spPr>
          <a:xfrm>
            <a:off x="1176422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, giếng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1DE0F14-31EF-424F-B396-F776D3D4262F}"/>
              </a:ext>
            </a:extLst>
          </p:cNvPr>
          <p:cNvSpPr txBox="1"/>
          <p:nvPr/>
        </p:nvSpPr>
        <p:spPr>
          <a:xfrm>
            <a:off x="8674003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, bẻ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2979FD5-D47F-4E21-810B-55163F3D8C72}"/>
              </a:ext>
            </a:extLst>
          </p:cNvPr>
          <p:cNvSpPr txBox="1"/>
          <p:nvPr/>
        </p:nvSpPr>
        <p:spPr>
          <a:xfrm>
            <a:off x="2374995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, ổi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664519E-A472-459F-A5FB-2FE1A29E6D71}"/>
              </a:ext>
            </a:extLst>
          </p:cNvPr>
          <p:cNvSpPr txBox="1"/>
          <p:nvPr/>
        </p:nvSpPr>
        <p:spPr>
          <a:xfrm>
            <a:off x="5572290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, xanh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50AADCD-4BA3-4763-A4A6-2F9419B44725}"/>
              </a:ext>
            </a:extLst>
          </p:cNvPr>
          <p:cNvSpPr txBox="1"/>
          <p:nvPr/>
        </p:nvSpPr>
        <p:spPr>
          <a:xfrm>
            <a:off x="6669848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,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B25D178-136D-4F9B-81C3-A3CE6B0DE08E}"/>
              </a:ext>
            </a:extLst>
          </p:cNvPr>
          <p:cNvSpPr txBox="1"/>
          <p:nvPr/>
        </p:nvSpPr>
        <p:spPr>
          <a:xfrm>
            <a:off x="4635234" y="4428763"/>
            <a:ext cx="2357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thênh thang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0566A7D-1DCA-4CCC-AC85-90D4FCB52AC0}"/>
              </a:ext>
            </a:extLst>
          </p:cNvPr>
          <p:cNvSpPr txBox="1"/>
          <p:nvPr/>
        </p:nvSpPr>
        <p:spPr>
          <a:xfrm>
            <a:off x="2896375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, tre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D553D1C-D44C-4F41-B08F-59A1E30196CF}"/>
              </a:ext>
            </a:extLst>
          </p:cNvPr>
          <p:cNvSpPr txBox="1"/>
          <p:nvPr/>
        </p:nvSpPr>
        <p:spPr>
          <a:xfrm>
            <a:off x="9302174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, bơi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1DE4689-A7B8-4A7D-9705-5C754FB06A4A}"/>
              </a:ext>
            </a:extLst>
          </p:cNvPr>
          <p:cNvSpPr txBox="1"/>
          <p:nvPr/>
        </p:nvSpPr>
        <p:spPr>
          <a:xfrm>
            <a:off x="10075114" y="391463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, câu cá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8A3E369-EA70-46DD-8B67-0F11CECA2D8C}"/>
              </a:ext>
            </a:extLst>
          </p:cNvPr>
          <p:cNvSpPr txBox="1"/>
          <p:nvPr/>
        </p:nvSpPr>
        <p:spPr>
          <a:xfrm>
            <a:off x="6786627" y="4428763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,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EBA01EE-B7A2-4175-8537-FC6B42F9CA87}"/>
              </a:ext>
            </a:extLst>
          </p:cNvPr>
          <p:cNvSpPr txBox="1"/>
          <p:nvPr/>
        </p:nvSpPr>
        <p:spPr>
          <a:xfrm>
            <a:off x="4668728" y="4912688"/>
            <a:ext cx="173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ngắn</a:t>
            </a:r>
          </a:p>
        </p:txBody>
      </p:sp>
    </p:spTree>
    <p:extLst>
      <p:ext uri="{BB962C8B-B14F-4D97-AF65-F5344CB8AC3E}">
        <p14:creationId xmlns:p14="http://schemas.microsoft.com/office/powerpoint/2010/main" val="239395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4072E20-742D-42B3-8987-991C147CA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734"/>
            <a:ext cx="12192000" cy="64532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CC25EA27-E434-42F2-9879-C8B9D20CDF4D}"/>
              </a:ext>
            </a:extLst>
          </p:cNvPr>
          <p:cNvSpPr txBox="1">
            <a:spLocks/>
          </p:cNvSpPr>
          <p:nvPr/>
        </p:nvSpPr>
        <p:spPr>
          <a:xfrm>
            <a:off x="1248246" y="418365"/>
            <a:ext cx="11027868" cy="744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00CC"/>
                </a:solidFill>
              </a:rPr>
              <a:t>1. Thi hát và đọc thơ về quê hương</a:t>
            </a:r>
          </a:p>
        </p:txBody>
      </p:sp>
      <p:pic>
        <p:nvPicPr>
          <p:cNvPr id="5" name="X2Convert.com karaoke_hd_que_huong_tuoi_dep_am_nhac_lop_1_cd_chuan_bo_giao_duc_3034608810623325711">
            <a:hlinkClick r:id="" action="ppaction://media"/>
            <a:extLst>
              <a:ext uri="{FF2B5EF4-FFF2-40B4-BE49-F238E27FC236}">
                <a16:creationId xmlns="" xmlns:a16="http://schemas.microsoft.com/office/drawing/2014/main" id="{70E8802B-15E1-46E2-93BF-874F3D38D2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1" end="568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21698"/>
            <a:ext cx="12192000" cy="523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4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1CE6B42-FDD8-44E5-AF72-7BA6D0207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23865" r="5114" b="32675"/>
          <a:stretch/>
        </p:blipFill>
        <p:spPr>
          <a:xfrm>
            <a:off x="0" y="509031"/>
            <a:ext cx="12192000" cy="2173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B3B3B83-C0A9-483C-B226-E3E3BAE1D9ED}"/>
              </a:ext>
            </a:extLst>
          </p:cNvPr>
          <p:cNvSpPr txBox="1"/>
          <p:nvPr/>
        </p:nvSpPr>
        <p:spPr>
          <a:xfrm>
            <a:off x="1071750" y="3067564"/>
            <a:ext cx="1045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a) Ôi,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thích 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quá! Cháu cảm ơn ông.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03B114-B020-48DC-B8D6-ED0B2DFEDB24}"/>
              </a:ext>
            </a:extLst>
          </p:cNvPr>
          <p:cNvSpPr txBox="1"/>
          <p:nvPr/>
        </p:nvSpPr>
        <p:spPr>
          <a:xfrm>
            <a:off x="868157" y="4542368"/>
            <a:ext cx="1045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chemeClr val="accent1"/>
                </a:solidFill>
                <a:latin typeface="UTM Avo"/>
                <a:cs typeface="Arial" panose="020B0604020202020204" pitchFamily="34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/>
                <a:cs typeface="Arial" panose="020B0604020202020204" pitchFamily="34" charset="0"/>
              </a:rPr>
              <a:t>) Ô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/>
                <a:cs typeface="Arial" panose="020B0604020202020204" pitchFamily="34" charset="0"/>
              </a:rPr>
              <a:t>ng cho cháu đi câu cá với ông ạ? Tuyệt quá!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5862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D9686C62-9A46-4C73-98F0-BF57ACE093D1}"/>
              </a:ext>
            </a:extLst>
          </p:cNvPr>
          <p:cNvSpPr txBox="1">
            <a:spLocks/>
          </p:cNvSpPr>
          <p:nvPr/>
        </p:nvSpPr>
        <p:spPr>
          <a:xfrm>
            <a:off x="2936876" y="406257"/>
            <a:ext cx="11384922" cy="1407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  <a:sym typeface="Arial"/>
              </a:rPr>
              <a:t>Em yêu nhà em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j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EE5156B-B8E0-472C-9A16-63BA2AA43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t="19015" r="20424"/>
          <a:stretch/>
        </p:blipFill>
        <p:spPr>
          <a:xfrm>
            <a:off x="1177391" y="1813810"/>
            <a:ext cx="6737555" cy="5044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5B3BBEA-7435-48BA-8C74-65251B689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70" r="38370"/>
          <a:stretch/>
        </p:blipFill>
        <p:spPr>
          <a:xfrm>
            <a:off x="7604044" y="1611442"/>
            <a:ext cx="4587956" cy="519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804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97167" y="28245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9669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6CB8446-9B4A-4802-94CE-906F8637404F}"/>
              </a:ext>
            </a:extLst>
          </p:cNvPr>
          <p:cNvSpPr txBox="1"/>
          <p:nvPr/>
        </p:nvSpPr>
        <p:spPr>
          <a:xfrm>
            <a:off x="3990109" y="1165949"/>
            <a:ext cx="82018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Theo ông, cháu được về quê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Đồng xanh tít tắp, mùa hè thênh thang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Về quê được tắm giếng làng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Bắc thang bẻ ổi chín vàng trên cây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Trời cao lồng lộng gió mây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Tre đu kẽo kẹt, nắng đầy sân phơi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C2B76AB-8652-48A1-99CC-D9F08346932B}"/>
              </a:ext>
            </a:extLst>
          </p:cNvPr>
          <p:cNvSpPr txBox="1"/>
          <p:nvPr/>
        </p:nvSpPr>
        <p:spPr>
          <a:xfrm>
            <a:off x="4203366" y="3511185"/>
            <a:ext cx="747452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Chó mèo cứ quẩn chân người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Vịt bầu từng nhóm thảnh thơi bơi thuyền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Vườn sau, gà bới giun lên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Lũ con chiêm chiếp theo liền đằng sau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Buổi trưa cháu mải đi câu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Chiều về mấy đứa tranh nhau thả diều.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Ở quê, ngày ngắn tí teo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Kì nghỉ một tháng trôi vèo như không.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VŨ XUÂN QUÂN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9DCB2E2-A0CE-45A9-88DC-8D6DFBEE686F}"/>
              </a:ext>
            </a:extLst>
          </p:cNvPr>
          <p:cNvSpPr/>
          <p:nvPr/>
        </p:nvSpPr>
        <p:spPr>
          <a:xfrm>
            <a:off x="6166296" y="522855"/>
            <a:ext cx="39437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Bài đọc 1: Về quê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="" xmlns:a16="http://schemas.microsoft.com/office/drawing/2014/main" id="{0182FDF5-6C1D-4852-9E90-63A028B74B65}"/>
              </a:ext>
            </a:extLst>
          </p:cNvPr>
          <p:cNvSpPr/>
          <p:nvPr/>
        </p:nvSpPr>
        <p:spPr>
          <a:xfrm>
            <a:off x="677046" y="522855"/>
            <a:ext cx="280990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Rounded Rectangle 1">
            <a:extLst>
              <a:ext uri="{FF2B5EF4-FFF2-40B4-BE49-F238E27FC236}">
                <a16:creationId xmlns="" xmlns:a16="http://schemas.microsoft.com/office/drawing/2014/main" id="{F7FD8486-AA03-44F0-B1C9-77533E1DFFA6}"/>
              </a:ext>
            </a:extLst>
          </p:cNvPr>
          <p:cNvSpPr/>
          <p:nvPr/>
        </p:nvSpPr>
        <p:spPr>
          <a:xfrm>
            <a:off x="172678" y="5543240"/>
            <a:ext cx="4052941" cy="950786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cs typeface="Times New Roman" panose="02020603050405020304" pitchFamily="18" charset="0"/>
              </a:rPr>
              <a:t>Bài</a:t>
            </a:r>
            <a:r>
              <a:rPr lang="en-US" sz="2800">
                <a:cs typeface="Times New Roman" panose="02020603050405020304" pitchFamily="18" charset="0"/>
              </a:rPr>
              <a:t> thơ chia </a:t>
            </a:r>
            <a:r>
              <a:rPr lang="en-US" sz="2800" dirty="0" err="1">
                <a:cs typeface="Times New Roman" panose="02020603050405020304" pitchFamily="18" charset="0"/>
              </a:rPr>
              <a:t>thành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err="1">
                <a:cs typeface="Times New Roman" panose="02020603050405020304" pitchFamily="18" charset="0"/>
              </a:rPr>
              <a:t>mấy</a:t>
            </a:r>
            <a:r>
              <a:rPr lang="en-US" sz="2800">
                <a:cs typeface="Times New Roman" panose="02020603050405020304" pitchFamily="18" charset="0"/>
              </a:rPr>
              <a:t> đoạn?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D8CE35C-1CAF-4AA5-B549-CC1A06FC8B81}"/>
              </a:ext>
            </a:extLst>
          </p:cNvPr>
          <p:cNvCxnSpPr>
            <a:cxnSpLocks/>
          </p:cNvCxnSpPr>
          <p:nvPr/>
        </p:nvCxnSpPr>
        <p:spPr>
          <a:xfrm>
            <a:off x="4780769" y="1161198"/>
            <a:ext cx="0" cy="213663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0A40970A-A40E-4238-B084-103B65DCC802}"/>
              </a:ext>
            </a:extLst>
          </p:cNvPr>
          <p:cNvSpPr/>
          <p:nvPr/>
        </p:nvSpPr>
        <p:spPr>
          <a:xfrm>
            <a:off x="4241559" y="1161198"/>
            <a:ext cx="453574" cy="4056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cs typeface="Times New Roman" pitchFamily="18" charset="0"/>
              </a:rPr>
              <a:t>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29D4FD50-0B39-41B5-9830-9331979FF1B4}"/>
              </a:ext>
            </a:extLst>
          </p:cNvPr>
          <p:cNvCxnSpPr>
            <a:cxnSpLocks/>
          </p:cNvCxnSpPr>
          <p:nvPr/>
        </p:nvCxnSpPr>
        <p:spPr>
          <a:xfrm>
            <a:off x="4750350" y="3530877"/>
            <a:ext cx="0" cy="296314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7963187A-2198-4871-A6F4-E1BD24725233}"/>
              </a:ext>
            </a:extLst>
          </p:cNvPr>
          <p:cNvSpPr/>
          <p:nvPr/>
        </p:nvSpPr>
        <p:spPr>
          <a:xfrm>
            <a:off x="4203366" y="3469522"/>
            <a:ext cx="491819" cy="4056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cs typeface="Times New Roman" pitchFamily="18" charset="0"/>
              </a:rPr>
              <a:t>2</a:t>
            </a:r>
          </a:p>
        </p:txBody>
      </p:sp>
      <p:sp>
        <p:nvSpPr>
          <p:cNvPr id="25" name="Rounded Rectangle 13">
            <a:extLst>
              <a:ext uri="{FF2B5EF4-FFF2-40B4-BE49-F238E27FC236}">
                <a16:creationId xmlns="" xmlns:a16="http://schemas.microsoft.com/office/drawing/2014/main" id="{E2E2F143-0665-4257-9CDD-6C466E3B0EB0}"/>
              </a:ext>
            </a:extLst>
          </p:cNvPr>
          <p:cNvSpPr/>
          <p:nvPr/>
        </p:nvSpPr>
        <p:spPr>
          <a:xfrm>
            <a:off x="661768" y="536044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CẢ 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42993DBB-E61A-44FF-82D1-1E37ACA6BF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3" t="62274" r="5930" b="9902"/>
          <a:stretch/>
        </p:blipFill>
        <p:spPr>
          <a:xfrm>
            <a:off x="514108" y="3110054"/>
            <a:ext cx="3565957" cy="2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7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6CB8446-9B4A-4802-94CE-906F8637404F}"/>
              </a:ext>
            </a:extLst>
          </p:cNvPr>
          <p:cNvSpPr txBox="1"/>
          <p:nvPr/>
        </p:nvSpPr>
        <p:spPr>
          <a:xfrm>
            <a:off x="2841913" y="1092101"/>
            <a:ext cx="82018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Theo ông, cháu được về quê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Đồng xanh tít tắp, mùa hè thênh thang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Về quê được tắm giếng làng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Bắc thang bẻ ổi chín vàng trên cây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Trời cao lồng lộng gió mây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Tre đu kẽo kẹt, nắng đầy sân phơi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C2B76AB-8652-48A1-99CC-D9F08346932B}"/>
              </a:ext>
            </a:extLst>
          </p:cNvPr>
          <p:cNvSpPr txBox="1"/>
          <p:nvPr/>
        </p:nvSpPr>
        <p:spPr>
          <a:xfrm>
            <a:off x="-216475" y="3457576"/>
            <a:ext cx="747452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Chó mèo cứ quẩn chân người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Vịt bầu từng nhóm thảnh thơi bơi thuyền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Vườn sau, gà bới giun lên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Lũ con chiêm chiếp theo liền đằng sau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Buổi trưa cháu mải đi câu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Chiều về mấy đứa tranh nhau thả diều.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Ở quê, ngày ngắn tí teo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Kì nghỉ một tháng trôi vèo như không.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VŨ XUÂN Q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UẢN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9DCB2E2-A0CE-45A9-88DC-8D6DFBEE686F}"/>
              </a:ext>
            </a:extLst>
          </p:cNvPr>
          <p:cNvSpPr/>
          <p:nvPr/>
        </p:nvSpPr>
        <p:spPr>
          <a:xfrm>
            <a:off x="4707768" y="507326"/>
            <a:ext cx="39437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Bài đọc 1: Về quê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A772222-DA53-4B49-9A5C-26E32E0566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t="9029" r="14478" b="58990"/>
          <a:stretch/>
        </p:blipFill>
        <p:spPr>
          <a:xfrm>
            <a:off x="166255" y="1092101"/>
            <a:ext cx="3837709" cy="2308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4CC291B-C8DC-413B-A9D7-BBE9E565A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3" t="62274" r="5930" b="9902"/>
          <a:stretch/>
        </p:blipFill>
        <p:spPr>
          <a:xfrm>
            <a:off x="7258051" y="3629892"/>
            <a:ext cx="4933949" cy="297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5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6CB8446-9B4A-4802-94CE-906F8637404F}"/>
              </a:ext>
            </a:extLst>
          </p:cNvPr>
          <p:cNvSpPr txBox="1"/>
          <p:nvPr/>
        </p:nvSpPr>
        <p:spPr>
          <a:xfrm>
            <a:off x="1194176" y="1183657"/>
            <a:ext cx="82018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Theo ông, cháu được về quê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Đồng xanh tít tắp, mùa hè thênh thang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Về quê được tắm giếng làng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Bắc thang bẻ ổi chín vàng trên cây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Trời cao lồng lộng gió mây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Tre đu kẽo kẹt, nắng đầy sân phơi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C2B76AB-8652-48A1-99CC-D9F08346932B}"/>
              </a:ext>
            </a:extLst>
          </p:cNvPr>
          <p:cNvSpPr txBox="1"/>
          <p:nvPr/>
        </p:nvSpPr>
        <p:spPr>
          <a:xfrm>
            <a:off x="1557858" y="3549223"/>
            <a:ext cx="747452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Chó mèo cứ quẩn chân người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Vịt bầu từng nhóm thảnh thơi bơi thuyền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Vườn sau, gà bới giun lên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Lũ con chiêm chiếp theo liền đằng sau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Buổi trưa cháu mải đi câu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Chiều về mấy đứa tranh nhau thả diều.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Ở quê, ngày ngắn tí teo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Kì nghỉ một tháng trôi vèo như không.</a:t>
            </a:r>
          </a:p>
          <a:p>
            <a:pPr algn="r"/>
            <a:r>
              <a:rPr lang="vi-VN" sz="2000" b="0" i="0">
                <a:solidFill>
                  <a:srgbClr val="000000"/>
                </a:solidFill>
                <a:effectLst/>
              </a:rPr>
              <a:t>VŨ XUÂN QU</a:t>
            </a:r>
            <a:r>
              <a:rPr lang="en-US" sz="2000" b="0" i="0">
                <a:solidFill>
                  <a:srgbClr val="000000"/>
                </a:solidFill>
                <a:effectLst/>
              </a:rPr>
              <a:t>Ả</a:t>
            </a:r>
            <a:r>
              <a:rPr lang="vi-VN" sz="2000" b="0" i="0">
                <a:solidFill>
                  <a:srgbClr val="000000"/>
                </a:solidFill>
                <a:effectLst/>
              </a:rPr>
              <a:t>N</a:t>
            </a:r>
          </a:p>
          <a:p>
            <a:r>
              <a:rPr lang="vi-VN" sz="2400" b="0" i="0">
                <a:solidFill>
                  <a:srgbClr val="000000"/>
                </a:solidFill>
                <a:effectLst/>
              </a:rPr>
              <a:t/>
            </a:r>
            <a:br>
              <a:rPr lang="vi-VN" sz="2400" b="0" i="0">
                <a:solidFill>
                  <a:srgbClr val="000000"/>
                </a:solidFill>
                <a:effectLst/>
              </a:rPr>
            </a:br>
            <a:endParaRPr lang="en-US" sz="160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9DCB2E2-A0CE-45A9-88DC-8D6DFBEE686F}"/>
              </a:ext>
            </a:extLst>
          </p:cNvPr>
          <p:cNvSpPr/>
          <p:nvPr/>
        </p:nvSpPr>
        <p:spPr>
          <a:xfrm>
            <a:off x="3520788" y="560893"/>
            <a:ext cx="39437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Bài đọc 1: Về quê</a:t>
            </a:r>
            <a:endParaRPr lang="en-US" sz="32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A772222-DA53-4B49-9A5C-26E32E0566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t="9029" r="14478" b="58990"/>
          <a:stretch/>
        </p:blipFill>
        <p:spPr>
          <a:xfrm>
            <a:off x="8421706" y="1233618"/>
            <a:ext cx="3770294" cy="2396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4CC291B-C8DC-413B-A9D7-BBE9E565AB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3" t="62274" r="5930" b="9902"/>
          <a:stretch/>
        </p:blipFill>
        <p:spPr>
          <a:xfrm>
            <a:off x="8703191" y="3939411"/>
            <a:ext cx="3565957" cy="2396274"/>
          </a:xfrm>
          <a:prstGeom prst="rect">
            <a:avLst/>
          </a:prstGeom>
        </p:spPr>
      </p:pic>
      <p:sp>
        <p:nvSpPr>
          <p:cNvPr id="12" name="Rounded Rectangle 13">
            <a:extLst>
              <a:ext uri="{FF2B5EF4-FFF2-40B4-BE49-F238E27FC236}">
                <a16:creationId xmlns="" xmlns:a16="http://schemas.microsoft.com/office/drawing/2014/main" id="{0B5B05A1-8C2C-41A3-B76F-45DE316BD9C9}"/>
              </a:ext>
            </a:extLst>
          </p:cNvPr>
          <p:cNvSpPr/>
          <p:nvPr/>
        </p:nvSpPr>
        <p:spPr>
          <a:xfrm>
            <a:off x="0" y="507325"/>
            <a:ext cx="3074760" cy="63834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7A1D9AE-7E28-4031-A072-AC29099A96E8}"/>
              </a:ext>
            </a:extLst>
          </p:cNvPr>
          <p:cNvSpPr/>
          <p:nvPr/>
        </p:nvSpPr>
        <p:spPr>
          <a:xfrm>
            <a:off x="3926804" y="1553941"/>
            <a:ext cx="2154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 tít tắp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23EB753-0029-4C37-97ED-B2432EC7ECA8}"/>
              </a:ext>
            </a:extLst>
          </p:cNvPr>
          <p:cNvSpPr/>
          <p:nvPr/>
        </p:nvSpPr>
        <p:spPr>
          <a:xfrm>
            <a:off x="6198388" y="1555349"/>
            <a:ext cx="2154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 thênh thang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04049DF-B31C-4649-892F-7CD1EABEEF6F}"/>
              </a:ext>
            </a:extLst>
          </p:cNvPr>
          <p:cNvSpPr/>
          <p:nvPr/>
        </p:nvSpPr>
        <p:spPr>
          <a:xfrm>
            <a:off x="3589484" y="3015326"/>
            <a:ext cx="2154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 kẽo kẹt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6FCD9D3-5E73-404C-9E23-F711462FA846}"/>
              </a:ext>
            </a:extLst>
          </p:cNvPr>
          <p:cNvSpPr/>
          <p:nvPr/>
        </p:nvSpPr>
        <p:spPr>
          <a:xfrm>
            <a:off x="3303675" y="4643801"/>
            <a:ext cx="2154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 chiêm chiếp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9C0317D-7EB8-4F62-B2E7-F2F91FA543CA}"/>
              </a:ext>
            </a:extLst>
          </p:cNvPr>
          <p:cNvSpPr/>
          <p:nvPr/>
        </p:nvSpPr>
        <p:spPr>
          <a:xfrm>
            <a:off x="5044535" y="6103902"/>
            <a:ext cx="2154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 trôi vèo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1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2Convert.com bac_kim_thang_karaoke_nhac_thieu_nhi_beat_chuan_karaoke_thieu_nhi_4432972917937271477">
            <a:hlinkClick r:id="" action="ppaction://media"/>
            <a:extLst>
              <a:ext uri="{FF2B5EF4-FFF2-40B4-BE49-F238E27FC236}">
                <a16:creationId xmlns="" xmlns:a16="http://schemas.microsoft.com/office/drawing/2014/main" id="{1B4D1F47-9770-47C9-832F-DD681F930F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418" end="135560"/>
                </p14:media>
              </p:ext>
            </p:extLst>
          </p:nvPr>
        </p:nvPicPr>
        <p:blipFill rotWithShape="1">
          <a:blip r:embed="rId4"/>
          <a:srcRect t="10492" r="2132"/>
          <a:stretch/>
        </p:blipFill>
        <p:spPr>
          <a:xfrm>
            <a:off x="0" y="1014919"/>
            <a:ext cx="12192000" cy="58430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AEF570B-5727-4BFF-8A2E-2A01C3E9806D}"/>
              </a:ext>
            </a:extLst>
          </p:cNvPr>
          <p:cNvSpPr txBox="1"/>
          <p:nvPr/>
        </p:nvSpPr>
        <p:spPr>
          <a:xfrm>
            <a:off x="4383992" y="491699"/>
            <a:ext cx="6520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BẮC KIM THANG</a:t>
            </a:r>
          </a:p>
        </p:txBody>
      </p:sp>
    </p:spTree>
    <p:extLst>
      <p:ext uri="{BB962C8B-B14F-4D97-AF65-F5344CB8AC3E}">
        <p14:creationId xmlns:p14="http://schemas.microsoft.com/office/powerpoint/2010/main" val="246692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6C56952-EEEA-47F5-B2C0-3A8F990B4299}"/>
              </a:ext>
            </a:extLst>
          </p:cNvPr>
          <p:cNvSpPr/>
          <p:nvPr/>
        </p:nvSpPr>
        <p:spPr>
          <a:xfrm>
            <a:off x="3766320" y="657274"/>
            <a:ext cx="1564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Lũy tre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95C35F1-300C-47E0-8059-1D5007A84172}"/>
              </a:ext>
            </a:extLst>
          </p:cNvPr>
          <p:cNvSpPr/>
          <p:nvPr/>
        </p:nvSpPr>
        <p:spPr>
          <a:xfrm>
            <a:off x="159725" y="1266693"/>
            <a:ext cx="453749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Mỗi sớm mai thức dậy,</a:t>
            </a:r>
            <a:b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Luỹ tre xanh rì rào,</a:t>
            </a:r>
            <a:b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Ngọn tre cong gọng vó</a:t>
            </a:r>
            <a:b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Kéo mặt trời lên cao.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5427523-3D4F-412A-A5E9-17F7FA3DC18E}"/>
              </a:ext>
            </a:extLst>
          </p:cNvPr>
          <p:cNvSpPr/>
          <p:nvPr/>
        </p:nvSpPr>
        <p:spPr>
          <a:xfrm>
            <a:off x="97947" y="3291557"/>
            <a:ext cx="561554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Những trưa đồng đầy nắng,</a:t>
            </a:r>
            <a:b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Trâu nằm nhai bóng râm,</a:t>
            </a:r>
            <a:b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Tre bần thần nhớ gió,</a:t>
            </a:r>
            <a:b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Chợt về đầy tiếng chim.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6E5D63C-772F-4919-A7BC-FD09EC952520}"/>
              </a:ext>
            </a:extLst>
          </p:cNvPr>
          <p:cNvSpPr/>
          <p:nvPr/>
        </p:nvSpPr>
        <p:spPr>
          <a:xfrm>
            <a:off x="5051105" y="1266692"/>
            <a:ext cx="510436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Mặt trời xuống núi ngủ,</a:t>
            </a:r>
            <a:b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Tre nâng vầng trăng lên.</a:t>
            </a:r>
            <a:b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Sao, sao treo đầy cành,</a:t>
            </a:r>
            <a:b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Suốt đêm dài thắp sáng.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1D1E5EC-4D04-4346-B9AF-6949C05DDE77}"/>
              </a:ext>
            </a:extLst>
          </p:cNvPr>
          <p:cNvSpPr/>
          <p:nvPr/>
        </p:nvSpPr>
        <p:spPr>
          <a:xfrm>
            <a:off x="4980659" y="3330325"/>
            <a:ext cx="510436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Bỗng gà lên tiếng gáy</a:t>
            </a:r>
            <a:b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Xôn xao ngoài luỹ tre.</a:t>
            </a:r>
            <a:b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Đêm chuyển dần về sáng,</a:t>
            </a:r>
            <a:b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Mầm măng đợi nắng về.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                 NGUYỄN CÔNG DƯƠNG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50DC587-57D2-4C51-B56A-5C8D0972E8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7" t="24301" b="18495"/>
          <a:stretch/>
        </p:blipFill>
        <p:spPr>
          <a:xfrm>
            <a:off x="9352188" y="498675"/>
            <a:ext cx="3392962" cy="530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4072E20-742D-42B3-8987-991C147CA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734"/>
            <a:ext cx="12192000" cy="64532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CC25EA27-E434-42F2-9879-C8B9D20CDF4D}"/>
              </a:ext>
            </a:extLst>
          </p:cNvPr>
          <p:cNvSpPr txBox="1">
            <a:spLocks/>
          </p:cNvSpPr>
          <p:nvPr/>
        </p:nvSpPr>
        <p:spPr>
          <a:xfrm>
            <a:off x="932052" y="2592458"/>
            <a:ext cx="11027868" cy="744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1.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Thi hát và đọc thơ về quê hương.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CC16C3E7-FE03-4717-818F-1B9A1F4C5C3B}"/>
              </a:ext>
            </a:extLst>
          </p:cNvPr>
          <p:cNvSpPr txBox="1">
            <a:spLocks/>
          </p:cNvSpPr>
          <p:nvPr/>
        </p:nvSpPr>
        <p:spPr>
          <a:xfrm>
            <a:off x="932052" y="3337048"/>
            <a:ext cx="11027868" cy="744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2. </a:t>
            </a: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Bình chọn nhóm thực hiện tốt nhất.</a:t>
            </a:r>
          </a:p>
        </p:txBody>
      </p:sp>
    </p:spTree>
    <p:extLst>
      <p:ext uri="{BB962C8B-B14F-4D97-AF65-F5344CB8AC3E}">
        <p14:creationId xmlns:p14="http://schemas.microsoft.com/office/powerpoint/2010/main" val="358168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FC4D101-8046-4866-8136-43A0CCB045FD}"/>
              </a:ext>
            </a:extLst>
          </p:cNvPr>
          <p:cNvSpPr/>
          <p:nvPr/>
        </p:nvSpPr>
        <p:spPr>
          <a:xfrm>
            <a:off x="4665162" y="342826"/>
            <a:ext cx="1697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Về </a:t>
            </a:r>
            <a:r>
              <a:rPr lang="en-US" sz="36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quê</a:t>
            </a:r>
            <a:endParaRPr lang="en-US" sz="36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B8B9C36-BCCD-46F3-9051-5D44BDA55F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58990"/>
          <a:stretch/>
        </p:blipFill>
        <p:spPr>
          <a:xfrm>
            <a:off x="0" y="989157"/>
            <a:ext cx="12090400" cy="575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72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B3304B3-0094-4AC2-B607-91CBFF489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964"/>
            <a:ext cx="5446537" cy="6252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5B61C9A-6AEB-46FC-98C8-3724B989B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202" y="365964"/>
            <a:ext cx="5667112" cy="62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10C0920-C27F-4981-9DBD-DC3FB326C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07" y="433106"/>
            <a:ext cx="11911735" cy="63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2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14" y="1202743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4146728" y="2475268"/>
            <a:ext cx="405111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vi-VN" sz="8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Đọc </a:t>
            </a:r>
            <a:endParaRPr lang="en-US" sz="8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  <a:p>
            <a:pPr algn="ctr" defTabSz="457200"/>
            <a:r>
              <a:rPr lang="vi-VN" sz="8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hiểu</a:t>
            </a:r>
            <a:endParaRPr lang="en-US" sz="8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=""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0" y="3373368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=""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70" y="3592464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=""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867" y="495286"/>
            <a:ext cx="2177862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4308</TotalTime>
  <Words>875</Words>
  <Application>Microsoft Office PowerPoint</Application>
  <PresentationFormat>Custom</PresentationFormat>
  <Paragraphs>136</Paragraphs>
  <Slides>25</Slides>
  <Notes>2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</cp:lastModifiedBy>
  <cp:revision>75</cp:revision>
  <dcterms:created xsi:type="dcterms:W3CDTF">2021-11-01T08:16:43Z</dcterms:created>
  <dcterms:modified xsi:type="dcterms:W3CDTF">2023-04-17T02:03:29Z</dcterms:modified>
</cp:coreProperties>
</file>