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79" r:id="rId4"/>
    <p:sldId id="297" r:id="rId5"/>
    <p:sldId id="257" r:id="rId6"/>
    <p:sldId id="259" r:id="rId7"/>
    <p:sldId id="260" r:id="rId8"/>
    <p:sldId id="261" r:id="rId9"/>
    <p:sldId id="294" r:id="rId10"/>
    <p:sldId id="280" r:id="rId11"/>
    <p:sldId id="300" r:id="rId12"/>
    <p:sldId id="298" r:id="rId13"/>
    <p:sldId id="290" r:id="rId14"/>
    <p:sldId id="281" r:id="rId15"/>
    <p:sldId id="302" r:id="rId16"/>
    <p:sldId id="299" r:id="rId17"/>
    <p:sldId id="28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B3B8176-08C7-445C-B806-ACD93D6E51CF}">
          <p14:sldIdLst>
            <p14:sldId id="288"/>
            <p14:sldId id="289"/>
            <p14:sldId id="279"/>
            <p14:sldId id="297"/>
            <p14:sldId id="257"/>
            <p14:sldId id="259"/>
            <p14:sldId id="260"/>
            <p14:sldId id="261"/>
            <p14:sldId id="294"/>
            <p14:sldId id="280"/>
            <p14:sldId id="300"/>
            <p14:sldId id="298"/>
            <p14:sldId id="290"/>
            <p14:sldId id="281"/>
            <p14:sldId id="302"/>
            <p14:sldId id="299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5840" autoAdjust="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2B8-046A-4D3D-BE31-3529840E823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32E4B-0682-4B05-8E7D-60DE92CEB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32E4B-0682-4B05-8E7D-60DE92CEB0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1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7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0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8816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7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6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6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FCBA-9BCE-4FA0-B012-93F381619F99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0175B-D659-4F08-BB35-3FBB0B5B4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8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199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</a:rPr>
              <a:t>Thứ ba ngày </a:t>
            </a:r>
            <a:r>
              <a:rPr lang="en-US" sz="2800" dirty="0" smtClean="0">
                <a:solidFill>
                  <a:srgbClr val="002060"/>
                </a:solidFill>
              </a:rPr>
              <a:t>7</a:t>
            </a:r>
            <a:r>
              <a:rPr lang="vi-VN" sz="2800" dirty="0" smtClean="0">
                <a:solidFill>
                  <a:srgbClr val="002060"/>
                </a:solidFill>
              </a:rPr>
              <a:t> tháng 3 </a:t>
            </a:r>
            <a:r>
              <a:rPr lang="vi-VN" sz="2800" smtClean="0">
                <a:solidFill>
                  <a:srgbClr val="002060"/>
                </a:solidFill>
              </a:rPr>
              <a:t>năm </a:t>
            </a:r>
            <a:r>
              <a:rPr lang="vi-VN" sz="2800" smtClean="0">
                <a:solidFill>
                  <a:srgbClr val="002060"/>
                </a:solidFill>
              </a:rPr>
              <a:t>202</a:t>
            </a:r>
            <a:r>
              <a:rPr lang="en-US" sz="2800" smtClean="0">
                <a:solidFill>
                  <a:srgbClr val="002060"/>
                </a:solidFill>
              </a:rPr>
              <a:t>5</a:t>
            </a:r>
            <a:endParaRPr lang="en-US" sz="2800" smtClean="0">
              <a:solidFill>
                <a:srgbClr val="002060"/>
              </a:solidFill>
            </a:endParaRPr>
          </a:p>
          <a:p>
            <a:pPr algn="ctr"/>
            <a:r>
              <a:rPr lang="vi-VN" sz="2800" u="sng" smtClean="0">
                <a:solidFill>
                  <a:srgbClr val="002060"/>
                </a:solidFill>
              </a:rPr>
              <a:t>Tiếng </a:t>
            </a:r>
            <a:r>
              <a:rPr lang="vi-VN" sz="2800" u="sng" dirty="0" smtClean="0">
                <a:solidFill>
                  <a:srgbClr val="002060"/>
                </a:solidFill>
              </a:rPr>
              <a:t>Việt</a:t>
            </a:r>
            <a:endParaRPr lang="vi-VN" sz="28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90512" y="2479908"/>
            <a:ext cx="2145841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2060"/>
                </a:solidFill>
              </a:rPr>
              <a:t>doanh </a:t>
            </a:r>
            <a:r>
              <a:rPr lang="en-US" altLang="en-US" sz="2800" b="1" smtClean="0">
                <a:solidFill>
                  <a:srgbClr val="002060"/>
                </a:solidFill>
              </a:rPr>
              <a:t>trại</a:t>
            </a:r>
            <a:endParaRPr lang="en-US" altLang="en-US" sz="2800" b="1">
              <a:solidFill>
                <a:srgbClr val="002060"/>
              </a:solidFill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188075" y="2696534"/>
            <a:ext cx="2955925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2060"/>
                </a:solidFill>
              </a:rPr>
              <a:t>Làm kế hoạch nhỏ</a:t>
            </a:r>
            <a:endParaRPr lang="en-US" altLang="en-US" sz="2400" b="1">
              <a:solidFill>
                <a:srgbClr val="00206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7200" y="5687080"/>
            <a:ext cx="2364544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2060"/>
                </a:solidFill>
              </a:rPr>
              <a:t>c</a:t>
            </a:r>
            <a:r>
              <a:rPr lang="en-US" altLang="en-US" sz="2800" b="1" smtClean="0">
                <a:solidFill>
                  <a:srgbClr val="002060"/>
                </a:solidFill>
              </a:rPr>
              <a:t>him </a:t>
            </a:r>
            <a:r>
              <a:rPr lang="en-US" altLang="en-US" sz="2800" b="1">
                <a:solidFill>
                  <a:srgbClr val="002060"/>
                </a:solidFill>
              </a:rPr>
              <a:t>oanh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" y="-38286"/>
            <a:ext cx="9265444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 nào có vần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?Tiếng nào có vần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oach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6386305" y="5815920"/>
            <a:ext cx="2698973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smtClean="0">
                <a:solidFill>
                  <a:srgbClr val="002060"/>
                </a:solidFill>
              </a:rPr>
              <a:t>giày mới </a:t>
            </a:r>
            <a:r>
              <a:rPr lang="en-US" altLang="en-US" sz="2400" b="1">
                <a:solidFill>
                  <a:srgbClr val="002060"/>
                </a:solidFill>
              </a:rPr>
              <a:t>toanh</a:t>
            </a:r>
          </a:p>
        </p:txBody>
      </p:sp>
      <p:sp>
        <p:nvSpPr>
          <p:cNvPr id="18" name="Oval 17"/>
          <p:cNvSpPr/>
          <p:nvPr/>
        </p:nvSpPr>
        <p:spPr>
          <a:xfrm>
            <a:off x="3705171" y="4056746"/>
            <a:ext cx="2233612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endParaRPr lang="en-US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38244"/>
            <a:ext cx="34639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68" y="687854"/>
            <a:ext cx="3796317" cy="205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6" y="3415620"/>
            <a:ext cx="3429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85" y="3778250"/>
            <a:ext cx="281641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8"/>
          <p:cNvSpPr/>
          <p:nvPr/>
        </p:nvSpPr>
        <p:spPr>
          <a:xfrm>
            <a:off x="3459635" y="2091232"/>
            <a:ext cx="2500312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oach</a:t>
            </a:r>
            <a:endParaRPr lang="en-US" sz="40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stCxn id="59" idx="6"/>
          </p:cNvCxnSpPr>
          <p:nvPr/>
        </p:nvCxnSpPr>
        <p:spPr>
          <a:xfrm>
            <a:off x="5959947" y="2594470"/>
            <a:ext cx="1852912" cy="3661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603376" y="4893498"/>
            <a:ext cx="1369256" cy="9187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75" name="Straight Connector 3074"/>
          <p:cNvCxnSpPr/>
          <p:nvPr/>
        </p:nvCxnSpPr>
        <p:spPr>
          <a:xfrm>
            <a:off x="5715000" y="4835525"/>
            <a:ext cx="2590800" cy="10572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447800" y="2741517"/>
            <a:ext cx="2438400" cy="1525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8189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 animBg="1"/>
      <p:bldP spid="1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"/>
            <a:ext cx="9144000" cy="68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2347487" cy="64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smtClean="0">
                <a:solidFill>
                  <a:srgbClr val="FF0000"/>
                </a:solidFill>
                <a:latin typeface="UTM Avo" panose="02040603050506020204"/>
              </a:rPr>
              <a:t>Tập đọc</a:t>
            </a:r>
            <a:endParaRPr lang="en-US" sz="3200" b="1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43919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76200"/>
            <a:ext cx="912495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6123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0233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2"/>
          <p:cNvSpPr txBox="1">
            <a:spLocks noChangeArrowheads="1"/>
          </p:cNvSpPr>
          <p:nvPr/>
        </p:nvSpPr>
        <p:spPr bwMode="auto">
          <a:xfrm>
            <a:off x="1066800" y="2971792"/>
            <a:ext cx="16882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chạy tới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5" name="TextBox 15"/>
          <p:cNvSpPr txBox="1">
            <a:spLocks noChangeArrowheads="1"/>
          </p:cNvSpPr>
          <p:nvPr/>
        </p:nvSpPr>
        <p:spPr bwMode="auto">
          <a:xfrm>
            <a:off x="4728949" y="2962812"/>
            <a:ext cx="23936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trồng củ cải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0" y="54114"/>
            <a:ext cx="3657600" cy="5539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altLang="en-US" sz="3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057814" y="2057400"/>
            <a:ext cx="33617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ngoảnh lại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724400" y="2057400"/>
            <a:ext cx="3581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bình tĩnh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90600" y="3947815"/>
            <a:ext cx="22493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khoảnh đất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724400" y="3947815"/>
            <a:ext cx="20377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thu hoạch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57814" y="4800600"/>
            <a:ext cx="17796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thuộc về</a:t>
            </a:r>
            <a:endParaRPr lang="en-US" altLang="en-US" sz="3000" b="1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791614" y="4800600"/>
            <a:ext cx="18341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000" b="1" smtClean="0">
                <a:solidFill>
                  <a:srgbClr val="FF0000"/>
                </a:solidFill>
                <a:latin typeface="Century Gothic" pitchFamily="34" charset="0"/>
              </a:rPr>
              <a:t>cuốc đất</a:t>
            </a:r>
            <a:endParaRPr lang="en-US" altLang="en-US" sz="3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" grpId="0"/>
      <p:bldP spid="16" grpId="0"/>
      <p:bldP spid="17" grpId="0"/>
      <p:bldP spid="18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76200"/>
            <a:ext cx="912495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1536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3657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5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2936801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4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2209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3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303" y="139198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1931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6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2400" y="4325158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7</a:t>
            </a:r>
            <a:endParaRPr lang="vi-VN" sz="2400" b="1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8</a:t>
            </a:r>
            <a:endParaRPr lang="vi-VN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20415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76200"/>
            <a:ext cx="9124950" cy="66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1275" y="971452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8609" y="3205162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8609" y="4800600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19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/>
          <p:cNvGrpSpPr>
            <a:grpSpLocks/>
          </p:cNvGrpSpPr>
          <p:nvPr/>
        </p:nvGrpSpPr>
        <p:grpSpPr bwMode="auto">
          <a:xfrm>
            <a:off x="393700" y="361950"/>
            <a:ext cx="8547100" cy="2669034"/>
            <a:chOff x="2046832" y="13141"/>
            <a:chExt cx="6410630" cy="2000422"/>
          </a:xfrm>
        </p:grpSpPr>
        <p:sp>
          <p:nvSpPr>
            <p:cNvPr id="6" name="任意多边形 6"/>
            <p:cNvSpPr/>
            <p:nvPr/>
          </p:nvSpPr>
          <p:spPr>
            <a:xfrm>
              <a:off x="4175771" y="13141"/>
              <a:ext cx="2164659" cy="907833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矩形 3"/>
            <p:cNvSpPr/>
            <p:nvPr/>
          </p:nvSpPr>
          <p:spPr>
            <a:xfrm>
              <a:off x="2046832" y="920974"/>
              <a:ext cx="6410630" cy="109258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smtClean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Nói tiếp để hoàn thành câu bác nông dân  nói với gấu</a:t>
              </a:r>
              <a:r>
                <a:rPr lang="en-AU" altLang="zh-CN" sz="3600" kern="0" dirty="0">
                  <a:solidFill>
                    <a:srgbClr val="FFFFFF"/>
                  </a:solidFill>
                  <a:latin typeface="Arial" panose="020B0604020202020204" pitchFamily="34" charset="0"/>
                  <a:ea typeface=".黑体-日本语" panose="02000500000000000000" pitchFamily="2" charset="-122"/>
                  <a:cs typeface="Arial" panose="020B0604020202020204" pitchFamily="34" charset="0"/>
                  <a:sym typeface="+mn-lt"/>
                </a:rPr>
                <a:t>?</a:t>
              </a:r>
              <a:endParaRPr lang="zh-CN" altLang="en-US" sz="3600" kern="0" dirty="0">
                <a:solidFill>
                  <a:srgbClr val="FFFFFF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椭圆 4"/>
            <p:cNvSpPr/>
            <p:nvPr/>
          </p:nvSpPr>
          <p:spPr>
            <a:xfrm>
              <a:off x="4104330" y="791283"/>
              <a:ext cx="307196" cy="2224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椭圆 5"/>
            <p:cNvSpPr/>
            <p:nvPr/>
          </p:nvSpPr>
          <p:spPr>
            <a:xfrm>
              <a:off x="6264226" y="841256"/>
              <a:ext cx="291717" cy="31530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685800" y="842963"/>
            <a:ext cx="557213" cy="557212"/>
          </a:xfrm>
          <a:prstGeom prst="ellipse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2" name="矩形 3"/>
          <p:cNvSpPr/>
          <p:nvPr/>
        </p:nvSpPr>
        <p:spPr bwMode="auto">
          <a:xfrm>
            <a:off x="392112" y="3397250"/>
            <a:ext cx="8548688" cy="1457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121917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3600" kern="0" smtClea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Lúc </a:t>
            </a:r>
            <a:r>
              <a:rPr lang="en-AU" altLang="zh-CN" sz="3600" kern="0" err="1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thu</a:t>
            </a: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lang="en-AU" altLang="zh-CN" sz="3600" kern="0" smtClea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hoạch</a:t>
            </a:r>
            <a:r>
              <a:rPr lang="en-AU" altLang="zh-CN" sz="3600" ker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, </a:t>
            </a:r>
            <a:r>
              <a:rPr lang="en-AU" altLang="zh-CN" sz="3600" kern="0" smtClea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tôi chỉ lấy</a:t>
            </a:r>
            <a:r>
              <a:rPr lang="en-AU" altLang="zh-CN" sz="36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…</a:t>
            </a:r>
          </a:p>
          <a:p>
            <a:pPr defTabSz="121917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3600" kern="0" smtClean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Tất cả phần còn lại </a:t>
            </a:r>
            <a:r>
              <a:rPr lang="en-AU" altLang="zh-CN" sz="3600" kern="0" dirty="0">
                <a:solidFill>
                  <a:schemeClr val="tx1"/>
                </a:solidFill>
                <a:latin typeface="Arial" panose="020B0604020202020204" pitchFamily="34" charset="0"/>
                <a:ea typeface=".黑体-日本语" panose="02000500000000000000" pitchFamily="2" charset="-122"/>
                <a:cs typeface="Arial" panose="020B0604020202020204" pitchFamily="34" charset="0"/>
                <a:sym typeface="+mn-lt"/>
              </a:rPr>
              <a:t>…</a:t>
            </a:r>
            <a:endParaRPr lang="zh-CN" altLang="en-US" sz="3600" kern="0" dirty="0">
              <a:solidFill>
                <a:schemeClr val="tx1"/>
              </a:solidFill>
              <a:latin typeface="Arial" panose="020B0604020202020204" pitchFamily="34" charset="0"/>
              <a:ea typeface=".黑体-日本语" panose="02000500000000000000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200846" y="3416110"/>
            <a:ext cx="130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smtClean="0">
                <a:solidFill>
                  <a:srgbClr val="FF0000"/>
                </a:solidFill>
              </a:rPr>
              <a:t>gốc</a:t>
            </a: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5029200" y="4163218"/>
            <a:ext cx="331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smtClean="0">
                <a:solidFill>
                  <a:srgbClr val="FF0000"/>
                </a:solidFill>
              </a:rPr>
              <a:t>thuộc về ông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807694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403752" y="931996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88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8800" b="1" smtClean="0">
                <a:solidFill>
                  <a:srgbClr val="000000"/>
                </a:solidFill>
                <a:latin typeface="HP001 4 hàng" pitchFamily="34" charset="-93"/>
              </a:rPr>
              <a:t>nh</a:t>
            </a:r>
            <a:endParaRPr lang="el-GR" sz="88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855266" y="2700061"/>
            <a:ext cx="322598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792837" y="952636"/>
            <a:ext cx="45985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2933560" y="2717734"/>
            <a:ext cx="58989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Ǉhu hĲch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89442" y="952636"/>
            <a:ext cx="3200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bánh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21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787253" y="889000"/>
            <a:ext cx="37504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766750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886" y="1"/>
            <a:ext cx="10069286" cy="5459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51929" y="11594"/>
            <a:ext cx="3141242" cy="203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nh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itchFamily="34" charset="-127"/>
              <a:cs typeface="HP001 4H" panose="020B06030503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92108" y="3604446"/>
            <a:ext cx="397830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6858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9000" b="1" smtClean="0">
                <a:solidFill>
                  <a:srgbClr val="000000"/>
                </a:solidFill>
                <a:latin typeface="HP001 4 hàng" pitchFamily="34" charset="-93"/>
              </a:rPr>
              <a:t> </a:t>
            </a:r>
            <a:r>
              <a:rPr lang="el-GR" sz="9000" b="1" smtClean="0">
                <a:solidFill>
                  <a:srgbClr val="000000"/>
                </a:solidFill>
                <a:latin typeface="HP001 4 hàng" pitchFamily="34" charset="-93"/>
              </a:rPr>
              <a:t>Ξ</a:t>
            </a:r>
            <a:r>
              <a:rPr lang="en-US" sz="9000" b="1" smtClean="0">
                <a:solidFill>
                  <a:srgbClr val="000000"/>
                </a:solidFill>
                <a:latin typeface="HP001 4 hàng" pitchFamily="34" charset="-93"/>
              </a:rPr>
              <a:t>ch</a:t>
            </a:r>
            <a:endParaRPr lang="el-GR" sz="9000" b="1" dirty="0">
              <a:solidFill>
                <a:srgbClr val="000000"/>
              </a:solidFill>
              <a:latin typeface="HP001 4 hàng" pitchFamily="34" charset="-93"/>
              <a:ea typeface="HP001 4H" panose="020B0603050302020204" pitchFamily="34" charset="0"/>
              <a:cs typeface="HP001 4H" panose="020B0603050302020204" pitchFamily="34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44251" y="1843373"/>
            <a:ext cx="46611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/>
              </a:rPr>
              <a:t>kh</a:t>
            </a:r>
            <a:r>
              <a:rPr lang="el-GR" sz="9000" b="1" smtClean="0">
                <a:latin typeface="HP001 4 hàng" pitchFamily="34" charset="-93"/>
                <a:ea typeface="HP001 4H"/>
              </a:rPr>
              <a:t>Ξ</a:t>
            </a:r>
            <a:r>
              <a:rPr lang="en-US" sz="9000" b="1" smtClean="0">
                <a:latin typeface="HP001 4 hàng" pitchFamily="34" charset="-93"/>
                <a:ea typeface="HP001 4H"/>
              </a:rPr>
              <a:t>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26886" y="5382711"/>
            <a:ext cx="58989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9000" b="1" smtClean="0">
                <a:latin typeface="HP001 4 hàng" pitchFamily="34" charset="-93"/>
                <a:ea typeface="HP001 4H" pitchFamily="34" charset="-127"/>
              </a:rPr>
              <a:t>Ǉhu hĲch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15216" y="1843373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smtClean="0">
                <a:latin typeface="HP001 4 hàng" pitchFamily="34" charset="-93"/>
                <a:ea typeface="HP001 4H"/>
              </a:rPr>
              <a:t>bánh</a:t>
            </a:r>
            <a:endParaRPr lang="vi-VN" sz="9000" b="1" dirty="0">
              <a:latin typeface="HP001 4 hàng" pitchFamily="34" charset="-93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090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93466"/>
            <a:ext cx="10515600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7"/>
          <p:cNvSpPr txBox="1">
            <a:spLocks noChangeArrowheads="1"/>
          </p:cNvSpPr>
          <p:nvPr/>
        </p:nvSpPr>
        <p:spPr bwMode="auto">
          <a:xfrm>
            <a:off x="196454" y="100013"/>
            <a:ext cx="2071401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914400" y="3429000"/>
            <a:ext cx="3137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đơn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5181600" y="3429000"/>
            <a:ext cx="30508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ngoặc kép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914400" y="2438400"/>
            <a:ext cx="25282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 sừng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111297" y="2406875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ngoẵng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960602" y="4579203"/>
            <a:ext cx="36647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hạy loăng quăng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5217994" y="4579202"/>
            <a:ext cx="23679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hoẵng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48609" y="969037"/>
            <a:ext cx="45085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4961" y="4106840"/>
            <a:ext cx="495300" cy="4254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5B44E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4572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2060"/>
                </a:solidFill>
              </a:rPr>
              <a:t>Thứ </a:t>
            </a:r>
            <a:r>
              <a:rPr lang="vi-VN" sz="2800" smtClean="0">
                <a:solidFill>
                  <a:srgbClr val="002060"/>
                </a:solidFill>
              </a:rPr>
              <a:t>ba </a:t>
            </a:r>
            <a:r>
              <a:rPr lang="vi-VN" sz="2800">
                <a:solidFill>
                  <a:srgbClr val="002060"/>
                </a:solidFill>
              </a:rPr>
              <a:t>ngày 8</a:t>
            </a:r>
            <a:r>
              <a:rPr lang="vi-VN" sz="2800" smtClean="0">
                <a:solidFill>
                  <a:srgbClr val="002060"/>
                </a:solidFill>
              </a:rPr>
              <a:t> </a:t>
            </a:r>
            <a:r>
              <a:rPr lang="vi-VN" sz="2800">
                <a:solidFill>
                  <a:srgbClr val="002060"/>
                </a:solidFill>
              </a:rPr>
              <a:t>tháng </a:t>
            </a:r>
            <a:r>
              <a:rPr lang="vi-VN" sz="2800" smtClean="0">
                <a:solidFill>
                  <a:srgbClr val="002060"/>
                </a:solidFill>
              </a:rPr>
              <a:t>3 </a:t>
            </a:r>
            <a:r>
              <a:rPr lang="vi-VN" sz="2800">
                <a:solidFill>
                  <a:srgbClr val="002060"/>
                </a:solidFill>
              </a:rPr>
              <a:t>năm </a:t>
            </a:r>
            <a:r>
              <a:rPr lang="vi-VN" sz="2800" smtClean="0">
                <a:solidFill>
                  <a:srgbClr val="002060"/>
                </a:solidFill>
              </a:rPr>
              <a:t>2022</a:t>
            </a:r>
            <a:endParaRPr lang="vi-VN" sz="2800">
              <a:solidFill>
                <a:srgbClr val="002060"/>
              </a:solidFill>
            </a:endParaRPr>
          </a:p>
          <a:p>
            <a:pPr algn="ctr"/>
            <a:r>
              <a:rPr lang="vi-VN" sz="2800" u="sng">
                <a:solidFill>
                  <a:srgbClr val="002060"/>
                </a:solidFill>
              </a:rPr>
              <a:t>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428851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C00000"/>
                </a:solidFill>
              </a:rPr>
              <a:t>Bài 131: oanh, oach</a:t>
            </a:r>
            <a:endParaRPr lang="vi-VN" sz="2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664" y="901953"/>
            <a:ext cx="291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anh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23" y="925509"/>
            <a:ext cx="1981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677" y="1044828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5161" y="2763816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152400" y="1044828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54831" y="1031118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8773" y="4546169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24176" y="2786157"/>
            <a:ext cx="0" cy="1761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276530" y="2737533"/>
            <a:ext cx="1898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1436" y="2717553"/>
            <a:ext cx="2538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6858" y="1032597"/>
            <a:ext cx="2506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r>
              <a:rPr lang="en-US" sz="96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780" y="1046329"/>
            <a:ext cx="2672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</a:t>
            </a:r>
            <a:r>
              <a:rPr lang="en-US" sz="9600" smtClean="0">
                <a:solidFill>
                  <a:srgbClr val="002060"/>
                </a:solidFill>
                <a:latin typeface="UTM Avo"/>
              </a:rPr>
              <a:t>                            </a:t>
            </a:r>
            <a:endParaRPr lang="en-US" sz="9600" dirty="0">
              <a:solidFill>
                <a:srgbClr val="00206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5630" y="104632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114" y="276531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97353" y="104632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966092" y="104632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93726" y="454767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87546" y="2765317"/>
            <a:ext cx="0" cy="1762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35280" y="2757365"/>
            <a:ext cx="144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6723" y="2788343"/>
            <a:ext cx="2361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FF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09921" y="2795264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09920" y="2722872"/>
            <a:ext cx="20253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15200" y="2780053"/>
            <a:ext cx="0" cy="1760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278592" y="2771631"/>
            <a:ext cx="17123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3" grpId="0"/>
      <p:bldP spid="20" grpId="0"/>
      <p:bldP spid="21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838212" y="1205853"/>
            <a:ext cx="4898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928222" y="3123074"/>
            <a:ext cx="4920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oach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6920" y="2286000"/>
            <a:ext cx="343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UTM Avo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</a:t>
            </a:r>
            <a:r>
              <a:rPr lang="en-US" sz="9600" b="1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-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  <a:endParaRPr lang="en-US" sz="9600" b="1" dirty="0">
              <a:solidFill>
                <a:srgbClr val="FF0000"/>
              </a:solidFill>
              <a:latin typeface="UTM Avo"/>
              <a:cs typeface="Aharoni" pitchFamily="2" charset="-79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96035" y="3201728"/>
            <a:ext cx="1712042" cy="719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800811" y="2300146"/>
            <a:ext cx="1559642" cy="89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16864" y="1175535"/>
            <a:ext cx="31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C0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6897" y="2886164"/>
            <a:ext cx="3119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ch 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124" y="4648200"/>
            <a:ext cx="7939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 kh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oanh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bánh</a:t>
            </a:r>
            <a:endParaRPr lang="en-US" sz="6000" b="1" dirty="0">
              <a:latin typeface="UTM Avo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5203" y="914400"/>
            <a:ext cx="5629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Century Gothic" pitchFamily="34" charset="0"/>
              </a:rPr>
              <a:t>kh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oanh</a:t>
            </a:r>
            <a:r>
              <a:rPr lang="en-US" sz="60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60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6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04709" y="2648784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54928" y="2780228"/>
            <a:ext cx="2189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latin typeface="Century Gothic" pitchFamily="34" charset="0"/>
                <a:cs typeface="Aharoni" pitchFamily="2" charset="-79"/>
              </a:rPr>
              <a:t>kh</a:t>
            </a:r>
            <a:endParaRPr lang="en-US" sz="60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8734" y="2789620"/>
            <a:ext cx="3069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lang="en-US" sz="60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1" y="533400"/>
            <a:ext cx="4153810" cy="38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75070" y="4415165"/>
            <a:ext cx="5087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thu h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oạch</a:t>
            </a:r>
            <a:endParaRPr lang="en-US" sz="7200" b="1" dirty="0">
              <a:latin typeface="UTM Avo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8303" y="970736"/>
            <a:ext cx="4784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latin typeface="Century Gothic" pitchFamily="34" charset="0"/>
              </a:rPr>
              <a:t>h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oạch</a:t>
            </a:r>
            <a:r>
              <a:rPr lang="en-US" sz="7200" b="1" smtClean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7200" smtClean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  <a:endParaRPr lang="en-US" sz="7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06255" y="89984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10739" y="2618837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17978" y="89984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786717" y="89984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4351" y="440119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76998" y="2641178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7198" y="2823734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latin typeface="Century Gothic" pitchFamily="34" charset="0"/>
                <a:cs typeface="Aharoni" pitchFamily="2" charset="-79"/>
              </a:rPr>
              <a:t>h</a:t>
            </a:r>
            <a:endParaRPr lang="en-US" sz="72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8180" y="2823734"/>
            <a:ext cx="3069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7200" b="1" smtClean="0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lang="en-US" sz="72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9" y="544776"/>
            <a:ext cx="437362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7374" y="951526"/>
            <a:ext cx="19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oanh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5440" y="934786"/>
            <a:ext cx="1994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oach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632425"/>
            <a:ext cx="2013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kh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oanh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4256" y="1581117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8561" y="2275893"/>
            <a:ext cx="2408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thu 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oạch</a:t>
            </a:r>
            <a:endParaRPr lang="en-US" sz="3600" b="1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685846"/>
            <a:ext cx="8610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rgbClr val="002060"/>
                </a:solidFill>
              </a:rPr>
              <a:t>Tìm từ có tiếng chứa vần oanh, oach</a:t>
            </a:r>
            <a:endParaRPr lang="vi-VN" sz="3600" b="1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6691" y="2303744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mtClean="0">
                <a:latin typeface="Century Gothic" pitchFamily="34" charset="0"/>
              </a:rPr>
              <a:t>kh</a:t>
            </a:r>
            <a:r>
              <a:rPr lang="en-US" sz="3600" b="1" smtClean="0">
                <a:solidFill>
                  <a:srgbClr val="FF0000"/>
                </a:solidFill>
                <a:latin typeface="Century Gothic" pitchFamily="34" charset="0"/>
              </a:rPr>
              <a:t>oanh </a:t>
            </a:r>
            <a:r>
              <a:rPr lang="en-US" sz="3600" b="1" smtClean="0">
                <a:latin typeface="Century Gothic" pitchFamily="34" charset="0"/>
              </a:rPr>
              <a:t>bánh</a:t>
            </a:r>
            <a:endParaRPr lang="en-US" sz="3600" b="1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2" grpId="0" animBg="1"/>
      <p:bldP spid="8" grpId="0"/>
      <p:bldP spid="8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216</Words>
  <Application>Microsoft Office PowerPoint</Application>
  <PresentationFormat>On-screen Show (4:3)</PresentationFormat>
  <Paragraphs>90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宋体</vt:lpstr>
      <vt:lpstr>.VnAvant</vt:lpstr>
      <vt:lpstr>.黑体-日本语</vt:lpstr>
      <vt:lpstr>Aharoni</vt:lpstr>
      <vt:lpstr>Arial</vt:lpstr>
      <vt:lpstr>Calibri</vt:lpstr>
      <vt:lpstr>Century Gothic</vt:lpstr>
      <vt:lpstr>HP001 4 hàng</vt:lpstr>
      <vt:lpstr>HP001 4H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Minh Phuong</cp:lastModifiedBy>
  <cp:revision>233</cp:revision>
  <dcterms:created xsi:type="dcterms:W3CDTF">2020-10-21T22:23:20Z</dcterms:created>
  <dcterms:modified xsi:type="dcterms:W3CDTF">2025-03-10T01:31:30Z</dcterms:modified>
</cp:coreProperties>
</file>