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476" r:id="rId2"/>
    <p:sldId id="454" r:id="rId3"/>
    <p:sldId id="443" r:id="rId4"/>
    <p:sldId id="444" r:id="rId5"/>
    <p:sldId id="453" r:id="rId6"/>
    <p:sldId id="451" r:id="rId7"/>
    <p:sldId id="452" r:id="rId8"/>
    <p:sldId id="442" r:id="rId9"/>
    <p:sldId id="456" r:id="rId10"/>
    <p:sldId id="455" r:id="rId11"/>
    <p:sldId id="458" r:id="rId12"/>
    <p:sldId id="459" r:id="rId13"/>
    <p:sldId id="461" r:id="rId14"/>
    <p:sldId id="463" r:id="rId15"/>
    <p:sldId id="466" r:id="rId16"/>
    <p:sldId id="465" r:id="rId17"/>
    <p:sldId id="470" r:id="rId18"/>
    <p:sldId id="472" r:id="rId19"/>
    <p:sldId id="473" r:id="rId20"/>
    <p:sldId id="474" r:id="rId21"/>
    <p:sldId id="475" r:id="rId22"/>
    <p:sldId id="477" r:id="rId23"/>
  </p:sldIdLst>
  <p:sldSz cx="12192000" cy="6858000"/>
  <p:notesSz cx="6858000" cy="9144000"/>
  <p:embeddedFontLst>
    <p:embeddedFont>
      <p:font typeface="宋体" pitchFamily="2" charset="-122"/>
      <p:regular r:id="rId25"/>
    </p:embeddedFont>
    <p:embeddedFont>
      <p:font typeface="Cambria Math" pitchFamily="18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2AE"/>
    <a:srgbClr val="FFFFFF"/>
    <a:srgbClr val="B85E16"/>
    <a:srgbClr val="A0692E"/>
    <a:srgbClr val="764F22"/>
    <a:srgbClr val="FF8119"/>
    <a:srgbClr val="FF7707"/>
    <a:srgbClr val="FFAF6C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>
        <p:scale>
          <a:sx n="75" d="100"/>
          <a:sy n="75" d="100"/>
        </p:scale>
        <p:origin x="-15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4/13/2023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731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02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695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291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80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Sai –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–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bay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-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6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83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79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76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6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1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1874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4/13/2023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0" r:id="rId5"/>
    <p:sldLayoutId id="2147483652" r:id="rId6"/>
    <p:sldLayoutId id="2147483655" r:id="rId7"/>
    <p:sldLayoutId id="2147483659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23" Type="http://schemas.openxmlformats.org/officeDocument/2006/relationships/image" Target="../media/image46.png"/><Relationship Id="rId10" Type="http://schemas.openxmlformats.org/officeDocument/2006/relationships/image" Target="../media/image34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23" Type="http://schemas.openxmlformats.org/officeDocument/2006/relationships/image" Target="../media/image47.jpeg"/><Relationship Id="rId10" Type="http://schemas.openxmlformats.org/officeDocument/2006/relationships/image" Target="../media/image34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10" Type="http://schemas.openxmlformats.org/officeDocument/2006/relationships/image" Target="../media/image34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10" Type="http://schemas.openxmlformats.org/officeDocument/2006/relationships/image" Target="../media/image34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2296" y="1845536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9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206750" y="3168015"/>
            <a:ext cx="645223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LUYỆN TẬP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8" name="Picture 10" descr="C:\Users\Administrator\Downloads\3e9f41df-14fe-4291-9a85-ae345598a85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130" y="450850"/>
            <a:ext cx="13642848" cy="5717357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4936160" y="2043748"/>
            <a:ext cx="2639060" cy="1513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494325" y="2501717"/>
            <a:ext cx="1522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Thứ sáu</a:t>
            </a:r>
          </a:p>
        </p:txBody>
      </p:sp>
      <p:pic>
        <p:nvPicPr>
          <p:cNvPr id="6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4502527" y="3290915"/>
            <a:ext cx="2639060" cy="15138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5136250" y="3748884"/>
            <a:ext cx="1522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Thứ tư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80" y="3817620"/>
            <a:ext cx="3915410" cy="320230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4" y="450850"/>
            <a:ext cx="3305153" cy="1102651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14" y="450850"/>
            <a:ext cx="3305153" cy="1102651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4" y="337185"/>
            <a:ext cx="3305153" cy="1102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55873" r="55976" b="11169"/>
          <a:stretch>
            <a:fillRect/>
          </a:stretch>
        </p:blipFill>
        <p:spPr>
          <a:xfrm>
            <a:off x="-715645" y="1805940"/>
            <a:ext cx="7244080" cy="50520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67055" y="3254752"/>
            <a:ext cx="5298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dirty="0">
                <a:latin typeface="UTM Avo" panose="02040603050506020204" charset="0"/>
                <a:cs typeface="UTM Avo" panose="02040603050506020204" charset="0"/>
              </a:rPr>
              <a:t>Em đi học vào những ngày thứ mấy?</a:t>
            </a:r>
            <a:endParaRPr lang="vi-VN" altLang="en-US" sz="2800" dirty="0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5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45" y="1585595"/>
            <a:ext cx="5931535" cy="497586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6528435" y="3431221"/>
            <a:ext cx="4777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dirty="0">
                <a:latin typeface="UTM Avo" panose="02040603050506020204" charset="0"/>
                <a:cs typeface="UTM Avo" panose="02040603050506020204" charset="0"/>
              </a:rPr>
              <a:t>Em được nghỉ học vào những ngày nào?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00405" y="1932155"/>
            <a:ext cx="5031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2. Trong một tuần lễ: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2" descr="C:\Users\Administrator\Downloads\1d7d0965-a2c6-40fe-bbbb-5149906af15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020"/>
            <a:ext cx="12192000" cy="63747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81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1752600" y="1002030"/>
            <a:ext cx="8915400" cy="575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latin typeface="UTM Avo" panose="020406030505060202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26 tháng 3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1 tháng 6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........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19 tháng 8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20 tháng 11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endParaRPr lang="en-US" alt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21873" name="Text Box 17"/>
          <p:cNvSpPr txBox="1"/>
          <p:nvPr/>
        </p:nvSpPr>
        <p:spPr>
          <a:xfrm>
            <a:off x="7391400" y="1722755"/>
            <a:ext cx="838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endParaRPr lang="en-US" altLang="en-US" sz="3200" b="1" dirty="0">
              <a:solidFill>
                <a:srgbClr val="333300"/>
              </a:solidFill>
              <a:latin typeface="UTM Avo" panose="02040603050506020204" pitchFamily="18" charset="0"/>
            </a:endParaRPr>
          </a:p>
        </p:txBody>
      </p:sp>
      <p:sp>
        <p:nvSpPr>
          <p:cNvPr id="121878" name="Text Box 22"/>
          <p:cNvSpPr txBox="1"/>
          <p:nvPr/>
        </p:nvSpPr>
        <p:spPr>
          <a:xfrm>
            <a:off x="9445625" y="2941955"/>
            <a:ext cx="609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3200" b="1" dirty="0">
              <a:solidFill>
                <a:srgbClr val="FF00FF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3325" y="3159982"/>
            <a:ext cx="2286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Thứ sáu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77712" y="3897946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Thứ ba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3325" y="4613499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Thứ năm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62700" y="5371462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Thứ bảy</a:t>
            </a:r>
          </a:p>
        </p:txBody>
      </p:sp>
      <p:pic>
        <p:nvPicPr>
          <p:cNvPr id="55299" name="Picture 2" descr="C:\Users\Administrator\Downloads\1d7d0965-a2c6-40fe-bbbb-5149906af15f.jpg"/>
          <p:cNvPicPr>
            <a:picLocks noChangeAspect="1"/>
          </p:cNvPicPr>
          <p:nvPr/>
        </p:nvPicPr>
        <p:blipFill>
          <a:blip r:embed="rId3"/>
          <a:srcRect l="12806" t="17743" r="13719" b="38977"/>
          <a:stretch>
            <a:fillRect/>
          </a:stretch>
        </p:blipFill>
        <p:spPr>
          <a:xfrm>
            <a:off x="2055495" y="1008380"/>
            <a:ext cx="6492240" cy="1999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1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18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18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041015" y="3168015"/>
            <a:ext cx="678370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VẬN DỤNG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4456" t="26645" r="23041" b="7532"/>
          <a:stretch>
            <a:fillRect/>
          </a:stretch>
        </p:blipFill>
        <p:spPr>
          <a:xfrm>
            <a:off x="0" y="462280"/>
            <a:ext cx="12105005" cy="6396355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55873" r="55976" b="11169"/>
          <a:stretch>
            <a:fillRect/>
          </a:stretch>
        </p:blipFill>
        <p:spPr>
          <a:xfrm>
            <a:off x="6003290" y="1220470"/>
            <a:ext cx="5569585" cy="47523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449185" y="2656840"/>
            <a:ext cx="29432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latin typeface="UTM Avo" panose="02040603050506020204" charset="0"/>
                <a:cs typeface="UTM Avo" panose="02040603050506020204" charset="0"/>
              </a:rPr>
              <a:t>Hôm nay là thứ bảy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-84455"/>
            <a:ext cx="12692380" cy="4656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875" y1="27917" x2="3125" y2="86389"/>
                        <a14:foregroundMark x1="14063" y1="32639" x2="16484" y2="17639"/>
                        <a14:foregroundMark x1="5078" y1="18472" x2="3906" y2="50278"/>
                        <a14:foregroundMark x1="2500" y1="20972" x2="1484" y2="34861"/>
                        <a14:foregroundMark x1="1250" y1="13472" x2="2500" y2="11944"/>
                        <a14:foregroundMark x1="6563" y1="8472" x2="7187" y2="6944"/>
                        <a14:foregroundMark x1="27891" y1="30556" x2="29453" y2="19306"/>
                        <a14:foregroundMark x1="26563" y1="42222" x2="26328" y2="52361"/>
                        <a14:foregroundMark x1="54609" y1="45972" x2="61875" y2="30139"/>
                        <a14:foregroundMark x1="60078" y1="30833" x2="66250" y2="20278"/>
                        <a14:foregroundMark x1="57344" y1="28056" x2="57500" y2="26250"/>
                        <a14:foregroundMark x1="71641" y1="38750" x2="74453" y2="30417"/>
                        <a14:foregroundMark x1="58359" y1="52778" x2="68672" y2="63194"/>
                        <a14:foregroundMark x1="78906" y1="79861" x2="90781" y2="95833"/>
                        <a14:foregroundMark x1="91250" y1="30833" x2="96328" y2="10833"/>
                        <a14:foregroundMark x1="55703" y1="28472" x2="56875" y2="23333"/>
                        <a14:foregroundMark x1="60000" y1="32222" x2="56797" y2="23194"/>
                        <a14:foregroundMark x1="52969" y1="29583" x2="55937" y2="2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154940"/>
            <a:ext cx="1269238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5093" l="10000" r="9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0" y="-845820"/>
            <a:ext cx="10182225" cy="56578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700357" y="4113396"/>
            <a:ext cx="3104114" cy="1544454"/>
            <a:chOff x="8700357" y="4113396"/>
            <a:chExt cx="3104114" cy="15444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841" b="89790" l="0" r="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88" r="45622"/>
            <a:stretch>
              <a:fillRect/>
            </a:stretch>
          </p:blipFill>
          <p:spPr>
            <a:xfrm>
              <a:off x="8700357" y="4113396"/>
              <a:ext cx="3104114" cy="1544454"/>
            </a:xfrm>
            <a:prstGeom prst="rect">
              <a:avLst/>
            </a:prstGeom>
            <a:effectLst>
              <a:innerShdw blurRad="254000">
                <a:schemeClr val="bg1"/>
              </a:inn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9770597" y="4345483"/>
              <a:ext cx="16017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Left"/>
                <a:lightRig rig="threePt" dir="t"/>
              </a:scene3d>
            </a:bodyPr>
            <a:lstStyle/>
            <a:p>
              <a:r>
                <a:rPr lang="en-US" sz="4400" dirty="0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UTM Showcard" panose="02040603050506020204" pitchFamily="18" charset="0"/>
                </a:rPr>
                <a:t>Play</a:t>
              </a:r>
            </a:p>
          </p:txBody>
        </p:sp>
      </p:grpSp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03960" y="-542290"/>
            <a:ext cx="10387330" cy="415671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57875" y="3121723"/>
            <a:ext cx="5350495" cy="2145736"/>
            <a:chOff x="457875" y="3121723"/>
            <a:chExt cx="5350495" cy="2145736"/>
          </a:xfrm>
        </p:grpSpPr>
        <p:grpSp>
          <p:nvGrpSpPr>
            <p:cNvPr id="7" name="Group 6"/>
            <p:cNvGrpSpPr/>
            <p:nvPr/>
          </p:nvGrpSpPr>
          <p:grpSpPr>
            <a:xfrm>
              <a:off x="457875" y="3121723"/>
              <a:ext cx="5350495" cy="2145736"/>
              <a:chOff x="8700357" y="4113396"/>
              <a:chExt cx="3104114" cy="15444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9794188" y="4524739"/>
                <a:ext cx="135797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bảy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9720144" y="4524980"/>
                <a:ext cx="1596048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Chủ </a:t>
                </a:r>
                <a:r>
                  <a:rPr lang="en-SG" alt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nhật</a:t>
                </a:r>
                <a:endParaRPr lang="vi-VN" alt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3" name="Group 12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864359" y="4510733"/>
                <a:ext cx="132821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sáu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16" name="Group 1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813998" y="4522328"/>
                <a:ext cx="146585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năm</a:t>
                </a: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21979" y="2962463"/>
            <a:ext cx="4105423" cy="38639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13762" y="2916689"/>
            <a:ext cx="4105423" cy="3863926"/>
          </a:xfrm>
          <a:prstGeom prst="rect">
            <a:avLst/>
          </a:prstGeom>
        </p:spPr>
      </p:pic>
      <p:pic>
        <p:nvPicPr>
          <p:cNvPr id="43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6" name="Picture 45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620963" y="2291424"/>
            <a:ext cx="4850235" cy="41388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1846980" y="3383913"/>
            <a:ext cx="1405289" cy="1171073"/>
          </a:xfrm>
          <a:prstGeom prst="rect">
            <a:avLst/>
          </a:prstGeom>
        </p:spPr>
      </p:pic>
      <p:pic>
        <p:nvPicPr>
          <p:cNvPr id="48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23"/>
          <a:stretch>
            <a:fillRect/>
          </a:stretch>
        </p:blipFill>
        <p:spPr>
          <a:xfrm>
            <a:off x="5369371" y="270870"/>
            <a:ext cx="2480818" cy="2787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20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8 L 0.0582 -0.09445 C 0.07005 -0.11598 0.08802 -0.12639 0.10677 -0.12639 C 0.12825 -0.12639 0.14531 -0.11598 0.1569 -0.09445 L 0.21484 0.00208 " pathEditMode="relative" rAng="0" ptsTypes="AAAAA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337783"/>
            <a:ext cx="10387379" cy="47307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762716" y="4501590"/>
                <a:ext cx="135797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bảy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7" name="Group 16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9814871" y="4495771"/>
                <a:ext cx="128450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sáu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24" name="Group 23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9972271" y="4496023"/>
                <a:ext cx="104549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tư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31" name="Group 30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9937364" y="4528015"/>
                <a:ext cx="118220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ba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9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0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1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786391" y="2317098"/>
            <a:ext cx="4850235" cy="41388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849526" y="5318830"/>
            <a:ext cx="1405289" cy="1171073"/>
          </a:xfrm>
          <a:prstGeom prst="rect">
            <a:avLst/>
          </a:prstGeom>
        </p:spPr>
      </p:pic>
      <p:pic>
        <p:nvPicPr>
          <p:cNvPr id="44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23"/>
          <a:stretch>
            <a:fillRect/>
          </a:stretch>
        </p:blipFill>
        <p:spPr>
          <a:xfrm>
            <a:off x="5268001" y="125117"/>
            <a:ext cx="2475807" cy="3030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20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55 L -0.00976 -0.17014 C -0.01054 -0.20741 -0.02109 -0.24282 -0.03789 -0.26782 C -0.05755 -0.29653 -0.07799 -0.3081 -0.09883 -0.30301 L -0.19232 -0.28958 " pathEditMode="relative" rAng="2400000" ptsTypes="AAAAA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2717165" y="3168015"/>
            <a:ext cx="743140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KHỞI ĐỘNG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8492" y="1237303"/>
            <a:ext cx="6650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Một tuần có mấy ngày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914105" y="4524738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007269" y="4506316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7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0083231" y="4492798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0041317" y="4529865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572207" y="2147688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3273529" y="5336770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351077" y="0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fiolex girl" panose="020B0506030404030204" pitchFamily="34" charset="0"/>
                <a:cs typeface="fiolex girl" panose="020B0506030404030204" pitchFamily="34" charset="0"/>
              </a:rPr>
              <a:t>Thảo</a:t>
            </a:r>
            <a:r>
              <a:rPr lang="en-US" dirty="0">
                <a:latin typeface="fiolex girl" panose="020B0506030404030204" pitchFamily="34" charset="0"/>
                <a:cs typeface="fiolex girl" panose="020B0506030404030204" pitchFamily="34" charset="0"/>
              </a:rPr>
              <a:t> 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0.00651 -0.16412 C -0.00924 -0.20093 -0.0026 -0.23657 0.01146 -0.26319 C 0.02735 -0.29236 0.0461 -0.30625 0.06667 -0.3037 L 0.15808 -0.30139 " pathEditMode="relative" rAng="798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3386" y="1135865"/>
            <a:ext cx="9555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Em bắt đầu đi học vào thứ mấy?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722403" y="4492798"/>
                <a:ext cx="146585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</a:t>
                </a:r>
                <a:r>
                  <a:rPr lang="en-SG" alt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năm</a:t>
                </a:r>
                <a:endParaRPr lang="vi-VN" alt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836957" y="4500660"/>
                <a:ext cx="104549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tư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9985473" y="4524738"/>
                <a:ext cx="122405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hai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9941796" y="4531694"/>
                <a:ext cx="118220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</a:t>
                </a:r>
                <a:r>
                  <a:rPr lang="en-SG" alt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ba</a:t>
                </a:r>
                <a:endParaRPr lang="vi-VN" alt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4240141" y="2526926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935948" y="3261948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06693 -0.10556 C -0.08099 -0.1301 -0.09883 -0.13797 -0.11706 -0.13264 C -0.13659 -0.12732 -0.15209 -0.10926 -0.1599 -0.0794 L -0.20209 0.05439 " pathEditMode="relative" rAng="2106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88201" y="296675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Hoc10 </a:t>
            </a:r>
            <a:r>
              <a:rPr lang="en-US" sz="4800" b="1" dirty="0" err="1">
                <a:solidFill>
                  <a:srgbClr val="FF0000"/>
                </a:solidFill>
              </a:rPr>
              <a:t>chúc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các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em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học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tốt</a:t>
            </a:r>
            <a:r>
              <a:rPr lang="en-US" sz="48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286089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46083" name="Content Placeholder 2"/>
          <p:cNvSpPr txBox="1"/>
          <p:nvPr/>
        </p:nvSpPr>
        <p:spPr>
          <a:xfrm>
            <a:off x="4191000" y="1697038"/>
            <a:ext cx="5181600" cy="8001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0" hangingPunct="0">
              <a:spcBef>
                <a:spcPct val="20000"/>
              </a:spcBef>
            </a:pPr>
            <a:endParaRPr lang="en-US" alt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601970" y="1344931"/>
            <a:ext cx="60960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0" hangingPunct="0">
              <a:buNone/>
            </a:pPr>
            <a:r>
              <a:rPr lang="en-US" alt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Em biết gì về tờ lịch?</a:t>
            </a:r>
          </a:p>
        </p:txBody>
      </p:sp>
      <p:pic>
        <p:nvPicPr>
          <p:cNvPr id="4608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294573"/>
            <a:ext cx="2895600" cy="2268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" y="3291459"/>
            <a:ext cx="8749030" cy="3385185"/>
          </a:xfrm>
          <a:prstGeom prst="rect">
            <a:avLst/>
          </a:prstGeom>
        </p:spPr>
      </p:pic>
      <p:sp>
        <p:nvSpPr>
          <p:cNvPr id="5" name="Content Placeholder 2"/>
          <p:cNvSpPr txBox="1"/>
          <p:nvPr/>
        </p:nvSpPr>
        <p:spPr>
          <a:xfrm>
            <a:off x="551180" y="2656681"/>
            <a:ext cx="5240020" cy="1981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altLang="en-US" sz="3200" b="1" i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altLang="en-US" sz="3200" b="1" i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i="1" dirty="0">
                <a:solidFill>
                  <a:srgbClr val="0000FF"/>
                </a:solidFill>
                <a:latin typeface="UTM Avo" panose="02040603050506020204" pitchFamily="18" charset="0"/>
              </a:rPr>
              <a:t>Kết luận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Trên mỗi tờ lịch có ghi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thứ, ngày, tháng, năm.</a:t>
            </a:r>
          </a:p>
          <a:p>
            <a:pPr algn="ctr" eaLnBrk="0" hangingPunct="0">
              <a:spcBef>
                <a:spcPct val="20000"/>
              </a:spcBef>
            </a:pP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Picture 16" descr="C:\Users\Administrator\Downloads\ed112629-a1d2-4713-9988-c165163cbf84.jpg"/>
          <p:cNvPicPr>
            <a:picLocks noChangeAspect="1"/>
          </p:cNvPicPr>
          <p:nvPr/>
        </p:nvPicPr>
        <p:blipFill>
          <a:blip r:embed="rId3"/>
          <a:srcRect l="6037" r="6825" b="3139"/>
          <a:stretch>
            <a:fillRect/>
          </a:stretch>
        </p:blipFill>
        <p:spPr>
          <a:xfrm>
            <a:off x="1888807" y="1321435"/>
            <a:ext cx="8414385" cy="52713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2158" y="447993"/>
            <a:ext cx="2549525" cy="2541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AutoShape 11"/>
          <p:cNvSpPr/>
          <p:nvPr/>
        </p:nvSpPr>
        <p:spPr>
          <a:xfrm>
            <a:off x="8818055" y="1853057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lang="en-SG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NĂM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045460" y="3168015"/>
            <a:ext cx="677481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KHÁM PHÁ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6" name="Content Placeholder 2"/>
          <p:cNvSpPr>
            <a:spLocks noGrp="1"/>
          </p:cNvSpPr>
          <p:nvPr>
            <p:ph sz="half" idx="4294967295"/>
          </p:nvPr>
        </p:nvSpPr>
        <p:spPr>
          <a:xfrm>
            <a:off x="1088231" y="4390708"/>
            <a:ext cx="10015538" cy="2043113"/>
          </a:xfrm>
        </p:spPr>
        <p:txBody>
          <a:bodyPr vert="horz" wrap="square" lIns="91440" tIns="45720" rIns="91440" bIns="45720" anchor="t" anchorCtr="0"/>
          <a:lstStyle/>
          <a:p>
            <a:pPr marL="514350" indent="-514350" eaLnBrk="1" hangingPunct="1">
              <a:buFontTx/>
              <a:buAutoNum type="arabicPeriod"/>
            </a:pPr>
            <a:r>
              <a:rPr lang="en-US" altLang="en-US" b="1" dirty="0">
                <a:solidFill>
                  <a:srgbClr val="7030A0"/>
                </a:solidFill>
              </a:rPr>
              <a:t>Trong một tuần lễ: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en-US" altLang="en-US" b="1" dirty="0">
                <a:solidFill>
                  <a:srgbClr val="7030A0"/>
                </a:solidFill>
              </a:rPr>
              <a:t>Em đi học vào những ngày thứ mấy? 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en-US" altLang="en-US" b="1" dirty="0">
                <a:solidFill>
                  <a:srgbClr val="7030A0"/>
                </a:solidFill>
              </a:rPr>
              <a:t>Em được nghỉ học những ngày nào?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14788" t="33166" r="11580" b="27065"/>
          <a:stretch>
            <a:fillRect/>
          </a:stretch>
        </p:blipFill>
        <p:spPr>
          <a:xfrm>
            <a:off x="0" y="428625"/>
            <a:ext cx="12192000" cy="39544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629285" y="4286250"/>
            <a:ext cx="99339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1. Trong tuần em đi học </a:t>
            </a:r>
            <a:r>
              <a:rPr sz="3600" dirty="0">
                <a:solidFill>
                  <a:srgbClr val="C00000"/>
                </a:solidFill>
                <a:latin typeface="UTM Avo" panose="02040603050506020204" pitchFamily="18" charset="0"/>
              </a:rPr>
              <a:t>5 ngày</a:t>
            </a:r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: thứ hai, thứ ba, thứ tư, thứ năm, thứ sáu.</a:t>
            </a:r>
            <a:endParaRPr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 Box 6"/>
          <p:cNvSpPr txBox="1"/>
          <p:nvPr/>
        </p:nvSpPr>
        <p:spPr>
          <a:xfrm>
            <a:off x="768985" y="5427980"/>
            <a:ext cx="989901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2. Em được nghỉ </a:t>
            </a:r>
            <a:r>
              <a:rPr sz="3600" dirty="0">
                <a:solidFill>
                  <a:srgbClr val="C00000"/>
                </a:solidFill>
                <a:latin typeface="UTM Avo" panose="02040603050506020204" pitchFamily="18" charset="0"/>
              </a:rPr>
              <a:t>2 ngày</a:t>
            </a:r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: thứ bảy, chủ nhật. 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9296400" y="2819400"/>
            <a:ext cx="1371600" cy="1524000"/>
          </a:xfrm>
          <a:prstGeom prst="flowChart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CHỦ NHẬT</a:t>
            </a:r>
          </a:p>
        </p:txBody>
      </p:sp>
      <p:sp>
        <p:nvSpPr>
          <p:cNvPr id="17" name="AutoShape 9"/>
          <p:cNvSpPr/>
          <p:nvPr/>
        </p:nvSpPr>
        <p:spPr>
          <a:xfrm>
            <a:off x="2876550" y="14446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BA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AutoShape 10"/>
          <p:cNvSpPr/>
          <p:nvPr/>
        </p:nvSpPr>
        <p:spPr>
          <a:xfrm>
            <a:off x="4157663" y="17494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TƯ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AutoShape 11"/>
          <p:cNvSpPr/>
          <p:nvPr/>
        </p:nvSpPr>
        <p:spPr>
          <a:xfrm>
            <a:off x="5453063" y="20542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NĂM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AutoShape 12"/>
          <p:cNvSpPr/>
          <p:nvPr/>
        </p:nvSpPr>
        <p:spPr>
          <a:xfrm>
            <a:off x="6748463" y="2335213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SÁU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8001000" y="2590800"/>
            <a:ext cx="1295400" cy="1524000"/>
          </a:xfrm>
          <a:prstGeom prst="flowChart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THỨ BẢY</a:t>
            </a:r>
          </a:p>
        </p:txBody>
      </p:sp>
      <p:sp>
        <p:nvSpPr>
          <p:cNvPr id="22" name="AutoShape 16"/>
          <p:cNvSpPr/>
          <p:nvPr/>
        </p:nvSpPr>
        <p:spPr>
          <a:xfrm>
            <a:off x="1581150" y="11398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HAI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bldLvl="0" animBg="1"/>
      <p:bldP spid="18" grpId="0" bldLvl="0" animBg="1"/>
      <p:bldP spid="19" grpId="0" bldLvl="0" animBg="1"/>
      <p:bldP spid="20" grpId="0" bldLvl="0" animBg="1"/>
      <p:bldP spid="2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rcRect l="14788" t="33166" r="11580" b="27065"/>
          <a:stretch>
            <a:fillRect/>
          </a:stretch>
        </p:blipFill>
        <p:spPr>
          <a:xfrm>
            <a:off x="-635" y="436245"/>
            <a:ext cx="12193270" cy="3955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678428" y="4866957"/>
            <a:ext cx="54724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Một tuần có 7 ngày </a:t>
            </a:r>
          </a:p>
        </p:txBody>
      </p:sp>
      <p:sp>
        <p:nvSpPr>
          <p:cNvPr id="4" name="Oval 3"/>
          <p:cNvSpPr/>
          <p:nvPr/>
        </p:nvSpPr>
        <p:spPr>
          <a:xfrm>
            <a:off x="317500" y="193929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49145" y="222758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80790" y="237807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14645" y="270129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9" name="Oval 8"/>
          <p:cNvSpPr/>
          <p:nvPr/>
        </p:nvSpPr>
        <p:spPr>
          <a:xfrm>
            <a:off x="7267575" y="304736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907780" y="327850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547985" y="362458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888865" y="1516380"/>
            <a:ext cx="4756150" cy="44907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347345" y="1821815"/>
            <a:ext cx="4347210" cy="3418840"/>
            <a:chOff x="547" y="2869"/>
            <a:chExt cx="6846" cy="5384"/>
          </a:xfrm>
        </p:grpSpPr>
        <p:pic>
          <p:nvPicPr>
            <p:cNvPr id="8" name="图片 7" descr="5ca37bc81f2b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7" y="2869"/>
              <a:ext cx="6847" cy="5384"/>
            </a:xfrm>
            <a:prstGeom prst="rect">
              <a:avLst/>
            </a:prstGeom>
          </p:spPr>
        </p:pic>
        <p:sp>
          <p:nvSpPr>
            <p:cNvPr id="2" name="Text Box 1"/>
            <p:cNvSpPr txBox="1"/>
            <p:nvPr/>
          </p:nvSpPr>
          <p:spPr>
            <a:xfrm>
              <a:off x="2161" y="4552"/>
              <a:ext cx="3855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3200" b="1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Tờ lịch chỉ thứ mấy ?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6664325" y="4317365"/>
            <a:ext cx="1339215" cy="35814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88865" y="1516380"/>
            <a:ext cx="1636395" cy="43815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pic>
        <p:nvPicPr>
          <p:cNvPr id="9" name="图片 7" descr="5ca37bc81f2b9"/>
          <p:cNvPicPr/>
          <p:nvPr/>
        </p:nvPicPr>
        <p:blipFill>
          <a:blip r:embed="rId4"/>
          <a:stretch>
            <a:fillRect/>
          </a:stretch>
        </p:blipFill>
        <p:spPr>
          <a:xfrm>
            <a:off x="248919" y="1800067"/>
            <a:ext cx="4694555" cy="341884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214120" y="2890520"/>
            <a:ext cx="2735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Tờ lịch chỉ tháng mấy?</a:t>
            </a:r>
          </a:p>
        </p:txBody>
      </p:sp>
      <p:pic>
        <p:nvPicPr>
          <p:cNvPr id="11" name="图片 7" descr="5ca37bc81f2b9"/>
          <p:cNvPicPr/>
          <p:nvPr/>
        </p:nvPicPr>
        <p:blipFill>
          <a:blip r:embed="rId4"/>
          <a:stretch>
            <a:fillRect/>
          </a:stretch>
        </p:blipFill>
        <p:spPr>
          <a:xfrm>
            <a:off x="248919" y="1818680"/>
            <a:ext cx="4694555" cy="341884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200062" y="2808224"/>
            <a:ext cx="2735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Tờ lịch chỉ ngày mấy?</a:t>
            </a:r>
          </a:p>
        </p:txBody>
      </p:sp>
      <p:sp>
        <p:nvSpPr>
          <p:cNvPr id="13" name="Oval 12"/>
          <p:cNvSpPr/>
          <p:nvPr/>
        </p:nvSpPr>
        <p:spPr>
          <a:xfrm>
            <a:off x="5305425" y="2062480"/>
            <a:ext cx="3863975" cy="2178685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7" grpId="1" animBg="1"/>
      <p:bldP spid="7" grpId="2" animBg="1"/>
      <p:bldP spid="10" grpId="1"/>
      <p:bldP spid="10" grpId="2"/>
      <p:bldP spid="10" grpId="3"/>
      <p:bldP spid="12" grpId="1"/>
      <p:bldP spid="12" grpId="2"/>
      <p:bldP spid="13" grpId="1" animBg="1"/>
      <p:bldP spid="13" grpId="2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332</Words>
  <Application>Microsoft Office PowerPoint</Application>
  <PresentationFormat>Custom</PresentationFormat>
  <Paragraphs>103</Paragraphs>
  <Slides>22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UTM Avo</vt:lpstr>
      <vt:lpstr>UTM Showcard</vt:lpstr>
      <vt:lpstr>宋体</vt:lpstr>
      <vt:lpstr>华康海报体W12</vt:lpstr>
      <vt:lpstr>Times New Roman</vt:lpstr>
      <vt:lpstr>fiolex girl</vt:lpstr>
      <vt:lpstr>Cambria Math</vt:lpstr>
      <vt:lpstr>Green Color</vt:lpstr>
      <vt:lpstr>Tuần 31 Bài 67: Các ngày trong tuần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THOM</cp:lastModifiedBy>
  <cp:revision>68</cp:revision>
  <dcterms:created xsi:type="dcterms:W3CDTF">2021-11-01T08:16:00Z</dcterms:created>
  <dcterms:modified xsi:type="dcterms:W3CDTF">2023-04-13T11:45:25Z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0AB7821EFDC245FBBD1062A4F449B7FF</vt:lpwstr>
  </property>
  <property fmtid="{D5CDD505-2E9C-101B-9397-08002B2CF9AE}" pid="3" name="KSOProductBuildVer">
    <vt:lpwstr>1033-11.2.0.11029</vt:lpwstr>
  </property>
</Properties>
</file>