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4.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0" r:id="rId2"/>
    <p:sldMasterId id="2147483804" r:id="rId3"/>
    <p:sldMasterId id="2147483816" r:id="rId4"/>
    <p:sldMasterId id="2147483828" r:id="rId5"/>
    <p:sldMasterId id="2147483843" r:id="rId6"/>
  </p:sldMasterIdLst>
  <p:notesMasterIdLst>
    <p:notesMasterId r:id="rId40"/>
  </p:notesMasterIdLst>
  <p:sldIdLst>
    <p:sldId id="562" r:id="rId7"/>
    <p:sldId id="258" r:id="rId8"/>
    <p:sldId id="599" r:id="rId9"/>
    <p:sldId id="600" r:id="rId10"/>
    <p:sldId id="601" r:id="rId11"/>
    <p:sldId id="602" r:id="rId12"/>
    <p:sldId id="603" r:id="rId13"/>
    <p:sldId id="604" r:id="rId14"/>
    <p:sldId id="567" r:id="rId15"/>
    <p:sldId id="563" r:id="rId16"/>
    <p:sldId id="568" r:id="rId17"/>
    <p:sldId id="606" r:id="rId18"/>
    <p:sldId id="615" r:id="rId19"/>
    <p:sldId id="612" r:id="rId20"/>
    <p:sldId id="605" r:id="rId21"/>
    <p:sldId id="613" r:id="rId22"/>
    <p:sldId id="574" r:id="rId23"/>
    <p:sldId id="575" r:id="rId24"/>
    <p:sldId id="624" r:id="rId25"/>
    <p:sldId id="614" r:id="rId26"/>
    <p:sldId id="616" r:id="rId27"/>
    <p:sldId id="623" r:id="rId28"/>
    <p:sldId id="578" r:id="rId29"/>
    <p:sldId id="583" r:id="rId30"/>
    <p:sldId id="617" r:id="rId31"/>
    <p:sldId id="619" r:id="rId32"/>
    <p:sldId id="620" r:id="rId33"/>
    <p:sldId id="621" r:id="rId34"/>
    <p:sldId id="584" r:id="rId35"/>
    <p:sldId id="589" r:id="rId36"/>
    <p:sldId id="622" r:id="rId37"/>
    <p:sldId id="611" r:id="rId38"/>
    <p:sldId id="56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7893" autoAdjust="0"/>
  </p:normalViewPr>
  <p:slideViewPr>
    <p:cSldViewPr snapToGrid="0">
      <p:cViewPr varScale="1">
        <p:scale>
          <a:sx n="65" d="100"/>
          <a:sy n="65" d="100"/>
        </p:scale>
        <p:origin x="93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84572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431A39DD-8312-4AF0-8206-6D24B9C9B0E1}" type="slidenum">
              <a:rPr lang="zh-CN" altLang="en-US" smtClean="0">
                <a:solidFill>
                  <a:prstClr val="black"/>
                </a:solidFill>
                <a:latin typeface="等线" panose="020F0502020204030204"/>
              </a:rPr>
              <a:pPr>
                <a:defRPr/>
              </a:pPr>
              <a:t>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4479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09557" rtl="0" eaLnBrk="1" fontAlgn="auto" latinLnBrk="0" hangingPunct="1">
              <a:lnSpc>
                <a:spcPct val="100000"/>
              </a:lnSpc>
              <a:spcBef>
                <a:spcPct val="0"/>
              </a:spcBef>
              <a:spcAft>
                <a:spcPts val="0"/>
              </a:spcAft>
              <a:buClrTx/>
              <a:buSzTx/>
              <a:buFontTx/>
              <a:buNone/>
              <a:tabLst/>
              <a:defRPr/>
            </a:pPr>
            <a:r>
              <a:rPr lang="en-US" dirty="0" smtClean="0"/>
              <a:t>Bài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dirty="0" smtClean="0"/>
          </a:p>
          <a:p>
            <a:pPr eaLnBrk="1" hangingPunct="1">
              <a:spcBef>
                <a:spcPct val="0"/>
              </a:spcBef>
            </a:pPr>
            <a:endParaRPr lang="zh-CN" altLang="en-US" dirty="0" smtClean="0"/>
          </a:p>
        </p:txBody>
      </p:sp>
      <p:sp>
        <p:nvSpPr>
          <p:cNvPr id="158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27BF79-B0DF-49B9-8D94-DC863B2169F7}" type="slidenum">
              <a:rPr lang="zh-CN" altLang="en-US">
                <a:solidFill>
                  <a:srgbClr val="000000"/>
                </a:solidFill>
                <a:latin typeface="Calibri" panose="020F0502020204030204" pitchFamily="34" charset="0"/>
                <a:ea typeface="SimSun" panose="02010600030101010101" pitchFamily="2" charset="-122"/>
              </a:rPr>
              <a:pPr/>
              <a:t>15</a:t>
            </a:fld>
            <a:endParaRPr lang="zh-CN" altLang="en-US">
              <a:solidFill>
                <a:srgbClr val="000000"/>
              </a:solidFill>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64115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4789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92862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2592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915536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smtClean="0">
                <a:sym typeface="+mn-ea"/>
              </a:rPr>
              <a:t>Vũ</a:t>
            </a:r>
            <a:r>
              <a:rPr lang="en-US" baseline="0" dirty="0" smtClean="0">
                <a:sym typeface="+mn-ea"/>
              </a:rPr>
              <a:t> </a:t>
            </a:r>
            <a:r>
              <a:rPr lang="en-US" baseline="0" dirty="0" err="1" smtClean="0">
                <a:sym typeface="+mn-ea"/>
              </a:rPr>
              <a:t>Hồng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89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nkpowerskills"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nkpowerskills"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nkpowerskills" TargetMode="Externa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nkpowerskills" TargetMode="Externa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hlinkClick r:id="rId2"/>
            <a:extLst>
              <a:ext uri="{FF2B5EF4-FFF2-40B4-BE49-F238E27FC236}">
                <a16:creationId xmlns:a16="http://schemas.microsoft.com/office/drawing/2014/main" xmlns="" id="{B5A331A3-6FE1-4DA4-99DA-C4C2C8BA5AFE}"/>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5025967"/>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379112138"/>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hlinkClick r:id="rId2"/>
            <a:extLst>
              <a:ext uri="{FF2B5EF4-FFF2-40B4-BE49-F238E27FC236}">
                <a16:creationId xmlns:a16="http://schemas.microsoft.com/office/drawing/2014/main" xmlns="" id="{B5A331A3-6FE1-4DA4-99DA-C4C2C8BA5AFE}"/>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894320764"/>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304085873"/>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072778156"/>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252425798"/>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1" name="Picture 10">
            <a:extLst>
              <a:ext uri="{FF2B5EF4-FFF2-40B4-BE49-F238E27FC236}">
                <a16:creationId xmlns:a16="http://schemas.microsoft.com/office/drawing/2014/main" xmlns=""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247215573"/>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xmlns=""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48543905"/>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Picture 5">
            <a:extLst>
              <a:ext uri="{FF2B5EF4-FFF2-40B4-BE49-F238E27FC236}">
                <a16:creationId xmlns:a16="http://schemas.microsoft.com/office/drawing/2014/main" xmlns=""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65543963"/>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827910425"/>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4/16/2024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380122263"/>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89125075"/>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172331545"/>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hlinkClick r:id="rId2"/>
            <a:extLst>
              <a:ext uri="{FF2B5EF4-FFF2-40B4-BE49-F238E27FC236}">
                <a16:creationId xmlns:a16="http://schemas.microsoft.com/office/drawing/2014/main" xmlns="" id="{B5A331A3-6FE1-4DA4-99DA-C4C2C8BA5AFE}"/>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464217000"/>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697904168"/>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168456405"/>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101859164"/>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1" name="Picture 10">
            <a:extLst>
              <a:ext uri="{FF2B5EF4-FFF2-40B4-BE49-F238E27FC236}">
                <a16:creationId xmlns:a16="http://schemas.microsoft.com/office/drawing/2014/main" xmlns=""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785504101"/>
      </p:ext>
    </p:extLst>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xmlns=""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262939899"/>
      </p:ext>
    </p:extLst>
  </p:cSld>
  <p:clrMapOvr>
    <a:masterClrMapping/>
  </p:clrMapOvr>
  <p:transitio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Picture 5">
            <a:extLst>
              <a:ext uri="{FF2B5EF4-FFF2-40B4-BE49-F238E27FC236}">
                <a16:creationId xmlns:a16="http://schemas.microsoft.com/office/drawing/2014/main" xmlns=""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244751626"/>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916068105"/>
      </p:ext>
    </p:extLst>
  </p:cSld>
  <p:clrMapOvr>
    <a:masterClrMapping/>
  </p:clrMapOvr>
  <p:transitio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321084173"/>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545005347"/>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030006751"/>
      </p:ext>
    </p:extLst>
  </p:cSld>
  <p:clrMapOvr>
    <a:masterClrMapping/>
  </p:clrMapOvr>
  <p:transitio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hlinkClick r:id="rId2"/>
            <a:extLst>
              <a:ext uri="{FF2B5EF4-FFF2-40B4-BE49-F238E27FC236}">
                <a16:creationId xmlns:a16="http://schemas.microsoft.com/office/drawing/2014/main" xmlns="" id="{B5A331A3-6FE1-4DA4-99DA-C4C2C8BA5AFE}"/>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12372609"/>
      </p:ext>
    </p:extLst>
  </p:cSld>
  <p:clrMapOvr>
    <a:masterClrMapping/>
  </p:clrMapOvr>
  <p:transition>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248502264"/>
      </p:ext>
    </p:extLst>
  </p:cSld>
  <p:clrMapOvr>
    <a:masterClrMapping/>
  </p:clrMapOvr>
  <p:transition>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15440069"/>
      </p:ext>
    </p:extLst>
  </p:cSld>
  <p:clrMapOvr>
    <a:masterClrMapping/>
  </p:clrMapOvr>
  <p:transitio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38156936"/>
      </p:ext>
    </p:extLst>
  </p:cSld>
  <p:clrMapOvr>
    <a:masterClrMapping/>
  </p:clrMapOvr>
  <p:transition>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1" name="Picture 10">
            <a:extLst>
              <a:ext uri="{FF2B5EF4-FFF2-40B4-BE49-F238E27FC236}">
                <a16:creationId xmlns:a16="http://schemas.microsoft.com/office/drawing/2014/main" xmlns=""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59026583"/>
      </p:ext>
    </p:extLst>
  </p:cSld>
  <p:clrMapOvr>
    <a:masterClrMapping/>
  </p:clrMapOvr>
  <p:transition>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xmlns=""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17208668"/>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Picture 5">
            <a:extLst>
              <a:ext uri="{FF2B5EF4-FFF2-40B4-BE49-F238E27FC236}">
                <a16:creationId xmlns:a16="http://schemas.microsoft.com/office/drawing/2014/main" xmlns=""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75228639"/>
      </p:ext>
    </p:extLst>
  </p:cSld>
  <p:clrMapOvr>
    <a:masterClrMapping/>
  </p:clrMapOvr>
  <p:transition>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142403918"/>
      </p:ext>
    </p:extLst>
  </p:cSld>
  <p:clrMapOvr>
    <a:masterClrMapping/>
  </p:clrMapOvr>
  <p:transition>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969123152"/>
      </p:ext>
    </p:extLst>
  </p:cSld>
  <p:clrMapOvr>
    <a:masterClrMapping/>
  </p:clrMapOvr>
  <p:transition>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921205008"/>
      </p:ext>
    </p:extLst>
  </p:cSld>
  <p:clrMapOvr>
    <a:masterClrMapping/>
  </p:clrMapOvr>
  <p:transition>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718886231"/>
      </p:ext>
    </p:extLst>
  </p:cSld>
  <p:clrMapOvr>
    <a:masterClrMapping/>
  </p:clrMapOvr>
  <p:transition>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hlinkClick r:id="rId2"/>
            <a:extLst>
              <a:ext uri="{FF2B5EF4-FFF2-40B4-BE49-F238E27FC236}">
                <a16:creationId xmlns:a16="http://schemas.microsoft.com/office/drawing/2014/main" xmlns="" id="{B5A331A3-6FE1-4DA4-99DA-C4C2C8BA5AFE}"/>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205457247"/>
      </p:ext>
    </p:extLst>
  </p:cSld>
  <p:clrMapOvr>
    <a:masterClrMapping/>
  </p:clrMapOvr>
  <p:transition>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74271531"/>
      </p:ext>
    </p:extLst>
  </p:cSld>
  <p:clrMapOvr>
    <a:masterClrMapping/>
  </p:clrMapOvr>
  <p:transition>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64896668"/>
      </p:ext>
    </p:extLst>
  </p:cSld>
  <p:clrMapOvr>
    <a:masterClrMapping/>
  </p:clrMapOvr>
  <p:transitio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510051834"/>
      </p:ext>
    </p:extLst>
  </p:cSld>
  <p:clrMapOvr>
    <a:masterClrMapping/>
  </p:clrMapOvr>
  <p:transitio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1" name="Picture 10">
            <a:extLst>
              <a:ext uri="{FF2B5EF4-FFF2-40B4-BE49-F238E27FC236}">
                <a16:creationId xmlns:a16="http://schemas.microsoft.com/office/drawing/2014/main" xmlns=""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527281493"/>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45837845"/>
      </p:ext>
    </p:extLst>
  </p:cSld>
  <p:clrMapOvr>
    <a:masterClrMapping/>
  </p:clrMapOvr>
  <p:transition>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xmlns=""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125005672"/>
      </p:ext>
    </p:extLst>
  </p:cSld>
  <p:clrMapOvr>
    <a:masterClrMapping/>
  </p:clrMapOvr>
  <p:transitio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Picture 5">
            <a:extLst>
              <a:ext uri="{FF2B5EF4-FFF2-40B4-BE49-F238E27FC236}">
                <a16:creationId xmlns:a16="http://schemas.microsoft.com/office/drawing/2014/main" xmlns=""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101283961"/>
      </p:ext>
    </p:extLst>
  </p:cSld>
  <p:clrMapOvr>
    <a:masterClrMapping/>
  </p:clrMapOvr>
  <p:transitio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044074477"/>
      </p:ext>
    </p:extLst>
  </p:cSld>
  <p:clrMapOvr>
    <a:masterClrMapping/>
  </p:clrMapOvr>
  <p:transitio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238955673"/>
      </p:ext>
    </p:extLst>
  </p:cSld>
  <p:clrMapOvr>
    <a:masterClrMapping/>
  </p:clrMapOvr>
  <p:transitio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922762877"/>
      </p:ext>
    </p:extLst>
  </p:cSld>
  <p:clrMapOvr>
    <a:masterClrMapping/>
  </p:clrMapOvr>
  <p:transitio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40348389"/>
      </p:ext>
    </p:extLst>
  </p:cSld>
  <p:clrMapOvr>
    <a:masterClrMapping/>
  </p:clrMapOvr>
  <p:transitio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1274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2" tIns="45718" rIns="91432" bIns="45718">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lIns="91432" tIns="45718" rIns="91432" bIns="45718"/>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32" tIns="45718" rIns="91432" bIns="45718" numCol="1" anchor="t" anchorCtr="0" compatLnSpc="1"/>
          <a:lstStyle/>
          <a:p>
            <a:pPr defTabSz="914309">
              <a:defRPr/>
            </a:pPr>
            <a:fld id="{BB962C8B-B14F-4D97-AF65-F5344CB8AC3E}" type="datetimeFigureOut">
              <a:rPr lang="en-US" altLang="x-none" sz="1900" smtClean="0">
                <a:solidFill>
                  <a:prstClr val="black"/>
                </a:solidFill>
                <a:latin typeface="Calibri" panose="020F0502020204030204" charset="0"/>
              </a:rPr>
              <a:pPr defTabSz="914309">
                <a:defRPr/>
              </a:pPr>
              <a:t>4/16/2024</a:t>
            </a:fld>
            <a:endParaRPr lang="en-US" altLang="x-none" sz="1900" dirty="0">
              <a:solidFill>
                <a:prstClr val="black"/>
              </a:solidFill>
              <a:latin typeface="Calibri" panose="020F0502020204030204" charset="0"/>
            </a:endParaRPr>
          </a:p>
        </p:txBody>
      </p:sp>
      <p:sp>
        <p:nvSpPr>
          <p:cNvPr id="5" name="Footer Placeholder 4"/>
          <p:cNvSpPr>
            <a:spLocks noGrp="1"/>
          </p:cNvSpPr>
          <p:nvPr>
            <p:ph type="ftr" sz="quarter" idx="3"/>
          </p:nvPr>
        </p:nvSpPr>
        <p:spPr>
          <a:xfrm>
            <a:off x="0" y="0"/>
            <a:ext cx="0" cy="0"/>
          </a:xfrm>
        </p:spPr>
        <p:txBody>
          <a:bodyPr vert="horz" wrap="square" lIns="91432" tIns="45718" rIns="91432" bIns="45718" numCol="1" anchor="t" anchorCtr="0" compatLnSpc="1"/>
          <a:lstStyle/>
          <a:p>
            <a:pPr defTabSz="914309">
              <a:defRPr/>
            </a:pPr>
            <a:endParaRPr lang="en-US" altLang="x-none" sz="1900" dirty="0">
              <a:solidFill>
                <a:prstClr val="black"/>
              </a:solidFill>
              <a:latin typeface="Calibri" panose="020F0502020204030204" charset="0"/>
            </a:endParaRPr>
          </a:p>
        </p:txBody>
      </p:sp>
      <p:sp>
        <p:nvSpPr>
          <p:cNvPr id="6" name="Slide Number Placeholder 5"/>
          <p:cNvSpPr>
            <a:spLocks noGrp="1"/>
          </p:cNvSpPr>
          <p:nvPr>
            <p:ph type="sldNum" sz="quarter" idx="4"/>
          </p:nvPr>
        </p:nvSpPr>
        <p:spPr>
          <a:xfrm>
            <a:off x="0" y="0"/>
            <a:ext cx="0" cy="0"/>
          </a:xfrm>
        </p:spPr>
        <p:txBody>
          <a:bodyPr vert="horz" wrap="square" lIns="91432" tIns="45718" rIns="91432" bIns="45718" numCol="1" anchor="t" anchorCtr="0" compatLnSpc="1"/>
          <a:lstStyle/>
          <a:p>
            <a:pPr defTabSz="914309">
              <a:defRPr/>
            </a:pPr>
            <a:fld id="{9A0DB2DC-4C9A-4742-B13C-FB6460FD3503}" type="slidenum">
              <a:rPr lang="en-US" altLang="x-none" sz="1900" smtClean="0">
                <a:solidFill>
                  <a:prstClr val="black"/>
                </a:solidFill>
                <a:latin typeface="Calibri" panose="020F0502020204030204" charset="0"/>
              </a:rPr>
              <a:pPr defTabSz="914309">
                <a:defRPr/>
              </a:pPr>
              <a:t>‹#›</a:t>
            </a:fld>
            <a:endParaRPr lang="en-US" altLang="x-none" sz="1900" dirty="0">
              <a:solidFill>
                <a:prstClr val="black"/>
              </a:solidFill>
              <a:latin typeface="Calibri" panose="020F0502020204030204" charset="0"/>
            </a:endParaRPr>
          </a:p>
        </p:txBody>
      </p:sp>
    </p:spTree>
    <p:extLst>
      <p:ext uri="{BB962C8B-B14F-4D97-AF65-F5344CB8AC3E}">
        <p14:creationId xmlns:p14="http://schemas.microsoft.com/office/powerpoint/2010/main" val="36355419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684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27026282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2513" y="-836613"/>
            <a:ext cx="13314363"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91700"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098734"/>
      </p:ext>
    </p:extLst>
  </p:cSld>
  <p:clrMapOvr>
    <a:masterClrMapping/>
  </p:clrMapOvr>
  <p:transition>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16" tIns="91416" rIns="91416" bIns="91416"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16" tIns="91416" rIns="91416" bIns="9141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09"/>
            <a:fld id="{00000000-1234-1234-1234-123412341234}" type="slidenum">
              <a:rPr lang="en-GB" sz="1900" smtClean="0">
                <a:solidFill>
                  <a:prstClr val="black"/>
                </a:solidFill>
              </a:rPr>
              <a:pPr defTabSz="914309"/>
              <a:t>‹#›</a:t>
            </a:fld>
            <a:endParaRPr lang="en-GB" sz="1900">
              <a:solidFill>
                <a:prstClr val="black"/>
              </a:solidFill>
            </a:endParaRPr>
          </a:p>
        </p:txBody>
      </p:sp>
    </p:spTree>
    <p:extLst>
      <p:ext uri="{BB962C8B-B14F-4D97-AF65-F5344CB8AC3E}">
        <p14:creationId xmlns:p14="http://schemas.microsoft.com/office/powerpoint/2010/main" val="1654075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A3C39D9B-1707-4BC2-A8DF-A9A95A2D1DDF}" type="datetimeFigureOut">
              <a:rPr lang="en-US" sz="1900" smtClean="0">
                <a:solidFill>
                  <a:prstClr val="black">
                    <a:tint val="75000"/>
                  </a:prstClr>
                </a:solidFill>
              </a:rPr>
              <a:pPr defTabSz="914309"/>
              <a:t>4/16/2024</a:t>
            </a:fld>
            <a:endParaRPr lang="en-US" sz="19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sz="19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7E4F7387-1A44-43D0-A42C-0F5D255AB470}" type="slidenum">
              <a:rPr lang="en-US" sz="1900" smtClean="0">
                <a:solidFill>
                  <a:prstClr val="black">
                    <a:tint val="75000"/>
                  </a:prstClr>
                </a:solidFill>
              </a:rPr>
              <a:pPr defTabSz="914309"/>
              <a:t>‹#›</a:t>
            </a:fld>
            <a:endParaRPr lang="en-US" sz="19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432" tIns="45718" rIns="91432" bIns="45718"/>
          <a:lstStyle/>
          <a:p>
            <a:endParaRPr lang="en-US"/>
          </a:p>
        </p:txBody>
      </p:sp>
    </p:spTree>
    <p:extLst>
      <p:ext uri="{BB962C8B-B14F-4D97-AF65-F5344CB8AC3E}">
        <p14:creationId xmlns:p14="http://schemas.microsoft.com/office/powerpoint/2010/main" val="7348646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A3C39D9B-1707-4BC2-A8DF-A9A95A2D1DDF}" type="datetimeFigureOut">
              <a:rPr lang="en-US" sz="1900" smtClean="0">
                <a:solidFill>
                  <a:prstClr val="black">
                    <a:tint val="75000"/>
                  </a:prstClr>
                </a:solidFill>
              </a:rPr>
              <a:pPr defTabSz="914309"/>
              <a:t>4/16/2024</a:t>
            </a:fld>
            <a:endParaRPr lang="en-US" sz="19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sz="19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7E4F7387-1A44-43D0-A42C-0F5D255AB470}" type="slidenum">
              <a:rPr lang="en-US" sz="1900" smtClean="0">
                <a:solidFill>
                  <a:prstClr val="black">
                    <a:tint val="75000"/>
                  </a:prstClr>
                </a:solidFill>
              </a:rPr>
              <a:pPr defTabSz="914309"/>
              <a:t>‹#›</a:t>
            </a:fld>
            <a:endParaRPr lang="en-US" sz="19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432" tIns="45718" rIns="91432" bIns="45718"/>
          <a:lstStyle/>
          <a:p>
            <a:endParaRPr lang="en-US"/>
          </a:p>
        </p:txBody>
      </p:sp>
    </p:spTree>
    <p:extLst>
      <p:ext uri="{BB962C8B-B14F-4D97-AF65-F5344CB8AC3E}">
        <p14:creationId xmlns:p14="http://schemas.microsoft.com/office/powerpoint/2010/main" val="1415852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A3C39D9B-1707-4BC2-A8DF-A9A95A2D1DDF}" type="datetimeFigureOut">
              <a:rPr lang="en-US" sz="1900" smtClean="0">
                <a:solidFill>
                  <a:prstClr val="black">
                    <a:tint val="75000"/>
                  </a:prstClr>
                </a:solidFill>
              </a:rPr>
              <a:pPr defTabSz="914309"/>
              <a:t>4/16/2024</a:t>
            </a:fld>
            <a:endParaRPr lang="en-US" sz="19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sz="19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7E4F7387-1A44-43D0-A42C-0F5D255AB470}" type="slidenum">
              <a:rPr lang="en-US" sz="1900" smtClean="0">
                <a:solidFill>
                  <a:prstClr val="black">
                    <a:tint val="75000"/>
                  </a:prstClr>
                </a:solidFill>
              </a:rPr>
              <a:pPr defTabSz="914309"/>
              <a:t>‹#›</a:t>
            </a:fld>
            <a:endParaRPr lang="en-US" sz="19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432" tIns="45718" rIns="91432" bIns="45718"/>
          <a:lstStyle/>
          <a:p>
            <a:endParaRPr lang="en-US"/>
          </a:p>
        </p:txBody>
      </p:sp>
    </p:spTree>
    <p:extLst>
      <p:ext uri="{BB962C8B-B14F-4D97-AF65-F5344CB8AC3E}">
        <p14:creationId xmlns:p14="http://schemas.microsoft.com/office/powerpoint/2010/main" val="42406705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A3C39D9B-1707-4BC2-A8DF-A9A95A2D1DDF}" type="datetimeFigureOut">
              <a:rPr lang="en-US" sz="1900" smtClean="0">
                <a:solidFill>
                  <a:prstClr val="black">
                    <a:tint val="75000"/>
                  </a:prstClr>
                </a:solidFill>
              </a:rPr>
              <a:pPr defTabSz="914309"/>
              <a:t>4/16/2024</a:t>
            </a:fld>
            <a:endParaRPr lang="en-US" sz="19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sz="19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7E4F7387-1A44-43D0-A42C-0F5D255AB470}" type="slidenum">
              <a:rPr lang="en-US" sz="1900" smtClean="0">
                <a:solidFill>
                  <a:prstClr val="black">
                    <a:tint val="75000"/>
                  </a:prstClr>
                </a:solidFill>
              </a:rPr>
              <a:pPr defTabSz="914309"/>
              <a:t>‹#›</a:t>
            </a:fld>
            <a:endParaRPr lang="en-US" sz="19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432" tIns="45718" rIns="91432" bIns="45718"/>
          <a:lstStyle/>
          <a:p>
            <a:endParaRPr lang="en-US"/>
          </a:p>
        </p:txBody>
      </p:sp>
    </p:spTree>
    <p:extLst>
      <p:ext uri="{BB962C8B-B14F-4D97-AF65-F5344CB8AC3E}">
        <p14:creationId xmlns:p14="http://schemas.microsoft.com/office/powerpoint/2010/main" val="34785759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lIns="91432" tIns="45718" rIns="91432" bIns="45718"/>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9"/>
          </a:xfrm>
          <a:prstGeom prst="rect">
            <a:avLst/>
          </a:prstGeom>
        </p:spPr>
        <p:txBody>
          <a:bodyPr lIns="91432" tIns="45718" rIns="91432"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2"/>
            <a:ext cx="2743200" cy="365125"/>
          </a:xfrm>
          <a:prstGeom prst="rect">
            <a:avLst/>
          </a:prstGeom>
        </p:spPr>
        <p:txBody>
          <a:bodyPr lIns="91432" tIns="45718" rIns="91432" bIns="45718"/>
          <a:lstStyle/>
          <a:p>
            <a:pPr defTabSz="914309"/>
            <a:fld id="{A3C39D9B-1707-4BC2-A8DF-A9A95A2D1DDF}" type="datetimeFigureOut">
              <a:rPr lang="en-US" sz="1900" smtClean="0">
                <a:solidFill>
                  <a:prstClr val="black">
                    <a:tint val="75000"/>
                  </a:prstClr>
                </a:solidFill>
              </a:rPr>
              <a:pPr defTabSz="914309"/>
              <a:t>4/16/2024</a:t>
            </a:fld>
            <a:endParaRPr lang="en-US" sz="19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2"/>
            <a:ext cx="4114800" cy="365125"/>
          </a:xfrm>
          <a:prstGeom prst="rect">
            <a:avLst/>
          </a:prstGeom>
        </p:spPr>
        <p:txBody>
          <a:bodyPr lIns="91432" tIns="45718" rIns="91432" bIns="45718"/>
          <a:lstStyle/>
          <a:p>
            <a:pPr defTabSz="914309"/>
            <a:endParaRPr lang="en-US" sz="19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2"/>
            <a:ext cx="2743200" cy="365125"/>
          </a:xfrm>
          <a:prstGeom prst="rect">
            <a:avLst/>
          </a:prstGeom>
        </p:spPr>
        <p:txBody>
          <a:bodyPr lIns="91432" tIns="45718" rIns="91432" bIns="45718"/>
          <a:lstStyle/>
          <a:p>
            <a:pPr defTabSz="914309"/>
            <a:fld id="{7E4F7387-1A44-43D0-A42C-0F5D255AB470}" type="slidenum">
              <a:rPr lang="en-US" sz="1900" smtClean="0">
                <a:solidFill>
                  <a:prstClr val="black">
                    <a:tint val="75000"/>
                  </a:prstClr>
                </a:solidFill>
              </a:rPr>
              <a:pPr defTabSz="914309"/>
              <a:t>‹#›</a:t>
            </a:fld>
            <a:endParaRPr lang="en-US" sz="19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432" tIns="45718" rIns="91432" bIns="45718"/>
          <a:lstStyle/>
          <a:p>
            <a:endParaRPr lang="en-US"/>
          </a:p>
        </p:txBody>
      </p:sp>
    </p:spTree>
    <p:extLst>
      <p:ext uri="{BB962C8B-B14F-4D97-AF65-F5344CB8AC3E}">
        <p14:creationId xmlns:p14="http://schemas.microsoft.com/office/powerpoint/2010/main" val="9367743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905"/>
            <a:ext cx="13183737" cy="3759959"/>
          </a:xfrm>
          <a:prstGeom prst="rect">
            <a:avLst/>
          </a:prstGeom>
        </p:spPr>
      </p:pic>
      <p:sp>
        <p:nvSpPr>
          <p:cNvPr id="9" name="矩形 8">
            <a:extLst>
              <a:ext uri="{FF2B5EF4-FFF2-40B4-BE49-F238E27FC236}">
                <a16:creationId xmlns:a16="http://schemas.microsoft.com/office/drawing/2014/main" xmlns="" id="{DB58F3EC-A81D-4B5A-9454-B2F90E640594}"/>
              </a:ext>
            </a:extLst>
          </p:cNvPr>
          <p:cNvSpPr/>
          <p:nvPr userDrawn="1"/>
        </p:nvSpPr>
        <p:spPr>
          <a:xfrm>
            <a:off x="669521" y="566673"/>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9" rIns="91428" bIns="45719" rtlCol="0" anchor="ctr"/>
          <a:lstStyle/>
          <a:p>
            <a:pPr algn="ctr" defTabSz="914241"/>
            <a:endParaRPr lang="zh-CN" altLang="en-US" sz="1867">
              <a:solidFill>
                <a:prstClr val="white"/>
              </a:solidFill>
            </a:endParaRPr>
          </a:p>
        </p:txBody>
      </p:sp>
      <p:pic>
        <p:nvPicPr>
          <p:cNvPr id="10" name="图片 9">
            <a:extLst>
              <a:ext uri="{FF2B5EF4-FFF2-40B4-BE49-F238E27FC236}">
                <a16:creationId xmlns:a16="http://schemas.microsoft.com/office/drawing/2014/main" xmlns=""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10362184" y="290015"/>
            <a:ext cx="1160304" cy="2270220"/>
          </a:xfrm>
          <a:prstGeom prst="rect">
            <a:avLst/>
          </a:prstGeom>
        </p:spPr>
      </p:pic>
      <p:pic>
        <p:nvPicPr>
          <p:cNvPr id="12" name="图片 11">
            <a:extLst>
              <a:ext uri="{FF2B5EF4-FFF2-40B4-BE49-F238E27FC236}">
                <a16:creationId xmlns:a16="http://schemas.microsoft.com/office/drawing/2014/main" xmlns=""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4733" y="5221099"/>
            <a:ext cx="4571571" cy="2040464"/>
          </a:xfrm>
          <a:prstGeom prst="rect">
            <a:avLst/>
          </a:prstGeom>
        </p:spPr>
      </p:pic>
      <p:pic>
        <p:nvPicPr>
          <p:cNvPr id="13" name="图片 12">
            <a:extLst>
              <a:ext uri="{FF2B5EF4-FFF2-40B4-BE49-F238E27FC236}">
                <a16:creationId xmlns:a16="http://schemas.microsoft.com/office/drawing/2014/main" xmlns=""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9" y="-193684"/>
            <a:ext cx="1331495" cy="2605167"/>
          </a:xfrm>
          <a:prstGeom prst="rect">
            <a:avLst/>
          </a:prstGeom>
        </p:spPr>
      </p:pic>
    </p:spTree>
    <p:extLst>
      <p:ext uri="{BB962C8B-B14F-4D97-AF65-F5344CB8AC3E}">
        <p14:creationId xmlns:p14="http://schemas.microsoft.com/office/powerpoint/2010/main" val="34460866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2592930" y="624110"/>
            <a:ext cx="8911687" cy="1280890"/>
          </a:xfrm>
          <a:prstGeom prst="rect">
            <a:avLst/>
          </a:prstGeom>
        </p:spPr>
        <p:txBody>
          <a:bodyPr lIns="91353" tIns="45676" rIns="91353" bIns="45676"/>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2589212" y="2133600"/>
            <a:ext cx="8915400" cy="3886200"/>
          </a:xfrm>
          <a:prstGeom prst="rect">
            <a:avLst/>
          </a:prstGeom>
        </p:spPr>
        <p:txBody>
          <a:bodyPr lIns="91353" tIns="45676" rIns="91353" bIns="4567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10361618" y="6130437"/>
            <a:ext cx="1146283" cy="370396"/>
          </a:xfrm>
          <a:prstGeom prst="rect">
            <a:avLst/>
          </a:prstGeom>
        </p:spPr>
        <p:txBody>
          <a:bodyPr/>
          <a:lstStyle/>
          <a:p>
            <a:fld id="{A3C39D9B-1707-4BC2-A8DF-A9A95A2D1DDF}" type="datetimeFigureOut">
              <a:rPr lang="en-US" smtClean="0"/>
              <a:t>4/16/2024</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2589218" y="6135814"/>
            <a:ext cx="7619999" cy="365125"/>
          </a:xfrm>
          <a:prstGeom prst="rect">
            <a:avLst/>
          </a:prstGeom>
        </p:spPr>
        <p:txBody>
          <a:bodyPr lIns="91353" tIns="45676" rIns="91353" bIns="45676"/>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531818" y="787788"/>
            <a:ext cx="779767" cy="365125"/>
          </a:xfrm>
          <a:prstGeom prst="rect">
            <a:avLst/>
          </a:prstGeom>
        </p:spPr>
        <p:txBody>
          <a:bodyPr lIns="91353" tIns="45676" rIns="91353" bIns="45676"/>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a:prstGeom prst="rect">
            <a:avLst/>
          </a:prstGeom>
        </p:spPr>
        <p:txBody>
          <a:bodyPr lIns="91353" tIns="45676" rIns="91353" bIns="45676"/>
          <a:lstStyle/>
          <a:p>
            <a:endParaRPr lang="en-US"/>
          </a:p>
        </p:txBody>
      </p:sp>
    </p:spTree>
    <p:extLst>
      <p:ext uri="{BB962C8B-B14F-4D97-AF65-F5344CB8AC3E}">
        <p14:creationId xmlns:p14="http://schemas.microsoft.com/office/powerpoint/2010/main" val="3256398214"/>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34944983"/>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48255156"/>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31011" y="-297"/>
            <a:ext cx="12254022" cy="6858594"/>
          </a:xfrm>
          <a:prstGeom prst="rect">
            <a:avLst/>
          </a:prstGeom>
        </p:spPr>
      </p:pic>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841" r:id="rId5"/>
    <p:sldLayoutId id="2147483840" r:id="rId6"/>
    <p:sldLayoutId id="2147483842" r:id="rId7"/>
    <p:sldLayoutId id="2147483855" r:id="rId8"/>
    <p:sldLayoutId id="2147483796" r:id="rId9"/>
    <p:sldLayoutId id="2147483856" r:id="rId10"/>
    <p:sldLayoutId id="2147483772" r:id="rId11"/>
  </p:sldLayoutIdLst>
  <p:transition>
    <p:cu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908962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150056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62308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DC1D9-034D-494F-808F-2EA6504B546F}" type="datetimeFigureOut">
              <a:rPr lang="zh-CN" altLang="en-US" smtClean="0">
                <a:solidFill>
                  <a:prstClr val="black">
                    <a:tint val="75000"/>
                  </a:prstClr>
                </a:solidFill>
              </a:rPr>
              <a:pPr/>
              <a:t>2024/4/16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187814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99281341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155"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30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464"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618"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578" indent="-228578"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734" indent="-228578"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2886" indent="-228578"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040" indent="-228578"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195" indent="-228578"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8.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38.png"/><Relationship Id="rId12" Type="http://schemas.microsoft.com/office/2007/relationships/hdphoto" Target="../media/hdphoto2.wdp"/><Relationship Id="rId2" Type="http://schemas.openxmlformats.org/officeDocument/2006/relationships/audio" Target="../media/audio4.wav"/><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2.png"/><Relationship Id="rId5" Type="http://schemas.openxmlformats.org/officeDocument/2006/relationships/image" Target="../media/image3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38.png"/><Relationship Id="rId12" Type="http://schemas.microsoft.com/office/2007/relationships/hdphoto" Target="../media/hdphoto2.wdp"/><Relationship Id="rId2" Type="http://schemas.openxmlformats.org/officeDocument/2006/relationships/audio" Target="../media/audio4.wav"/><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2.png"/><Relationship Id="rId5" Type="http://schemas.openxmlformats.org/officeDocument/2006/relationships/image" Target="../media/image3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6.gif"/></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7.wdp"/><Relationship Id="rId7"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7.wdp"/><Relationship Id="rId7"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16.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0.gif"/><Relationship Id="rId5" Type="http://schemas.openxmlformats.org/officeDocument/2006/relationships/slide" Target="slide5.xml"/><Relationship Id="rId10" Type="http://schemas.openxmlformats.org/officeDocument/2006/relationships/slide" Target="slide8.xml"/><Relationship Id="rId4" Type="http://schemas.openxmlformats.org/officeDocument/2006/relationships/image" Target="../media/image17.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8.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24.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35.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46.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3823530727"/>
      </p:ext>
    </p:extLst>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TIẾT</a:t>
            </a:r>
            <a:r>
              <a:rPr lang="en-US" sz="7200" b="1" dirty="0" smtClean="0">
                <a:solidFill>
                  <a:schemeClr val="bg1"/>
                </a:solidFill>
                <a:latin typeface="Arial" pitchFamily="34" charset="0"/>
                <a:cs typeface="Arial" pitchFamily="34" charset="0"/>
              </a:rPr>
              <a:t> 1</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873159"/>
      </p:ext>
    </p:extLst>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929855"/>
            <a:ext cx="12192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810984" y="153937"/>
            <a:ext cx="4012637" cy="830997"/>
          </a:xfrm>
          <a:prstGeom prst="rect">
            <a:avLst/>
          </a:prstGeom>
          <a:solidFill>
            <a:schemeClr val="bg1"/>
          </a:solidFill>
        </p:spPr>
        <p:txBody>
          <a:bodyPr wrap="none" rtlCol="0">
            <a:spAutoFit/>
          </a:bodyPr>
          <a:lstStyle/>
          <a:p>
            <a:r>
              <a:rPr lang="en-US"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sát</a:t>
            </a:r>
            <a:r>
              <a:rPr lang="en-US"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139">
            <a:extLst>
              <a:ext uri="{FF2B5EF4-FFF2-40B4-BE49-F238E27FC236}">
                <a16:creationId xmlns="" xmlns:a16="http://schemas.microsoft.com/office/drawing/2014/main" id="{856D3597-4233-45C4-978F-CE7EA86CB373}"/>
              </a:ext>
            </a:extLst>
          </p:cNvPr>
          <p:cNvGrpSpPr/>
          <p:nvPr/>
        </p:nvGrpSpPr>
        <p:grpSpPr>
          <a:xfrm>
            <a:off x="45803" y="131093"/>
            <a:ext cx="1900783" cy="1662673"/>
            <a:chOff x="1353570" y="1860082"/>
            <a:chExt cx="1425587" cy="1247005"/>
          </a:xfrm>
        </p:grpSpPr>
        <p:sp>
          <p:nvSpPr>
            <p:cNvPr id="12" name="16">
              <a:extLst>
                <a:ext uri="{FF2B5EF4-FFF2-40B4-BE49-F238E27FC236}">
                  <a16:creationId xmlns="" xmlns:a16="http://schemas.microsoft.com/office/drawing/2014/main" id="{E3DEC840-C65B-4021-AFDF-110A95503517}"/>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a:cs typeface="+mn-ea"/>
                <a:sym typeface="+mn-lt"/>
              </a:endParaRPr>
            </a:p>
          </p:txBody>
        </p:sp>
        <p:sp>
          <p:nvSpPr>
            <p:cNvPr id="13" name="24">
              <a:extLst>
                <a:ext uri="{FF2B5EF4-FFF2-40B4-BE49-F238E27FC236}">
                  <a16:creationId xmlns="" xmlns:a16="http://schemas.microsoft.com/office/drawing/2014/main" id="{0CF8BDCA-CF83-4416-90E7-E584793304B4}"/>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chemeClr val="tx1"/>
                  </a:solidFill>
                  <a:cs typeface="+mn-ea"/>
                  <a:sym typeface="+mn-lt"/>
                </a:rPr>
                <a:t>Khởi</a:t>
              </a:r>
              <a:r>
                <a:rPr lang="en-US" altLang="zh-CN" sz="3200" b="1" dirty="0">
                  <a:solidFill>
                    <a:schemeClr val="tx1"/>
                  </a:solidFill>
                  <a:cs typeface="+mn-ea"/>
                  <a:sym typeface="+mn-lt"/>
                </a:rPr>
                <a:t> </a:t>
              </a:r>
              <a:r>
                <a:rPr lang="en-US" altLang="zh-CN" sz="3200" b="1" dirty="0" err="1">
                  <a:solidFill>
                    <a:schemeClr val="tx1"/>
                  </a:solidFill>
                  <a:cs typeface="+mn-ea"/>
                  <a:sym typeface="+mn-lt"/>
                </a:rPr>
                <a:t>động</a:t>
              </a:r>
              <a:endParaRPr lang="zh-CN" altLang="en-US" sz="3200" b="1" dirty="0">
                <a:solidFill>
                  <a:schemeClr val="tx1"/>
                </a:solidFill>
                <a:cs typeface="+mn-ea"/>
                <a:sym typeface="+mn-lt"/>
              </a:endParaRPr>
            </a:p>
          </p:txBody>
        </p:sp>
        <p:sp>
          <p:nvSpPr>
            <p:cNvPr id="14" name="AutoShape 3">
              <a:extLst>
                <a:ext uri="{FF2B5EF4-FFF2-40B4-BE49-F238E27FC236}">
                  <a16:creationId xmlns="" xmlns:a16="http://schemas.microsoft.com/office/drawing/2014/main" id="{8E44DB74-ED1E-498B-AFE4-35693CF738EE}"/>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667">
                <a:cs typeface="+mn-ea"/>
                <a:sym typeface="+mn-lt"/>
              </a:endParaRPr>
            </a:p>
          </p:txBody>
        </p:sp>
      </p:grpSp>
      <p:sp>
        <p:nvSpPr>
          <p:cNvPr id="16" name="TextBox 15">
            <a:extLst>
              <a:ext uri="{FF2B5EF4-FFF2-40B4-BE49-F238E27FC236}">
                <a16:creationId xmlns="" xmlns:a16="http://schemas.microsoft.com/office/drawing/2014/main" id="{AE18B10A-EFF7-4A89-BBDF-3C8360CF3FE7}"/>
              </a:ext>
            </a:extLst>
          </p:cNvPr>
          <p:cNvSpPr txBox="1"/>
          <p:nvPr/>
        </p:nvSpPr>
        <p:spPr>
          <a:xfrm>
            <a:off x="2717944" y="189739"/>
            <a:ext cx="4718348" cy="841256"/>
          </a:xfrm>
          <a:prstGeom prst="rect">
            <a:avLst/>
          </a:prstGeom>
          <a:solidFill>
            <a:schemeClr val="bg1"/>
          </a:solidFill>
        </p:spPr>
        <p:txBody>
          <a:bodyPr wrap="square" lIns="121855" tIns="60928" rIns="121855" bIns="60928" rtlCol="0">
            <a:spAutoFit/>
          </a:bodyPr>
          <a:lstStyle/>
          <a:p>
            <a:pPr algn="just"/>
            <a:r>
              <a:rPr lang="en-US" sz="4667" dirty="0" err="1">
                <a:latin typeface="Arial-Rounded" panose="020B0500000000000000" pitchFamily="34" charset="0"/>
                <a:ea typeface="Arial-Rounded" panose="020B0500000000000000" pitchFamily="34" charset="0"/>
                <a:cs typeface="Arial-Rounded" panose="020B0500000000000000" pitchFamily="34" charset="0"/>
              </a:rPr>
              <a:t>Tranh</a:t>
            </a:r>
            <a:r>
              <a:rPr lang="en-US" sz="4667" dirty="0">
                <a:latin typeface="Arial-Rounded" panose="020B0500000000000000" pitchFamily="34" charset="0"/>
                <a:ea typeface="Arial-Rounded" panose="020B0500000000000000" pitchFamily="34" charset="0"/>
                <a:cs typeface="Arial-Rounded" panose="020B0500000000000000" pitchFamily="34" charset="0"/>
              </a:rPr>
              <a:t> </a:t>
            </a:r>
            <a:r>
              <a:rPr lang="en-US" sz="4667" dirty="0" err="1">
                <a:latin typeface="Arial-Rounded" panose="020B0500000000000000" pitchFamily="34" charset="0"/>
                <a:ea typeface="Arial-Rounded" panose="020B0500000000000000" pitchFamily="34" charset="0"/>
                <a:cs typeface="Arial-Rounded" panose="020B0500000000000000" pitchFamily="34" charset="0"/>
              </a:rPr>
              <a:t>vẽ</a:t>
            </a:r>
            <a:r>
              <a:rPr lang="en-US" sz="4667" dirty="0">
                <a:latin typeface="Arial-Rounded" panose="020B0500000000000000" pitchFamily="34" charset="0"/>
                <a:ea typeface="Arial-Rounded" panose="020B0500000000000000" pitchFamily="34" charset="0"/>
                <a:cs typeface="Arial-Rounded" panose="020B0500000000000000" pitchFamily="34" charset="0"/>
              </a:rPr>
              <a:t> </a:t>
            </a:r>
            <a:r>
              <a:rPr lang="en-US" sz="4667" dirty="0" err="1">
                <a:latin typeface="Arial-Rounded" panose="020B0500000000000000" pitchFamily="34" charset="0"/>
                <a:ea typeface="Arial-Rounded" panose="020B0500000000000000" pitchFamily="34" charset="0"/>
                <a:cs typeface="Arial-Rounded" panose="020B0500000000000000" pitchFamily="34" charset="0"/>
              </a:rPr>
              <a:t>cảnh</a:t>
            </a:r>
            <a:r>
              <a:rPr lang="en-US" sz="4667" dirty="0">
                <a:latin typeface="Arial-Rounded" panose="020B0500000000000000" pitchFamily="34" charset="0"/>
                <a:ea typeface="Arial-Rounded" panose="020B0500000000000000" pitchFamily="34" charset="0"/>
                <a:cs typeface="Arial-Rounded" panose="020B0500000000000000" pitchFamily="34" charset="0"/>
              </a:rPr>
              <a:t> </a:t>
            </a:r>
            <a:r>
              <a:rPr lang="en-US" sz="4667" dirty="0" err="1">
                <a:latin typeface="Arial-Rounded" panose="020B0500000000000000" pitchFamily="34" charset="0"/>
                <a:ea typeface="Arial-Rounded" panose="020B0500000000000000" pitchFamily="34" charset="0"/>
                <a:cs typeface="Arial-Rounded" panose="020B0500000000000000" pitchFamily="34" charset="0"/>
              </a:rPr>
              <a:t>gì</a:t>
            </a:r>
            <a:r>
              <a:rPr lang="en-US" sz="4667"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4667"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2"/>
          <a:stretch>
            <a:fillRect/>
          </a:stretch>
        </p:blipFill>
        <p:spPr>
          <a:xfrm>
            <a:off x="1946583" y="1089641"/>
            <a:ext cx="9345483" cy="5197158"/>
          </a:xfrm>
          <a:prstGeom prst="rect">
            <a:avLst/>
          </a:prstGeom>
        </p:spPr>
      </p:pic>
    </p:spTree>
    <p:extLst>
      <p:ext uri="{BB962C8B-B14F-4D97-AF65-F5344CB8AC3E}">
        <p14:creationId xmlns:p14="http://schemas.microsoft.com/office/powerpoint/2010/main" val="174251423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86033"/>
            <a:ext cx="12192000" cy="6664009"/>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1" y="146129"/>
            <a:ext cx="751438" cy="66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55892" y="250991"/>
            <a:ext cx="4685496" cy="666786"/>
          </a:xfrm>
          <a:prstGeom prst="rect">
            <a:avLst/>
          </a:prstGeom>
          <a:noFill/>
        </p:spPr>
        <p:txBody>
          <a:bodyPr wrap="square" rtlCol="0">
            <a:spAutoFit/>
          </a:bodyPr>
          <a:lstStyle/>
          <a:p>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3" name="135">
            <a:extLst>
              <a:ext uri="{FF2B5EF4-FFF2-40B4-BE49-F238E27FC236}">
                <a16:creationId xmlns:a16="http://schemas.microsoft.com/office/drawing/2014/main" xmlns="" id="{835916E1-3EC8-49F0-A643-915A82461DE0}"/>
              </a:ext>
            </a:extLst>
          </p:cNvPr>
          <p:cNvGrpSpPr/>
          <p:nvPr/>
        </p:nvGrpSpPr>
        <p:grpSpPr>
          <a:xfrm>
            <a:off x="893748" y="207581"/>
            <a:ext cx="2233171" cy="645380"/>
            <a:chOff x="2470108" y="1939406"/>
            <a:chExt cx="2484881" cy="1029558"/>
          </a:xfrm>
        </p:grpSpPr>
        <p:sp>
          <p:nvSpPr>
            <p:cNvPr id="15"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a:solidFill>
                  <a:prstClr val="black">
                    <a:lumMod val="75000"/>
                    <a:lumOff val="25000"/>
                  </a:prstClr>
                </a:solidFill>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17" name="137">
              <a:extLst>
                <a:ext uri="{FF2B5EF4-FFF2-40B4-BE49-F238E27FC236}">
                  <a16:creationId xmlns:a16="http://schemas.microsoft.com/office/drawing/2014/main" xmlns="" id="{D0DCA77A-83BB-4959-8249-E4AD05A53C89}"/>
                </a:ext>
              </a:extLst>
            </p:cNvPr>
            <p:cNvSpPr txBox="1"/>
            <p:nvPr/>
          </p:nvSpPr>
          <p:spPr>
            <a:xfrm>
              <a:off x="2470108" y="1939406"/>
              <a:ext cx="2484881" cy="932876"/>
            </a:xfrm>
            <a:prstGeom prst="rect">
              <a:avLst/>
            </a:prstGeom>
            <a:noFill/>
          </p:spPr>
          <p:txBody>
            <a:bodyPr wrap="square" rtlCol="0">
              <a:spAutoFit/>
            </a:bodyPr>
            <a:lstStyle/>
            <a:p>
              <a:pPr>
                <a:defRPr/>
              </a:pPr>
              <a:r>
                <a:rPr lang="en-US" altLang="zh-CN" sz="3200" b="1" dirty="0" smtClean="0">
                  <a:solidFill>
                    <a:prstClr val="black"/>
                  </a:solidFill>
                  <a:latin typeface="Times New Roman" panose="02020603050405020304" pitchFamily="18" charset="0"/>
                  <a:ea typeface="Arial-Rounded" panose="020B0604020202020204" pitchFamily="34" charset="0"/>
                  <a:cs typeface="Times New Roman" panose="02020603050405020304" pitchFamily="18" charset="0"/>
                </a:rPr>
                <a:t>ĐỌC MẪU</a:t>
              </a:r>
              <a:endParaRPr lang="zh-CN" altLang="en-US" sz="32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endParaRPr>
            </a:p>
          </p:txBody>
        </p:sp>
      </p:grpSp>
      <p:pic>
        <p:nvPicPr>
          <p:cNvPr id="2" name="Picture 1"/>
          <p:cNvPicPr>
            <a:picLocks noChangeAspect="1"/>
          </p:cNvPicPr>
          <p:nvPr/>
        </p:nvPicPr>
        <p:blipFill>
          <a:blip r:embed="rId3"/>
          <a:stretch>
            <a:fillRect/>
          </a:stretch>
        </p:blipFill>
        <p:spPr>
          <a:xfrm>
            <a:off x="7813040" y="4197045"/>
            <a:ext cx="4202430" cy="2324257"/>
          </a:xfrm>
          <a:prstGeom prst="rect">
            <a:avLst/>
          </a:prstGeom>
        </p:spPr>
      </p:pic>
      <p:sp>
        <p:nvSpPr>
          <p:cNvPr id="3" name="TextBox 2"/>
          <p:cNvSpPr txBox="1"/>
          <p:nvPr/>
        </p:nvSpPr>
        <p:spPr>
          <a:xfrm>
            <a:off x="425920" y="892294"/>
            <a:ext cx="11471440" cy="2092881"/>
          </a:xfrm>
          <a:prstGeom prst="rect">
            <a:avLst/>
          </a:prstGeom>
          <a:noFill/>
        </p:spPr>
        <p:txBody>
          <a:bodyPr wrap="square" rtlCol="0">
            <a:spAutoFit/>
          </a:bodyPr>
          <a:lstStyle/>
          <a:p>
            <a:r>
              <a:rPr lang="vi-VN" sz="2600" dirty="0">
                <a:latin typeface="+mj-lt"/>
                <a:ea typeface="Arial-Rounded" panose="020B0500000000000000" pitchFamily="34" charset="0"/>
                <a:cs typeface="Arial-Rounded" panose="020B0500000000000000" pitchFamily="34" charset="0"/>
              </a:rPr>
              <a:t>1. Nhà Đôi và nhà Thu cách nhau một con lạch nhỏ. Trước kia, đó chỉ là đường dẫn nước vào vườn cây. Cách đây mấy năm, nước lớn, hai bờ bị lở, rộng ra. Hai nhà cùng nhau nạo đáy, tạo thành con lạch chung. Có con lạch, nước ra vô mạnh theo thủy triều, nên không đục bùn như những đường dẫn nước khác. Hai nhà đều treo sẵn </a:t>
            </a:r>
            <a:r>
              <a:rPr lang="vi-VN" sz="2600" dirty="0" smtClean="0">
                <a:latin typeface="+mj-lt"/>
                <a:ea typeface="Arial-Rounded" panose="020B0500000000000000" pitchFamily="34" charset="0"/>
                <a:cs typeface="Arial-Rounded" panose="020B0500000000000000" pitchFamily="34" charset="0"/>
              </a:rPr>
              <a:t>và</a:t>
            </a:r>
            <a:r>
              <a:rPr lang="en-GB" sz="2600" dirty="0" err="1" smtClean="0">
                <a:latin typeface="+mj-lt"/>
                <a:ea typeface="Arial-Rounded" panose="020B0500000000000000" pitchFamily="34" charset="0"/>
                <a:cs typeface="Arial-Rounded" panose="020B0500000000000000" pitchFamily="34" charset="0"/>
              </a:rPr>
              <a:t>i</a:t>
            </a:r>
            <a:r>
              <a:rPr lang="vi-VN" sz="2600" dirty="0" smtClean="0">
                <a:latin typeface="+mj-lt"/>
                <a:ea typeface="Arial-Rounded" panose="020B0500000000000000" pitchFamily="34" charset="0"/>
                <a:cs typeface="Arial-Rounded" panose="020B0500000000000000" pitchFamily="34" charset="0"/>
              </a:rPr>
              <a:t> </a:t>
            </a:r>
            <a:r>
              <a:rPr lang="vi-VN" sz="2600" dirty="0">
                <a:latin typeface="+mj-lt"/>
                <a:ea typeface="Arial-Rounded" panose="020B0500000000000000" pitchFamily="34" charset="0"/>
                <a:cs typeface="Arial-Rounded" panose="020B0500000000000000" pitchFamily="34" charset="0"/>
              </a:rPr>
              <a:t>cái võng lên những cây dừa bên bờ lạch để nằm chơi, hưởng gió mát</a:t>
            </a:r>
            <a:r>
              <a:rPr lang="vi-VN" sz="2600" dirty="0" smtClean="0">
                <a:latin typeface="+mj-lt"/>
                <a:ea typeface="Arial-Rounded" panose="020B0500000000000000" pitchFamily="34" charset="0"/>
                <a:cs typeface="Arial-Rounded" panose="020B0500000000000000" pitchFamily="34" charset="0"/>
              </a:rPr>
              <a:t>.</a:t>
            </a:r>
            <a:endParaRPr lang="vi-VN" sz="2600" dirty="0">
              <a:latin typeface="+mj-lt"/>
              <a:ea typeface="Arial-Rounded" panose="020B0500000000000000" pitchFamily="34" charset="0"/>
              <a:cs typeface="Arial-Rounded" panose="020B0500000000000000" pitchFamily="34" charset="0"/>
            </a:endParaRPr>
          </a:p>
        </p:txBody>
      </p:sp>
      <p:sp>
        <p:nvSpPr>
          <p:cNvPr id="4" name="TextBox 3"/>
          <p:cNvSpPr txBox="1"/>
          <p:nvPr/>
        </p:nvSpPr>
        <p:spPr>
          <a:xfrm>
            <a:off x="375720" y="3213915"/>
            <a:ext cx="8815068" cy="3293209"/>
          </a:xfrm>
          <a:prstGeom prst="rect">
            <a:avLst/>
          </a:prstGeom>
          <a:noFill/>
        </p:spPr>
        <p:txBody>
          <a:bodyPr wrap="square" rtlCol="0">
            <a:spAutoFit/>
          </a:bodyPr>
          <a:lstStyle/>
          <a:p>
            <a:r>
              <a:rPr lang="vi-VN" sz="2600" dirty="0">
                <a:latin typeface="Times New Roman" panose="02020603050405020304" pitchFamily="18" charset="0"/>
                <a:ea typeface="Arial-Rounded" panose="020B0500000000000000" pitchFamily="34" charset="0"/>
                <a:cs typeface="Times New Roman" panose="02020603050405020304" pitchFamily="18" charset="0"/>
              </a:rPr>
              <a:t>2. Hè đến, Đôi và Thu thường nằm trên võng ôn bài, đố vui. Có lần, Thu ví con lạch này là con kênh xanh xanh của hai nhà. Cái tên “con kênh </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xa</a:t>
            </a:r>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n</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h </a:t>
            </a:r>
            <a:r>
              <a:rPr lang="vi-VN" sz="2600" dirty="0">
                <a:latin typeface="Times New Roman" panose="02020603050405020304" pitchFamily="18" charset="0"/>
                <a:ea typeface="Arial-Rounded" panose="020B0500000000000000" pitchFamily="34" charset="0"/>
                <a:cs typeface="Times New Roman" panose="02020603050405020304" pitchFamily="18" charset="0"/>
              </a:rPr>
              <a:t>xanh” giống hệt tên một bài hát mà Đôi biết:</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“Con kênh xanh xanh những chiều êm ả nước trôi….</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hàng chuối với bờ kênh.</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bông lúa thướt tha…”</a:t>
            </a:r>
          </a:p>
          <a:p>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i="1" dirty="0" smtClean="0">
                <a:latin typeface="Times New Roman" panose="02020603050405020304" pitchFamily="18" charset="0"/>
                <a:ea typeface="Arial-Rounded" panose="020B0500000000000000" pitchFamily="34" charset="0"/>
                <a:cs typeface="Times New Roman" panose="02020603050405020304" pitchFamily="18" charset="0"/>
              </a:rPr>
              <a:t>Theo </a:t>
            </a:r>
            <a:r>
              <a:rPr lang="vi-VN" sz="2600" i="1" dirty="0">
                <a:latin typeface="Times New Roman" panose="02020603050405020304" pitchFamily="18" charset="0"/>
                <a:ea typeface="Arial-Rounded" panose="020B0500000000000000" pitchFamily="34" charset="0"/>
                <a:cs typeface="Times New Roman" panose="02020603050405020304" pitchFamily="18" charset="0"/>
              </a:rPr>
              <a:t>KIM HẢI</a:t>
            </a:r>
          </a:p>
          <a:p>
            <a:endParaRPr lang="en-US" sz="26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5565906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047854" y="1"/>
            <a:ext cx="1141943" cy="1143529"/>
          </a:xfrm>
          <a:prstGeom prst="ellipse">
            <a:avLst/>
          </a:prstGeom>
          <a:solidFill>
            <a:srgbClr val="FFF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9"/>
          </a:p>
        </p:txBody>
      </p:sp>
      <p:sp>
        <p:nvSpPr>
          <p:cNvPr id="11" name="Rectangle 10"/>
          <p:cNvSpPr/>
          <p:nvPr/>
        </p:nvSpPr>
        <p:spPr>
          <a:xfrm rot="19157283">
            <a:off x="586799" y="1088630"/>
            <a:ext cx="4456327" cy="3599726"/>
          </a:xfrm>
          <a:prstGeom prst="rect">
            <a:avLst/>
          </a:prstGeom>
          <a:noFill/>
          <a:ln>
            <a:noFill/>
          </a:ln>
        </p:spPr>
        <p:txBody>
          <a:bodyPr spcFirstLastPara="1" wrap="none" lIns="91419" tIns="45709" rIns="91419" bIns="45709" numCol="1">
            <a:prstTxWarp prst="textArchUp">
              <a:avLst/>
            </a:prstTxWarp>
            <a:spAutoFit/>
          </a:bodyPr>
          <a:lstStyle/>
          <a:p>
            <a:pPr algn="ctr"/>
            <a:r>
              <a:rPr lang="vi-VN" sz="7198" b="1" dirty="0">
                <a:ln w="18000">
                  <a:noFill/>
                  <a:prstDash val="solid"/>
                  <a:miter lim="800000"/>
                </a:ln>
                <a:solidFill>
                  <a:srgbClr val="FF0000"/>
                </a:solidFill>
                <a:effectLst>
                  <a:outerShdw blurRad="25500" dist="23000" dir="7020000" algn="tl">
                    <a:srgbClr val="000000">
                      <a:alpha val="50000"/>
                    </a:srgbClr>
                  </a:outerShdw>
                </a:effectLst>
                <a:latin typeface="+mj-lt"/>
                <a:cs typeface="Times New Roman" pitchFamily="18" charset="0"/>
              </a:rPr>
              <a:t>Chú thích:</a:t>
            </a:r>
            <a:endParaRPr lang="en-US" sz="7198" b="1" dirty="0">
              <a:ln w="18000">
                <a:noFill/>
                <a:prstDash val="solid"/>
                <a:miter lim="800000"/>
              </a:ln>
              <a:solidFill>
                <a:srgbClr val="FF0000"/>
              </a:solidFill>
              <a:effectLst>
                <a:outerShdw blurRad="25500" dist="23000" dir="7020000" algn="tl">
                  <a:srgbClr val="000000">
                    <a:alpha val="50000"/>
                  </a:srgbClr>
                </a:outerShdw>
              </a:effectLst>
              <a:latin typeface="+mj-lt"/>
              <a:cs typeface="Times New Roman" pitchFamily="18" charset="0"/>
            </a:endParaRPr>
          </a:p>
        </p:txBody>
      </p:sp>
      <p:sp>
        <p:nvSpPr>
          <p:cNvPr id="3" name="Rectangle 2"/>
          <p:cNvSpPr/>
          <p:nvPr/>
        </p:nvSpPr>
        <p:spPr>
          <a:xfrm>
            <a:off x="372829" y="4618838"/>
            <a:ext cx="4300772" cy="1815753"/>
          </a:xfrm>
          <a:prstGeom prst="rect">
            <a:avLst/>
          </a:prstGeom>
        </p:spPr>
        <p:txBody>
          <a:bodyPr wrap="square">
            <a:spAutoFit/>
          </a:bodyPr>
          <a:lstStyle/>
          <a:p>
            <a:pPr algn="ctr"/>
            <a:r>
              <a:rPr lang="en-GB" sz="2799" b="1" i="1" dirty="0" err="1" smtClean="0">
                <a:solidFill>
                  <a:srgbClr val="FF0000"/>
                </a:solidFill>
                <a:latin typeface="+mj-lt"/>
                <a:ea typeface="Arial-Rounded" panose="020B0500000000000000" pitchFamily="34" charset="0"/>
                <a:cs typeface="Arial-Rounded" panose="020B0500000000000000" pitchFamily="34" charset="0"/>
              </a:rPr>
              <a:t>Kênh</a:t>
            </a:r>
            <a:r>
              <a:rPr lang="vi-VN" sz="2799" b="1" i="1" dirty="0" smtClean="0">
                <a:solidFill>
                  <a:srgbClr val="FF0000"/>
                </a:solidFill>
                <a:latin typeface="+mj-lt"/>
                <a:ea typeface="Arial-Rounded" panose="020B0500000000000000" pitchFamily="34" charset="0"/>
                <a:cs typeface="Arial-Rounded" panose="020B0500000000000000" pitchFamily="34" charset="0"/>
              </a:rPr>
              <a:t>:</a:t>
            </a:r>
            <a:endParaRPr lang="en-US" sz="2799" b="1" i="1" dirty="0">
              <a:solidFill>
                <a:srgbClr val="FF0000"/>
              </a:solidFill>
              <a:latin typeface="+mj-lt"/>
              <a:ea typeface="Arial-Rounded" panose="020B0500000000000000" pitchFamily="34" charset="0"/>
              <a:cs typeface="Arial-Rounded" panose="020B0500000000000000" pitchFamily="34" charset="0"/>
            </a:endParaRPr>
          </a:p>
          <a:p>
            <a:pPr algn="ctr"/>
            <a:r>
              <a:rPr lang="vi-VN" sz="2799" i="1" dirty="0">
                <a:latin typeface="+mj-lt"/>
                <a:ea typeface="Arial-Rounded" panose="020B0500000000000000" pitchFamily="34" charset="0"/>
                <a:cs typeface="Arial-Rounded" panose="020B0500000000000000" pitchFamily="34" charset="0"/>
              </a:rPr>
              <a:t> </a:t>
            </a:r>
            <a:r>
              <a:rPr lang="vi-VN" sz="2800" dirty="0">
                <a:latin typeface="+mj-lt"/>
                <a:ea typeface="Arial-Rounded" panose="020B0500000000000000" pitchFamily="34" charset="0"/>
                <a:cs typeface="Arial-Rounded" panose="020B0500000000000000" pitchFamily="34" charset="0"/>
              </a:rPr>
              <a:t>công trình dẫn nước tương đối lớn, thuyền bè có thể đi lại được</a:t>
            </a:r>
            <a:r>
              <a:rPr lang="vi-VN" sz="2800" dirty="0" smtClean="0">
                <a:latin typeface="+mj-lt"/>
                <a:ea typeface="Arial-Rounded" panose="020B0500000000000000" pitchFamily="34" charset="0"/>
                <a:cs typeface="Arial-Rounded" panose="020B0500000000000000" pitchFamily="34" charset="0"/>
              </a:rPr>
              <a:t>.</a:t>
            </a:r>
            <a:endParaRPr lang="vi-VN" sz="2799" dirty="0">
              <a:latin typeface="+mj-lt"/>
              <a:ea typeface="Arial-Rounded" panose="020B0500000000000000" pitchFamily="34" charset="0"/>
              <a:cs typeface="Arial-Rounded" panose="020B0500000000000000" pitchFamily="34" charset="0"/>
            </a:endParaRPr>
          </a:p>
        </p:txBody>
      </p:sp>
      <p:sp>
        <p:nvSpPr>
          <p:cNvPr id="4" name="Rectangle 3"/>
          <p:cNvSpPr/>
          <p:nvPr/>
        </p:nvSpPr>
        <p:spPr>
          <a:xfrm>
            <a:off x="4710865" y="4181215"/>
            <a:ext cx="3519280" cy="1384866"/>
          </a:xfrm>
          <a:prstGeom prst="rect">
            <a:avLst/>
          </a:prstGeom>
        </p:spPr>
        <p:txBody>
          <a:bodyPr wrap="square">
            <a:spAutoFit/>
          </a:bodyPr>
          <a:lstStyle/>
          <a:p>
            <a:pPr algn="ctr"/>
            <a:r>
              <a:rPr lang="en-GB" sz="2799" b="1" i="1" dirty="0" err="1" smtClean="0">
                <a:solidFill>
                  <a:srgbClr val="FF0000"/>
                </a:solidFill>
                <a:latin typeface="+mj-lt"/>
                <a:ea typeface="Arial-Rounded" panose="020B0500000000000000" pitchFamily="34" charset="0"/>
                <a:cs typeface="Arial-Rounded" panose="020B0500000000000000" pitchFamily="34" charset="0"/>
              </a:rPr>
              <a:t>Lạch</a:t>
            </a:r>
            <a:r>
              <a:rPr lang="vi-VN" sz="2799" b="1" i="1" dirty="0" smtClean="0">
                <a:solidFill>
                  <a:srgbClr val="FF0000"/>
                </a:solidFill>
                <a:latin typeface="+mj-lt"/>
                <a:ea typeface="Arial-Rounded" panose="020B0500000000000000" pitchFamily="34" charset="0"/>
                <a:cs typeface="Arial-Rounded" panose="020B0500000000000000" pitchFamily="34" charset="0"/>
              </a:rPr>
              <a:t>: </a:t>
            </a:r>
            <a:endParaRPr lang="en-US" sz="2799" b="1" i="1" dirty="0">
              <a:solidFill>
                <a:srgbClr val="FF0000"/>
              </a:solidFill>
              <a:latin typeface="+mj-lt"/>
              <a:ea typeface="Arial-Rounded" panose="020B0500000000000000" pitchFamily="34" charset="0"/>
              <a:cs typeface="Arial-Rounded" panose="020B0500000000000000" pitchFamily="34" charset="0"/>
            </a:endParaRPr>
          </a:p>
          <a:p>
            <a:pPr algn="ctr"/>
            <a:r>
              <a:rPr lang="vi-VN" sz="2800" dirty="0">
                <a:latin typeface="+mj-lt"/>
                <a:ea typeface="Arial-Rounded" panose="020B0500000000000000" pitchFamily="34" charset="0"/>
                <a:cs typeface="Arial-Rounded" panose="020B0500000000000000" pitchFamily="34" charset="0"/>
              </a:rPr>
              <a:t>đường dẫn nước hẹp, nông, ít dốc.</a:t>
            </a:r>
            <a:endParaRPr lang="vi-VN" sz="2799" dirty="0">
              <a:latin typeface="+mj-lt"/>
              <a:ea typeface="Arial-Rounded" panose="020B0500000000000000" pitchFamily="34" charset="0"/>
              <a:cs typeface="Arial-Rounded" panose="020B0500000000000000" pitchFamily="34" charset="0"/>
            </a:endParaRPr>
          </a:p>
        </p:txBody>
      </p:sp>
      <p:sp>
        <p:nvSpPr>
          <p:cNvPr id="5" name="Rectangle 4"/>
          <p:cNvSpPr/>
          <p:nvPr/>
        </p:nvSpPr>
        <p:spPr>
          <a:xfrm>
            <a:off x="8267409" y="2785921"/>
            <a:ext cx="3721391" cy="2246512"/>
          </a:xfrm>
          <a:prstGeom prst="rect">
            <a:avLst/>
          </a:prstGeom>
        </p:spPr>
        <p:txBody>
          <a:bodyPr wrap="square">
            <a:spAutoFit/>
          </a:bodyPr>
          <a:lstStyle/>
          <a:p>
            <a:pPr algn="ctr"/>
            <a:endParaRPr lang="vi-VN" sz="2799" b="1" i="1" dirty="0">
              <a:solidFill>
                <a:srgbClr val="FF0000"/>
              </a:solidFill>
              <a:latin typeface="+mj-lt"/>
              <a:ea typeface="Arial-Rounded" panose="020B0500000000000000" pitchFamily="34" charset="0"/>
              <a:cs typeface="Arial-Rounded" panose="020B0500000000000000" pitchFamily="34" charset="0"/>
            </a:endParaRPr>
          </a:p>
          <a:p>
            <a:pPr algn="ctr"/>
            <a:r>
              <a:rPr lang="en-GB" sz="2799" b="1" i="1" dirty="0" err="1" smtClean="0">
                <a:solidFill>
                  <a:srgbClr val="FF0000"/>
                </a:solidFill>
                <a:latin typeface="+mj-lt"/>
                <a:ea typeface="Arial-Rounded" panose="020B0500000000000000" pitchFamily="34" charset="0"/>
                <a:cs typeface="Arial-Rounded" panose="020B0500000000000000" pitchFamily="34" charset="0"/>
              </a:rPr>
              <a:t>Thủy</a:t>
            </a:r>
            <a:r>
              <a:rPr lang="en-GB" sz="2799" b="1" i="1" dirty="0" smtClean="0">
                <a:solidFill>
                  <a:srgbClr val="FF0000"/>
                </a:solidFill>
                <a:latin typeface="+mj-lt"/>
                <a:ea typeface="Arial-Rounded" panose="020B0500000000000000" pitchFamily="34" charset="0"/>
                <a:cs typeface="Arial-Rounded" panose="020B0500000000000000" pitchFamily="34" charset="0"/>
              </a:rPr>
              <a:t> </a:t>
            </a:r>
            <a:r>
              <a:rPr lang="en-GB" sz="2799" b="1" i="1" dirty="0" err="1" smtClean="0">
                <a:solidFill>
                  <a:srgbClr val="FF0000"/>
                </a:solidFill>
                <a:latin typeface="+mj-lt"/>
                <a:ea typeface="Arial-Rounded" panose="020B0500000000000000" pitchFamily="34" charset="0"/>
                <a:cs typeface="Arial-Rounded" panose="020B0500000000000000" pitchFamily="34" charset="0"/>
              </a:rPr>
              <a:t>triều</a:t>
            </a:r>
            <a:r>
              <a:rPr lang="vi-VN" sz="2799" b="1" i="1" dirty="0" smtClean="0">
                <a:solidFill>
                  <a:srgbClr val="FF0000"/>
                </a:solidFill>
                <a:latin typeface="+mj-lt"/>
                <a:ea typeface="Arial-Rounded" panose="020B0500000000000000" pitchFamily="34" charset="0"/>
                <a:cs typeface="Arial-Rounded" panose="020B0500000000000000" pitchFamily="34" charset="0"/>
              </a:rPr>
              <a:t>:</a:t>
            </a:r>
            <a:endParaRPr lang="en-US" sz="2799" b="1" i="1" dirty="0">
              <a:solidFill>
                <a:srgbClr val="FF0000"/>
              </a:solidFill>
              <a:latin typeface="+mj-lt"/>
              <a:ea typeface="Arial-Rounded" panose="020B0500000000000000" pitchFamily="34" charset="0"/>
              <a:cs typeface="Arial-Rounded" panose="020B0500000000000000" pitchFamily="34" charset="0"/>
            </a:endParaRPr>
          </a:p>
          <a:p>
            <a:pPr algn="ctr"/>
            <a:r>
              <a:rPr lang="vi-VN" sz="2799" i="1" dirty="0">
                <a:latin typeface="+mj-lt"/>
                <a:ea typeface="Arial-Rounded" panose="020B0500000000000000" pitchFamily="34" charset="0"/>
                <a:cs typeface="Arial-Rounded" panose="020B0500000000000000" pitchFamily="34" charset="0"/>
              </a:rPr>
              <a:t> </a:t>
            </a:r>
            <a:r>
              <a:rPr lang="vi-VN" sz="2800" dirty="0">
                <a:latin typeface="+mj-lt"/>
                <a:ea typeface="Arial-Rounded" panose="020B0500000000000000" pitchFamily="34" charset="0"/>
                <a:cs typeface="Arial-Rounded" panose="020B0500000000000000" pitchFamily="34" charset="0"/>
              </a:rPr>
              <a:t>hiện tượng nước biển dâng lên, rút xuống một hai lần trong ngày</a:t>
            </a:r>
            <a:r>
              <a:rPr lang="vi-VN" sz="2800" dirty="0" smtClean="0">
                <a:latin typeface="+mj-lt"/>
                <a:ea typeface="Arial-Rounded" panose="020B0500000000000000" pitchFamily="34" charset="0"/>
                <a:cs typeface="Arial-Rounded" panose="020B0500000000000000" pitchFamily="34" charset="0"/>
              </a:rPr>
              <a:t>.</a:t>
            </a:r>
            <a:endParaRPr lang="vi-VN" sz="2799" dirty="0">
              <a:latin typeface="+mj-lt"/>
              <a:ea typeface="Arial-Rounded" panose="020B0500000000000000" pitchFamily="34" charset="0"/>
              <a:cs typeface="Arial-Rounded" panose="020B0500000000000000" pitchFamily="34" charset="0"/>
            </a:endParaRPr>
          </a:p>
        </p:txBody>
      </p:sp>
      <p:sp>
        <p:nvSpPr>
          <p:cNvPr id="6" name="Oval 5"/>
          <p:cNvSpPr/>
          <p:nvPr/>
        </p:nvSpPr>
        <p:spPr>
          <a:xfrm>
            <a:off x="5062205" y="1327265"/>
            <a:ext cx="2984769" cy="291731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9">
              <a:latin typeface="+mj-lt"/>
            </a:endParaRPr>
          </a:p>
        </p:txBody>
      </p:sp>
      <p:sp>
        <p:nvSpPr>
          <p:cNvPr id="14" name="Oval 13"/>
          <p:cNvSpPr/>
          <p:nvPr/>
        </p:nvSpPr>
        <p:spPr>
          <a:xfrm>
            <a:off x="8794506" y="188228"/>
            <a:ext cx="2984769" cy="291731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9">
              <a:latin typeface="+mj-lt"/>
            </a:endParaRPr>
          </a:p>
        </p:txBody>
      </p:sp>
      <p:sp>
        <p:nvSpPr>
          <p:cNvPr id="15" name="Oval 14"/>
          <p:cNvSpPr/>
          <p:nvPr/>
        </p:nvSpPr>
        <p:spPr>
          <a:xfrm>
            <a:off x="1381543" y="1881627"/>
            <a:ext cx="2984769" cy="291731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9">
              <a:latin typeface="+mj-lt"/>
            </a:endParaRPr>
          </a:p>
        </p:txBody>
      </p:sp>
      <p:sp>
        <p:nvSpPr>
          <p:cNvPr id="8" name="Freeform 7"/>
          <p:cNvSpPr/>
          <p:nvPr/>
        </p:nvSpPr>
        <p:spPr>
          <a:xfrm>
            <a:off x="8323185" y="2425398"/>
            <a:ext cx="652992" cy="391795"/>
          </a:xfrm>
          <a:custGeom>
            <a:avLst/>
            <a:gdLst>
              <a:gd name="connsiteX0" fmla="*/ 0 w 653143"/>
              <a:gd name="connsiteY0" fmla="*/ 391886 h 391886"/>
              <a:gd name="connsiteX1" fmla="*/ 410547 w 653143"/>
              <a:gd name="connsiteY1" fmla="*/ 279919 h 391886"/>
              <a:gd name="connsiteX2" fmla="*/ 653143 w 653143"/>
              <a:gd name="connsiteY2" fmla="*/ 0 h 391886"/>
            </a:gdLst>
            <a:ahLst/>
            <a:cxnLst>
              <a:cxn ang="0">
                <a:pos x="connsiteX0" y="connsiteY0"/>
              </a:cxn>
              <a:cxn ang="0">
                <a:pos x="connsiteX1" y="connsiteY1"/>
              </a:cxn>
              <a:cxn ang="0">
                <a:pos x="connsiteX2" y="connsiteY2"/>
              </a:cxn>
            </a:cxnLst>
            <a:rect l="l" t="t" r="r" b="b"/>
            <a:pathLst>
              <a:path w="653143" h="391886">
                <a:moveTo>
                  <a:pt x="0" y="391886"/>
                </a:moveTo>
                <a:cubicBezTo>
                  <a:pt x="150845" y="368559"/>
                  <a:pt x="301690" y="345233"/>
                  <a:pt x="410547" y="279919"/>
                </a:cubicBezTo>
                <a:cubicBezTo>
                  <a:pt x="519404" y="214605"/>
                  <a:pt x="586273" y="107302"/>
                  <a:pt x="653143" y="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9">
              <a:latin typeface="+mj-lt"/>
            </a:endParaRPr>
          </a:p>
        </p:txBody>
      </p:sp>
      <p:sp>
        <p:nvSpPr>
          <p:cNvPr id="9" name="Freeform 8"/>
          <p:cNvSpPr/>
          <p:nvPr/>
        </p:nvSpPr>
        <p:spPr>
          <a:xfrm>
            <a:off x="4405236" y="3365174"/>
            <a:ext cx="1119414" cy="272923"/>
          </a:xfrm>
          <a:custGeom>
            <a:avLst/>
            <a:gdLst>
              <a:gd name="connsiteX0" fmla="*/ 0 w 1119673"/>
              <a:gd name="connsiteY0" fmla="*/ 272986 h 272986"/>
              <a:gd name="connsiteX1" fmla="*/ 559837 w 1119673"/>
              <a:gd name="connsiteY1" fmla="*/ 30390 h 272986"/>
              <a:gd name="connsiteX2" fmla="*/ 1119673 w 1119673"/>
              <a:gd name="connsiteY2" fmla="*/ 11729 h 272986"/>
            </a:gdLst>
            <a:ahLst/>
            <a:cxnLst>
              <a:cxn ang="0">
                <a:pos x="connsiteX0" y="connsiteY0"/>
              </a:cxn>
              <a:cxn ang="0">
                <a:pos x="connsiteX1" y="connsiteY1"/>
              </a:cxn>
              <a:cxn ang="0">
                <a:pos x="connsiteX2" y="connsiteY2"/>
              </a:cxn>
            </a:cxnLst>
            <a:rect l="l" t="t" r="r" b="b"/>
            <a:pathLst>
              <a:path w="1119673" h="272986">
                <a:moveTo>
                  <a:pt x="0" y="272986"/>
                </a:moveTo>
                <a:cubicBezTo>
                  <a:pt x="186612" y="173459"/>
                  <a:pt x="373225" y="73933"/>
                  <a:pt x="559837" y="30390"/>
                </a:cubicBezTo>
                <a:cubicBezTo>
                  <a:pt x="746449" y="-13153"/>
                  <a:pt x="933061" y="-712"/>
                  <a:pt x="1119673" y="11729"/>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9">
              <a:latin typeface="+mj-lt"/>
            </a:endParaRPr>
          </a:p>
        </p:txBody>
      </p:sp>
      <p:sp>
        <p:nvSpPr>
          <p:cNvPr id="12" name="Freeform 11"/>
          <p:cNvSpPr/>
          <p:nvPr/>
        </p:nvSpPr>
        <p:spPr>
          <a:xfrm>
            <a:off x="2204" y="4533630"/>
            <a:ext cx="1679122" cy="634334"/>
          </a:xfrm>
          <a:custGeom>
            <a:avLst/>
            <a:gdLst>
              <a:gd name="connsiteX0" fmla="*/ 0 w 1679510"/>
              <a:gd name="connsiteY0" fmla="*/ 634481 h 634481"/>
              <a:gd name="connsiteX1" fmla="*/ 559837 w 1679510"/>
              <a:gd name="connsiteY1" fmla="*/ 205273 h 634481"/>
              <a:gd name="connsiteX2" fmla="*/ 1380931 w 1679510"/>
              <a:gd name="connsiteY2" fmla="*/ 186612 h 634481"/>
              <a:gd name="connsiteX3" fmla="*/ 1679510 w 1679510"/>
              <a:gd name="connsiteY3" fmla="*/ 0 h 634481"/>
            </a:gdLst>
            <a:ahLst/>
            <a:cxnLst>
              <a:cxn ang="0">
                <a:pos x="connsiteX0" y="connsiteY0"/>
              </a:cxn>
              <a:cxn ang="0">
                <a:pos x="connsiteX1" y="connsiteY1"/>
              </a:cxn>
              <a:cxn ang="0">
                <a:pos x="connsiteX2" y="connsiteY2"/>
              </a:cxn>
              <a:cxn ang="0">
                <a:pos x="connsiteX3" y="connsiteY3"/>
              </a:cxn>
            </a:cxnLst>
            <a:rect l="l" t="t" r="r" b="b"/>
            <a:pathLst>
              <a:path w="1679510" h="634481">
                <a:moveTo>
                  <a:pt x="0" y="634481"/>
                </a:moveTo>
                <a:cubicBezTo>
                  <a:pt x="164841" y="457199"/>
                  <a:pt x="329682" y="279918"/>
                  <a:pt x="559837" y="205273"/>
                </a:cubicBezTo>
                <a:cubicBezTo>
                  <a:pt x="789992" y="130628"/>
                  <a:pt x="1194319" y="220824"/>
                  <a:pt x="1380931" y="186612"/>
                </a:cubicBezTo>
                <a:cubicBezTo>
                  <a:pt x="1567543" y="152400"/>
                  <a:pt x="1623526" y="76200"/>
                  <a:pt x="1679510" y="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9">
              <a:latin typeface="+mj-lt"/>
            </a:endParaRPr>
          </a:p>
        </p:txBody>
      </p:sp>
      <p:pic>
        <p:nvPicPr>
          <p:cNvPr id="7" name="Picture 6"/>
          <p:cNvPicPr>
            <a:picLocks noChangeAspect="1"/>
          </p:cNvPicPr>
          <p:nvPr/>
        </p:nvPicPr>
        <p:blipFill>
          <a:blip r:embed="rId2"/>
          <a:stretch>
            <a:fillRect/>
          </a:stretch>
        </p:blipFill>
        <p:spPr>
          <a:xfrm>
            <a:off x="1381514" y="1937173"/>
            <a:ext cx="2968718" cy="280621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3"/>
          <a:stretch>
            <a:fillRect/>
          </a:stretch>
        </p:blipFill>
        <p:spPr>
          <a:xfrm>
            <a:off x="8794506" y="231453"/>
            <a:ext cx="2979474" cy="283085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4"/>
          <a:stretch>
            <a:fillRect/>
          </a:stretch>
        </p:blipFill>
        <p:spPr>
          <a:xfrm>
            <a:off x="5157920" y="1352773"/>
            <a:ext cx="2754743" cy="28662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862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1000"/>
                                        <p:tgtEl>
                                          <p:spTgt spid="12"/>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1000"/>
                                        <p:tgtEl>
                                          <p:spTgt spid="9"/>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10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1000"/>
                                        <p:tgtEl>
                                          <p:spTgt spid="8"/>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10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arn(inVertical)">
                                      <p:cBhvr>
                                        <p:cTn id="7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P spid="5" grpId="0"/>
      <p:bldP spid="6" grpId="0" animBg="1"/>
      <p:bldP spid="14" grpId="0" animBg="1"/>
      <p:bldP spid="15" grpId="0" animBg="1"/>
      <p:bldP spid="8"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86033"/>
            <a:ext cx="12192000" cy="6664009"/>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425920" y="314774"/>
            <a:ext cx="751438" cy="66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80532" y="198255"/>
            <a:ext cx="4685496" cy="666786"/>
          </a:xfrm>
          <a:prstGeom prst="rect">
            <a:avLst/>
          </a:prstGeom>
          <a:noFill/>
        </p:spPr>
        <p:txBody>
          <a:bodyPr wrap="square" rtlCol="0">
            <a:spAutoFit/>
          </a:bodyPr>
          <a:lstStyle/>
          <a:p>
            <a:r>
              <a:rPr lang="en-US" sz="3733"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Con </a:t>
            </a:r>
            <a:r>
              <a:rPr lang="en-US" sz="3733"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kênh</a:t>
            </a:r>
            <a:r>
              <a:rPr lang="en-US" sz="3733"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733"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stretch>
            <a:fillRect/>
          </a:stretch>
        </p:blipFill>
        <p:spPr>
          <a:xfrm>
            <a:off x="7813040" y="4197045"/>
            <a:ext cx="4202430" cy="2324257"/>
          </a:xfrm>
          <a:prstGeom prst="rect">
            <a:avLst/>
          </a:prstGeom>
        </p:spPr>
      </p:pic>
      <p:sp>
        <p:nvSpPr>
          <p:cNvPr id="3" name="TextBox 2"/>
          <p:cNvSpPr txBox="1"/>
          <p:nvPr/>
        </p:nvSpPr>
        <p:spPr>
          <a:xfrm>
            <a:off x="425920" y="892294"/>
            <a:ext cx="1147144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1. Nhà Đôi và nhà Thu cách nhau một con lạch nhỏ. Trước kia, đó chỉ là đường dẫn nước vào vườn cây. Cách đây mấy năm, nước lớn, hai bờ bị lở, rộng ra. Hai nhà cùng nhau nạo đáy, tạo thành con lạch chung. Có con lạch, nước ra vô mạnh theo thủy triều, nên không đục bùn như những đường dẫn nước khác. Hai nhà đều treo sẵn </a:t>
            </a:r>
            <a:r>
              <a:rPr lang="vi-VN" sz="2600" dirty="0" smtClean="0">
                <a:latin typeface="Arial-Rounded" panose="020B0500000000000000" pitchFamily="34" charset="0"/>
                <a:ea typeface="Arial-Rounded" panose="020B0500000000000000" pitchFamily="34" charset="0"/>
                <a:cs typeface="Arial-Rounded" panose="020B0500000000000000" pitchFamily="34" charset="0"/>
              </a:rPr>
              <a:t>và</a:t>
            </a:r>
            <a:r>
              <a:rPr lang="en-GB" sz="2600" dirty="0" err="1" smtClean="0">
                <a:latin typeface="Arial-Rounded" panose="020B0500000000000000" pitchFamily="34" charset="0"/>
                <a:ea typeface="Arial-Rounded" panose="020B0500000000000000" pitchFamily="34" charset="0"/>
                <a:cs typeface="Arial-Rounded" panose="020B0500000000000000" pitchFamily="34" charset="0"/>
              </a:rPr>
              <a:t>i</a:t>
            </a:r>
            <a:r>
              <a:rPr lang="vi-VN" sz="26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cái võng lên những cây dừa bên bờ lạch để nằm chơi, hưởng gió mát</a:t>
            </a:r>
            <a:r>
              <a:rPr lang="vi-VN" sz="26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425920" y="2835984"/>
            <a:ext cx="8815068" cy="3693319"/>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2. Hè đến, Đôi và Thu thường nằm trên võng ôn bài, đố vui. Có lần, Thu ví con lạch này là con kênh xanh xanh của hai nhà. Cái tên “con kênh </a:t>
            </a:r>
            <a:r>
              <a:rPr lang="vi-VN" sz="2600" dirty="0" smtClean="0">
                <a:latin typeface="Arial-Rounded" panose="020B0500000000000000" pitchFamily="34" charset="0"/>
                <a:ea typeface="Arial-Rounded" panose="020B0500000000000000" pitchFamily="34" charset="0"/>
                <a:cs typeface="Arial-Rounded" panose="020B0500000000000000" pitchFamily="34" charset="0"/>
              </a:rPr>
              <a:t>xa</a:t>
            </a:r>
            <a:r>
              <a:rPr lang="en-GB" sz="2600" dirty="0" smtClean="0">
                <a:latin typeface="Arial-Rounded" panose="020B0500000000000000" pitchFamily="34" charset="0"/>
                <a:ea typeface="Arial-Rounded" panose="020B0500000000000000" pitchFamily="34" charset="0"/>
                <a:cs typeface="Arial-Rounded" panose="020B0500000000000000" pitchFamily="34" charset="0"/>
              </a:rPr>
              <a:t>n</a:t>
            </a:r>
            <a:r>
              <a:rPr lang="vi-VN" sz="2600" dirty="0" smtClean="0">
                <a:latin typeface="Arial-Rounded" panose="020B0500000000000000" pitchFamily="34" charset="0"/>
                <a:ea typeface="Arial-Rounded" panose="020B0500000000000000" pitchFamily="34" charset="0"/>
                <a:cs typeface="Arial-Rounded" panose="020B0500000000000000" pitchFamily="34" charset="0"/>
              </a:rPr>
              <a:t>h </a:t>
            </a:r>
            <a:r>
              <a:rPr lang="vi-VN" sz="2600" dirty="0">
                <a:latin typeface="Arial-Rounded" panose="020B0500000000000000" pitchFamily="34" charset="0"/>
                <a:ea typeface="Arial-Rounded" panose="020B0500000000000000" pitchFamily="34" charset="0"/>
                <a:cs typeface="Arial-Rounded" panose="020B0500000000000000" pitchFamily="34" charset="0"/>
              </a:rPr>
              <a:t>xanh” giống hệt tên một bài hát mà Đôi biết:</a:t>
            </a:r>
          </a:p>
          <a:p>
            <a:r>
              <a:rPr lang="vi-VN" sz="2600" dirty="0">
                <a:latin typeface="Arial-Rounded" panose="020B0500000000000000" pitchFamily="34" charset="0"/>
                <a:ea typeface="Arial-Rounded" panose="020B0500000000000000" pitchFamily="34" charset="0"/>
                <a:cs typeface="Arial-Rounded" panose="020B0500000000000000" pitchFamily="34" charset="0"/>
              </a:rPr>
              <a:t>“Con kênh xanh xanh những chiều êm ả nước trôi….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Thuyền ai lướt qua hàng chuối với bờ kênh.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Thuyền ai lướt qua bông lúa thướt tha…”</a:t>
            </a:r>
          </a:p>
          <a:p>
            <a:r>
              <a:rPr lang="en-GB" sz="26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600" i="1" dirty="0" smtClean="0">
                <a:latin typeface="Arial-Rounded" panose="020B0500000000000000" pitchFamily="34" charset="0"/>
                <a:ea typeface="Arial-Rounded" panose="020B0500000000000000" pitchFamily="34" charset="0"/>
                <a:cs typeface="Arial-Rounded" panose="020B0500000000000000" pitchFamily="34" charset="0"/>
              </a:rPr>
              <a:t>Theo </a:t>
            </a:r>
            <a:r>
              <a:rPr lang="vi-VN" sz="2600" i="1" dirty="0">
                <a:latin typeface="Arial-Rounded" panose="020B0500000000000000" pitchFamily="34" charset="0"/>
                <a:ea typeface="Arial-Rounded" panose="020B0500000000000000" pitchFamily="34" charset="0"/>
                <a:cs typeface="Arial-Rounded" panose="020B0500000000000000" pitchFamily="34" charset="0"/>
              </a:rPr>
              <a:t>KIM HẢI</a:t>
            </a:r>
          </a:p>
          <a:p>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p:cNvSpPr/>
          <p:nvPr/>
        </p:nvSpPr>
        <p:spPr>
          <a:xfrm>
            <a:off x="8506797" y="177509"/>
            <a:ext cx="3390563" cy="53353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66" tIns="45377" rIns="90766" bIns="45377" rtlCol="0" anchor="ctr"/>
          <a:lstStyle/>
          <a:p>
            <a:pPr algn="ctr"/>
            <a:r>
              <a:rPr lang="en-US" sz="28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TỪ KHÓ ĐỌC</a:t>
            </a:r>
            <a:endPar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p:cNvCxnSpPr/>
          <p:nvPr/>
        </p:nvCxnSpPr>
        <p:spPr>
          <a:xfrm flipV="1">
            <a:off x="704918" y="2521646"/>
            <a:ext cx="944880"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1206480" y="2490183"/>
            <a:ext cx="375920" cy="31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37678" y="5210101"/>
            <a:ext cx="944880"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684228" y="5640478"/>
            <a:ext cx="944880"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75075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a:grpSpLocks/>
          </p:cNvGrpSpPr>
          <p:nvPr/>
        </p:nvGrpSpPr>
        <p:grpSpPr bwMode="auto">
          <a:xfrm>
            <a:off x="4745209" y="-1962158"/>
            <a:ext cx="1543984" cy="4693709"/>
            <a:chOff x="2102024" y="-1714093"/>
            <a:chExt cx="1143795" cy="3479248"/>
          </a:xfrm>
        </p:grpSpPr>
        <p:grpSp>
          <p:nvGrpSpPr>
            <p:cNvPr id="157735" name="组合 64"/>
            <p:cNvGrpSpPr>
              <a:grpSpLocks/>
            </p:cNvGrpSpPr>
            <p:nvPr/>
          </p:nvGrpSpPr>
          <p:grpSpPr bwMode="auto">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6122">
                  <a:defRPr/>
                </a:pPr>
                <a:endParaRPr lang="zh-CN" altLang="en-US" sz="2394">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0" name="心形 69"/>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zh-CN" sz="4788" b="1">
                    <a:solidFill>
                      <a:srgbClr val="FFFFFF"/>
                    </a:solidFill>
                    <a:latin typeface=".黑体-日本语"/>
                    <a:ea typeface=".黑体-日本语"/>
                    <a:cs typeface=".黑体-日本语"/>
                    <a:sym typeface="+mn-lt"/>
                  </a:rPr>
                  <a:t>4</a:t>
                </a:r>
                <a:endParaRPr lang="zh-CN" altLang="en-US" sz="4788" b="1">
                  <a:solidFill>
                    <a:srgbClr val="FFFFFF"/>
                  </a:solidFill>
                  <a:latin typeface=".黑体-日本语"/>
                  <a:ea typeface=".黑体-日本语"/>
                  <a:cs typeface=".黑体-日本语"/>
                  <a:sym typeface="+mn-lt"/>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6122">
                  <a:defRPr/>
                </a:pPr>
                <a:endParaRPr lang="zh-CN" altLang="en-US" sz="2394">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6122">
                  <a:defRPr/>
                </a:pPr>
                <a:endParaRPr lang="zh-CN" altLang="en-US" sz="4788"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54" name="组合 53"/>
          <p:cNvGrpSpPr>
            <a:grpSpLocks/>
          </p:cNvGrpSpPr>
          <p:nvPr/>
        </p:nvGrpSpPr>
        <p:grpSpPr bwMode="auto">
          <a:xfrm>
            <a:off x="4544886" y="-3099369"/>
            <a:ext cx="1543984" cy="4693709"/>
            <a:chOff x="2102024" y="-1714093"/>
            <a:chExt cx="1143795" cy="3479248"/>
          </a:xfrm>
        </p:grpSpPr>
        <p:grpSp>
          <p:nvGrpSpPr>
            <p:cNvPr id="157729" name="组合 54"/>
            <p:cNvGrpSpPr>
              <a:grpSpLocks/>
            </p:cNvGrpSpPr>
            <p:nvPr/>
          </p:nvGrpSpPr>
          <p:grpSpPr bwMode="auto">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6122">
                  <a:defRPr/>
                </a:pPr>
                <a:endParaRPr lang="zh-CN" altLang="en-US" sz="2394">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zh-CN" sz="4788" b="1">
                    <a:solidFill>
                      <a:srgbClr val="FFFFFF"/>
                    </a:solidFill>
                    <a:latin typeface=".黑体-日本语"/>
                    <a:ea typeface=".黑体-日本语"/>
                    <a:cs typeface=".黑体-日本语"/>
                    <a:sym typeface="+mn-lt"/>
                  </a:rPr>
                  <a:t>3</a:t>
                </a:r>
                <a:endParaRPr lang="zh-CN" altLang="en-US" sz="4788" b="1">
                  <a:solidFill>
                    <a:srgbClr val="FFFFFF"/>
                  </a:solidFill>
                  <a:latin typeface=".黑体-日本语"/>
                  <a:ea typeface=".黑体-日本语"/>
                  <a:cs typeface=".黑体-日本语"/>
                  <a:sym typeface="+mn-lt"/>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6122">
                  <a:defRPr/>
                </a:pPr>
                <a:endParaRPr lang="zh-CN" altLang="en-US" sz="2394">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6122">
                  <a:defRPr/>
                </a:pPr>
                <a:endParaRPr lang="zh-CN" altLang="en-US" sz="4788"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44" name="组合 43"/>
          <p:cNvGrpSpPr>
            <a:grpSpLocks/>
          </p:cNvGrpSpPr>
          <p:nvPr/>
        </p:nvGrpSpPr>
        <p:grpSpPr bwMode="auto">
          <a:xfrm>
            <a:off x="3349140" y="-852677"/>
            <a:ext cx="1542400" cy="4693709"/>
            <a:chOff x="2102024" y="-1714093"/>
            <a:chExt cx="1143795" cy="3479248"/>
          </a:xfrm>
        </p:grpSpPr>
        <p:grpSp>
          <p:nvGrpSpPr>
            <p:cNvPr id="157723" name="组合 44"/>
            <p:cNvGrpSpPr>
              <a:grpSpLocks/>
            </p:cNvGrpSpPr>
            <p:nvPr/>
          </p:nvGrpSpPr>
          <p:grpSpPr bwMode="auto">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216122">
                  <a:defRPr/>
                </a:pPr>
                <a:endParaRPr lang="zh-CN" altLang="en-US" sz="2394">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zh-CN" sz="4788" b="1">
                    <a:solidFill>
                      <a:srgbClr val="FFFFFF"/>
                    </a:solidFill>
                    <a:latin typeface=".黑体-日本语"/>
                    <a:ea typeface=".黑体-日本语"/>
                    <a:cs typeface=".黑体-日本语"/>
                    <a:sym typeface="+mn-lt"/>
                  </a:rPr>
                  <a:t>2</a:t>
                </a:r>
                <a:endParaRPr lang="zh-CN" altLang="en-US" sz="4788" b="1">
                  <a:solidFill>
                    <a:srgbClr val="FFFFFF"/>
                  </a:solidFill>
                  <a:latin typeface=".黑体-日本语"/>
                  <a:ea typeface=".黑体-日本语"/>
                  <a:cs typeface=".黑体-日本语"/>
                  <a:sym typeface="+mn-lt"/>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6122">
                  <a:defRPr/>
                </a:pPr>
                <a:endParaRPr lang="zh-CN" altLang="en-US" sz="2394">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6122">
                  <a:defRPr/>
                </a:pPr>
                <a:endParaRPr lang="zh-CN" altLang="en-US" sz="4788"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15082" y="3071114"/>
            <a:ext cx="3740398" cy="36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a:grpSpLocks/>
          </p:cNvGrpSpPr>
          <p:nvPr/>
        </p:nvGrpSpPr>
        <p:grpSpPr bwMode="auto">
          <a:xfrm>
            <a:off x="5626880" y="487703"/>
            <a:ext cx="6498722" cy="1813770"/>
            <a:chOff x="2179780" y="1346814"/>
            <a:chExt cx="8016343" cy="1067591"/>
          </a:xfrm>
        </p:grpSpPr>
        <p:sp>
          <p:nvSpPr>
            <p:cNvPr id="16" name="圆角矩形 1"/>
            <p:cNvSpPr/>
            <p:nvPr/>
          </p:nvSpPr>
          <p:spPr>
            <a:xfrm>
              <a:off x="2179780" y="1346814"/>
              <a:ext cx="8016343" cy="10675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6122">
                <a:defRPr/>
              </a:pPr>
              <a:endParaRPr lang="zh-CN" altLang="en-US" sz="4788" kern="0" dirty="0">
                <a:solidFill>
                  <a:srgbClr val="002060"/>
                </a:solidFill>
                <a:latin typeface="UTM Avo"/>
                <a:ea typeface=".黑体-日本语" panose="02000500000000000000" pitchFamily="2" charset="-122"/>
                <a:cs typeface=".黑体-日本语" panose="02000500000000000000" pitchFamily="2" charset="-122"/>
                <a:sym typeface="+mn-lt"/>
              </a:endParaRPr>
            </a:p>
          </p:txBody>
        </p:sp>
        <p:sp>
          <p:nvSpPr>
            <p:cNvPr id="17" name="矩形 16"/>
            <p:cNvSpPr/>
            <p:nvPr/>
          </p:nvSpPr>
          <p:spPr>
            <a:xfrm>
              <a:off x="2908994" y="1477277"/>
              <a:ext cx="7075460" cy="572460"/>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30000"/>
                </a:lnSpc>
              </a:pPr>
              <a:r>
                <a:rPr lang="en-US" sz="4400" dirty="0" err="1" smtClean="0">
                  <a:solidFill>
                    <a:prstClr val="black"/>
                  </a:solidFill>
                  <a:latin typeface="Arial-Rounded" pitchFamily="34" charset="0"/>
                  <a:ea typeface="Arial-Rounded" pitchFamily="34" charset="0"/>
                  <a:cs typeface="Arial-Rounded" pitchFamily="34" charset="0"/>
                </a:rPr>
                <a:t>Thủy</a:t>
              </a:r>
              <a:r>
                <a:rPr lang="en-US" sz="4400" dirty="0" smtClean="0">
                  <a:solidFill>
                    <a:prstClr val="black"/>
                  </a:solidFill>
                  <a:latin typeface="Arial-Rounded" pitchFamily="34" charset="0"/>
                  <a:ea typeface="Arial-Rounded" pitchFamily="34" charset="0"/>
                  <a:cs typeface="Arial-Rounded" pitchFamily="34" charset="0"/>
                </a:rPr>
                <a:t> </a:t>
              </a:r>
              <a:r>
                <a:rPr lang="en-US" sz="4400" dirty="0" err="1" smtClean="0">
                  <a:solidFill>
                    <a:prstClr val="black"/>
                  </a:solidFill>
                  <a:latin typeface="Arial-Rounded" pitchFamily="34" charset="0"/>
                  <a:ea typeface="Arial-Rounded" pitchFamily="34" charset="0"/>
                  <a:cs typeface="Arial-Rounded" pitchFamily="34" charset="0"/>
                </a:rPr>
                <a:t>triều</a:t>
              </a:r>
              <a:r>
                <a:rPr lang="en-US" sz="4400" dirty="0" smtClean="0">
                  <a:solidFill>
                    <a:prstClr val="black"/>
                  </a:solidFill>
                  <a:latin typeface="Arial-Rounded" pitchFamily="34" charset="0"/>
                  <a:ea typeface="Arial-Rounded" pitchFamily="34" charset="0"/>
                  <a:cs typeface="Arial-Rounded" pitchFamily="34" charset="0"/>
                </a:rPr>
                <a:t> </a:t>
              </a:r>
            </a:p>
          </p:txBody>
        </p:sp>
      </p:grpSp>
      <p:grpSp>
        <p:nvGrpSpPr>
          <p:cNvPr id="43" name="组合 42"/>
          <p:cNvGrpSpPr>
            <a:grpSpLocks/>
          </p:cNvGrpSpPr>
          <p:nvPr/>
        </p:nvGrpSpPr>
        <p:grpSpPr bwMode="auto">
          <a:xfrm>
            <a:off x="3197703" y="-1971962"/>
            <a:ext cx="1542400" cy="4693710"/>
            <a:chOff x="2102023" y="-1714093"/>
            <a:chExt cx="1143796" cy="3479248"/>
          </a:xfrm>
        </p:grpSpPr>
        <p:grpSp>
          <p:nvGrpSpPr>
            <p:cNvPr id="157715" name="组合 38"/>
            <p:cNvGrpSpPr>
              <a:grpSpLocks/>
            </p:cNvGrpSpPr>
            <p:nvPr/>
          </p:nvGrpSpPr>
          <p:grpSpPr bwMode="auto">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216122">
                  <a:defRPr/>
                </a:pPr>
                <a:endParaRPr lang="zh-CN" altLang="en-US" sz="2394">
                  <a:solidFill>
                    <a:srgbClr val="000000"/>
                  </a:solidFill>
                  <a:cs typeface="+mn-ea"/>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zh-CN" sz="4788" b="1">
                    <a:solidFill>
                      <a:srgbClr val="FFFFFF"/>
                    </a:solidFill>
                    <a:latin typeface="华康方圆体W7"/>
                    <a:cs typeface="华康方圆体W7"/>
                    <a:sym typeface="+mn-lt"/>
                  </a:rPr>
                  <a:t>1</a:t>
                </a:r>
                <a:endParaRPr lang="zh-CN" altLang="en-US" sz="4788" b="1">
                  <a:solidFill>
                    <a:srgbClr val="FFFFFF"/>
                  </a:solidFill>
                  <a:latin typeface="华康方圆体W7"/>
                  <a:cs typeface="华康方圆体W7"/>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6122">
                  <a:defRPr/>
                </a:pPr>
                <a:endParaRPr lang="zh-CN" altLang="en-US" sz="2394">
                  <a:solidFill>
                    <a:srgbClr val="000000"/>
                  </a:solidFill>
                  <a:cs typeface="+mn-ea"/>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6122">
                  <a:defRPr/>
                </a:pPr>
                <a:endParaRPr lang="zh-CN" altLang="en-US" sz="4788" b="1" kern="0" dirty="0">
                  <a:solidFill>
                    <a:sysClr val="window" lastClr="FFFFFF"/>
                  </a:solidFill>
                  <a:cs typeface="+mn-ea"/>
                  <a:sym typeface="+mn-lt"/>
                </a:endParaRPr>
              </a:p>
            </p:txBody>
          </p:sp>
        </p:grpSp>
      </p:grpSp>
      <p:grpSp>
        <p:nvGrpSpPr>
          <p:cNvPr id="51" name="组合 50"/>
          <p:cNvGrpSpPr>
            <a:grpSpLocks/>
          </p:cNvGrpSpPr>
          <p:nvPr/>
        </p:nvGrpSpPr>
        <p:grpSpPr bwMode="auto">
          <a:xfrm>
            <a:off x="5202418" y="2772265"/>
            <a:ext cx="6983472" cy="1922350"/>
            <a:chOff x="2110311" y="1330103"/>
            <a:chExt cx="15423381" cy="1067378"/>
          </a:xfrm>
        </p:grpSpPr>
        <p:sp>
          <p:nvSpPr>
            <p:cNvPr id="52" name="圆角矩形 1"/>
            <p:cNvSpPr/>
            <p:nvPr/>
          </p:nvSpPr>
          <p:spPr>
            <a:xfrm>
              <a:off x="2110311" y="1330103"/>
              <a:ext cx="15189164" cy="106737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6122">
                <a:defRPr/>
              </a:pPr>
              <a:endParaRPr lang="zh-CN" altLang="en-US" sz="4788" b="1" kern="0" dirty="0">
                <a:solidFill>
                  <a:srgbClr val="002060"/>
                </a:solidFill>
                <a:latin typeface="UTM Avo"/>
                <a:ea typeface="SimSun-ExtB" panose="02010609060101010101" pitchFamily="49" charset="-122"/>
                <a:cs typeface=".黑体-日本语" panose="02000500000000000000" pitchFamily="2" charset="-122"/>
                <a:sym typeface="+mn-lt"/>
              </a:endParaRPr>
            </a:p>
          </p:txBody>
        </p:sp>
        <p:sp>
          <p:nvSpPr>
            <p:cNvPr id="53" name="矩形 52"/>
            <p:cNvSpPr/>
            <p:nvPr/>
          </p:nvSpPr>
          <p:spPr>
            <a:xfrm>
              <a:off x="2914607" y="1538848"/>
              <a:ext cx="14619085" cy="540018"/>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30000"/>
                </a:lnSpc>
              </a:pPr>
              <a:r>
                <a:rPr lang="en-GB" altLang="zh-CN" sz="4400" dirty="0" smtClean="0">
                  <a:solidFill>
                    <a:prstClr val="black"/>
                  </a:solidFill>
                  <a:latin typeface="Arial-Rounded" pitchFamily="34" charset="0"/>
                  <a:ea typeface="Arial-Rounded" pitchFamily="34" charset="0"/>
                  <a:cs typeface="Arial-Rounded" pitchFamily="34" charset="0"/>
                  <a:sym typeface="+mn-lt"/>
                </a:rPr>
                <a:t>Treo, </a:t>
              </a:r>
              <a:r>
                <a:rPr lang="en-GB" altLang="zh-CN" sz="4400" dirty="0" err="1" smtClean="0">
                  <a:solidFill>
                    <a:prstClr val="black"/>
                  </a:solidFill>
                  <a:latin typeface="Arial-Rounded" pitchFamily="34" charset="0"/>
                  <a:ea typeface="Arial-Rounded" pitchFamily="34" charset="0"/>
                  <a:cs typeface="Arial-Rounded" pitchFamily="34" charset="0"/>
                  <a:sym typeface="+mn-lt"/>
                </a:rPr>
                <a:t>thuyền</a:t>
              </a:r>
              <a:r>
                <a:rPr lang="en-GB" altLang="zh-CN" sz="4400" dirty="0" smtClean="0">
                  <a:solidFill>
                    <a:prstClr val="black"/>
                  </a:solidFill>
                  <a:latin typeface="Arial-Rounded" pitchFamily="34" charset="0"/>
                  <a:ea typeface="Arial-Rounded" pitchFamily="34" charset="0"/>
                  <a:cs typeface="Arial-Rounded" pitchFamily="34" charset="0"/>
                  <a:sym typeface="+mn-lt"/>
                </a:rPr>
                <a:t>.</a:t>
              </a:r>
              <a:endParaRPr lang="zh-CN" altLang="en-US" sz="6000" b="1" dirty="0">
                <a:solidFill>
                  <a:srgbClr val="002060"/>
                </a:solidFill>
                <a:latin typeface="UTM Avo" charset="0"/>
                <a:ea typeface="SimSun-ExtB" panose="02010609060101010101" pitchFamily="49" charset="-122"/>
                <a:cs typeface=".黑体-日本语"/>
                <a:sym typeface="+mn-lt"/>
              </a:endParaRPr>
            </a:p>
          </p:txBody>
        </p:sp>
      </p:grpSp>
      <p:grpSp>
        <p:nvGrpSpPr>
          <p:cNvPr id="61" name="组合 60"/>
          <p:cNvGrpSpPr>
            <a:grpSpLocks/>
          </p:cNvGrpSpPr>
          <p:nvPr/>
        </p:nvGrpSpPr>
        <p:grpSpPr bwMode="auto">
          <a:xfrm>
            <a:off x="4027080" y="5006817"/>
            <a:ext cx="8102165" cy="1742278"/>
            <a:chOff x="2210274" y="1316025"/>
            <a:chExt cx="9034547" cy="1066953"/>
          </a:xfrm>
        </p:grpSpPr>
        <p:sp>
          <p:nvSpPr>
            <p:cNvPr id="62" name="圆角矩形 1"/>
            <p:cNvSpPr/>
            <p:nvPr/>
          </p:nvSpPr>
          <p:spPr>
            <a:xfrm>
              <a:off x="2210274" y="1316025"/>
              <a:ext cx="9034547" cy="106695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6122">
                <a:defRPr/>
              </a:pPr>
              <a:endParaRPr lang="zh-CN" altLang="en-US" sz="4788" b="1" kern="0" dirty="0">
                <a:solidFill>
                  <a:srgbClr val="002060"/>
                </a:solidFill>
                <a:latin typeface="UTM Avo"/>
                <a:ea typeface="SimSun-ExtB" panose="02010609060101010101" pitchFamily="49" charset="-122"/>
                <a:cs typeface=".黑体-日本语" panose="02000500000000000000" pitchFamily="2" charset="-122"/>
                <a:sym typeface="+mn-lt"/>
              </a:endParaRPr>
            </a:p>
          </p:txBody>
        </p:sp>
        <p:sp>
          <p:nvSpPr>
            <p:cNvPr id="63" name="矩形 62"/>
            <p:cNvSpPr/>
            <p:nvPr/>
          </p:nvSpPr>
          <p:spPr>
            <a:xfrm>
              <a:off x="2952608" y="1532660"/>
              <a:ext cx="8192249" cy="471198"/>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4400" dirty="0" err="1" smtClean="0">
                  <a:solidFill>
                    <a:prstClr val="black"/>
                  </a:solidFill>
                  <a:latin typeface="Arial-Rounded" pitchFamily="34" charset="0"/>
                  <a:ea typeface="Arial-Rounded" pitchFamily="34" charset="0"/>
                  <a:cs typeface="Arial-Rounded" pitchFamily="34" charset="0"/>
                </a:rPr>
                <a:t>Thướt</a:t>
              </a:r>
              <a:r>
                <a:rPr lang="en-US" sz="4400" dirty="0" smtClean="0">
                  <a:solidFill>
                    <a:prstClr val="black"/>
                  </a:solidFill>
                  <a:latin typeface="Arial-Rounded" pitchFamily="34" charset="0"/>
                  <a:ea typeface="Arial-Rounded" pitchFamily="34" charset="0"/>
                  <a:cs typeface="Arial-Rounded" pitchFamily="34" charset="0"/>
                </a:rPr>
                <a:t> </a:t>
              </a:r>
              <a:r>
                <a:rPr lang="en-US" sz="4400" dirty="0" err="1" smtClean="0">
                  <a:solidFill>
                    <a:prstClr val="black"/>
                  </a:solidFill>
                  <a:latin typeface="Arial-Rounded" pitchFamily="34" charset="0"/>
                  <a:ea typeface="Arial-Rounded" pitchFamily="34" charset="0"/>
                  <a:cs typeface="Arial-Rounded" pitchFamily="34" charset="0"/>
                </a:rPr>
                <a:t>tha</a:t>
              </a:r>
              <a:r>
                <a:rPr lang="en-US" sz="4400" dirty="0" smtClean="0">
                  <a:solidFill>
                    <a:prstClr val="black"/>
                  </a:solidFill>
                  <a:latin typeface="Arial-Rounded" pitchFamily="34" charset="0"/>
                  <a:ea typeface="Arial-Rounded" pitchFamily="34" charset="0"/>
                  <a:cs typeface="Arial-Rounded" pitchFamily="34" charset="0"/>
                </a:rPr>
                <a:t>.</a:t>
              </a:r>
              <a:endParaRPr lang="en-US" sz="4400" dirty="0">
                <a:solidFill>
                  <a:prstClr val="black"/>
                </a:solidFill>
                <a:latin typeface="Arial-Rounded" pitchFamily="34" charset="0"/>
                <a:ea typeface="Arial-Rounded" pitchFamily="34" charset="0"/>
                <a:cs typeface="Arial-Rounded" pitchFamily="34" charset="0"/>
              </a:endParaRPr>
            </a:p>
          </p:txBody>
        </p:sp>
      </p:grpSp>
      <p:sp>
        <p:nvSpPr>
          <p:cNvPr id="4" name="Flowchart: Punched Tape 3"/>
          <p:cNvSpPr/>
          <p:nvPr/>
        </p:nvSpPr>
        <p:spPr>
          <a:xfrm>
            <a:off x="417310" y="-206882"/>
            <a:ext cx="3825911" cy="2240756"/>
          </a:xfrm>
          <a:prstGeom prst="flowChartPunchedTap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1795">
              <a:solidFill>
                <a:srgbClr val="FFFFFF"/>
              </a:solidFill>
              <a:latin typeface="华康方圆体W7"/>
              <a:cs typeface="华康方圆体W7"/>
            </a:endParaRPr>
          </a:p>
        </p:txBody>
      </p:sp>
      <p:sp>
        <p:nvSpPr>
          <p:cNvPr id="5" name="TextBox 4"/>
          <p:cNvSpPr txBox="1">
            <a:spLocks noChangeArrowheads="1"/>
          </p:cNvSpPr>
          <p:nvPr/>
        </p:nvSpPr>
        <p:spPr bwMode="auto">
          <a:xfrm>
            <a:off x="504407" y="599157"/>
            <a:ext cx="3841747" cy="5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sz="3192" b="1" dirty="0" err="1">
                <a:latin typeface="UTM Avo" charset="0"/>
                <a:cs typeface="华康方圆体W7"/>
              </a:rPr>
              <a:t>Luyện</a:t>
            </a:r>
            <a:r>
              <a:rPr lang="en-AU" sz="3192" b="1" dirty="0">
                <a:latin typeface="UTM Avo" charset="0"/>
                <a:cs typeface="华康方圆体W7"/>
              </a:rPr>
              <a:t> </a:t>
            </a:r>
            <a:r>
              <a:rPr lang="en-AU" sz="3192" b="1" dirty="0" err="1">
                <a:latin typeface="UTM Avo" charset="0"/>
                <a:cs typeface="华康方圆体W7"/>
              </a:rPr>
              <a:t>đọc</a:t>
            </a:r>
            <a:r>
              <a:rPr lang="en-AU" sz="3192" b="1" dirty="0">
                <a:latin typeface="UTM Avo" charset="0"/>
                <a:cs typeface="华康方圆体W7"/>
              </a:rPr>
              <a:t> </a:t>
            </a:r>
            <a:r>
              <a:rPr lang="en-AU" sz="3192" b="1" dirty="0" err="1" smtClean="0">
                <a:latin typeface="UTM Avo" charset="0"/>
                <a:cs typeface="华康方圆体W7"/>
              </a:rPr>
              <a:t>từ</a:t>
            </a:r>
            <a:r>
              <a:rPr lang="en-AU" sz="3192" b="1" dirty="0" smtClean="0">
                <a:latin typeface="UTM Avo" charset="0"/>
                <a:cs typeface="华康方圆体W7"/>
              </a:rPr>
              <a:t> </a:t>
            </a:r>
            <a:r>
              <a:rPr lang="en-AU" sz="3192" b="1" dirty="0" err="1" smtClean="0">
                <a:latin typeface="UTM Avo" charset="0"/>
                <a:cs typeface="华康方圆体W7"/>
              </a:rPr>
              <a:t>khó</a:t>
            </a:r>
            <a:endParaRPr lang="en-US" sz="3192" b="1" dirty="0">
              <a:latin typeface="UTM Avo" charset="0"/>
              <a:cs typeface="华康方圆体W7"/>
            </a:endParaRPr>
          </a:p>
        </p:txBody>
      </p:sp>
    </p:spTree>
    <p:extLst>
      <p:ext uri="{BB962C8B-B14F-4D97-AF65-F5344CB8AC3E}">
        <p14:creationId xmlns:p14="http://schemas.microsoft.com/office/powerpoint/2010/main" val="13896706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 calcmode="lin" valueType="num">
                                      <p:cBhvr>
                                        <p:cTn id="15" dur="750" fill="hold"/>
                                        <p:tgtEl>
                                          <p:spTgt spid="4"/>
                                        </p:tgtEl>
                                        <p:attrNameLst>
                                          <p:attrName>style.rotation</p:attrName>
                                        </p:attrNameLst>
                                      </p:cBhvr>
                                      <p:tavLst>
                                        <p:tav tm="0">
                                          <p:val>
                                            <p:fltVal val="90"/>
                                          </p:val>
                                        </p:tav>
                                        <p:tav tm="100000">
                                          <p:val>
                                            <p:fltVal val="0"/>
                                          </p:val>
                                        </p:tav>
                                      </p:tavLst>
                                    </p:anim>
                                    <p:animEffect transition="in" filter="fade">
                                      <p:cBhvr>
                                        <p:cTn id="16" dur="75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750" fill="hold"/>
                                        <p:tgtEl>
                                          <p:spTgt spid="43"/>
                                        </p:tgtEl>
                                        <p:attrNameLst>
                                          <p:attrName>ppt_w</p:attrName>
                                        </p:attrNameLst>
                                      </p:cBhvr>
                                      <p:tavLst>
                                        <p:tav tm="0">
                                          <p:val>
                                            <p:fltVal val="0"/>
                                          </p:val>
                                        </p:tav>
                                        <p:tav tm="100000">
                                          <p:val>
                                            <p:strVal val="#ppt_w"/>
                                          </p:val>
                                        </p:tav>
                                      </p:tavLst>
                                    </p:anim>
                                    <p:anim calcmode="lin" valueType="num">
                                      <p:cBhvr>
                                        <p:cTn id="27" dur="750" fill="hold"/>
                                        <p:tgtEl>
                                          <p:spTgt spid="43"/>
                                        </p:tgtEl>
                                        <p:attrNameLst>
                                          <p:attrName>ppt_h</p:attrName>
                                        </p:attrNameLst>
                                      </p:cBhvr>
                                      <p:tavLst>
                                        <p:tav tm="0">
                                          <p:val>
                                            <p:fltVal val="0"/>
                                          </p:val>
                                        </p:tav>
                                        <p:tav tm="100000">
                                          <p:val>
                                            <p:strVal val="#ppt_h"/>
                                          </p:val>
                                        </p:tav>
                                      </p:tavLst>
                                    </p:anim>
                                    <p:anim calcmode="lin" valueType="num">
                                      <p:cBhvr>
                                        <p:cTn id="28" dur="750" fill="hold"/>
                                        <p:tgtEl>
                                          <p:spTgt spid="43"/>
                                        </p:tgtEl>
                                        <p:attrNameLst>
                                          <p:attrName>style.rotation</p:attrName>
                                        </p:attrNameLst>
                                      </p:cBhvr>
                                      <p:tavLst>
                                        <p:tav tm="0">
                                          <p:val>
                                            <p:fltVal val="90"/>
                                          </p:val>
                                        </p:tav>
                                        <p:tav tm="100000">
                                          <p:val>
                                            <p:fltVal val="0"/>
                                          </p:val>
                                        </p:tav>
                                      </p:tavLst>
                                    </p:anim>
                                    <p:animEffect transition="in" filter="fade">
                                      <p:cBhvr>
                                        <p:cTn id="29" dur="750"/>
                                        <p:tgtEl>
                                          <p:spTgt spid="43"/>
                                        </p:tgtEl>
                                      </p:cBhvr>
                                    </p:animEffect>
                                  </p:childTnLst>
                                </p:cTn>
                              </p:par>
                              <p:par>
                                <p:cTn id="30" presetID="31"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750" fill="hold"/>
                                        <p:tgtEl>
                                          <p:spTgt spid="44"/>
                                        </p:tgtEl>
                                        <p:attrNameLst>
                                          <p:attrName>ppt_w</p:attrName>
                                        </p:attrNameLst>
                                      </p:cBhvr>
                                      <p:tavLst>
                                        <p:tav tm="0">
                                          <p:val>
                                            <p:fltVal val="0"/>
                                          </p:val>
                                        </p:tav>
                                        <p:tav tm="100000">
                                          <p:val>
                                            <p:strVal val="#ppt_w"/>
                                          </p:val>
                                        </p:tav>
                                      </p:tavLst>
                                    </p:anim>
                                    <p:anim calcmode="lin" valueType="num">
                                      <p:cBhvr>
                                        <p:cTn id="33" dur="750" fill="hold"/>
                                        <p:tgtEl>
                                          <p:spTgt spid="44"/>
                                        </p:tgtEl>
                                        <p:attrNameLst>
                                          <p:attrName>ppt_h</p:attrName>
                                        </p:attrNameLst>
                                      </p:cBhvr>
                                      <p:tavLst>
                                        <p:tav tm="0">
                                          <p:val>
                                            <p:fltVal val="0"/>
                                          </p:val>
                                        </p:tav>
                                        <p:tav tm="100000">
                                          <p:val>
                                            <p:strVal val="#ppt_h"/>
                                          </p:val>
                                        </p:tav>
                                      </p:tavLst>
                                    </p:anim>
                                    <p:anim calcmode="lin" valueType="num">
                                      <p:cBhvr>
                                        <p:cTn id="34" dur="750" fill="hold"/>
                                        <p:tgtEl>
                                          <p:spTgt spid="44"/>
                                        </p:tgtEl>
                                        <p:attrNameLst>
                                          <p:attrName>style.rotation</p:attrName>
                                        </p:attrNameLst>
                                      </p:cBhvr>
                                      <p:tavLst>
                                        <p:tav tm="0">
                                          <p:val>
                                            <p:fltVal val="90"/>
                                          </p:val>
                                        </p:tav>
                                        <p:tav tm="100000">
                                          <p:val>
                                            <p:fltVal val="0"/>
                                          </p:val>
                                        </p:tav>
                                      </p:tavLst>
                                    </p:anim>
                                    <p:animEffect transition="in" filter="fade">
                                      <p:cBhvr>
                                        <p:cTn id="35" dur="750"/>
                                        <p:tgtEl>
                                          <p:spTgt spid="44"/>
                                        </p:tgtEl>
                                      </p:cBhvr>
                                    </p:animEffect>
                                  </p:childTnLst>
                                </p:cTn>
                              </p:par>
                              <p:par>
                                <p:cTn id="36" presetID="3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750" fill="hold"/>
                                        <p:tgtEl>
                                          <p:spTgt spid="54"/>
                                        </p:tgtEl>
                                        <p:attrNameLst>
                                          <p:attrName>ppt_w</p:attrName>
                                        </p:attrNameLst>
                                      </p:cBhvr>
                                      <p:tavLst>
                                        <p:tav tm="0">
                                          <p:val>
                                            <p:fltVal val="0"/>
                                          </p:val>
                                        </p:tav>
                                        <p:tav tm="100000">
                                          <p:val>
                                            <p:strVal val="#ppt_w"/>
                                          </p:val>
                                        </p:tav>
                                      </p:tavLst>
                                    </p:anim>
                                    <p:anim calcmode="lin" valueType="num">
                                      <p:cBhvr>
                                        <p:cTn id="39" dur="750" fill="hold"/>
                                        <p:tgtEl>
                                          <p:spTgt spid="54"/>
                                        </p:tgtEl>
                                        <p:attrNameLst>
                                          <p:attrName>ppt_h</p:attrName>
                                        </p:attrNameLst>
                                      </p:cBhvr>
                                      <p:tavLst>
                                        <p:tav tm="0">
                                          <p:val>
                                            <p:fltVal val="0"/>
                                          </p:val>
                                        </p:tav>
                                        <p:tav tm="100000">
                                          <p:val>
                                            <p:strVal val="#ppt_h"/>
                                          </p:val>
                                        </p:tav>
                                      </p:tavLst>
                                    </p:anim>
                                    <p:anim calcmode="lin" valueType="num">
                                      <p:cBhvr>
                                        <p:cTn id="40" dur="750" fill="hold"/>
                                        <p:tgtEl>
                                          <p:spTgt spid="54"/>
                                        </p:tgtEl>
                                        <p:attrNameLst>
                                          <p:attrName>style.rotation</p:attrName>
                                        </p:attrNameLst>
                                      </p:cBhvr>
                                      <p:tavLst>
                                        <p:tav tm="0">
                                          <p:val>
                                            <p:fltVal val="90"/>
                                          </p:val>
                                        </p:tav>
                                        <p:tav tm="100000">
                                          <p:val>
                                            <p:fltVal val="0"/>
                                          </p:val>
                                        </p:tav>
                                      </p:tavLst>
                                    </p:anim>
                                    <p:animEffect transition="in" filter="fade">
                                      <p:cBhvr>
                                        <p:cTn id="41" dur="750"/>
                                        <p:tgtEl>
                                          <p:spTgt spid="54"/>
                                        </p:tgtEl>
                                      </p:cBhvr>
                                    </p:animEffect>
                                  </p:childTnLst>
                                </p:cTn>
                              </p:par>
                              <p:par>
                                <p:cTn id="42" presetID="31"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p:cTn id="44" dur="750" fill="hold"/>
                                        <p:tgtEl>
                                          <p:spTgt spid="64"/>
                                        </p:tgtEl>
                                        <p:attrNameLst>
                                          <p:attrName>ppt_w</p:attrName>
                                        </p:attrNameLst>
                                      </p:cBhvr>
                                      <p:tavLst>
                                        <p:tav tm="0">
                                          <p:val>
                                            <p:fltVal val="0"/>
                                          </p:val>
                                        </p:tav>
                                        <p:tav tm="100000">
                                          <p:val>
                                            <p:strVal val="#ppt_w"/>
                                          </p:val>
                                        </p:tav>
                                      </p:tavLst>
                                    </p:anim>
                                    <p:anim calcmode="lin" valueType="num">
                                      <p:cBhvr>
                                        <p:cTn id="45" dur="750" fill="hold"/>
                                        <p:tgtEl>
                                          <p:spTgt spid="64"/>
                                        </p:tgtEl>
                                        <p:attrNameLst>
                                          <p:attrName>ppt_h</p:attrName>
                                        </p:attrNameLst>
                                      </p:cBhvr>
                                      <p:tavLst>
                                        <p:tav tm="0">
                                          <p:val>
                                            <p:fltVal val="0"/>
                                          </p:val>
                                        </p:tav>
                                        <p:tav tm="100000">
                                          <p:val>
                                            <p:strVal val="#ppt_h"/>
                                          </p:val>
                                        </p:tav>
                                      </p:tavLst>
                                    </p:anim>
                                    <p:anim calcmode="lin" valueType="num">
                                      <p:cBhvr>
                                        <p:cTn id="46" dur="750" fill="hold"/>
                                        <p:tgtEl>
                                          <p:spTgt spid="64"/>
                                        </p:tgtEl>
                                        <p:attrNameLst>
                                          <p:attrName>style.rotation</p:attrName>
                                        </p:attrNameLst>
                                      </p:cBhvr>
                                      <p:tavLst>
                                        <p:tav tm="0">
                                          <p:val>
                                            <p:fltVal val="90"/>
                                          </p:val>
                                        </p:tav>
                                        <p:tav tm="100000">
                                          <p:val>
                                            <p:fltVal val="0"/>
                                          </p:val>
                                        </p:tav>
                                      </p:tavLst>
                                    </p:anim>
                                    <p:animEffect transition="in" filter="fade">
                                      <p:cBhvr>
                                        <p:cTn id="47" dur="75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ircle(in)">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circle(in)">
                                      <p:cBhvr>
                                        <p:cTn id="62"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86033"/>
            <a:ext cx="12192000" cy="6664009"/>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46129"/>
            <a:ext cx="1046479" cy="66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367172" y="242502"/>
            <a:ext cx="4685496" cy="666786"/>
          </a:xfrm>
          <a:prstGeom prst="rect">
            <a:avLst/>
          </a:prstGeom>
          <a:noFill/>
        </p:spPr>
        <p:txBody>
          <a:bodyPr wrap="square" rtlCol="0">
            <a:spAutoFit/>
          </a:bodyPr>
          <a:lstStyle/>
          <a:p>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813040" y="4197045"/>
            <a:ext cx="4202430" cy="2324257"/>
          </a:xfrm>
          <a:prstGeom prst="rect">
            <a:avLst/>
          </a:prstGeom>
        </p:spPr>
      </p:pic>
      <p:sp>
        <p:nvSpPr>
          <p:cNvPr id="3" name="TextBox 2"/>
          <p:cNvSpPr txBox="1"/>
          <p:nvPr/>
        </p:nvSpPr>
        <p:spPr>
          <a:xfrm>
            <a:off x="523239" y="831577"/>
            <a:ext cx="11471440" cy="2092881"/>
          </a:xfrm>
          <a:prstGeom prst="rect">
            <a:avLst/>
          </a:prstGeom>
          <a:noFill/>
        </p:spPr>
        <p:txBody>
          <a:bodyPr wrap="square" rtlCol="0">
            <a:spAutoFit/>
          </a:bodyPr>
          <a:lstStyle/>
          <a:p>
            <a:r>
              <a:rPr lang="vi-VN" sz="2600" dirty="0">
                <a:latin typeface="Times New Roman" panose="02020603050405020304" pitchFamily="18" charset="0"/>
                <a:ea typeface="Arial-Rounded" panose="020B0500000000000000" pitchFamily="34" charset="0"/>
                <a:cs typeface="Times New Roman" panose="02020603050405020304" pitchFamily="18" charset="0"/>
              </a:rPr>
              <a:t>1. Nhà Đôi và nhà Thu cách nhau một con lạch nhỏ. Trước kia, đó chỉ là đường dẫn nước vào vườn cây. Cách đây mấy năm, nước lớn, hai bờ bị lở, rộng ra. Hai nhà cùng nhau nạo đáy, tạo thành con lạch chung. Có con lạch, nước ra vô mạnh theo thủy triều, nên không đục bùn như những đường dẫn nước khác. Hai nhà đều treo sẵn </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và</a:t>
            </a:r>
            <a:r>
              <a:rPr lang="en-GB" sz="2600" dirty="0" err="1" smtClean="0">
                <a:latin typeface="Times New Roman" panose="02020603050405020304" pitchFamily="18" charset="0"/>
                <a:ea typeface="Arial-Rounded" panose="020B0500000000000000" pitchFamily="34" charset="0"/>
                <a:cs typeface="Times New Roman" panose="02020603050405020304" pitchFamily="18" charset="0"/>
              </a:rPr>
              <a:t>i</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cái võng lên những cây dừa bên bờ lạch để nằm chơi, hưởng gió mát</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p:cNvSpPr txBox="1"/>
          <p:nvPr/>
        </p:nvSpPr>
        <p:spPr>
          <a:xfrm>
            <a:off x="597323" y="3076924"/>
            <a:ext cx="8815068" cy="3293209"/>
          </a:xfrm>
          <a:prstGeom prst="rect">
            <a:avLst/>
          </a:prstGeom>
          <a:noFill/>
        </p:spPr>
        <p:txBody>
          <a:bodyPr wrap="square" rtlCol="0">
            <a:spAutoFit/>
          </a:bodyPr>
          <a:lstStyle/>
          <a:p>
            <a:r>
              <a:rPr lang="vi-VN" sz="2600" dirty="0">
                <a:latin typeface="Times New Roman" panose="02020603050405020304" pitchFamily="18" charset="0"/>
                <a:ea typeface="Arial-Rounded" panose="020B0500000000000000" pitchFamily="34" charset="0"/>
                <a:cs typeface="Times New Roman" panose="02020603050405020304" pitchFamily="18" charset="0"/>
              </a:rPr>
              <a:t>2. Hè đến, Đôi và Thu thường nằm trên võng ôn bài, đố vui. Có lần, Thu ví con lạch này là con kênh xanh xanh của hai nhà. Cái tên “con kênh </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xa</a:t>
            </a:r>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n</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h </a:t>
            </a:r>
            <a:r>
              <a:rPr lang="vi-VN" sz="2600" dirty="0">
                <a:latin typeface="Times New Roman" panose="02020603050405020304" pitchFamily="18" charset="0"/>
                <a:ea typeface="Arial-Rounded" panose="020B0500000000000000" pitchFamily="34" charset="0"/>
                <a:cs typeface="Times New Roman" panose="02020603050405020304" pitchFamily="18" charset="0"/>
              </a:rPr>
              <a:t>xanh” giống hệt tên một bài hát mà Đôi biết:</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“Con kênh xanh xanh những chiều êm ả nước trôi….</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hàng chuối với bờ kênh.</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bông lúa thướt tha…”</a:t>
            </a:r>
          </a:p>
          <a:p>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i="1" dirty="0" smtClean="0">
                <a:latin typeface="Times New Roman" panose="02020603050405020304" pitchFamily="18" charset="0"/>
                <a:ea typeface="Arial-Rounded" panose="020B0500000000000000" pitchFamily="34" charset="0"/>
                <a:cs typeface="Times New Roman" panose="02020603050405020304" pitchFamily="18" charset="0"/>
              </a:rPr>
              <a:t>Theo </a:t>
            </a:r>
            <a:r>
              <a:rPr lang="vi-VN" sz="2600" i="1" dirty="0">
                <a:latin typeface="Times New Roman" panose="02020603050405020304" pitchFamily="18" charset="0"/>
                <a:ea typeface="Arial-Rounded" panose="020B0500000000000000" pitchFamily="34" charset="0"/>
                <a:cs typeface="Times New Roman" panose="02020603050405020304" pitchFamily="18" charset="0"/>
              </a:rPr>
              <a:t>KIM HẢI</a:t>
            </a:r>
          </a:p>
          <a:p>
            <a:endParaRPr lang="en-US" sz="2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3"/>
          <p:cNvSpPr/>
          <p:nvPr/>
        </p:nvSpPr>
        <p:spPr>
          <a:xfrm>
            <a:off x="8182847" y="188215"/>
            <a:ext cx="3836275" cy="583325"/>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211" tIns="45616" rIns="91211" bIns="45616" rtlCol="0" anchor="ctr"/>
          <a:lstStyle/>
          <a:p>
            <a:pPr algn="ct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khổ</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ounded Rectangle 15"/>
          <p:cNvSpPr/>
          <p:nvPr/>
        </p:nvSpPr>
        <p:spPr>
          <a:xfrm>
            <a:off x="8212299" y="188215"/>
            <a:ext cx="3847470" cy="64069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211" tIns="45616" rIns="91211" bIns="45616" rtlCol="0" anchor="ctr"/>
          <a:lstStyle/>
          <a:p>
            <a:pPr algn="ctr"/>
            <a:r>
              <a:rPr lang="en-US" sz="27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7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7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7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7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p:cNvGrpSpPr/>
          <p:nvPr/>
        </p:nvGrpSpPr>
        <p:grpSpPr>
          <a:xfrm>
            <a:off x="275053" y="846916"/>
            <a:ext cx="11641894" cy="2065141"/>
            <a:chOff x="268020" y="714593"/>
            <a:chExt cx="11159413" cy="2266152"/>
          </a:xfrm>
        </p:grpSpPr>
        <p:sp>
          <p:nvSpPr>
            <p:cNvPr id="19" name="Rounded Rectangle 18"/>
            <p:cNvSpPr/>
            <p:nvPr/>
          </p:nvSpPr>
          <p:spPr>
            <a:xfrm>
              <a:off x="268020" y="726362"/>
              <a:ext cx="11159413" cy="2254383"/>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6-Point Star 19"/>
            <p:cNvSpPr/>
            <p:nvPr/>
          </p:nvSpPr>
          <p:spPr>
            <a:xfrm>
              <a:off x="317848" y="714593"/>
              <a:ext cx="518174" cy="429208"/>
            </a:xfrm>
            <a:prstGeom prst="star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Times New Roman" panose="02020603050405020304" pitchFamily="18" charset="0"/>
                  <a:cs typeface="Times New Roman" panose="02020603050405020304" pitchFamily="18" charset="0"/>
                </a:rPr>
                <a:t>1</a:t>
              </a:r>
              <a:endParaRPr lang="en-US"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27035" y="2984495"/>
            <a:ext cx="8946415" cy="2774737"/>
            <a:chOff x="268020" y="714593"/>
            <a:chExt cx="11159413" cy="2266152"/>
          </a:xfrm>
        </p:grpSpPr>
        <p:sp>
          <p:nvSpPr>
            <p:cNvPr id="22" name="Rounded Rectangle 21"/>
            <p:cNvSpPr/>
            <p:nvPr/>
          </p:nvSpPr>
          <p:spPr>
            <a:xfrm>
              <a:off x="268020" y="726362"/>
              <a:ext cx="11159413" cy="225438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6-Point Star 22"/>
            <p:cNvSpPr/>
            <p:nvPr/>
          </p:nvSpPr>
          <p:spPr>
            <a:xfrm>
              <a:off x="317848" y="714593"/>
              <a:ext cx="381478" cy="341617"/>
            </a:xfrm>
            <a:prstGeom prst="star6">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Times New Roman" panose="02020603050405020304" pitchFamily="18" charset="0"/>
                  <a:cs typeface="Times New Roman" panose="02020603050405020304" pitchFamily="18" charset="0"/>
                </a:rPr>
                <a:t>2</a:t>
              </a:r>
              <a:endParaRPr lang="en-US"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928299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peech Bubble: Rectangle with Corners Rounded 43">
            <a:extLst>
              <a:ext uri="{FF2B5EF4-FFF2-40B4-BE49-F238E27FC236}">
                <a16:creationId xmlns:a16="http://schemas.microsoft.com/office/drawing/2014/main" xmlns="" id="{B3E138CA-310A-4AB1-B513-FF61FFE20A7F}"/>
              </a:ext>
            </a:extLst>
          </p:cNvPr>
          <p:cNvSpPr/>
          <p:nvPr/>
        </p:nvSpPr>
        <p:spPr>
          <a:xfrm>
            <a:off x="3120856" y="4567660"/>
            <a:ext cx="8042865" cy="1849704"/>
          </a:xfrm>
          <a:prstGeom prst="wedgeRoundRectCallout">
            <a:avLst>
              <a:gd name="adj1" fmla="val -67198"/>
              <a:gd name="adj2" fmla="val 2345"/>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Có con lạch, nước ra vô mạnh theo thủy triều, nên không đục bùn như những đường dẫn nước khác. </a:t>
            </a:r>
            <a:endParaRPr lang="en-US" sz="3200" dirty="0">
              <a:solidFill>
                <a:schemeClr val="tx1"/>
              </a:solidFill>
            </a:endParaRPr>
          </a:p>
        </p:txBody>
      </p:sp>
      <p:grpSp>
        <p:nvGrpSpPr>
          <p:cNvPr id="10" name="Group 9"/>
          <p:cNvGrpSpPr/>
          <p:nvPr/>
        </p:nvGrpSpPr>
        <p:grpSpPr>
          <a:xfrm>
            <a:off x="0" y="86033"/>
            <a:ext cx="12192000" cy="6664009"/>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46129"/>
            <a:ext cx="1006549" cy="8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149899" y="246351"/>
            <a:ext cx="4305987" cy="666786"/>
          </a:xfrm>
          <a:prstGeom prst="rect">
            <a:avLst/>
          </a:prstGeom>
          <a:noFill/>
        </p:spPr>
        <p:txBody>
          <a:bodyPr wrap="none" rtlCol="0">
            <a:spAutoFit/>
          </a:bodyPr>
          <a:lstStyle/>
          <a:p>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Con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kênh</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260352" y="923572"/>
            <a:ext cx="11240768" cy="3539430"/>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1. Nhà Đôi và nhà Thu cách nhau một con lạch nhỏ. Trước kia, đó chỉ là đường dẫn nước vào vườn cây. Cách đây mấy năm, nước lớn, hai bờ bị lở, rộng ra. Hai nhà cùng nhau nạo đáy, tạo thành con lạch chung. Có con lạch, nước ra vô mạnh theo thủy triều, nên không đục bùn như những đường dẫn nước khác. Hai nhà đều treo sẵn </a:t>
            </a:r>
            <a:r>
              <a:rPr lang="vi-VN" sz="3200" dirty="0" smtClean="0">
                <a:latin typeface="Arial-Rounded" panose="020B0500000000000000" pitchFamily="34" charset="0"/>
                <a:ea typeface="Arial-Rounded" panose="020B0500000000000000" pitchFamily="34" charset="0"/>
                <a:cs typeface="Arial-Rounded" panose="020B0500000000000000" pitchFamily="34" charset="0"/>
              </a:rPr>
              <a:t>và</a:t>
            </a:r>
            <a:r>
              <a:rPr lang="en-GB" sz="3200" dirty="0" err="1" smtClean="0">
                <a:latin typeface="Arial-Rounded" panose="020B0500000000000000" pitchFamily="34" charset="0"/>
                <a:ea typeface="Arial-Rounded" panose="020B0500000000000000" pitchFamily="34" charset="0"/>
                <a:cs typeface="Arial-Rounded" panose="020B0500000000000000" pitchFamily="34" charset="0"/>
              </a:rPr>
              <a:t>i</a:t>
            </a:r>
            <a:r>
              <a:rPr lang="vi-VN" sz="3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cái võng lên những cây dừa bên bờ lạch để nằm chơi, hưởng gió mát</a:t>
            </a:r>
            <a:r>
              <a:rPr lang="vi-VN" sz="32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135">
            <a:extLst>
              <a:ext uri="{FF2B5EF4-FFF2-40B4-BE49-F238E27FC236}">
                <a16:creationId xmlns:a16="http://schemas.microsoft.com/office/drawing/2014/main" xmlns="" id="{835916E1-3EC8-49F0-A643-915A82461DE0}"/>
              </a:ext>
            </a:extLst>
          </p:cNvPr>
          <p:cNvGrpSpPr/>
          <p:nvPr/>
        </p:nvGrpSpPr>
        <p:grpSpPr>
          <a:xfrm>
            <a:off x="868680" y="39356"/>
            <a:ext cx="1695411" cy="707886"/>
            <a:chOff x="2470108" y="1864944"/>
            <a:chExt cx="2704644" cy="1129272"/>
          </a:xfrm>
        </p:grpSpPr>
        <p:sp>
          <p:nvSpPr>
            <p:cNvPr id="15"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7"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sp>
        <p:nvSpPr>
          <p:cNvPr id="30" name="TextBox 29">
            <a:extLst>
              <a:ext uri="{FF2B5EF4-FFF2-40B4-BE49-F238E27FC236}">
                <a16:creationId xmlns:a16="http://schemas.microsoft.com/office/drawing/2014/main" xmlns="" id="{489092C2-A717-40BC-BE5B-CFE56A2C08F2}"/>
              </a:ext>
            </a:extLst>
          </p:cNvPr>
          <p:cNvSpPr txBox="1"/>
          <p:nvPr/>
        </p:nvSpPr>
        <p:spPr>
          <a:xfrm>
            <a:off x="7943787" y="209335"/>
            <a:ext cx="3869663" cy="735696"/>
          </a:xfrm>
          <a:prstGeom prst="roundRect">
            <a:avLst>
              <a:gd name="adj" fmla="val 50000"/>
            </a:avLst>
          </a:prstGeom>
          <a:noFill/>
          <a:ln w="38100">
            <a:solidFill>
              <a:srgbClr val="00B050"/>
            </a:solidFill>
            <a:prstDash val="sysDash"/>
          </a:ln>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smtClean="0">
                <a:ln>
                  <a:noFill/>
                </a:ln>
                <a:effectLst/>
                <a:uLnTx/>
                <a:uFillTx/>
                <a:latin typeface="Arial-Rounded" pitchFamily="34" charset="0"/>
                <a:ea typeface="Arial-Rounded" pitchFamily="34" charset="0"/>
                <a:cs typeface="Arial-Rounded" pitchFamily="34" charset="0"/>
              </a:rPr>
              <a:t>Luyện</a:t>
            </a:r>
            <a:r>
              <a:rPr kumimoji="0" lang="en-GB" sz="2800" b="0" i="0" u="none" strike="noStrike" kern="1200" cap="none" spc="0" normalizeH="0" baseline="0" noProof="0" dirty="0" smtClean="0">
                <a:ln>
                  <a:noFill/>
                </a:ln>
                <a:effectLst/>
                <a:uLnTx/>
                <a:uFillTx/>
                <a:latin typeface="Arial-Rounded" pitchFamily="34" charset="0"/>
                <a:ea typeface="Arial-Rounded" pitchFamily="34" charset="0"/>
                <a:cs typeface="Arial-Rounded" pitchFamily="34" charset="0"/>
              </a:rPr>
              <a:t> </a:t>
            </a:r>
            <a:r>
              <a:rPr kumimoji="0" lang="en-GB" sz="2800" b="0" i="0" u="none" strike="noStrike" kern="1200" cap="none" spc="0" normalizeH="0" baseline="0" noProof="0" dirty="0" err="1" smtClean="0">
                <a:ln>
                  <a:noFill/>
                </a:ln>
                <a:effectLst/>
                <a:uLnTx/>
                <a:uFillTx/>
                <a:latin typeface="Arial-Rounded" pitchFamily="34" charset="0"/>
                <a:ea typeface="Arial-Rounded" pitchFamily="34" charset="0"/>
                <a:cs typeface="Arial-Rounded" pitchFamily="34" charset="0"/>
              </a:rPr>
              <a:t>đọc</a:t>
            </a:r>
            <a:r>
              <a:rPr kumimoji="0" lang="en-GB" sz="2800" b="0" i="0" u="none" strike="noStrike" kern="1200" cap="none" spc="0" normalizeH="0" noProof="0" dirty="0" smtClean="0">
                <a:ln>
                  <a:noFill/>
                </a:ln>
                <a:effectLst/>
                <a:uLnTx/>
                <a:uFillTx/>
                <a:latin typeface="Arial-Rounded" pitchFamily="34" charset="0"/>
                <a:ea typeface="Arial-Rounded" pitchFamily="34" charset="0"/>
                <a:cs typeface="Arial-Rounded" pitchFamily="34" charset="0"/>
              </a:rPr>
              <a:t> </a:t>
            </a:r>
            <a:r>
              <a:rPr kumimoji="0" lang="en-GB" sz="2800" b="0" i="0" u="none" strike="noStrike" kern="1200" cap="none" spc="0" normalizeH="0" noProof="0" dirty="0" err="1" smtClean="0">
                <a:ln>
                  <a:noFill/>
                </a:ln>
                <a:effectLst/>
                <a:uLnTx/>
                <a:uFillTx/>
                <a:latin typeface="Arial-Rounded" pitchFamily="34" charset="0"/>
                <a:ea typeface="Arial-Rounded" pitchFamily="34" charset="0"/>
                <a:cs typeface="Arial-Rounded" pitchFamily="34" charset="0"/>
              </a:rPr>
              <a:t>câu</a:t>
            </a:r>
            <a:r>
              <a:rPr kumimoji="0" lang="en-GB" sz="2800" b="0" i="0" u="none" strike="noStrike" kern="1200" cap="none" spc="0" normalizeH="0" noProof="0" dirty="0" smtClean="0">
                <a:ln>
                  <a:noFill/>
                </a:ln>
                <a:effectLst/>
                <a:uLnTx/>
                <a:uFillTx/>
                <a:latin typeface="Arial-Rounded" pitchFamily="34" charset="0"/>
                <a:ea typeface="Arial-Rounded" pitchFamily="34" charset="0"/>
                <a:cs typeface="Arial-Rounded" pitchFamily="34" charset="0"/>
              </a:rPr>
              <a:t> </a:t>
            </a:r>
            <a:r>
              <a:rPr kumimoji="0" lang="en-GB" sz="2800" b="0" i="0" u="none" strike="noStrike" kern="1200" cap="none" spc="0" normalizeH="0" noProof="0" dirty="0" err="1" smtClean="0">
                <a:ln>
                  <a:noFill/>
                </a:ln>
                <a:effectLst/>
                <a:uLnTx/>
                <a:uFillTx/>
                <a:latin typeface="Arial-Rounded" pitchFamily="34" charset="0"/>
                <a:ea typeface="Arial-Rounded" pitchFamily="34" charset="0"/>
                <a:cs typeface="Arial-Rounded" pitchFamily="34" charset="0"/>
              </a:rPr>
              <a:t>dài</a:t>
            </a:r>
            <a:r>
              <a:rPr kumimoji="0" lang="en-GB" sz="2800" b="0" i="0" u="none" strike="noStrike" kern="1200" cap="none" spc="0" normalizeH="0" noProof="0" dirty="0" smtClean="0">
                <a:ln>
                  <a:noFill/>
                </a:ln>
                <a:effectLst/>
                <a:uLnTx/>
                <a:uFillTx/>
                <a:latin typeface="Arial-Rounded" pitchFamily="34" charset="0"/>
                <a:ea typeface="Arial-Rounded" pitchFamily="34" charset="0"/>
                <a:cs typeface="Arial-Rounded" pitchFamily="34" charset="0"/>
              </a:rPr>
              <a:t>.</a:t>
            </a:r>
            <a:endPar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endParaRPr>
          </a:p>
        </p:txBody>
      </p:sp>
      <p:cxnSp>
        <p:nvCxnSpPr>
          <p:cNvPr id="20" name="Straight Connector 19"/>
          <p:cNvCxnSpPr/>
          <p:nvPr/>
        </p:nvCxnSpPr>
        <p:spPr>
          <a:xfrm flipH="1">
            <a:off x="4986639" y="4973966"/>
            <a:ext cx="109670" cy="532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763496" y="5529355"/>
            <a:ext cx="109670" cy="532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9403892" y="4959554"/>
            <a:ext cx="109670" cy="532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004630" y="5529355"/>
            <a:ext cx="162339" cy="553134"/>
            <a:chOff x="7033846" y="1517301"/>
            <a:chExt cx="165798" cy="312406"/>
          </a:xfrm>
        </p:grpSpPr>
        <p:cxnSp>
          <p:nvCxnSpPr>
            <p:cNvPr id="35" name="Straight Connector 34"/>
            <p:cNvCxnSpPr/>
            <p:nvPr/>
          </p:nvCxnSpPr>
          <p:spPr>
            <a:xfrm flipH="1">
              <a:off x="7033846" y="1517301"/>
              <a:ext cx="110532" cy="312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089112" y="1517301"/>
              <a:ext cx="110532" cy="312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9" name="Picture 2">
            <a:extLst>
              <a:ext uri="{FF2B5EF4-FFF2-40B4-BE49-F238E27FC236}">
                <a16:creationId xmlns:a16="http://schemas.microsoft.com/office/drawing/2014/main" xmlns="" id="{6356B5CE-4BCE-474B-B73B-D2E7A6A9EBD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323" y="4347884"/>
            <a:ext cx="1814715" cy="230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4645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par>
                                <p:cTn id="13" presetID="16" presetClass="entr" presetSubtype="21"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par>
                                <p:cTn id="27" presetID="16" presetClass="entr" presetSubtype="21"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peech Bubble: Rectangle with Corners Rounded 43">
            <a:extLst>
              <a:ext uri="{FF2B5EF4-FFF2-40B4-BE49-F238E27FC236}">
                <a16:creationId xmlns:a16="http://schemas.microsoft.com/office/drawing/2014/main" xmlns="" id="{B3E138CA-310A-4AB1-B513-FF61FFE20A7F}"/>
              </a:ext>
            </a:extLst>
          </p:cNvPr>
          <p:cNvSpPr/>
          <p:nvPr/>
        </p:nvSpPr>
        <p:spPr>
          <a:xfrm>
            <a:off x="2762531" y="3989198"/>
            <a:ext cx="9297389" cy="2567741"/>
          </a:xfrm>
          <a:prstGeom prst="wedgeRoundRectCallout">
            <a:avLst>
              <a:gd name="adj1" fmla="val -67198"/>
              <a:gd name="adj2" fmla="val 2345"/>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Cái tên “con kênh xa</a:t>
            </a:r>
            <a:r>
              <a:rPr lang="en-GB"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a:t>
            </a:r>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 xanh” giống hệt tên một bài hát mà Đôi biết:</a:t>
            </a:r>
          </a:p>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“Con kênh xanh xanh những chiều êm ả nước trôi….</a:t>
            </a:r>
          </a:p>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Thuyền ai lướt qua hàng chuối với bờ kênh.</a:t>
            </a:r>
          </a:p>
          <a:p>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Thuyền ai lướt qua bông lúa thướt tha…”</a:t>
            </a:r>
            <a:endPar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0" y="86033"/>
            <a:ext cx="12192000" cy="6664009"/>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46129"/>
            <a:ext cx="1006549" cy="8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64101" y="165303"/>
            <a:ext cx="4305987" cy="666786"/>
          </a:xfrm>
          <a:prstGeom prst="rect">
            <a:avLst/>
          </a:prstGeom>
          <a:noFill/>
        </p:spPr>
        <p:txBody>
          <a:bodyPr wrap="none" rtlCol="0">
            <a:spAutoFit/>
          </a:bodyPr>
          <a:lstStyle/>
          <a:p>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Con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kênh</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1006552" y="783684"/>
            <a:ext cx="8467649" cy="2259080"/>
          </a:xfrm>
          <a:prstGeom prst="rect">
            <a:avLst/>
          </a:prstGeom>
          <a:noFill/>
        </p:spPr>
        <p:txBody>
          <a:bodyPr wrap="square" rtlCol="0">
            <a:spAutoFit/>
          </a:bodyPr>
          <a:lstStyle/>
          <a:p>
            <a:pPr>
              <a:lnSpc>
                <a:spcPct val="90000"/>
              </a:lnSpc>
              <a:spcBef>
                <a:spcPts val="800"/>
              </a:spcBef>
              <a:spcAft>
                <a:spcPts val="800"/>
              </a:spcAft>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nSpc>
                <a:spcPct val="90000"/>
              </a:lnSpc>
              <a:spcBef>
                <a:spcPts val="800"/>
              </a:spcBef>
              <a:spcAft>
                <a:spcPts val="800"/>
              </a:spcAft>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nSpc>
                <a:spcPct val="90000"/>
              </a:lnSpc>
              <a:spcBef>
                <a:spcPts val="800"/>
              </a:spcBef>
              <a:spcAft>
                <a:spcPts val="800"/>
              </a:spcAft>
            </a:pPr>
            <a:endParaRPr lang="en-US" sz="2800" dirty="0"/>
          </a:p>
          <a:p>
            <a:pPr>
              <a:lnSpc>
                <a:spcPct val="90000"/>
              </a:lnSpc>
              <a:spcBef>
                <a:spcPts val="800"/>
              </a:spcBef>
              <a:spcAft>
                <a:spcPts val="800"/>
              </a:spcAft>
            </a:pPr>
            <a:r>
              <a:rPr lang="en-US" sz="2800" dirty="0"/>
              <a:t>   </a:t>
            </a:r>
            <a:endParaRPr lang="en-US" sz="2667" dirty="0"/>
          </a:p>
        </p:txBody>
      </p:sp>
      <p:sp>
        <p:nvSpPr>
          <p:cNvPr id="13" name="TextBox 12"/>
          <p:cNvSpPr txBox="1"/>
          <p:nvPr/>
        </p:nvSpPr>
        <p:spPr>
          <a:xfrm>
            <a:off x="300010" y="816773"/>
            <a:ext cx="11160469" cy="3046988"/>
          </a:xfrm>
          <a:prstGeom prst="rect">
            <a:avLst/>
          </a:prstGeom>
          <a:noFill/>
        </p:spPr>
        <p:txBody>
          <a:bodyPr wrap="square" rtlCol="0">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2. Hè đến, Đôi và Thu thường nằm trên võng ôn bài, đố vui. Có lần, Thu ví con lạch này là con kênh xanh xanh của hai nhà. Cái tên “con kênh xa</a:t>
            </a:r>
            <a:r>
              <a:rPr lang="en-GB" sz="3200" dirty="0">
                <a:latin typeface="Arial-Rounded" panose="020B0500000000000000" pitchFamily="34" charset="0"/>
                <a:ea typeface="Arial-Rounded" panose="020B0500000000000000" pitchFamily="34" charset="0"/>
                <a:cs typeface="Arial-Rounded" panose="020B0500000000000000" pitchFamily="34" charset="0"/>
              </a:rPr>
              <a:t>n</a:t>
            </a:r>
            <a:r>
              <a:rPr lang="vi-VN" sz="3200" dirty="0">
                <a:latin typeface="Arial-Rounded" panose="020B0500000000000000" pitchFamily="34" charset="0"/>
                <a:ea typeface="Arial-Rounded" panose="020B0500000000000000" pitchFamily="34" charset="0"/>
                <a:cs typeface="Arial-Rounded" panose="020B0500000000000000" pitchFamily="34" charset="0"/>
              </a:rPr>
              <a:t>h xanh” giống hệt tên một bài hát mà Đôi biết:</a:t>
            </a:r>
          </a:p>
          <a:p>
            <a:r>
              <a:rPr lang="vi-VN" sz="3200" dirty="0">
                <a:latin typeface="Arial-Rounded" panose="020B0500000000000000" pitchFamily="34" charset="0"/>
                <a:ea typeface="Arial-Rounded" panose="020B0500000000000000" pitchFamily="34" charset="0"/>
                <a:cs typeface="Arial-Rounded" panose="020B0500000000000000" pitchFamily="34" charset="0"/>
              </a:rPr>
              <a:t>“Con kênh xanh xanh những chiều êm ả nước trôi….</a:t>
            </a:r>
          </a:p>
          <a:p>
            <a:r>
              <a:rPr lang="vi-VN" sz="3200" dirty="0">
                <a:latin typeface="Arial-Rounded" panose="020B0500000000000000" pitchFamily="34" charset="0"/>
                <a:ea typeface="Arial-Rounded" panose="020B0500000000000000" pitchFamily="34" charset="0"/>
                <a:cs typeface="Arial-Rounded" panose="020B0500000000000000" pitchFamily="34" charset="0"/>
              </a:rPr>
              <a:t>Thuyền ai lướt qua hàng chuối với bờ kênh.</a:t>
            </a:r>
          </a:p>
          <a:p>
            <a:r>
              <a:rPr lang="vi-VN" sz="3200" dirty="0">
                <a:latin typeface="Arial-Rounded" panose="020B0500000000000000" pitchFamily="34" charset="0"/>
                <a:ea typeface="Arial-Rounded" panose="020B0500000000000000" pitchFamily="34" charset="0"/>
                <a:cs typeface="Arial-Rounded" panose="020B0500000000000000" pitchFamily="34" charset="0"/>
              </a:rPr>
              <a:t>Thuyền ai lướt qua bông lúa thướt tha…”</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135">
            <a:extLst>
              <a:ext uri="{FF2B5EF4-FFF2-40B4-BE49-F238E27FC236}">
                <a16:creationId xmlns:a16="http://schemas.microsoft.com/office/drawing/2014/main" xmlns="" id="{835916E1-3EC8-49F0-A643-915A82461DE0}"/>
              </a:ext>
            </a:extLst>
          </p:cNvPr>
          <p:cNvGrpSpPr/>
          <p:nvPr/>
        </p:nvGrpSpPr>
        <p:grpSpPr>
          <a:xfrm>
            <a:off x="868680" y="62397"/>
            <a:ext cx="1695411" cy="707886"/>
            <a:chOff x="2470108" y="1864944"/>
            <a:chExt cx="2704644" cy="1129272"/>
          </a:xfrm>
        </p:grpSpPr>
        <p:sp>
          <p:nvSpPr>
            <p:cNvPr id="15"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6"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sp>
        <p:nvSpPr>
          <p:cNvPr id="20" name="TextBox 19">
            <a:extLst>
              <a:ext uri="{FF2B5EF4-FFF2-40B4-BE49-F238E27FC236}">
                <a16:creationId xmlns:a16="http://schemas.microsoft.com/office/drawing/2014/main" xmlns="" id="{489092C2-A717-40BC-BE5B-CFE56A2C08F2}"/>
              </a:ext>
            </a:extLst>
          </p:cNvPr>
          <p:cNvSpPr txBox="1"/>
          <p:nvPr/>
        </p:nvSpPr>
        <p:spPr>
          <a:xfrm>
            <a:off x="7697733" y="158271"/>
            <a:ext cx="3869663" cy="735696"/>
          </a:xfrm>
          <a:prstGeom prst="roundRect">
            <a:avLst>
              <a:gd name="adj" fmla="val 50000"/>
            </a:avLst>
          </a:prstGeom>
          <a:solidFill>
            <a:schemeClr val="bg1"/>
          </a:solidFill>
          <a:ln w="38100">
            <a:solidFill>
              <a:srgbClr val="00B050"/>
            </a:solidFill>
            <a:prstDash val="sysDash"/>
          </a:ln>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smtClean="0">
                <a:ln>
                  <a:noFill/>
                </a:ln>
                <a:effectLst/>
                <a:uLnTx/>
                <a:uFillTx/>
                <a:latin typeface="Arial-Rounded" pitchFamily="34" charset="0"/>
                <a:ea typeface="Arial-Rounded" pitchFamily="34" charset="0"/>
                <a:cs typeface="Arial-Rounded" pitchFamily="34" charset="0"/>
              </a:rPr>
              <a:t>Luyện</a:t>
            </a:r>
            <a:r>
              <a:rPr kumimoji="0" lang="en-GB" sz="2800" b="0" i="0" u="none" strike="noStrike" kern="1200" cap="none" spc="0" normalizeH="0" noProof="0" dirty="0" smtClean="0">
                <a:ln>
                  <a:noFill/>
                </a:ln>
                <a:effectLst/>
                <a:uLnTx/>
                <a:uFillTx/>
                <a:latin typeface="Arial-Rounded" pitchFamily="34" charset="0"/>
                <a:ea typeface="Arial-Rounded" pitchFamily="34" charset="0"/>
                <a:cs typeface="Arial-Rounded" pitchFamily="34" charset="0"/>
              </a:rPr>
              <a:t> </a:t>
            </a:r>
            <a:r>
              <a:rPr kumimoji="0" lang="en-GB" sz="2800" b="0" i="0" u="none" strike="noStrike" kern="1200" cap="none" spc="0" normalizeH="0" noProof="0" dirty="0" err="1" smtClean="0">
                <a:ln>
                  <a:noFill/>
                </a:ln>
                <a:effectLst/>
                <a:uLnTx/>
                <a:uFillTx/>
                <a:latin typeface="Arial-Rounded" pitchFamily="34" charset="0"/>
                <a:ea typeface="Arial-Rounded" pitchFamily="34" charset="0"/>
                <a:cs typeface="Arial-Rounded" pitchFamily="34" charset="0"/>
              </a:rPr>
              <a:t>đọc</a:t>
            </a:r>
            <a:r>
              <a:rPr kumimoji="0" lang="en-GB" sz="2800" b="0" i="0" u="none" strike="noStrike" kern="1200" cap="none" spc="0" normalizeH="0" noProof="0" dirty="0" smtClean="0">
                <a:ln>
                  <a:noFill/>
                </a:ln>
                <a:effectLst/>
                <a:uLnTx/>
                <a:uFillTx/>
                <a:latin typeface="Arial-Rounded" pitchFamily="34" charset="0"/>
                <a:ea typeface="Arial-Rounded" pitchFamily="34" charset="0"/>
                <a:cs typeface="Arial-Rounded" pitchFamily="34" charset="0"/>
              </a:rPr>
              <a:t> </a:t>
            </a:r>
            <a:r>
              <a:rPr kumimoji="0" lang="en-GB" sz="2800" b="0" i="0" u="none" strike="noStrike" kern="1200" cap="none" spc="0" normalizeH="0" noProof="0" dirty="0" err="1" smtClean="0">
                <a:ln>
                  <a:noFill/>
                </a:ln>
                <a:effectLst/>
                <a:uLnTx/>
                <a:uFillTx/>
                <a:latin typeface="Arial-Rounded" pitchFamily="34" charset="0"/>
                <a:ea typeface="Arial-Rounded" pitchFamily="34" charset="0"/>
                <a:cs typeface="Arial-Rounded" pitchFamily="34" charset="0"/>
              </a:rPr>
              <a:t>câu</a:t>
            </a:r>
            <a:r>
              <a:rPr kumimoji="0" lang="en-GB" sz="2800" b="0" i="0" u="none" strike="noStrike" kern="1200" cap="none" spc="0" normalizeH="0" noProof="0" dirty="0" smtClean="0">
                <a:ln>
                  <a:noFill/>
                </a:ln>
                <a:effectLst/>
                <a:uLnTx/>
                <a:uFillTx/>
                <a:latin typeface="Arial-Rounded" pitchFamily="34" charset="0"/>
                <a:ea typeface="Arial-Rounded" pitchFamily="34" charset="0"/>
                <a:cs typeface="Arial-Rounded" pitchFamily="34" charset="0"/>
              </a:rPr>
              <a:t> </a:t>
            </a:r>
            <a:r>
              <a:rPr kumimoji="0" lang="en-GB" sz="2800" b="0" i="0" u="none" strike="noStrike" kern="1200" cap="none" spc="0" normalizeH="0" noProof="0" dirty="0" err="1" smtClean="0">
                <a:ln>
                  <a:noFill/>
                </a:ln>
                <a:effectLst/>
                <a:uLnTx/>
                <a:uFillTx/>
                <a:latin typeface="Arial-Rounded" pitchFamily="34" charset="0"/>
                <a:ea typeface="Arial-Rounded" pitchFamily="34" charset="0"/>
                <a:cs typeface="Arial-Rounded" pitchFamily="34" charset="0"/>
              </a:rPr>
              <a:t>dài</a:t>
            </a:r>
            <a:r>
              <a:rPr lang="en-GB" sz="2800" noProof="0" dirty="0" smtClean="0">
                <a:latin typeface="Arial-Rounded" pitchFamily="34" charset="0"/>
                <a:ea typeface="Arial-Rounded" pitchFamily="34" charset="0"/>
                <a:cs typeface="Arial-Rounded" pitchFamily="34" charset="0"/>
              </a:rPr>
              <a:t>.</a:t>
            </a:r>
            <a:endParaRPr kumimoji="0" lang="en-US" sz="2800" b="0" i="0" u="none" strike="noStrike" kern="1200" cap="none" spc="0" normalizeH="0" baseline="0" noProof="0" dirty="0">
              <a:ln>
                <a:noFill/>
              </a:ln>
              <a:effectLst/>
              <a:uLnTx/>
              <a:uFillTx/>
              <a:latin typeface="Arial-Rounded" pitchFamily="34" charset="0"/>
              <a:ea typeface="Arial-Rounded" pitchFamily="34" charset="0"/>
              <a:cs typeface="Arial-Rounded" pitchFamily="34" charset="0"/>
            </a:endParaRPr>
          </a:p>
        </p:txBody>
      </p:sp>
      <p:cxnSp>
        <p:nvCxnSpPr>
          <p:cNvPr id="23" name="Straight Connector 22"/>
          <p:cNvCxnSpPr/>
          <p:nvPr/>
        </p:nvCxnSpPr>
        <p:spPr>
          <a:xfrm flipH="1">
            <a:off x="7060418" y="4154140"/>
            <a:ext cx="109670" cy="532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716440" y="5653805"/>
            <a:ext cx="109670" cy="532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9618611" y="5049141"/>
            <a:ext cx="109670" cy="532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8543566" y="6129242"/>
            <a:ext cx="162339" cy="553134"/>
            <a:chOff x="7033846" y="1517301"/>
            <a:chExt cx="165798" cy="312406"/>
          </a:xfrm>
        </p:grpSpPr>
        <p:cxnSp>
          <p:nvCxnSpPr>
            <p:cNvPr id="46" name="Straight Connector 45"/>
            <p:cNvCxnSpPr/>
            <p:nvPr/>
          </p:nvCxnSpPr>
          <p:spPr>
            <a:xfrm flipH="1">
              <a:off x="7033846" y="1517301"/>
              <a:ext cx="110532" cy="312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089112" y="1517301"/>
              <a:ext cx="110532" cy="312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8" name="Picture 2">
            <a:extLst>
              <a:ext uri="{FF2B5EF4-FFF2-40B4-BE49-F238E27FC236}">
                <a16:creationId xmlns:a16="http://schemas.microsoft.com/office/drawing/2014/main" xmlns="" id="{6356B5CE-4BCE-474B-B73B-D2E7A6A9EBD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78" y="4420619"/>
            <a:ext cx="1814715" cy="230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65053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barn(inVertical)">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arn(inVertical)">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3"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86033"/>
            <a:ext cx="12192000" cy="6664009"/>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1" y="146129"/>
            <a:ext cx="751438" cy="66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55892" y="250991"/>
            <a:ext cx="4685496" cy="666786"/>
          </a:xfrm>
          <a:prstGeom prst="rect">
            <a:avLst/>
          </a:prstGeom>
          <a:noFill/>
        </p:spPr>
        <p:txBody>
          <a:bodyPr wrap="square" rtlCol="0">
            <a:spAutoFit/>
          </a:bodyPr>
          <a:lstStyle/>
          <a:p>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798291" y="4593589"/>
            <a:ext cx="4202430" cy="1998249"/>
          </a:xfrm>
          <a:prstGeom prst="rect">
            <a:avLst/>
          </a:prstGeom>
        </p:spPr>
      </p:pic>
      <p:sp>
        <p:nvSpPr>
          <p:cNvPr id="3" name="TextBox 2"/>
          <p:cNvSpPr txBox="1"/>
          <p:nvPr/>
        </p:nvSpPr>
        <p:spPr>
          <a:xfrm>
            <a:off x="425920" y="892294"/>
            <a:ext cx="11471440" cy="2092881"/>
          </a:xfrm>
          <a:prstGeom prst="rect">
            <a:avLst/>
          </a:prstGeom>
          <a:noFill/>
        </p:spPr>
        <p:txBody>
          <a:bodyPr wrap="square" rtlCol="0">
            <a:spAutoFit/>
          </a:bodyPr>
          <a:lstStyle/>
          <a:p>
            <a:r>
              <a:rPr lang="vi-VN" sz="2600" dirty="0">
                <a:latin typeface="Times New Roman" panose="02020603050405020304" pitchFamily="18" charset="0"/>
                <a:ea typeface="Arial-Rounded" panose="020B0500000000000000" pitchFamily="34" charset="0"/>
                <a:cs typeface="Times New Roman" panose="02020603050405020304" pitchFamily="18" charset="0"/>
              </a:rPr>
              <a:t>1. Nhà Đôi và nhà Thu cách nhau một con lạch nhỏ. Trước kia, đó chỉ là đường dẫn nước vào vườn cây. Cách đây mấy năm, nước lớn, hai bờ bị lở, rộng ra. Hai nhà cùng nhau nạo đáy, tạo thành con lạch chung. Có con lạch, nước ra vô mạnh theo thủy triều, nên không đục bùn như những đường dẫn nước khác. Hai nhà đều treo sẵn </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và</a:t>
            </a:r>
            <a:r>
              <a:rPr lang="en-GB" sz="2600" dirty="0" err="1" smtClean="0">
                <a:latin typeface="Times New Roman" panose="02020603050405020304" pitchFamily="18" charset="0"/>
                <a:ea typeface="Arial-Rounded" panose="020B0500000000000000" pitchFamily="34" charset="0"/>
                <a:cs typeface="Times New Roman" panose="02020603050405020304" pitchFamily="18" charset="0"/>
              </a:rPr>
              <a:t>i</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cái võng lên những cây dừa bên bờ lạch để nằm chơi, hưởng gió mát</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p:cNvSpPr txBox="1"/>
          <p:nvPr/>
        </p:nvSpPr>
        <p:spPr>
          <a:xfrm>
            <a:off x="573404" y="3130825"/>
            <a:ext cx="8815068" cy="3293209"/>
          </a:xfrm>
          <a:prstGeom prst="rect">
            <a:avLst/>
          </a:prstGeom>
          <a:noFill/>
        </p:spPr>
        <p:txBody>
          <a:bodyPr wrap="square" rtlCol="0">
            <a:spAutoFit/>
          </a:bodyPr>
          <a:lstStyle/>
          <a:p>
            <a:r>
              <a:rPr lang="vi-VN" sz="2600" dirty="0">
                <a:latin typeface="Times New Roman" panose="02020603050405020304" pitchFamily="18" charset="0"/>
                <a:ea typeface="Arial-Rounded" panose="020B0500000000000000" pitchFamily="34" charset="0"/>
                <a:cs typeface="Times New Roman" panose="02020603050405020304" pitchFamily="18" charset="0"/>
              </a:rPr>
              <a:t>2. Hè đến, Đôi và Thu thường nằm trên võng ôn bài, đố vui. Có lần, Thu ví con lạch này là con kênh xanh xanh của hai nhà. Cái tên “con kênh </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xa</a:t>
            </a:r>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n</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h </a:t>
            </a:r>
            <a:r>
              <a:rPr lang="vi-VN" sz="2600" dirty="0">
                <a:latin typeface="Times New Roman" panose="02020603050405020304" pitchFamily="18" charset="0"/>
                <a:ea typeface="Arial-Rounded" panose="020B0500000000000000" pitchFamily="34" charset="0"/>
                <a:cs typeface="Times New Roman" panose="02020603050405020304" pitchFamily="18" charset="0"/>
              </a:rPr>
              <a:t>xanh” giống hệt tên một bài hát mà Đôi biết:</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“Con kênh xanh xanh những chiều êm ả nước trôi….</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hàng chuối với bờ kênh.</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bông lúa thướt tha…”</a:t>
            </a:r>
          </a:p>
          <a:p>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i="1" dirty="0" smtClean="0">
                <a:latin typeface="Times New Roman" panose="02020603050405020304" pitchFamily="18" charset="0"/>
                <a:ea typeface="Arial-Rounded" panose="020B0500000000000000" pitchFamily="34" charset="0"/>
                <a:cs typeface="Times New Roman" panose="02020603050405020304" pitchFamily="18" charset="0"/>
              </a:rPr>
              <a:t>Theo </a:t>
            </a:r>
            <a:r>
              <a:rPr lang="vi-VN" sz="2600" i="1" dirty="0">
                <a:latin typeface="Times New Roman" panose="02020603050405020304" pitchFamily="18" charset="0"/>
                <a:ea typeface="Arial-Rounded" panose="020B0500000000000000" pitchFamily="34" charset="0"/>
                <a:cs typeface="Times New Roman" panose="02020603050405020304" pitchFamily="18" charset="0"/>
              </a:rPr>
              <a:t>KIM HẢI</a:t>
            </a:r>
          </a:p>
          <a:p>
            <a:endParaRPr lang="en-US" sz="2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3"/>
          <p:cNvSpPr/>
          <p:nvPr/>
        </p:nvSpPr>
        <p:spPr>
          <a:xfrm>
            <a:off x="751439" y="213112"/>
            <a:ext cx="3009400" cy="53353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66" tIns="45377" rIns="90766" bIns="45377" rtlCol="0" anchor="ctr"/>
          <a:lstStyle/>
          <a:p>
            <a:pPr algn="ct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 </a:t>
            </a:r>
            <a:r>
              <a:rPr lang="en-US" sz="28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0040010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xmlns="" id="{AF46DA02-F02D-4620-A33C-7EF5A18F9064}"/>
              </a:ext>
            </a:extLst>
          </p:cNvPr>
          <p:cNvSpPr txBox="1"/>
          <p:nvPr/>
        </p:nvSpPr>
        <p:spPr>
          <a:xfrm>
            <a:off x="1566530" y="2815620"/>
            <a:ext cx="90589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u="none" strike="noStrike" kern="0" cap="none" spc="0" normalizeH="0" baseline="0" noProof="0" dirty="0" err="1" smtClean="0">
                <a:ln w="9525">
                  <a:solidFill>
                    <a:prstClr val="white"/>
                  </a:solidFill>
                  <a:prstDash val="solid"/>
                </a:ln>
                <a:solidFill>
                  <a:srgbClr val="4472C4"/>
                </a:solidFill>
                <a:uLnTx/>
                <a:uFillTx/>
                <a:latin typeface="Times New Roman" panose="02020603050405020304" pitchFamily="18" charset="0"/>
                <a:ea typeface="等线" panose="02010600030101010101" pitchFamily="2" charset="-122"/>
                <a:cs typeface="Times New Roman" panose="02020603050405020304" pitchFamily="18" charset="0"/>
                <a:sym typeface="+mn-lt"/>
              </a:rPr>
              <a:t>Khởi</a:t>
            </a:r>
            <a:r>
              <a:rPr kumimoji="0" lang="en-US" altLang="zh-CN" sz="4800" b="1" u="none" strike="noStrike" kern="0" cap="none" spc="0" normalizeH="0" noProof="0" dirty="0" smtClean="0">
                <a:ln w="9525">
                  <a:solidFill>
                    <a:prstClr val="white"/>
                  </a:solidFill>
                  <a:prstDash val="solid"/>
                </a:ln>
                <a:solidFill>
                  <a:srgbClr val="4472C4"/>
                </a:solidFill>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u="none" strike="noStrike" kern="0" cap="none" spc="0" normalizeH="0" noProof="0" dirty="0" err="1" smtClean="0">
                <a:ln w="9525">
                  <a:solidFill>
                    <a:prstClr val="white"/>
                  </a:solidFill>
                  <a:prstDash val="solid"/>
                </a:ln>
                <a:solidFill>
                  <a:srgbClr val="4472C4"/>
                </a:solidFill>
                <a:uLnTx/>
                <a:uFillTx/>
                <a:latin typeface="Times New Roman" panose="02020603050405020304" pitchFamily="18" charset="0"/>
                <a:ea typeface="等线" panose="02010600030101010101" pitchFamily="2" charset="-122"/>
                <a:cs typeface="Times New Roman" panose="02020603050405020304" pitchFamily="18" charset="0"/>
                <a:sym typeface="+mn-lt"/>
              </a:rPr>
              <a:t>động</a:t>
            </a:r>
            <a:endParaRPr kumimoji="0" lang="en-US" altLang="zh-CN" sz="4800" b="1" u="none" strike="noStrike" kern="0" cap="none" spc="0" normalizeH="0" baseline="0" noProof="0" dirty="0">
              <a:ln w="9525">
                <a:solidFill>
                  <a:prstClr val="white"/>
                </a:solidFill>
                <a:prstDash val="solid"/>
              </a:ln>
              <a:solidFill>
                <a:srgbClr val="4472C4"/>
              </a:solidFill>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86033"/>
            <a:ext cx="12192000" cy="6664009"/>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1" y="146129"/>
            <a:ext cx="751438" cy="66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55892" y="250991"/>
            <a:ext cx="4685496" cy="666786"/>
          </a:xfrm>
          <a:prstGeom prst="rect">
            <a:avLst/>
          </a:prstGeom>
          <a:noFill/>
        </p:spPr>
        <p:txBody>
          <a:bodyPr wrap="square" rtlCol="0">
            <a:spAutoFit/>
          </a:bodyPr>
          <a:lstStyle/>
          <a:p>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798291" y="4593589"/>
            <a:ext cx="4202430" cy="1998249"/>
          </a:xfrm>
          <a:prstGeom prst="rect">
            <a:avLst/>
          </a:prstGeom>
        </p:spPr>
      </p:pic>
      <p:sp>
        <p:nvSpPr>
          <p:cNvPr id="3" name="TextBox 2"/>
          <p:cNvSpPr txBox="1"/>
          <p:nvPr/>
        </p:nvSpPr>
        <p:spPr>
          <a:xfrm>
            <a:off x="425920" y="892294"/>
            <a:ext cx="11471440" cy="2092881"/>
          </a:xfrm>
          <a:prstGeom prst="rect">
            <a:avLst/>
          </a:prstGeom>
          <a:noFill/>
        </p:spPr>
        <p:txBody>
          <a:bodyPr wrap="square" rtlCol="0">
            <a:spAutoFit/>
          </a:bodyPr>
          <a:lstStyle/>
          <a:p>
            <a:r>
              <a:rPr lang="vi-VN" sz="2600" dirty="0">
                <a:latin typeface="Times New Roman" panose="02020603050405020304" pitchFamily="18" charset="0"/>
                <a:ea typeface="Arial-Rounded" panose="020B0500000000000000" pitchFamily="34" charset="0"/>
                <a:cs typeface="Times New Roman" panose="02020603050405020304" pitchFamily="18" charset="0"/>
              </a:rPr>
              <a:t>1. Nhà Đôi và nhà Thu cách nhau một con lạch nhỏ. Trước kia, đó chỉ là đường dẫn nước vào vườn cây. Cách đây mấy năm, nước lớn, hai bờ bị lở, rộng ra. Hai nhà cùng nhau nạo đáy, tạo thành con lạch chung. Có con lạch, nước ra vô mạnh theo thủy triều, nên không đục bùn như những đường dẫn nước khác. Hai nhà đều treo sẵn </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và</a:t>
            </a:r>
            <a:r>
              <a:rPr lang="en-GB" sz="2600" dirty="0" err="1" smtClean="0">
                <a:latin typeface="Times New Roman" panose="02020603050405020304" pitchFamily="18" charset="0"/>
                <a:ea typeface="Arial-Rounded" panose="020B0500000000000000" pitchFamily="34" charset="0"/>
                <a:cs typeface="Times New Roman" panose="02020603050405020304" pitchFamily="18" charset="0"/>
              </a:rPr>
              <a:t>i</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cái võng lên những cây dừa bên bờ lạch để nằm chơi, hưởng gió mát</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p:cNvSpPr txBox="1"/>
          <p:nvPr/>
        </p:nvSpPr>
        <p:spPr>
          <a:xfrm>
            <a:off x="573404" y="3130825"/>
            <a:ext cx="8815068" cy="3293209"/>
          </a:xfrm>
          <a:prstGeom prst="rect">
            <a:avLst/>
          </a:prstGeom>
          <a:noFill/>
        </p:spPr>
        <p:txBody>
          <a:bodyPr wrap="square" rtlCol="0">
            <a:spAutoFit/>
          </a:bodyPr>
          <a:lstStyle/>
          <a:p>
            <a:r>
              <a:rPr lang="vi-VN" sz="2600" dirty="0">
                <a:latin typeface="Times New Roman" panose="02020603050405020304" pitchFamily="18" charset="0"/>
                <a:ea typeface="Arial-Rounded" panose="020B0500000000000000" pitchFamily="34" charset="0"/>
                <a:cs typeface="Times New Roman" panose="02020603050405020304" pitchFamily="18" charset="0"/>
              </a:rPr>
              <a:t>2. Hè đến, Đôi và Thu thường nằm trên võng ôn bài, đố vui. Có lần, Thu ví con lạch này là con kênh xanh xanh của hai nhà. Cái tên “con kênh </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xa</a:t>
            </a:r>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n</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h </a:t>
            </a:r>
            <a:r>
              <a:rPr lang="vi-VN" sz="2600" dirty="0">
                <a:latin typeface="Times New Roman" panose="02020603050405020304" pitchFamily="18" charset="0"/>
                <a:ea typeface="Arial-Rounded" panose="020B0500000000000000" pitchFamily="34" charset="0"/>
                <a:cs typeface="Times New Roman" panose="02020603050405020304" pitchFamily="18" charset="0"/>
              </a:rPr>
              <a:t>xanh” giống hệt tên một bài hát mà Đôi biết:</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“Con kênh xanh xanh những chiều êm ả nước trôi….</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hàng chuối với bờ kênh.</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bông lúa thướt tha…”</a:t>
            </a:r>
          </a:p>
          <a:p>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i="1" dirty="0" smtClean="0">
                <a:latin typeface="Times New Roman" panose="02020603050405020304" pitchFamily="18" charset="0"/>
                <a:ea typeface="Arial-Rounded" panose="020B0500000000000000" pitchFamily="34" charset="0"/>
                <a:cs typeface="Times New Roman" panose="02020603050405020304" pitchFamily="18" charset="0"/>
              </a:rPr>
              <a:t>Theo </a:t>
            </a:r>
            <a:r>
              <a:rPr lang="vi-VN" sz="2600" i="1" dirty="0">
                <a:latin typeface="Times New Roman" panose="02020603050405020304" pitchFamily="18" charset="0"/>
                <a:ea typeface="Arial-Rounded" panose="020B0500000000000000" pitchFamily="34" charset="0"/>
                <a:cs typeface="Times New Roman" panose="02020603050405020304" pitchFamily="18" charset="0"/>
              </a:rPr>
              <a:t>KIM HẢI</a:t>
            </a:r>
          </a:p>
          <a:p>
            <a:endParaRPr lang="en-US" sz="2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3"/>
          <p:cNvSpPr/>
          <p:nvPr/>
        </p:nvSpPr>
        <p:spPr>
          <a:xfrm>
            <a:off x="751439" y="213112"/>
            <a:ext cx="3009400" cy="53353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66" tIns="45377" rIns="90766" bIns="45377" rtlCol="0" anchor="ctr"/>
          <a:lstStyle/>
          <a:p>
            <a:pPr algn="ct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 </a:t>
            </a:r>
            <a:r>
              <a:rPr lang="en-US" sz="28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602357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707AF94C-9CBF-4324-86F1-0E553BEE39C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60787" y="303420"/>
            <a:ext cx="8981111" cy="6735154"/>
          </a:xfrm>
          <a:prstGeom prst="rect">
            <a:avLst/>
          </a:prstGeom>
        </p:spPr>
      </p:pic>
      <p:sp>
        <p:nvSpPr>
          <p:cNvPr id="3" name="TextBox 2"/>
          <p:cNvSpPr txBox="1"/>
          <p:nvPr/>
        </p:nvSpPr>
        <p:spPr>
          <a:xfrm>
            <a:off x="856607" y="776387"/>
            <a:ext cx="9942776" cy="4725779"/>
          </a:xfrm>
          <a:prstGeom prst="rect">
            <a:avLst/>
          </a:prstGeom>
          <a:noFill/>
        </p:spPr>
        <p:txBody>
          <a:bodyPr wrap="square" rtlCol="0">
            <a:prstTxWarp prst="textArchUp">
              <a:avLst>
                <a:gd name="adj" fmla="val 10831471"/>
              </a:avLst>
            </a:prstTxWarp>
            <a:spAutoFit/>
          </a:bodyPr>
          <a:lstStyle/>
          <a:p>
            <a:pPr algn="ctr" defTabSz="914309"/>
            <a:r>
              <a:rPr lang="en-US" sz="4800" dirty="0" smtClean="0">
                <a:solidFill>
                  <a:srgbClr val="F37D91"/>
                </a:solidFill>
              </a:rPr>
              <a:t>L</a:t>
            </a:r>
            <a:r>
              <a:rPr lang="en-US" sz="4800" dirty="0" smtClean="0">
                <a:solidFill>
                  <a:srgbClr val="70AD47">
                    <a:lumMod val="75000"/>
                  </a:srgbClr>
                </a:solidFill>
              </a:rPr>
              <a:t>U</a:t>
            </a:r>
            <a:r>
              <a:rPr lang="en-US" sz="4800" dirty="0" smtClean="0">
                <a:solidFill>
                  <a:srgbClr val="4472C4">
                    <a:lumMod val="75000"/>
                  </a:srgbClr>
                </a:solidFill>
              </a:rPr>
              <a:t>Y</a:t>
            </a:r>
            <a:r>
              <a:rPr lang="en-US" sz="4800" dirty="0" smtClean="0">
                <a:solidFill>
                  <a:srgbClr val="ED7D31"/>
                </a:solidFill>
              </a:rPr>
              <a:t>Ệ</a:t>
            </a:r>
            <a:r>
              <a:rPr lang="en-US" sz="4800" dirty="0" smtClean="0">
                <a:solidFill>
                  <a:srgbClr val="A5A5A5">
                    <a:lumMod val="60000"/>
                    <a:lumOff val="40000"/>
                  </a:srgbClr>
                </a:solidFill>
              </a:rPr>
              <a:t>N</a:t>
            </a:r>
            <a:r>
              <a:rPr lang="en-US" sz="4800" dirty="0" smtClean="0">
                <a:solidFill>
                  <a:prstClr val="black"/>
                </a:solidFill>
              </a:rPr>
              <a:t> </a:t>
            </a:r>
            <a:r>
              <a:rPr lang="en-US" sz="4800" dirty="0" smtClean="0">
                <a:solidFill>
                  <a:srgbClr val="660066"/>
                </a:solidFill>
              </a:rPr>
              <a:t>Đ</a:t>
            </a:r>
            <a:r>
              <a:rPr lang="en-US" sz="4800" dirty="0" smtClean="0">
                <a:solidFill>
                  <a:srgbClr val="FFC000">
                    <a:lumMod val="60000"/>
                    <a:lumOff val="40000"/>
                  </a:srgbClr>
                </a:solidFill>
              </a:rPr>
              <a:t>Ọ</a:t>
            </a:r>
            <a:r>
              <a:rPr lang="en-US" sz="4800" dirty="0" smtClean="0">
                <a:solidFill>
                  <a:srgbClr val="92D050"/>
                </a:solidFill>
              </a:rPr>
              <a:t>C</a:t>
            </a:r>
            <a:r>
              <a:rPr lang="en-US" sz="4800" dirty="0" smtClean="0">
                <a:solidFill>
                  <a:prstClr val="black"/>
                </a:solidFill>
              </a:rPr>
              <a:t> </a:t>
            </a:r>
            <a:r>
              <a:rPr lang="en-US" sz="4800" dirty="0" smtClean="0">
                <a:solidFill>
                  <a:srgbClr val="CC3300"/>
                </a:solidFill>
              </a:rPr>
              <a:t>T</a:t>
            </a:r>
            <a:r>
              <a:rPr lang="en-US" sz="4800" dirty="0" smtClean="0">
                <a:solidFill>
                  <a:srgbClr val="FF9966"/>
                </a:solidFill>
              </a:rPr>
              <a:t>R</a:t>
            </a:r>
            <a:r>
              <a:rPr lang="en-US" sz="4800" dirty="0" smtClean="0">
                <a:solidFill>
                  <a:srgbClr val="FF0000"/>
                </a:solidFill>
              </a:rPr>
              <a:t>O</a:t>
            </a:r>
            <a:r>
              <a:rPr lang="en-US" sz="4800" dirty="0" smtClean="0">
                <a:solidFill>
                  <a:srgbClr val="FFC000">
                    <a:lumMod val="75000"/>
                  </a:srgbClr>
                </a:solidFill>
              </a:rPr>
              <a:t>N</a:t>
            </a:r>
            <a:r>
              <a:rPr lang="en-US" sz="4800" dirty="0" smtClean="0">
                <a:solidFill>
                  <a:srgbClr val="44546A">
                    <a:lumMod val="60000"/>
                    <a:lumOff val="40000"/>
                  </a:srgbClr>
                </a:solidFill>
              </a:rPr>
              <a:t>G</a:t>
            </a:r>
            <a:r>
              <a:rPr lang="en-US" sz="4800" dirty="0" smtClean="0">
                <a:solidFill>
                  <a:prstClr val="black"/>
                </a:solidFill>
              </a:rPr>
              <a:t> </a:t>
            </a:r>
            <a:r>
              <a:rPr lang="en-US" sz="4800" dirty="0" smtClean="0">
                <a:solidFill>
                  <a:srgbClr val="FF0066"/>
                </a:solidFill>
              </a:rPr>
              <a:t>N</a:t>
            </a:r>
            <a:r>
              <a:rPr lang="en-US" sz="4800" dirty="0" smtClean="0">
                <a:solidFill>
                  <a:srgbClr val="CC66FF"/>
                </a:solidFill>
              </a:rPr>
              <a:t>H</a:t>
            </a:r>
            <a:r>
              <a:rPr lang="en-US" sz="4800" dirty="0" smtClean="0">
                <a:solidFill>
                  <a:srgbClr val="3399FF"/>
                </a:solidFill>
              </a:rPr>
              <a:t>Ó</a:t>
            </a:r>
            <a:r>
              <a:rPr lang="en-US" sz="4800" dirty="0" smtClean="0">
                <a:solidFill>
                  <a:prstClr val="black"/>
                </a:solidFill>
              </a:rPr>
              <a:t>M</a:t>
            </a:r>
            <a:endParaRPr lang="en-US" sz="4800" dirty="0">
              <a:solidFill>
                <a:prstClr val="black"/>
              </a:solidFill>
            </a:endParaRPr>
          </a:p>
        </p:txBody>
      </p:sp>
    </p:spTree>
    <p:extLst>
      <p:ext uri="{BB962C8B-B14F-4D97-AF65-F5344CB8AC3E}">
        <p14:creationId xmlns:p14="http://schemas.microsoft.com/office/powerpoint/2010/main" val="4259983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1" nodeType="afterEffect">
                                  <p:stCondLst>
                                    <p:cond delay="0"/>
                                  </p:stCondLst>
                                  <p:iterate type="lt">
                                    <p:tmPct val="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1500"/>
                            </p:stCondLst>
                            <p:childTnLst>
                              <p:par>
                                <p:cTn id="15" presetID="34" presetClass="emph" presetSubtype="0" fill="hold" grpId="0"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xEl>
                                              <p:pRg st="0" end="0"/>
                                            </p:txEl>
                                          </p:spTgt>
                                        </p:tgtEl>
                                        <p:attrNameLst>
                                          <p:attrName>ppt_x</p:attrName>
                                          <p:attrName>ppt_y</p:attrName>
                                        </p:attrNameLst>
                                      </p:cBhvr>
                                    </p:animMotion>
                                    <p:animRot by="1500000">
                                      <p:cBhvr>
                                        <p:cTn id="17" dur="125" fill="hold">
                                          <p:stCondLst>
                                            <p:cond delay="0"/>
                                          </p:stCondLst>
                                        </p:cTn>
                                        <p:tgtEl>
                                          <p:spTgt spid="3">
                                            <p:txEl>
                                              <p:pRg st="0" end="0"/>
                                            </p:txEl>
                                          </p:spTgt>
                                        </p:tgtEl>
                                        <p:attrNameLst>
                                          <p:attrName>r</p:attrName>
                                        </p:attrNameLst>
                                      </p:cBhvr>
                                    </p:animRot>
                                    <p:animRot by="-1500000">
                                      <p:cBhvr>
                                        <p:cTn id="18" dur="125" fill="hold">
                                          <p:stCondLst>
                                            <p:cond delay="125"/>
                                          </p:stCondLst>
                                        </p:cTn>
                                        <p:tgtEl>
                                          <p:spTgt spid="3">
                                            <p:txEl>
                                              <p:pRg st="0" end="0"/>
                                            </p:txEl>
                                          </p:spTgt>
                                        </p:tgtEl>
                                        <p:attrNameLst>
                                          <p:attrName>r</p:attrName>
                                        </p:attrNameLst>
                                      </p:cBhvr>
                                    </p:animRot>
                                    <p:animRot by="-1500000">
                                      <p:cBhvr>
                                        <p:cTn id="19" dur="125" fill="hold">
                                          <p:stCondLst>
                                            <p:cond delay="250"/>
                                          </p:stCondLst>
                                        </p:cTn>
                                        <p:tgtEl>
                                          <p:spTgt spid="3">
                                            <p:txEl>
                                              <p:pRg st="0" end="0"/>
                                            </p:txEl>
                                          </p:spTgt>
                                        </p:tgtEl>
                                        <p:attrNameLst>
                                          <p:attrName>r</p:attrName>
                                        </p:attrNameLst>
                                      </p:cBhvr>
                                    </p:animRot>
                                    <p:animRot by="1500000">
                                      <p:cBhvr>
                                        <p:cTn id="2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 xmlns:a16="http://schemas.microsoft.com/office/drawing/2014/main" id="{C780E3A3-CB7A-42C4-9C6E-5F1670174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0" y="285620"/>
            <a:ext cx="3631406" cy="1520251"/>
          </a:xfrm>
          <a:prstGeom prst="rect">
            <a:avLst/>
          </a:prstGeom>
        </p:spPr>
      </p:pic>
      <p:pic>
        <p:nvPicPr>
          <p:cNvPr id="4" name="图片 4">
            <a:extLst>
              <a:ext uri="{FF2B5EF4-FFF2-40B4-BE49-F238E27FC236}">
                <a16:creationId xmlns="" xmlns:a16="http://schemas.microsoft.com/office/drawing/2014/main" id="{52EAD2C7-52C4-4F2B-AA14-EC54A61E8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359" y="883885"/>
            <a:ext cx="8752687" cy="2637680"/>
          </a:xfrm>
          <a:prstGeom prst="rect">
            <a:avLst/>
          </a:prstGeom>
        </p:spPr>
      </p:pic>
      <p:sp>
        <p:nvSpPr>
          <p:cNvPr id="5" name="TextBox 4">
            <a:extLst>
              <a:ext uri="{FF2B5EF4-FFF2-40B4-BE49-F238E27FC236}">
                <a16:creationId xmlns="" xmlns:a16="http://schemas.microsoft.com/office/drawing/2014/main" id="{6073FB52-D41D-4185-999B-911B7FDB59BA}"/>
              </a:ext>
            </a:extLst>
          </p:cNvPr>
          <p:cNvSpPr txBox="1"/>
          <p:nvPr/>
        </p:nvSpPr>
        <p:spPr>
          <a:xfrm>
            <a:off x="2943012" y="2181330"/>
            <a:ext cx="7796107" cy="1077218"/>
          </a:xfrm>
          <a:prstGeom prst="rect">
            <a:avLst/>
          </a:prstGeom>
          <a:noFill/>
        </p:spPr>
        <p:txBody>
          <a:bodyPr wrap="square" rtlCol="0">
            <a:spAutoFit/>
          </a:bodyPr>
          <a:lstStyle/>
          <a:p>
            <a:pPr defTabSz="914392"/>
            <a:r>
              <a:rPr lang="nl-NL"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 đọc giúp em hiểu điều gì? </a:t>
            </a:r>
            <a:endPar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defTabSz="914392"/>
            <a:endPar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6" descr="26">
            <a:extLst>
              <a:ext uri="{FF2B5EF4-FFF2-40B4-BE49-F238E27FC236}">
                <a16:creationId xmlns="" xmlns:a16="http://schemas.microsoft.com/office/drawing/2014/main" id="{1091B0FB-AB0D-42D8-9033-632C42D16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04" y="2758816"/>
            <a:ext cx="12045764" cy="40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3C77B5A7-5CB4-437E-BBFC-6FE6969E2F5F}"/>
              </a:ext>
            </a:extLst>
          </p:cNvPr>
          <p:cNvSpPr txBox="1"/>
          <p:nvPr/>
        </p:nvSpPr>
        <p:spPr>
          <a:xfrm>
            <a:off x="1870601" y="3491229"/>
            <a:ext cx="6958439" cy="2554545"/>
          </a:xfrm>
          <a:prstGeom prst="rect">
            <a:avLst/>
          </a:prstGeom>
          <a:noFill/>
        </p:spPr>
        <p:txBody>
          <a:bodyPr wrap="square" rtlCol="0">
            <a:spAutoFit/>
          </a:bodyPr>
          <a:lstStyle/>
          <a:p>
            <a:pPr defTabSz="914392"/>
            <a:r>
              <a:rPr lang="nl-NL"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lạch nhỏ như con kênh xanh xanh nối hai nhà Đôi và Thu làm cho cuộc sống ở quê thêm tươi đẹp, tình cảm của hai bạn, hai nhà thêm gắn bó. </a:t>
            </a:r>
            <a:endPar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defTabSz="914392"/>
            <a:endPar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201418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125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smtClean="0">
                <a:solidFill>
                  <a:schemeClr val="bg1"/>
                </a:solidFill>
                <a:latin typeface="Arial" pitchFamily="34" charset="0"/>
                <a:cs typeface="Arial" pitchFamily="34" charset="0"/>
              </a:rPr>
              <a:t>TIẾT 2</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419405"/>
      </p:ext>
    </p:extLst>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27860" y="2122446"/>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 y="170120"/>
            <a:ext cx="11755812" cy="6389905"/>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2988751" y="2040601"/>
              <a:ext cx="3132445" cy="684755"/>
            </a:xfrm>
            <a:prstGeom prst="rect">
              <a:avLst/>
            </a:prstGeom>
            <a:grpFill/>
          </p:spPr>
          <p:txBody>
            <a:bodyPr wrap="none" rtlCol="0">
              <a:spAutoFit/>
            </a:bodyPr>
            <a:lstStyle/>
            <a:p>
              <a:r>
                <a:rPr lang="en-US" sz="5333" b="1">
                  <a:solidFill>
                    <a:srgbClr val="0418AC"/>
                  </a:solidFill>
                </a:rPr>
                <a:t>Trả lời câu hỏi</a:t>
              </a: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2012" y="2227633"/>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35497" y="2931930"/>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98624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86033"/>
            <a:ext cx="12192000" cy="6664009"/>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1" y="146129"/>
            <a:ext cx="751438" cy="66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55892" y="250991"/>
            <a:ext cx="5133798" cy="666786"/>
          </a:xfrm>
          <a:prstGeom prst="rect">
            <a:avLst/>
          </a:prstGeom>
          <a:noFill/>
        </p:spPr>
        <p:txBody>
          <a:bodyPr wrap="square" rtlCol="0">
            <a:spAutoFit/>
          </a:bodyPr>
          <a:lstStyle/>
          <a:p>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733"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813040" y="4197045"/>
            <a:ext cx="4202430" cy="2324257"/>
          </a:xfrm>
          <a:prstGeom prst="rect">
            <a:avLst/>
          </a:prstGeom>
        </p:spPr>
      </p:pic>
      <p:sp>
        <p:nvSpPr>
          <p:cNvPr id="3" name="TextBox 2"/>
          <p:cNvSpPr txBox="1"/>
          <p:nvPr/>
        </p:nvSpPr>
        <p:spPr>
          <a:xfrm>
            <a:off x="425920" y="818717"/>
            <a:ext cx="11471440" cy="2092881"/>
          </a:xfrm>
          <a:prstGeom prst="rect">
            <a:avLst/>
          </a:prstGeom>
          <a:noFill/>
        </p:spPr>
        <p:txBody>
          <a:bodyPr wrap="square" rtlCol="0">
            <a:spAutoFit/>
          </a:bodyPr>
          <a:lstStyle/>
          <a:p>
            <a:r>
              <a:rPr lang="vi-VN" sz="2600" dirty="0">
                <a:latin typeface="Times New Roman" panose="02020603050405020304" pitchFamily="18" charset="0"/>
                <a:ea typeface="Arial-Rounded" panose="020B0500000000000000" pitchFamily="34" charset="0"/>
                <a:cs typeface="Times New Roman" panose="02020603050405020304" pitchFamily="18" charset="0"/>
              </a:rPr>
              <a:t>1. Nhà Đôi và nhà Thu cách nhau một con lạch nhỏ. Trước kia, đó chỉ là đường dẫn nước vào vườn cây. Cách đây mấy năm, nước lớn, hai bờ bị lở, rộng ra. Hai nhà cùng nhau nạo đáy, tạo thành con lạch chung. Có con lạch, nước ra vô mạnh theo thủy triều, nên không đục bùn như những đường dẫn nước khác. Hai nhà đều treo sẵn </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và</a:t>
            </a:r>
            <a:r>
              <a:rPr lang="en-GB" sz="2600" dirty="0" err="1" smtClean="0">
                <a:latin typeface="Times New Roman" panose="02020603050405020304" pitchFamily="18" charset="0"/>
                <a:ea typeface="Arial-Rounded" panose="020B0500000000000000" pitchFamily="34" charset="0"/>
                <a:cs typeface="Times New Roman" panose="02020603050405020304" pitchFamily="18" charset="0"/>
              </a:rPr>
              <a:t>i</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cái võng lên những cây dừa bên bờ lạch để nằm chơi, hưởng gió mát</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p:cNvSpPr txBox="1"/>
          <p:nvPr/>
        </p:nvSpPr>
        <p:spPr>
          <a:xfrm>
            <a:off x="425920" y="2835984"/>
            <a:ext cx="8815068" cy="3293209"/>
          </a:xfrm>
          <a:prstGeom prst="rect">
            <a:avLst/>
          </a:prstGeom>
          <a:noFill/>
        </p:spPr>
        <p:txBody>
          <a:bodyPr wrap="square" rtlCol="0">
            <a:spAutoFit/>
          </a:bodyPr>
          <a:lstStyle/>
          <a:p>
            <a:r>
              <a:rPr lang="vi-VN" sz="2600" dirty="0">
                <a:latin typeface="Times New Roman" panose="02020603050405020304" pitchFamily="18" charset="0"/>
                <a:ea typeface="Arial-Rounded" panose="020B0500000000000000" pitchFamily="34" charset="0"/>
                <a:cs typeface="Times New Roman" panose="02020603050405020304" pitchFamily="18" charset="0"/>
              </a:rPr>
              <a:t>2. Hè đến, Đôi và Thu thường nằm trên võng ôn bài, đố vui. Có lần, Thu ví con lạch này là con kênh xanh xanh của hai nhà. Cái tên “con kênh </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xa</a:t>
            </a:r>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n</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h </a:t>
            </a:r>
            <a:r>
              <a:rPr lang="vi-VN" sz="2600" dirty="0">
                <a:latin typeface="Times New Roman" panose="02020603050405020304" pitchFamily="18" charset="0"/>
                <a:ea typeface="Arial-Rounded" panose="020B0500000000000000" pitchFamily="34" charset="0"/>
                <a:cs typeface="Times New Roman" panose="02020603050405020304" pitchFamily="18" charset="0"/>
              </a:rPr>
              <a:t>xanh” giống hệt tên một bài hát mà Đôi biết:</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“Con kênh xanh xanh những chiều êm ả nước trôi….</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hàng chuối với bờ kênh.</a:t>
            </a:r>
          </a:p>
          <a:p>
            <a:r>
              <a:rPr lang="vi-VN" sz="2600" dirty="0">
                <a:latin typeface="Times New Roman" panose="02020603050405020304" pitchFamily="18" charset="0"/>
                <a:ea typeface="Arial-Rounded" panose="020B0500000000000000" pitchFamily="34" charset="0"/>
                <a:cs typeface="Times New Roman" panose="02020603050405020304" pitchFamily="18" charset="0"/>
              </a:rPr>
              <a:t>Thuyền ai lướt qua bông lúa thướt tha…”</a:t>
            </a:r>
          </a:p>
          <a:p>
            <a:r>
              <a:rPr lang="en-GB"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i="1" dirty="0" smtClean="0">
                <a:latin typeface="Times New Roman" panose="02020603050405020304" pitchFamily="18" charset="0"/>
                <a:ea typeface="Arial-Rounded" panose="020B0500000000000000" pitchFamily="34" charset="0"/>
                <a:cs typeface="Times New Roman" panose="02020603050405020304" pitchFamily="18" charset="0"/>
              </a:rPr>
              <a:t>Theo </a:t>
            </a:r>
            <a:r>
              <a:rPr lang="vi-VN" sz="2600" i="1" dirty="0">
                <a:latin typeface="Times New Roman" panose="02020603050405020304" pitchFamily="18" charset="0"/>
                <a:ea typeface="Arial-Rounded" panose="020B0500000000000000" pitchFamily="34" charset="0"/>
                <a:cs typeface="Times New Roman" panose="02020603050405020304" pitchFamily="18" charset="0"/>
              </a:rPr>
              <a:t>KIM HẢI</a:t>
            </a:r>
          </a:p>
          <a:p>
            <a:endParaRPr lang="en-US" sz="2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3"/>
          <p:cNvSpPr/>
          <p:nvPr/>
        </p:nvSpPr>
        <p:spPr>
          <a:xfrm>
            <a:off x="751439" y="213112"/>
            <a:ext cx="3097890" cy="53353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66" tIns="45377" rIns="90766" bIns="45377"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a:t>
            </a:r>
            <a:r>
              <a:rPr lang="en-US" sz="28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 BÀI</a:t>
            </a:r>
            <a:endPar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933502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Boy Thinking Images | Free Vectors, Stock Photos &amp;amp; PS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132925" y="2904264"/>
            <a:ext cx="1746315" cy="371808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13849" y="3525208"/>
            <a:ext cx="10727085" cy="2936552"/>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7636" tIns="43826" rIns="87636" bIns="43826" rtlCol="0" anchor="ctr"/>
          <a:lstStyle/>
          <a:p>
            <a:pPr algn="ctr" defTabSz="913043"/>
            <a:endParaRPr lang="en-US" sz="1900">
              <a:solidFill>
                <a:prstClr val="white"/>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EDA1CF5D-1B6B-4A00-A003-2E8101B823A1}"/>
              </a:ext>
            </a:extLst>
          </p:cNvPr>
          <p:cNvSpPr txBox="1"/>
          <p:nvPr/>
        </p:nvSpPr>
        <p:spPr>
          <a:xfrm>
            <a:off x="2562391" y="3634466"/>
            <a:ext cx="9228512" cy="953869"/>
          </a:xfrm>
          <a:prstGeom prst="rect">
            <a:avLst/>
          </a:prstGeom>
          <a:noFill/>
        </p:spPr>
        <p:txBody>
          <a:bodyPr wrap="square" lIns="91186" tIns="45602" rIns="91186" bIns="45602" rtlCol="0">
            <a:spAutoFit/>
          </a:bodyPr>
          <a:lstStyle/>
          <a:p>
            <a:pPr defTabSz="911811" fontAlgn="base">
              <a:spcBef>
                <a:spcPct val="0"/>
              </a:spcBef>
              <a:spcAft>
                <a:spcPct val="0"/>
              </a:spcAft>
              <a:defRPr/>
            </a:pPr>
            <a:r>
              <a:rPr lang="en-US" altLang="zh-CN"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1.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Con </a:t>
            </a:r>
            <a:r>
              <a:rPr lang="vi-VN" sz="2800" dirty="0">
                <a:latin typeface="Times New Roman" panose="02020603050405020304" pitchFamily="18" charset="0"/>
                <a:ea typeface="Arial-Rounded" panose="020B0500000000000000" pitchFamily="34" charset="0"/>
                <a:cs typeface="Times New Roman" panose="02020603050405020304" pitchFamily="18" charset="0"/>
              </a:rPr>
              <a:t>lạch chung của nhà Đôi và nhà Thu được tạo ra như thế nào</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713849" y="781906"/>
            <a:ext cx="11319503" cy="2708252"/>
          </a:xfrm>
          <a:prstGeom prst="rect">
            <a:avLst/>
          </a:prstGeom>
        </p:spPr>
        <p:txBody>
          <a:bodyPr wrap="square" lIns="121740" tIns="60870" rIns="121740" bIns="60870">
            <a:spAutoFit/>
          </a:bodyPr>
          <a:lstStyle/>
          <a:p>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1. Nhà Đôi và nhà Thu cách nhau một con lạch nhỏ. Trước kia, đó chỉ là đường dẫn nước vào vườn cây. Cách đây mấy năm, nước lớn, hai bờ bị lở, rộng ra. Hai nhà cùng nhau nạo đáy, tạo thành con lạch chung. Có con lạch, nước ra vô mạnh theo thủy triều, nên không đục bùn như những đường dẫn nước khác. Hai nhà đều treo sẵn và</a:t>
            </a:r>
            <a:r>
              <a:rPr lang="en-GB" sz="2800" dirty="0" err="1">
                <a:latin typeface="Times New Roman" panose="02020603050405020304" pitchFamily="18" charset="0"/>
                <a:ea typeface="Arial-Rounded" panose="020B0500000000000000" pitchFamily="34" charset="0"/>
                <a:cs typeface="Times New Roman" panose="02020603050405020304" pitchFamily="18" charset="0"/>
              </a:rPr>
              <a:t>i</a:t>
            </a:r>
            <a:r>
              <a:rPr lang="vi-VN" sz="2800" dirty="0">
                <a:latin typeface="Times New Roman" panose="02020603050405020304" pitchFamily="18" charset="0"/>
                <a:ea typeface="Arial-Rounded" panose="020B0500000000000000" pitchFamily="34" charset="0"/>
                <a:cs typeface="Times New Roman" panose="02020603050405020304" pitchFamily="18" charset="0"/>
              </a:rPr>
              <a:t> cái võng lên những cây dừa bên bờ lạch để nằm chơi, hưởng gió mát.</a:t>
            </a:r>
          </a:p>
        </p:txBody>
      </p:sp>
      <p:sp>
        <p:nvSpPr>
          <p:cNvPr id="13" name="TextBox 12"/>
          <p:cNvSpPr txBox="1"/>
          <p:nvPr/>
        </p:nvSpPr>
        <p:spPr>
          <a:xfrm>
            <a:off x="4107777" y="234873"/>
            <a:ext cx="5375436" cy="695474"/>
          </a:xfrm>
          <a:prstGeom prst="rect">
            <a:avLst/>
          </a:prstGeom>
          <a:noFill/>
        </p:spPr>
        <p:txBody>
          <a:bodyPr wrap="square" lIns="79137" tIns="39574" rIns="79137" bIns="39574" rtlCol="0">
            <a:spAutoFit/>
          </a:bodyPr>
          <a:lstStyle/>
          <a:p>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Notched Right Arrow 14"/>
          <p:cNvSpPr/>
          <p:nvPr/>
        </p:nvSpPr>
        <p:spPr>
          <a:xfrm>
            <a:off x="277745" y="37553"/>
            <a:ext cx="2454006"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740" tIns="60870" rIns="121740" bIns="60870" rtlCol="0" anchor="ctr"/>
          <a:lstStyle/>
          <a:p>
            <a:pPr algn="ctr" defTabSz="913043"/>
            <a:r>
              <a:rPr lang="en-US" sz="2900" dirty="0" err="1">
                <a:solidFill>
                  <a:prstClr val="black"/>
                </a:solidFill>
                <a:latin typeface="Times New Roman" panose="02020603050405020304" pitchFamily="18" charset="0"/>
                <a:cs typeface="Times New Roman" panose="02020603050405020304" pitchFamily="18" charset="0"/>
              </a:rPr>
              <a:t>Đọc</a:t>
            </a:r>
            <a:r>
              <a:rPr lang="en-US" sz="2900" dirty="0">
                <a:solidFill>
                  <a:prstClr val="black"/>
                </a:solidFill>
                <a:latin typeface="Times New Roman" panose="02020603050405020304" pitchFamily="18" charset="0"/>
                <a:cs typeface="Times New Roman" panose="02020603050405020304" pitchFamily="18" charset="0"/>
              </a:rPr>
              <a:t> </a:t>
            </a:r>
            <a:r>
              <a:rPr lang="en-US" sz="2900" dirty="0" err="1">
                <a:solidFill>
                  <a:prstClr val="black"/>
                </a:solidFill>
                <a:latin typeface="Times New Roman" panose="02020603050405020304" pitchFamily="18" charset="0"/>
                <a:cs typeface="Times New Roman" panose="02020603050405020304" pitchFamily="18" charset="0"/>
              </a:rPr>
              <a:t>đoạn</a:t>
            </a:r>
            <a:r>
              <a:rPr lang="en-US" sz="2900" dirty="0">
                <a:solidFill>
                  <a:prstClr val="black"/>
                </a:solidFill>
                <a:latin typeface="Times New Roman" panose="02020603050405020304" pitchFamily="18" charset="0"/>
                <a:cs typeface="Times New Roman" panose="02020603050405020304" pitchFamily="18" charset="0"/>
              </a:rPr>
              <a:t> 1</a:t>
            </a:r>
          </a:p>
        </p:txBody>
      </p:sp>
      <p:cxnSp>
        <p:nvCxnSpPr>
          <p:cNvPr id="18" name="Straight Connector 17"/>
          <p:cNvCxnSpPr/>
          <p:nvPr/>
        </p:nvCxnSpPr>
        <p:spPr>
          <a:xfrm flipV="1">
            <a:off x="2195480" y="1259840"/>
            <a:ext cx="6328760" cy="254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descr="Boy Thinking Images | Free Vectors, Stock Photos &amp;amp; PSD"/>
          <p:cNvPicPr>
            <a:picLocks noChangeAspect="1" noChangeArrowheads="1"/>
          </p:cNvPicPr>
          <p:nvPr/>
        </p:nvPicPr>
        <p:blipFill rotWithShape="1">
          <a:blip r:embed="rId5">
            <a:extLst>
              <a:ext uri="{28A0092B-C50C-407E-A947-70E740481C1C}">
                <a14:useLocalDpi xmlns:a14="http://schemas.microsoft.com/office/drawing/2010/main" val="0"/>
              </a:ext>
            </a:extLst>
          </a:blip>
          <a:srcRect l="44656" r="5303"/>
          <a:stretch/>
        </p:blipFill>
        <p:spPr bwMode="auto">
          <a:xfrm>
            <a:off x="-27169" y="2904264"/>
            <a:ext cx="2371508" cy="3718086"/>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7">
            <a:extLst>
              <a:ext uri="{FF2B5EF4-FFF2-40B4-BE49-F238E27FC236}">
                <a16:creationId xmlns="" xmlns:a16="http://schemas.microsoft.com/office/drawing/2014/main" id="{35111695-4F00-4F13-8399-433CE41B326F}"/>
              </a:ext>
            </a:extLst>
          </p:cNvPr>
          <p:cNvSpPr/>
          <p:nvPr/>
        </p:nvSpPr>
        <p:spPr>
          <a:xfrm>
            <a:off x="2998858" y="4743896"/>
            <a:ext cx="8355578" cy="1562303"/>
          </a:xfrm>
          <a:prstGeom prst="wedgeRoundRectCallout">
            <a:avLst>
              <a:gd name="adj1" fmla="val -64518"/>
              <a:gd name="adj2" fmla="val -43644"/>
              <a:gd name="adj3"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800"/>
              </a:spcBef>
              <a:spcAft>
                <a:spcPts val="800"/>
              </a:spcAft>
            </a:pPr>
            <a:r>
              <a:rPr lang="vi-VN"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Con lạch chung của nhà Đôi và nhà </a:t>
            </a:r>
            <a:r>
              <a:rPr lang="vi-VN" sz="28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Thu </a:t>
            </a:r>
            <a:r>
              <a:rPr lang="vi-VN"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trước chỉ là đường dẫn nước vào vườn cây nhưng sau trận nước lớn, hai bờ bị lở, rộng ra nên hai nhà cùng nhau nạo đáy, tạo thành con lạch chung.</a:t>
            </a:r>
            <a:endPar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p:cNvCxnSpPr/>
          <p:nvPr/>
        </p:nvCxnSpPr>
        <p:spPr>
          <a:xfrm>
            <a:off x="5497215" y="1689758"/>
            <a:ext cx="5412864" cy="3047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344339" y="2123332"/>
            <a:ext cx="6328760" cy="254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7921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oy Thinking Images | Free Vectors, Stock Photos &amp;amp; PS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30836" y="3134441"/>
            <a:ext cx="1746315" cy="371808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13849" y="3525208"/>
            <a:ext cx="10727085" cy="2936552"/>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7636" tIns="43826" rIns="87636" bIns="43826" rtlCol="0" anchor="ctr"/>
          <a:lstStyle/>
          <a:p>
            <a:pPr algn="ctr" defTabSz="913043"/>
            <a:endParaRPr lang="en-US" sz="1900">
              <a:solidFill>
                <a:prstClr val="white"/>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EDA1CF5D-1B6B-4A00-A003-2E8101B823A1}"/>
              </a:ext>
            </a:extLst>
          </p:cNvPr>
          <p:cNvSpPr txBox="1"/>
          <p:nvPr/>
        </p:nvSpPr>
        <p:spPr>
          <a:xfrm>
            <a:off x="2529840" y="3634466"/>
            <a:ext cx="9261063" cy="522982"/>
          </a:xfrm>
          <a:prstGeom prst="rect">
            <a:avLst/>
          </a:prstGeom>
          <a:noFill/>
        </p:spPr>
        <p:txBody>
          <a:bodyPr wrap="square" lIns="91186" tIns="45602" rIns="91186" bIns="45602" rtlCol="0">
            <a:spAutoFit/>
          </a:bodyPr>
          <a:lstStyle/>
          <a:p>
            <a:pPr defTabSz="911811" fontAlgn="base">
              <a:spcBef>
                <a:spcPct val="0"/>
              </a:spcBef>
              <a:spcAft>
                <a:spcPct val="0"/>
              </a:spcAft>
              <a:defRPr/>
            </a:pPr>
            <a:r>
              <a:rPr lang="en-US" altLang="zh-CN"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2. </a:t>
            </a:r>
            <a:r>
              <a:rPr lang="vi-VN" sz="2800" dirty="0">
                <a:latin typeface="Times New Roman" panose="02020603050405020304" pitchFamily="18" charset="0"/>
                <a:ea typeface="Arial-Rounded" panose="020B0500000000000000" pitchFamily="34" charset="0"/>
                <a:cs typeface="Times New Roman" panose="02020603050405020304" pitchFamily="18" charset="0"/>
              </a:rPr>
              <a:t>Mùa hè, Đôi và Thu thường làm gì bên con lạch?</a:t>
            </a:r>
            <a:endPar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713849" y="781906"/>
            <a:ext cx="11319503" cy="2708252"/>
          </a:xfrm>
          <a:prstGeom prst="rect">
            <a:avLst/>
          </a:prstGeom>
        </p:spPr>
        <p:txBody>
          <a:bodyPr wrap="square" lIns="121740" tIns="60870" rIns="121740" bIns="60870">
            <a:spAutoFit/>
          </a:bodyPr>
          <a:lstStyle/>
          <a:p>
            <a:r>
              <a:rPr lang="vi-VN" sz="2800" dirty="0">
                <a:latin typeface="Times New Roman" panose="02020603050405020304" pitchFamily="18" charset="0"/>
                <a:ea typeface="Arial-Rounded" panose="020B0500000000000000" pitchFamily="34" charset="0"/>
                <a:cs typeface="Times New Roman" panose="02020603050405020304" pitchFamily="18" charset="0"/>
              </a:rPr>
              <a:t>2. Hè đến, Đôi và Thu thường nằm trên võng ôn bài, đố vui. Có lần, Thu ví con lạch này là con kênh xanh xanh của hai nhà. Cái tên “con kênh xa</a:t>
            </a:r>
            <a:r>
              <a:rPr lang="en-GB" sz="2800" dirty="0">
                <a:latin typeface="Times New Roman" panose="02020603050405020304" pitchFamily="18" charset="0"/>
                <a:ea typeface="Arial-Rounded" panose="020B0500000000000000" pitchFamily="34" charset="0"/>
                <a:cs typeface="Times New Roman" panose="02020603050405020304" pitchFamily="18" charset="0"/>
              </a:rPr>
              <a:t>n</a:t>
            </a:r>
            <a:r>
              <a:rPr lang="vi-VN" sz="2800" dirty="0">
                <a:latin typeface="Times New Roman" panose="02020603050405020304" pitchFamily="18" charset="0"/>
                <a:ea typeface="Arial-Rounded" panose="020B0500000000000000" pitchFamily="34" charset="0"/>
                <a:cs typeface="Times New Roman" panose="02020603050405020304" pitchFamily="18" charset="0"/>
              </a:rPr>
              <a:t>h xanh” giống hệt tên một bài hát mà Đôi biết:</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“Con kênh xanh xanh những chiều êm ả nước trôi….</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Thuyền ai lướt qua hàng chuối với bờ kênh.</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Thuyền ai lướt qua bông lúa thướt tha…”</a:t>
            </a:r>
          </a:p>
        </p:txBody>
      </p:sp>
      <p:sp>
        <p:nvSpPr>
          <p:cNvPr id="13" name="TextBox 12"/>
          <p:cNvSpPr txBox="1"/>
          <p:nvPr/>
        </p:nvSpPr>
        <p:spPr>
          <a:xfrm>
            <a:off x="4107776" y="234873"/>
            <a:ext cx="5345939" cy="695474"/>
          </a:xfrm>
          <a:prstGeom prst="rect">
            <a:avLst/>
          </a:prstGeom>
          <a:noFill/>
        </p:spPr>
        <p:txBody>
          <a:bodyPr wrap="square" lIns="79137" tIns="39574" rIns="79137" bIns="39574" rtlCol="0">
            <a:spAutoFit/>
          </a:bodyPr>
          <a:lstStyle/>
          <a:p>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Notched Right Arrow 14"/>
          <p:cNvSpPr/>
          <p:nvPr/>
        </p:nvSpPr>
        <p:spPr>
          <a:xfrm>
            <a:off x="277745" y="37553"/>
            <a:ext cx="2454006"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740" tIns="60870" rIns="121740" bIns="60870" rtlCol="0" anchor="ctr"/>
          <a:lstStyle/>
          <a:p>
            <a:pPr algn="ctr" defTabSz="913043"/>
            <a:r>
              <a:rPr lang="en-US" sz="29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9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9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9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Straight Connector 17"/>
          <p:cNvCxnSpPr/>
          <p:nvPr/>
        </p:nvCxnSpPr>
        <p:spPr>
          <a:xfrm flipV="1">
            <a:off x="1603063" y="1300480"/>
            <a:ext cx="7581577" cy="1524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descr="Boy Thinking Images | Free Vectors, Stock Photos &amp;amp; PSD"/>
          <p:cNvPicPr>
            <a:picLocks noChangeAspect="1" noChangeArrowheads="1"/>
          </p:cNvPicPr>
          <p:nvPr/>
        </p:nvPicPr>
        <p:blipFill rotWithShape="1">
          <a:blip r:embed="rId5">
            <a:extLst>
              <a:ext uri="{28A0092B-C50C-407E-A947-70E740481C1C}">
                <a14:useLocalDpi xmlns:a14="http://schemas.microsoft.com/office/drawing/2010/main" val="0"/>
              </a:ext>
            </a:extLst>
          </a:blip>
          <a:srcRect l="44656" r="5303"/>
          <a:stretch/>
        </p:blipFill>
        <p:spPr bwMode="auto">
          <a:xfrm>
            <a:off x="-110357" y="3134441"/>
            <a:ext cx="2371508" cy="3595909"/>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7">
            <a:extLst>
              <a:ext uri="{FF2B5EF4-FFF2-40B4-BE49-F238E27FC236}">
                <a16:creationId xmlns="" xmlns:a16="http://schemas.microsoft.com/office/drawing/2014/main" id="{35111695-4F00-4F13-8399-433CE41B326F}"/>
              </a:ext>
            </a:extLst>
          </p:cNvPr>
          <p:cNvSpPr/>
          <p:nvPr/>
        </p:nvSpPr>
        <p:spPr>
          <a:xfrm>
            <a:off x="2611120" y="4743897"/>
            <a:ext cx="8743316" cy="1087944"/>
          </a:xfrm>
          <a:prstGeom prst="wedgeRoundRectCallout">
            <a:avLst>
              <a:gd name="adj1" fmla="val -64518"/>
              <a:gd name="adj2" fmla="val -43644"/>
              <a:gd name="adj3"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800"/>
              </a:spcBef>
              <a:spcAft>
                <a:spcPts val="800"/>
              </a:spcAft>
            </a:pPr>
            <a:r>
              <a:rPr lang="vi-VN"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 hè, Đôi và Thu thường nằm trên võng ôn bài, đố vui.</a:t>
            </a:r>
            <a:endPar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38939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3849" y="3525208"/>
            <a:ext cx="10727085" cy="2936552"/>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7636" tIns="43826" rIns="87636" bIns="43826" rtlCol="0" anchor="ctr"/>
          <a:lstStyle/>
          <a:p>
            <a:pPr algn="ctr" defTabSz="913043"/>
            <a:endParaRPr lang="en-US" sz="1900">
              <a:solidFill>
                <a:prstClr val="white"/>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EDA1CF5D-1B6B-4A00-A003-2E8101B823A1}"/>
              </a:ext>
            </a:extLst>
          </p:cNvPr>
          <p:cNvSpPr txBox="1"/>
          <p:nvPr/>
        </p:nvSpPr>
        <p:spPr>
          <a:xfrm>
            <a:off x="2529840" y="3634466"/>
            <a:ext cx="9261063" cy="953869"/>
          </a:xfrm>
          <a:prstGeom prst="rect">
            <a:avLst/>
          </a:prstGeom>
          <a:noFill/>
        </p:spPr>
        <p:txBody>
          <a:bodyPr wrap="square" lIns="91186" tIns="45602" rIns="91186" bIns="45602" rtlCol="0">
            <a:spAutoFit/>
          </a:bodyPr>
          <a:lstStyle/>
          <a:p>
            <a:pPr defTabSz="911811" fontAlgn="base">
              <a:spcBef>
                <a:spcPct val="0"/>
              </a:spcBef>
              <a:spcAft>
                <a:spcPct val="0"/>
              </a:spcAft>
              <a:defRPr/>
            </a:pPr>
            <a:r>
              <a:rPr lang="en-US" altLang="zh-CN"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3. </a:t>
            </a:r>
            <a:r>
              <a:rPr lang="vi-VN" sz="2800" dirty="0">
                <a:latin typeface="Times New Roman" panose="02020603050405020304" pitchFamily="18" charset="0"/>
                <a:ea typeface="Arial-Rounded" panose="020B0500000000000000" pitchFamily="34" charset="0"/>
                <a:cs typeface="Times New Roman" panose="02020603050405020304" pitchFamily="18" charset="0"/>
              </a:rPr>
              <a:t> Cái tên "con kênh xanh xanh" mà hai bạn đặt cho con lạch thể hiện tình cảm với con lạch như thế nào?</a:t>
            </a:r>
            <a:endPar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713849" y="781906"/>
            <a:ext cx="11319503" cy="2708252"/>
          </a:xfrm>
          <a:prstGeom prst="rect">
            <a:avLst/>
          </a:prstGeom>
        </p:spPr>
        <p:txBody>
          <a:bodyPr wrap="square" lIns="121740" tIns="60870" rIns="121740" bIns="60870">
            <a:spAutoFit/>
          </a:bodyPr>
          <a:lstStyle/>
          <a:p>
            <a:r>
              <a:rPr lang="vi-VN" sz="2800" dirty="0">
                <a:latin typeface="Times New Roman" panose="02020603050405020304" pitchFamily="18" charset="0"/>
                <a:ea typeface="Arial-Rounded" panose="020B0500000000000000" pitchFamily="34" charset="0"/>
                <a:cs typeface="Times New Roman" panose="02020603050405020304" pitchFamily="18" charset="0"/>
              </a:rPr>
              <a:t>2. Hè đến, Đôi và Thu thường nằm trên võng ôn bài, đố vui. Có lần, Thu ví con lạch này là con kênh xanh xanh của hai nhà. Cái tên “con kênh xa</a:t>
            </a:r>
            <a:r>
              <a:rPr lang="en-GB" sz="2800" dirty="0">
                <a:latin typeface="Times New Roman" panose="02020603050405020304" pitchFamily="18" charset="0"/>
                <a:ea typeface="Arial-Rounded" panose="020B0500000000000000" pitchFamily="34" charset="0"/>
                <a:cs typeface="Times New Roman" panose="02020603050405020304" pitchFamily="18" charset="0"/>
              </a:rPr>
              <a:t>n</a:t>
            </a:r>
            <a:r>
              <a:rPr lang="vi-VN" sz="2800" dirty="0">
                <a:latin typeface="Times New Roman" panose="02020603050405020304" pitchFamily="18" charset="0"/>
                <a:ea typeface="Arial-Rounded" panose="020B0500000000000000" pitchFamily="34" charset="0"/>
                <a:cs typeface="Times New Roman" panose="02020603050405020304" pitchFamily="18" charset="0"/>
              </a:rPr>
              <a:t>h xanh” giống hệt tên một bài hát mà Đôi biết:</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“Con kênh xanh xanh những chiều êm ả nước trôi….</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Thuyền ai lướt qua hàng chuối với bờ kênh.</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Thuyền ai lướt qua bông lúa thướt tha…”</a:t>
            </a:r>
          </a:p>
        </p:txBody>
      </p:sp>
      <p:sp>
        <p:nvSpPr>
          <p:cNvPr id="13" name="TextBox 12"/>
          <p:cNvSpPr txBox="1"/>
          <p:nvPr/>
        </p:nvSpPr>
        <p:spPr>
          <a:xfrm>
            <a:off x="4107777" y="234873"/>
            <a:ext cx="5596662" cy="695474"/>
          </a:xfrm>
          <a:prstGeom prst="rect">
            <a:avLst/>
          </a:prstGeom>
          <a:noFill/>
        </p:spPr>
        <p:txBody>
          <a:bodyPr wrap="square" lIns="79137" tIns="39574" rIns="79137" bIns="39574" rtlCol="0">
            <a:spAutoFit/>
          </a:bodyPr>
          <a:lstStyle/>
          <a:p>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Notched Right Arrow 14"/>
          <p:cNvSpPr/>
          <p:nvPr/>
        </p:nvSpPr>
        <p:spPr>
          <a:xfrm>
            <a:off x="277745" y="37553"/>
            <a:ext cx="2454006"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740" tIns="60870" rIns="121740" bIns="60870" rtlCol="0" anchor="ctr"/>
          <a:lstStyle/>
          <a:p>
            <a:pPr algn="ctr" defTabSz="913043"/>
            <a:r>
              <a:rPr lang="en-US" sz="29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9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9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9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Straight Connector 17"/>
          <p:cNvCxnSpPr/>
          <p:nvPr/>
        </p:nvCxnSpPr>
        <p:spPr>
          <a:xfrm>
            <a:off x="1603063" y="1315720"/>
            <a:ext cx="516220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peech Bubble: Rectangle with Corners Rounded 7">
            <a:extLst>
              <a:ext uri="{FF2B5EF4-FFF2-40B4-BE49-F238E27FC236}">
                <a16:creationId xmlns="" xmlns:a16="http://schemas.microsoft.com/office/drawing/2014/main" id="{35111695-4F00-4F13-8399-433CE41B326F}"/>
              </a:ext>
            </a:extLst>
          </p:cNvPr>
          <p:cNvSpPr/>
          <p:nvPr/>
        </p:nvSpPr>
        <p:spPr>
          <a:xfrm>
            <a:off x="2611120" y="4743896"/>
            <a:ext cx="8743316" cy="1443543"/>
          </a:xfrm>
          <a:prstGeom prst="wedgeRoundRectCallout">
            <a:avLst>
              <a:gd name="adj1" fmla="val -64518"/>
              <a:gd name="adj2" fmla="val -43644"/>
              <a:gd name="adj3"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800"/>
              </a:spcBef>
              <a:spcAft>
                <a:spcPts val="800"/>
              </a:spcAft>
            </a:pP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lạch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mến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đối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lạch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Picture 2" descr="Boy Thinking Images | Free Vectors, Stock Photos &amp;amp; PS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155810" y="3043192"/>
            <a:ext cx="1746315" cy="37180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oy Thinking Images | Free Vectors, Stock Photos &amp;amp; PSD"/>
          <p:cNvPicPr>
            <a:picLocks noChangeAspect="1" noChangeArrowheads="1"/>
          </p:cNvPicPr>
          <p:nvPr/>
        </p:nvPicPr>
        <p:blipFill rotWithShape="1">
          <a:blip r:embed="rId5">
            <a:extLst>
              <a:ext uri="{28A0092B-C50C-407E-A947-70E740481C1C}">
                <a14:useLocalDpi xmlns:a14="http://schemas.microsoft.com/office/drawing/2010/main" val="0"/>
              </a:ext>
            </a:extLst>
          </a:blip>
          <a:srcRect l="44656" r="5303"/>
          <a:stretch/>
        </p:blipFill>
        <p:spPr bwMode="auto">
          <a:xfrm>
            <a:off x="21560" y="3029047"/>
            <a:ext cx="2371508" cy="359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134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27860" y="2122446"/>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 y="170120"/>
            <a:ext cx="11755812" cy="6389905"/>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2988751" y="2040601"/>
              <a:ext cx="3416993" cy="484748"/>
            </a:xfrm>
            <a:prstGeom prst="rect">
              <a:avLst/>
            </a:prstGeom>
            <a:grpFill/>
          </p:spPr>
          <p:txBody>
            <a:bodyPr wrap="none" rtlCol="0">
              <a:spAutoFit/>
            </a:bodyPr>
            <a:lstStyle/>
            <a:p>
              <a:r>
                <a:rPr lang="en-US" sz="36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418AC"/>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6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2012" y="2227633"/>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35497" y="2931930"/>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05086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xmlns="" id="{D203B8E0-DD21-4002-B526-AEA320F71188}"/>
              </a:ext>
            </a:extLst>
          </p:cNvPr>
          <p:cNvPicPr>
            <a:picLocks noChangeAspect="1"/>
          </p:cNvPicPr>
          <p:nvPr/>
        </p:nvPicPr>
        <p:blipFill>
          <a:blip r:embed="rId3"/>
          <a:stretch>
            <a:fillRect/>
          </a:stretch>
        </p:blipFill>
        <p:spPr>
          <a:xfrm>
            <a:off x="-546974" y="-1"/>
            <a:ext cx="12738973" cy="7159557"/>
          </a:xfrm>
          <a:prstGeom prst="rect">
            <a:avLst/>
          </a:prstGeom>
        </p:spPr>
      </p:pic>
      <p:pic>
        <p:nvPicPr>
          <p:cNvPr id="40" name="Picture 39">
            <a:extLst>
              <a:ext uri="{FF2B5EF4-FFF2-40B4-BE49-F238E27FC236}">
                <a16:creationId xmlns:a16="http://schemas.microsoft.com/office/drawing/2014/main" xmlns=""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1134213905"/>
      </p:ext>
    </p:extLst>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0433" y="314976"/>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2269791" y="2400386"/>
            <a:ext cx="9673565" cy="584775"/>
          </a:xfrm>
          <a:prstGeom prst="rect">
            <a:avLst/>
          </a:prstGeom>
          <a:solidFill>
            <a:schemeClr val="bg1"/>
          </a:solidFill>
        </p:spPr>
        <p:txBody>
          <a:bodyPr wrap="square" rtlCol="0">
            <a:spAutoFit/>
          </a:bodyPr>
          <a:lstStyle/>
          <a:p>
            <a:r>
              <a:rPr lang="en-GB" sz="3200" dirty="0" smtClean="0">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Thu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Đôi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rủ</a:t>
            </a:r>
            <a:r>
              <a:rPr lang="en-US" sz="3200" dirty="0">
                <a:latin typeface="Times New Roman" panose="02020603050405020304" pitchFamily="18" charset="0"/>
                <a:ea typeface="Arial-Rounded" panose="020B0500000000000000" pitchFamily="34" charset="0"/>
                <a:cs typeface="Times New Roman" panose="02020603050405020304" pitchFamily="18" charset="0"/>
              </a:rPr>
              <a:t> Thu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ôn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Speech Bubble: Rectangle with Corners Rounded 7">
            <a:extLst>
              <a:ext uri="{FF2B5EF4-FFF2-40B4-BE49-F238E27FC236}">
                <a16:creationId xmlns="" xmlns:a16="http://schemas.microsoft.com/office/drawing/2014/main" id="{35111695-4F00-4F13-8399-433CE41B326F}"/>
              </a:ext>
            </a:extLst>
          </p:cNvPr>
          <p:cNvSpPr/>
          <p:nvPr/>
        </p:nvSpPr>
        <p:spPr>
          <a:xfrm>
            <a:off x="3545642" y="3445437"/>
            <a:ext cx="7569398" cy="1728960"/>
          </a:xfrm>
          <a:prstGeom prst="wedgeRoundRectCallout">
            <a:avLst>
              <a:gd name="adj1" fmla="val -67976"/>
              <a:gd name="adj2" fmla="val -47001"/>
              <a:gd name="adj3"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endParaRPr lang="en-GB" sz="28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r>
              <a:rPr lang="vi-V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Đôi</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Thu ơi, chúng mình ra võng cạnh con lạch ôn bài đi!</a:t>
            </a:r>
          </a:p>
          <a:p>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Thu:</a:t>
            </a:r>
            <a:r>
              <a:rPr lang="vi-VN"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Được. Cậu chờ tớ lấy sách vở nhé!</a:t>
            </a:r>
          </a:p>
          <a:p>
            <a:endParaRPr lang="vi-VN" sz="3200" kern="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6" name="Picture 2" descr="Happy Cute Kid Boy And Girl Studying Math | Alphabet kindergarten, Drawing  for kids, Art drawings for kid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79" b="97417" l="9744" r="47604">
                        <a14:foregroundMark x1="22524" y1="43542" x2="22524" y2="47601"/>
                        <a14:foregroundMark x1="22364" y1="44280" x2="22364" y2="47970"/>
                        <a14:foregroundMark x1="30192" y1="54797" x2="34345" y2="56642"/>
                      </a14:backgroundRemoval>
                    </a14:imgEffect>
                  </a14:imgLayer>
                </a14:imgProps>
              </a:ext>
              <a:ext uri="{28A0092B-C50C-407E-A947-70E740481C1C}">
                <a14:useLocalDpi xmlns:a14="http://schemas.microsoft.com/office/drawing/2010/main" val="0"/>
              </a:ext>
            </a:extLst>
          </a:blip>
          <a:srcRect l="8160" t="28540" r="55566" b="5039"/>
          <a:stretch/>
        </p:blipFill>
        <p:spPr bwMode="auto">
          <a:xfrm>
            <a:off x="5283" y="2080105"/>
            <a:ext cx="216290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3901057" y="77609"/>
            <a:ext cx="4206605" cy="2322777"/>
          </a:xfrm>
          <a:prstGeom prst="rect">
            <a:avLst/>
          </a:prstGeom>
        </p:spPr>
      </p:pic>
    </p:spTree>
    <p:extLst>
      <p:ext uri="{BB962C8B-B14F-4D97-AF65-F5344CB8AC3E}">
        <p14:creationId xmlns:p14="http://schemas.microsoft.com/office/powerpoint/2010/main" val="286452384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0433" y="314976"/>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2569758" y="2339958"/>
            <a:ext cx="9673565" cy="1077218"/>
          </a:xfrm>
          <a:prstGeom prst="rect">
            <a:avLst/>
          </a:prstGeom>
          <a:solidFill>
            <a:schemeClr val="bg1"/>
          </a:solidFill>
        </p:spPr>
        <p:txBody>
          <a:bodyPr wrap="square" rtlCol="0">
            <a:spAutoFit/>
          </a:bodyPr>
          <a:lstStyle/>
          <a:p>
            <a:r>
              <a:rPr lang="en-GB" sz="3200" smtClean="0">
                <a:latin typeface="Times New Roman" panose="02020603050405020304" pitchFamily="18" charset="0"/>
                <a:ea typeface="Arial-Rounded" panose="020B0500000000000000" pitchFamily="34" charset="0"/>
                <a:cs typeface="Times New Roman" panose="02020603050405020304" pitchFamily="18" charset="0"/>
              </a:rPr>
              <a:t>2. </a:t>
            </a:r>
            <a:r>
              <a:rPr lang="en-US" sz="32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khen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thăm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Speech Bubble: Rectangle with Corners Rounded 7">
            <a:extLst>
              <a:ext uri="{FF2B5EF4-FFF2-40B4-BE49-F238E27FC236}">
                <a16:creationId xmlns="" xmlns:a16="http://schemas.microsoft.com/office/drawing/2014/main" id="{35111695-4F00-4F13-8399-433CE41B326F}"/>
              </a:ext>
            </a:extLst>
          </p:cNvPr>
          <p:cNvSpPr/>
          <p:nvPr/>
        </p:nvSpPr>
        <p:spPr>
          <a:xfrm>
            <a:off x="3525322" y="3488925"/>
            <a:ext cx="7762438" cy="1499635"/>
          </a:xfrm>
          <a:prstGeom prst="wedgeRoundRectCallout">
            <a:avLst>
              <a:gd name="adj1" fmla="val -67976"/>
              <a:gd name="adj2" fmla="val -47001"/>
              <a:gd name="adj3"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lạch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Thu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kênh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cậu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6" name="Picture 2" descr="Happy Cute Kid Boy And Girl Studying Math | Alphabet kindergarten, Drawing  for kids, Art drawings for kid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79" b="97417" l="9744" r="47604">
                        <a14:foregroundMark x1="22524" y1="43542" x2="22524" y2="47601"/>
                        <a14:foregroundMark x1="22364" y1="44280" x2="22364" y2="47970"/>
                        <a14:foregroundMark x1="30192" y1="54797" x2="34345" y2="56642"/>
                      </a14:backgroundRemoval>
                    </a14:imgEffect>
                  </a14:imgLayer>
                </a14:imgProps>
              </a:ext>
              <a:ext uri="{28A0092B-C50C-407E-A947-70E740481C1C}">
                <a14:useLocalDpi xmlns:a14="http://schemas.microsoft.com/office/drawing/2010/main" val="0"/>
              </a:ext>
            </a:extLst>
          </a:blip>
          <a:srcRect l="8160" t="28540" r="55566" b="5039"/>
          <a:stretch/>
        </p:blipFill>
        <p:spPr bwMode="auto">
          <a:xfrm>
            <a:off x="5283" y="2080105"/>
            <a:ext cx="216290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4592320" y="198789"/>
            <a:ext cx="4202430" cy="2324257"/>
          </a:xfrm>
          <a:prstGeom prst="ellipse">
            <a:avLst/>
          </a:prstGeom>
          <a:ln>
            <a:noFill/>
          </a:ln>
          <a:effectLst>
            <a:softEdge rad="112500"/>
          </a:effectLst>
        </p:spPr>
      </p:pic>
    </p:spTree>
    <p:extLst>
      <p:ext uri="{BB962C8B-B14F-4D97-AF65-F5344CB8AC3E}">
        <p14:creationId xmlns:p14="http://schemas.microsoft.com/office/powerpoint/2010/main" val="40346807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p:cNvSpPr/>
          <p:nvPr/>
        </p:nvSpPr>
        <p:spPr>
          <a:xfrm>
            <a:off x="3472964" y="1847442"/>
            <a:ext cx="5332043" cy="2488305"/>
          </a:xfrm>
          <a:prstGeom prst="rect">
            <a:avLst/>
          </a:prstGeom>
          <a:noFill/>
          <a:ln>
            <a:noFill/>
          </a:ln>
        </p:spPr>
        <p:txBody>
          <a:bodyPr vert="horz" wrap="square" lIns="0" tIns="0" rIns="0" bIns="0" numCol="1" anchor="t" anchorCtr="0" compatLnSpc="1">
            <a:spAutoFit/>
          </a:bodyPr>
          <a:lstStyle/>
          <a:p>
            <a:pPr algn="ctr">
              <a:defRPr/>
            </a:pPr>
            <a:r>
              <a:rPr lang="en-US" sz="8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Arial-Rounded" pitchFamily="34" charset="0"/>
                <a:ea typeface="Arial-Rounded" pitchFamily="34" charset="0"/>
                <a:cs typeface="Arial-Rounded" pitchFamily="34" charset="0"/>
              </a:rPr>
              <a:t>CỦNG CỐ BÀI HỌC</a:t>
            </a:r>
          </a:p>
        </p:txBody>
      </p:sp>
      <p:pic>
        <p:nvPicPr>
          <p:cNvPr id="25"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48272" y="1413591"/>
            <a:ext cx="2263295" cy="3827929"/>
          </a:xfrm>
          <a:prstGeom prst="rect">
            <a:avLst/>
          </a:prstGeom>
        </p:spPr>
      </p:pic>
      <p:pic>
        <p:nvPicPr>
          <p:cNvPr id="12" name="62"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1111076" flipH="1">
            <a:off x="79037" y="224951"/>
            <a:ext cx="1873727" cy="1833987"/>
          </a:xfrm>
          <a:prstGeom prst="rect">
            <a:avLst/>
          </a:prstGeom>
        </p:spPr>
      </p:pic>
      <p:pic>
        <p:nvPicPr>
          <p:cNvPr id="13" name="62"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1111076" flipH="1">
            <a:off x="1150009" y="-58701"/>
            <a:ext cx="2074857" cy="2030852"/>
          </a:xfrm>
          <a:prstGeom prst="rect">
            <a:avLst/>
          </a:prstGeom>
        </p:spPr>
      </p:pic>
      <p:pic>
        <p:nvPicPr>
          <p:cNvPr id="16" name="62"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1111076" flipH="1">
            <a:off x="688239" y="-5205"/>
            <a:ext cx="1505033" cy="1473113"/>
          </a:xfrm>
          <a:prstGeom prst="rect">
            <a:avLst/>
          </a:prstGeom>
        </p:spPr>
      </p:pic>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624752" y="3745202"/>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06487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512763" y="623888"/>
            <a:ext cx="111521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0" fontAlgn="base" hangingPunct="0">
              <a:spcBef>
                <a:spcPct val="0"/>
              </a:spcBef>
              <a:spcAft>
                <a:spcPct val="0"/>
              </a:spcAft>
            </a:pPr>
            <a:r>
              <a:rPr lang="en-US" sz="96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TẠM BIỆT CÁC EM.</a:t>
            </a:r>
            <a:endParaRPr lang="en-US" sz="9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91409493"/>
      </p:ext>
    </p:extLst>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pic>
        <p:nvPicPr>
          <p:cNvPr id="18" name="Picture 17">
            <a:hlinkClick r:id="rId5" action="ppaction://hlinksldjump"/>
            <a:extLst>
              <a:ext uri="{FF2B5EF4-FFF2-40B4-BE49-F238E27FC236}">
                <a16:creationId xmlns:a16="http://schemas.microsoft.com/office/drawing/2014/main" xmlns=""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xmlns=""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41" name="Picture 40">
            <a:hlinkClick r:id="rId8" action="ppaction://hlinksldjump"/>
            <a:extLst>
              <a:ext uri="{FF2B5EF4-FFF2-40B4-BE49-F238E27FC236}">
                <a16:creationId xmlns:a16="http://schemas.microsoft.com/office/drawing/2014/main" xmlns=""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xmlns=""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9" action="ppaction://hlinksldjump"/>
            <a:extLst>
              <a:ext uri="{FF2B5EF4-FFF2-40B4-BE49-F238E27FC236}">
                <a16:creationId xmlns:a16="http://schemas.microsoft.com/office/drawing/2014/main" xmlns=""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xmlns=""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45" name="Picture 44">
            <a:hlinkClick r:id="rId10" action="ppaction://hlinksldjump"/>
            <a:extLst>
              <a:ext uri="{FF2B5EF4-FFF2-40B4-BE49-F238E27FC236}">
                <a16:creationId xmlns:a16="http://schemas.microsoft.com/office/drawing/2014/main" xmlns="" id="{68DB85B5-40C7-422B-AC40-B33B1BFAE6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6761439" y="1991233"/>
            <a:ext cx="838054" cy="980903"/>
          </a:xfrm>
          <a:prstGeom prst="rect">
            <a:avLst/>
          </a:prstGeom>
        </p:spPr>
      </p:pic>
      <p:pic>
        <p:nvPicPr>
          <p:cNvPr id="46" name="Picture 45">
            <a:extLst>
              <a:ext uri="{FF2B5EF4-FFF2-40B4-BE49-F238E27FC236}">
                <a16:creationId xmlns:a16="http://schemas.microsoft.com/office/drawing/2014/main" xmlns="" id="{ED5E1A81-31BF-4BE5-98C1-0D747155B2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6462998" y="674985"/>
            <a:ext cx="1505792" cy="1783674"/>
          </a:xfrm>
          <a:prstGeom prst="rect">
            <a:avLst/>
          </a:prstGeom>
        </p:spPr>
      </p:pic>
      <p:pic>
        <p:nvPicPr>
          <p:cNvPr id="47" name="CẤM BUÔN BÁN, CẤM REUP" descr="Káº¿t quáº£ hÃ¬nh áº£nh cho win text gif">
            <a:extLst>
              <a:ext uri="{FF2B5EF4-FFF2-40B4-BE49-F238E27FC236}">
                <a16:creationId xmlns:a16="http://schemas.microsoft.com/office/drawing/2014/main" xmlns="" id="{9CEF4170-DF7A-4F5E-A346-2A520D1EB81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22487" y="896678"/>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2E7ECF17-D265-4514-A6F8-10F070588D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
        <p:nvSpPr>
          <p:cNvPr id="2" name="Right Arrow 1">
            <a:hlinkClick r:id="rId13" action="ppaction://hlinksldjump"/>
          </p:cNvPr>
          <p:cNvSpPr/>
          <p:nvPr/>
        </p:nvSpPr>
        <p:spPr>
          <a:xfrm>
            <a:off x="10456752" y="161508"/>
            <a:ext cx="1647731" cy="7257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0000"/>
                </a:solidFill>
              </a:rPr>
              <a:t>HỌC TIẾP</a:t>
            </a:r>
            <a:endParaRPr lang="en-US" dirty="0">
              <a:solidFill>
                <a:srgbClr val="FF0000"/>
              </a:solidFill>
            </a:endParaRPr>
          </a:p>
        </p:txBody>
      </p:sp>
    </p:spTree>
    <p:extLst>
      <p:ext uri="{BB962C8B-B14F-4D97-AF65-F5344CB8AC3E}">
        <p14:creationId xmlns:p14="http://schemas.microsoft.com/office/powerpoint/2010/main" val="4193200306"/>
      </p:ext>
    </p:extLst>
  </p:cSld>
  <p:clrMapOvr>
    <a:masterClrMapping/>
  </p:clrMapOvr>
  <p:transition>
    <p:cu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4"/>
                                        </p:tgtEl>
                                        <p:attrNameLst>
                                          <p:attrName>r</p:attrName>
                                        </p:attrNameLst>
                                      </p:cBhvr>
                                    </p:animRot>
                                    <p:animRot by="-240000">
                                      <p:cBhvr>
                                        <p:cTn id="37" dur="200" fill="hold">
                                          <p:stCondLst>
                                            <p:cond delay="200"/>
                                          </p:stCondLst>
                                        </p:cTn>
                                        <p:tgtEl>
                                          <p:spTgt spid="44"/>
                                        </p:tgtEl>
                                        <p:attrNameLst>
                                          <p:attrName>r</p:attrName>
                                        </p:attrNameLst>
                                      </p:cBhvr>
                                    </p:animRot>
                                    <p:animRot by="240000">
                                      <p:cBhvr>
                                        <p:cTn id="38" dur="200" fill="hold">
                                          <p:stCondLst>
                                            <p:cond delay="400"/>
                                          </p:stCondLst>
                                        </p:cTn>
                                        <p:tgtEl>
                                          <p:spTgt spid="44"/>
                                        </p:tgtEl>
                                        <p:attrNameLst>
                                          <p:attrName>r</p:attrName>
                                        </p:attrNameLst>
                                      </p:cBhvr>
                                    </p:animRot>
                                    <p:animRot by="-240000">
                                      <p:cBhvr>
                                        <p:cTn id="39" dur="200" fill="hold">
                                          <p:stCondLst>
                                            <p:cond delay="600"/>
                                          </p:stCondLst>
                                        </p:cTn>
                                        <p:tgtEl>
                                          <p:spTgt spid="44"/>
                                        </p:tgtEl>
                                        <p:attrNameLst>
                                          <p:attrName>r</p:attrName>
                                        </p:attrNameLst>
                                      </p:cBhvr>
                                    </p:animRot>
                                    <p:animRot by="120000">
                                      <p:cBhvr>
                                        <p:cTn id="40"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1" restart="whenNotActive" fill="hold" evtFilter="cancelBubble" nodeType="interactiveSeq">
                <p:stCondLst>
                  <p:cond evt="onClick" delay="0">
                    <p:tgtEl>
                      <p:spTgt spid="4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50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phep-thuat-www_nhacchuongvui_com.wav"/>
                                        </p:tgtEl>
                                      </p:cMediaNode>
                                    </p:audio>
                                  </p:subTnLst>
                                </p:cTn>
                              </p:par>
                            </p:childTnLst>
                          </p:cTn>
                        </p:par>
                        <p:par>
                          <p:cTn id="47" fill="hold">
                            <p:stCondLst>
                              <p:cond delay="1500"/>
                            </p:stCondLst>
                            <p:childTnLst>
                              <p:par>
                                <p:cTn id="48" presetID="32" presetClass="emph" presetSubtype="0" repeatCount="indefinite" fill="hold" nodeType="afterEffect">
                                  <p:stCondLst>
                                    <p:cond delay="0"/>
                                  </p:stCondLst>
                                  <p:childTnLst>
                                    <p:animRot by="120000">
                                      <p:cBhvr>
                                        <p:cTn id="49" dur="100" fill="hold">
                                          <p:stCondLst>
                                            <p:cond delay="0"/>
                                          </p:stCondLst>
                                        </p:cTn>
                                        <p:tgtEl>
                                          <p:spTgt spid="46"/>
                                        </p:tgtEl>
                                        <p:attrNameLst>
                                          <p:attrName>r</p:attrName>
                                        </p:attrNameLst>
                                      </p:cBhvr>
                                    </p:animRot>
                                    <p:animRot by="-240000">
                                      <p:cBhvr>
                                        <p:cTn id="50" dur="200" fill="hold">
                                          <p:stCondLst>
                                            <p:cond delay="200"/>
                                          </p:stCondLst>
                                        </p:cTn>
                                        <p:tgtEl>
                                          <p:spTgt spid="46"/>
                                        </p:tgtEl>
                                        <p:attrNameLst>
                                          <p:attrName>r</p:attrName>
                                        </p:attrNameLst>
                                      </p:cBhvr>
                                    </p:animRot>
                                    <p:animRot by="240000">
                                      <p:cBhvr>
                                        <p:cTn id="51" dur="200" fill="hold">
                                          <p:stCondLst>
                                            <p:cond delay="400"/>
                                          </p:stCondLst>
                                        </p:cTn>
                                        <p:tgtEl>
                                          <p:spTgt spid="46"/>
                                        </p:tgtEl>
                                        <p:attrNameLst>
                                          <p:attrName>r</p:attrName>
                                        </p:attrNameLst>
                                      </p:cBhvr>
                                    </p:animRot>
                                    <p:animRot by="-240000">
                                      <p:cBhvr>
                                        <p:cTn id="52" dur="200" fill="hold">
                                          <p:stCondLst>
                                            <p:cond delay="600"/>
                                          </p:stCondLst>
                                        </p:cTn>
                                        <p:tgtEl>
                                          <p:spTgt spid="46"/>
                                        </p:tgtEl>
                                        <p:attrNameLst>
                                          <p:attrName>r</p:attrName>
                                        </p:attrNameLst>
                                      </p:cBhvr>
                                    </p:animRot>
                                    <p:animRot by="120000">
                                      <p:cBhvr>
                                        <p:cTn id="53"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subTnLst>
                                    <p:audio>
                                      <p:cMediaNode>
                                        <p:cTn display="0" masterRel="sameClick">
                                          <p:stCondLst>
                                            <p:cond evt="begin" delay="0">
                                              <p:tn val="57"/>
                                            </p:cond>
                                          </p:stCondLst>
                                          <p:endCondLst>
                                            <p:cond evt="onStopAudio" delay="0">
                                              <p:tgtEl>
                                                <p:sldTgt/>
                                              </p:tgtEl>
                                            </p:cond>
                                          </p:endCondLst>
                                        </p:cTn>
                                        <p:tgtEl>
                                          <p:sndTgt r:embed="rId3" name="Tieng-yeah-tre-con-www_nhacchuongvui_com.wav"/>
                                        </p:tgtEl>
                                      </p:cMediaNode>
                                    </p:audio>
                                  </p:subTnLst>
                                </p:cTn>
                              </p:par>
                              <p:par>
                                <p:cTn id="60"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6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xmlns="" id="{D20B2BF6-830C-4116-B20A-A11D2343221B}"/>
              </a:ext>
            </a:extLst>
          </p:cNvPr>
          <p:cNvSpPr/>
          <p:nvPr/>
        </p:nvSpPr>
        <p:spPr>
          <a:xfrm>
            <a:off x="478774" y="650309"/>
            <a:ext cx="9939549" cy="182128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vi-VN" sz="4800" dirty="0">
                <a:latin typeface="Arial-Rounded" panose="020B0500000000000000" pitchFamily="34" charset="0"/>
                <a:ea typeface="Arial-Rounded" panose="020B0500000000000000" pitchFamily="34" charset="0"/>
                <a:cs typeface="Arial-Rounded" panose="020B0500000000000000" pitchFamily="34" charset="0"/>
              </a:rPr>
              <a:t>Bài thơ </a:t>
            </a:r>
            <a:r>
              <a:rPr lang="en-GB" sz="4800"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GB"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4800" dirty="0" err="1" smtClean="0">
                <a:latin typeface="Arial-Rounded" panose="020B0500000000000000" pitchFamily="34" charset="0"/>
                <a:ea typeface="Arial-Rounded" panose="020B0500000000000000" pitchFamily="34" charset="0"/>
                <a:cs typeface="Arial-Rounded" panose="020B0500000000000000" pitchFamily="34" charset="0"/>
              </a:rPr>
              <a:t>quê</a:t>
            </a:r>
            <a:r>
              <a:rPr lang="en-GB" sz="4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4800" dirty="0" smtClean="0">
                <a:latin typeface="Arial-Rounded" panose="020B0500000000000000" pitchFamily="34" charset="0"/>
                <a:ea typeface="Arial-Rounded" panose="020B0500000000000000" pitchFamily="34" charset="0"/>
                <a:cs typeface="Arial-Rounded" panose="020B0500000000000000" pitchFamily="34" charset="0"/>
              </a:rPr>
              <a:t>là </a:t>
            </a:r>
            <a:r>
              <a:rPr lang="vi-VN" sz="4800" dirty="0">
                <a:latin typeface="Arial-Rounded" panose="020B0500000000000000" pitchFamily="34" charset="0"/>
                <a:ea typeface="Arial-Rounded" panose="020B0500000000000000" pitchFamily="34" charset="0"/>
                <a:cs typeface="Arial-Rounded" panose="020B0500000000000000" pitchFamily="34" charset="0"/>
              </a:rPr>
              <a:t>lời của ai?</a:t>
            </a:r>
          </a:p>
        </p:txBody>
      </p:sp>
      <p:sp>
        <p:nvSpPr>
          <p:cNvPr id="3" name="Rectangle: Rounded Corners 2">
            <a:extLst>
              <a:ext uri="{FF2B5EF4-FFF2-40B4-BE49-F238E27FC236}">
                <a16:creationId xmlns:a16="http://schemas.microsoft.com/office/drawing/2014/main" xmlns="" id="{0094D2C1-7CAD-4D15-8C6B-36FCFC71A3AA}"/>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thơ là lời của người </a:t>
            </a:r>
            <a:r>
              <a:rPr lang="vi-VN" sz="4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cháu</a:t>
            </a:r>
            <a:r>
              <a:rPr lang="en-GB" sz="4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Arrow: Left 3">
            <a:hlinkClick r:id="rId4" action="ppaction://hlinksldjump"/>
            <a:extLst>
              <a:ext uri="{FF2B5EF4-FFF2-40B4-BE49-F238E27FC236}">
                <a16:creationId xmlns:a16="http://schemas.microsoft.com/office/drawing/2014/main" xmlns=""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3618274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xmlns="" id="{3C852C89-7D54-4547-B628-594E41C66954}"/>
              </a:ext>
            </a:extLst>
          </p:cNvPr>
          <p:cNvSpPr/>
          <p:nvPr/>
        </p:nvSpPr>
        <p:spPr>
          <a:xfrm>
            <a:off x="408561" y="851026"/>
            <a:ext cx="10009761" cy="148476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913256" fontAlgn="base">
              <a:spcBef>
                <a:spcPct val="0"/>
              </a:spcBef>
              <a:spcAft>
                <a:spcPct val="0"/>
              </a:spcAft>
              <a:defRPr/>
            </a:pPr>
            <a:r>
              <a:rPr lang="en-US" sz="40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quê</a:t>
            </a:r>
            <a:r>
              <a:rPr lang="en-US" sz="40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 name="Rectangle: Rounded Corners 3">
            <a:extLst>
              <a:ext uri="{FF2B5EF4-FFF2-40B4-BE49-F238E27FC236}">
                <a16:creationId xmlns:a16="http://schemas.microsoft.com/office/drawing/2014/main" xmlns="" id="{733B3330-D4B2-4AB3-AB1F-4DBAC641DC12}"/>
              </a:ext>
            </a:extLst>
          </p:cNvPr>
          <p:cNvSpPr/>
          <p:nvPr/>
        </p:nvSpPr>
        <p:spPr>
          <a:xfrm>
            <a:off x="2193912" y="2893654"/>
            <a:ext cx="7498728" cy="2592746"/>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3256" fontAlgn="base">
              <a:spcBef>
                <a:spcPct val="0"/>
              </a:spcBef>
              <a:spcAft>
                <a:spcPct val="0"/>
              </a:spcAft>
              <a:defRPr/>
            </a:pPr>
            <a: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đồng xanh tít tắp, trời cao đầy gió, tre đu kẽo kẹt, nắng đầy sân, chó mèo quẩn chân người, vịt bầu bơi, gà bới giun.</a:t>
            </a:r>
          </a:p>
        </p:txBody>
      </p:sp>
      <p:sp>
        <p:nvSpPr>
          <p:cNvPr id="7" name="Arrow: Left 6">
            <a:hlinkClick r:id="rId4" action="ppaction://hlinksldjump"/>
            <a:extLst>
              <a:ext uri="{FF2B5EF4-FFF2-40B4-BE49-F238E27FC236}">
                <a16:creationId xmlns:a16="http://schemas.microsoft.com/office/drawing/2014/main" xmlns=""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962724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xmlns="" id="{FA731D18-1F06-468B-8057-661B66C0369A}"/>
              </a:ext>
            </a:extLst>
          </p:cNvPr>
          <p:cNvSpPr/>
          <p:nvPr/>
        </p:nvSpPr>
        <p:spPr>
          <a:xfrm>
            <a:off x="671111" y="358334"/>
            <a:ext cx="10817735" cy="1683945"/>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913256" fontAlgn="base">
              <a:spcBef>
                <a:spcPct val="0"/>
              </a:spcBef>
              <a:spcAft>
                <a:spcPct val="0"/>
              </a:spcAft>
              <a:defRPr/>
            </a:pPr>
            <a:r>
              <a:rPr lang="vi-VN" sz="4400" dirty="0">
                <a:latin typeface="Arial-Rounded" panose="020B0500000000000000" pitchFamily="34" charset="0"/>
                <a:ea typeface="Arial-Rounded" panose="020B0500000000000000" pitchFamily="34" charset="0"/>
                <a:cs typeface="Arial-Rounded" panose="020B0500000000000000" pitchFamily="34" charset="0"/>
              </a:rPr>
              <a:t>Bạn nhỏ được làm những gì khi về quê nghỉ hè?</a:t>
            </a:r>
            <a:endParaRPr lang="zh-CN" alt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 name="Rectangle: Rounded Corners 3">
            <a:extLst>
              <a:ext uri="{FF2B5EF4-FFF2-40B4-BE49-F238E27FC236}">
                <a16:creationId xmlns:a16="http://schemas.microsoft.com/office/drawing/2014/main" xmlns="" id="{A7839CB5-866B-4B90-A21D-047F6BB746F4}"/>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4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a:t>
            </a:r>
            <a:r>
              <a:rPr lang="vi-VN" sz="4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ắm </a:t>
            </a:r>
            <a:r>
              <a:rPr lang="vi-VN"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giếng làng, bẻ ổi, đi câu, thả diều.</a:t>
            </a:r>
          </a:p>
        </p:txBody>
      </p:sp>
      <p:sp>
        <p:nvSpPr>
          <p:cNvPr id="6" name="Arrow: Left 5">
            <a:hlinkClick r:id="rId4" action="ppaction://hlinksldjump"/>
            <a:extLst>
              <a:ext uri="{FF2B5EF4-FFF2-40B4-BE49-F238E27FC236}">
                <a16:creationId xmlns:a16="http://schemas.microsoft.com/office/drawing/2014/main" xmlns="" id="{8C844D45-B607-4B3C-AD2A-AFB18C3DC3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8494687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xmlns="" id="{9C492A8B-F2D3-4823-98BA-674FAEF9C29C}"/>
              </a:ext>
            </a:extLst>
          </p:cNvPr>
          <p:cNvSpPr/>
          <p:nvPr/>
        </p:nvSpPr>
        <p:spPr>
          <a:xfrm>
            <a:off x="1107440" y="223688"/>
            <a:ext cx="8747760" cy="1757512"/>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4400" dirty="0" smtClean="0">
                <a:latin typeface="Arial-Rounded" panose="020B0500000000000000" pitchFamily="34" charset="0"/>
                <a:ea typeface="Arial-Rounded" panose="020B0500000000000000" pitchFamily="34" charset="0"/>
                <a:cs typeface="Arial-Rounded" panose="020B0500000000000000" pitchFamily="34" charset="0"/>
              </a:rPr>
              <a:t>Bài </a:t>
            </a:r>
            <a:r>
              <a:rPr lang="en-GB" sz="4400" dirty="0" err="1">
                <a:latin typeface="Arial-Rounded" panose="020B0500000000000000" pitchFamily="34" charset="0"/>
                <a:ea typeface="Arial-Rounded" panose="020B0500000000000000" pitchFamily="34" charset="0"/>
                <a:cs typeface="Arial-Rounded" panose="020B0500000000000000" pitchFamily="34" charset="0"/>
              </a:rPr>
              <a:t>thơ</a:t>
            </a:r>
            <a:r>
              <a:rPr lang="en-GB" sz="4400" dirty="0">
                <a:latin typeface="Arial-Rounded" panose="020B0500000000000000" pitchFamily="34" charset="0"/>
                <a:ea typeface="Arial-Rounded" panose="020B0500000000000000" pitchFamily="34" charset="0"/>
                <a:cs typeface="Arial-Rounded" panose="020B0500000000000000" pitchFamily="34" charset="0"/>
              </a:rPr>
              <a:t> </a:t>
            </a:r>
            <a:r>
              <a:rPr lang="en-GB" sz="4400" dirty="0" err="1">
                <a:latin typeface="Arial-Rounded" panose="020B0500000000000000" pitchFamily="34" charset="0"/>
                <a:ea typeface="Arial-Rounded" panose="020B0500000000000000" pitchFamily="34" charset="0"/>
                <a:cs typeface="Arial-Rounded" panose="020B0500000000000000" pitchFamily="34" charset="0"/>
              </a:rPr>
              <a:t>giúp</a:t>
            </a:r>
            <a:r>
              <a:rPr lang="en-GB" sz="4400" dirty="0">
                <a:latin typeface="Arial-Rounded" panose="020B0500000000000000" pitchFamily="34" charset="0"/>
                <a:ea typeface="Arial-Rounded" panose="020B0500000000000000" pitchFamily="34" charset="0"/>
                <a:cs typeface="Arial-Rounded" panose="020B0500000000000000" pitchFamily="34" charset="0"/>
              </a:rPr>
              <a:t> </a:t>
            </a:r>
            <a:r>
              <a:rPr lang="en-GB" sz="4400" dirty="0" err="1">
                <a:latin typeface="Arial-Rounded" panose="020B0500000000000000" pitchFamily="34" charset="0"/>
                <a:ea typeface="Arial-Rounded" panose="020B0500000000000000" pitchFamily="34" charset="0"/>
                <a:cs typeface="Arial-Rounded" panose="020B0500000000000000" pitchFamily="34" charset="0"/>
              </a:rPr>
              <a:t>em</a:t>
            </a:r>
            <a:r>
              <a:rPr lang="en-GB" sz="4400" dirty="0">
                <a:latin typeface="Arial-Rounded" panose="020B0500000000000000" pitchFamily="34" charset="0"/>
                <a:ea typeface="Arial-Rounded" panose="020B0500000000000000" pitchFamily="34" charset="0"/>
                <a:cs typeface="Arial-Rounded" panose="020B0500000000000000" pitchFamily="34" charset="0"/>
              </a:rPr>
              <a:t> </a:t>
            </a:r>
            <a:r>
              <a:rPr lang="en-GB" sz="4400" dirty="0" err="1">
                <a:latin typeface="Arial-Rounded" panose="020B0500000000000000" pitchFamily="34" charset="0"/>
                <a:ea typeface="Arial-Rounded" panose="020B0500000000000000" pitchFamily="34" charset="0"/>
                <a:cs typeface="Arial-Rounded" panose="020B0500000000000000" pitchFamily="34" charset="0"/>
              </a:rPr>
              <a:t>hiểu</a:t>
            </a:r>
            <a:r>
              <a:rPr lang="en-GB" sz="4400" dirty="0">
                <a:latin typeface="Arial-Rounded" panose="020B0500000000000000" pitchFamily="34" charset="0"/>
                <a:ea typeface="Arial-Rounded" panose="020B0500000000000000" pitchFamily="34" charset="0"/>
                <a:cs typeface="Arial-Rounded" panose="020B0500000000000000" pitchFamily="34" charset="0"/>
              </a:rPr>
              <a:t> </a:t>
            </a:r>
            <a:r>
              <a:rPr lang="en-GB" sz="4400" dirty="0" err="1">
                <a:latin typeface="Arial-Rounded" panose="020B0500000000000000" pitchFamily="34" charset="0"/>
                <a:ea typeface="Arial-Rounded" panose="020B0500000000000000" pitchFamily="34" charset="0"/>
                <a:cs typeface="Arial-Rounded" panose="020B0500000000000000" pitchFamily="34" charset="0"/>
              </a:rPr>
              <a:t>điều</a:t>
            </a:r>
            <a:r>
              <a:rPr lang="en-GB" sz="4400" dirty="0">
                <a:latin typeface="Arial-Rounded" panose="020B0500000000000000" pitchFamily="34" charset="0"/>
                <a:ea typeface="Arial-Rounded" panose="020B0500000000000000" pitchFamily="34" charset="0"/>
                <a:cs typeface="Arial-Rounded" panose="020B0500000000000000" pitchFamily="34" charset="0"/>
              </a:rPr>
              <a:t> </a:t>
            </a:r>
            <a:r>
              <a:rPr lang="en-GB" sz="4400" dirty="0" err="1">
                <a:latin typeface="Arial-Rounded" panose="020B0500000000000000" pitchFamily="34" charset="0"/>
                <a:ea typeface="Arial-Rounded" panose="020B0500000000000000" pitchFamily="34" charset="0"/>
                <a:cs typeface="Arial-Rounded" panose="020B0500000000000000" pitchFamily="34" charset="0"/>
              </a:rPr>
              <a:t>gì</a:t>
            </a:r>
            <a:r>
              <a:rPr lang="en-GB" sz="4400" dirty="0">
                <a:latin typeface="Arial-Rounded" panose="020B0500000000000000" pitchFamily="34" charset="0"/>
                <a:ea typeface="Arial-Rounded" panose="020B0500000000000000" pitchFamily="34" charset="0"/>
                <a:cs typeface="Arial-Rounded" panose="020B0500000000000000" pitchFamily="34" charset="0"/>
              </a:rPr>
              <a:t>?</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9D9D6C99-B094-4164-962B-24F29C3BA56D}"/>
              </a:ext>
            </a:extLst>
          </p:cNvPr>
          <p:cNvSpPr/>
          <p:nvPr/>
        </p:nvSpPr>
        <p:spPr>
          <a:xfrm>
            <a:off x="1998056" y="4387174"/>
            <a:ext cx="7857144" cy="2023786"/>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hè</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quê</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thật</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thích</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Biết</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nhiều</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cảnh</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mới</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mẻ</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được</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chơi</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trò</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chơi</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thú</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vị</a:t>
            </a:r>
            <a:r>
              <a:rPr lang="en-GB"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Arrow: Left 5">
            <a:hlinkClick r:id="rId4" action="ppaction://hlinksldjump"/>
            <a:extLst>
              <a:ext uri="{FF2B5EF4-FFF2-40B4-BE49-F238E27FC236}">
                <a16:creationId xmlns:a16="http://schemas.microsoft.com/office/drawing/2014/main" xmlns="" id="{D6E10B2D-BB53-402E-9603-201CB243FC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3443372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16517" y="3793317"/>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extLst>
          </p:cNvPr>
          <p:cNvSpPr/>
          <p:nvPr/>
        </p:nvSpPr>
        <p:spPr>
          <a:xfrm>
            <a:off x="1428750" y="986617"/>
            <a:ext cx="9334500" cy="2806700"/>
          </a:xfrm>
          <a:prstGeom prst="rect">
            <a:avLst/>
          </a:prstGeom>
          <a:noFill/>
          <a:ln w="12700" cap="flat" cmpd="sng" algn="ctr">
            <a:noFill/>
            <a:prstDash val="solid"/>
            <a:miter lim="800000"/>
          </a:ln>
          <a:effectLst/>
        </p:spPr>
        <p:txBody>
          <a:bodyPr anchor="ctr"/>
          <a:lstStyle/>
          <a:p>
            <a:pPr algn="ctr" defTabSz="1219170">
              <a:defRPr/>
            </a:pPr>
            <a:r>
              <a:rPr lang="en-US" sz="5333" u="sng"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a:t>
            </a:r>
            <a:r>
              <a:rPr lang="en-US" sz="5333" u="sng"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333" u="sng"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2</a:t>
            </a:r>
            <a:endParaRPr lang="en-US" sz="5333"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ctr">
              <a:buClrTx/>
              <a:defRPr/>
            </a:pPr>
            <a:r>
              <a:rPr lang="en-GB" sz="5333"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a:t>
            </a:r>
            <a:r>
              <a:rPr lang="en-GB" sz="5333"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kênh</a:t>
            </a:r>
            <a:r>
              <a:rPr lang="en-GB" sz="5333"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5333"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GB" sz="5333"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5333"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GB" sz="5333"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10666"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0316448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TotalTime>
  <Words>2339</Words>
  <Application>Microsoft Office PowerPoint</Application>
  <PresentationFormat>Widescreen</PresentationFormat>
  <Paragraphs>157</Paragraphs>
  <Slides>33</Slides>
  <Notes>8</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33</vt:i4>
      </vt:variant>
    </vt:vector>
  </HeadingPairs>
  <TitlesOfParts>
    <vt:vector size="54" baseType="lpstr">
      <vt:lpstr>SimSun</vt:lpstr>
      <vt:lpstr>SimSun</vt:lpstr>
      <vt:lpstr>SimSun-ExtB</vt:lpstr>
      <vt:lpstr>.黑体-日本语</vt:lpstr>
      <vt:lpstr>Arial</vt:lpstr>
      <vt:lpstr>Arial-Rounded</vt:lpstr>
      <vt:lpstr>Calibri</vt:lpstr>
      <vt:lpstr>Calibri Light</vt:lpstr>
      <vt:lpstr>等线</vt:lpstr>
      <vt:lpstr>等线 Light</vt:lpstr>
      <vt:lpstr>HP001 4 hàng</vt:lpstr>
      <vt:lpstr>Times New Roman</vt:lpstr>
      <vt:lpstr>UTM Avo</vt:lpstr>
      <vt:lpstr>华康方圆体W7</vt:lpstr>
      <vt:lpstr>字魂17号-萌趣果冻体</vt:lpstr>
      <vt:lpstr>Office 主题</vt:lpstr>
      <vt:lpstr>1_Office 主题​​</vt:lpstr>
      <vt:lpstr>3_Office 主题​​</vt:lpstr>
      <vt:lpstr>4_Office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ICT</cp:lastModifiedBy>
  <cp:revision>261</cp:revision>
  <dcterms:created xsi:type="dcterms:W3CDTF">2021-05-22T10:10:43Z</dcterms:created>
  <dcterms:modified xsi:type="dcterms:W3CDTF">2024-04-16T03:01:54Z</dcterms:modified>
</cp:coreProperties>
</file>