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Lst>
  <p:notesMasterIdLst>
    <p:notesMasterId r:id="rId40"/>
  </p:notesMasterIdLst>
  <p:sldIdLst>
    <p:sldId id="257" r:id="rId2"/>
    <p:sldId id="309" r:id="rId3"/>
    <p:sldId id="515" r:id="rId4"/>
    <p:sldId id="516" r:id="rId5"/>
    <p:sldId id="517" r:id="rId6"/>
    <p:sldId id="542" r:id="rId7"/>
    <p:sldId id="349" r:id="rId8"/>
    <p:sldId id="521" r:id="rId9"/>
    <p:sldId id="522" r:id="rId10"/>
    <p:sldId id="520" r:id="rId11"/>
    <p:sldId id="507" r:id="rId12"/>
    <p:sldId id="523" r:id="rId13"/>
    <p:sldId id="524" r:id="rId14"/>
    <p:sldId id="508" r:id="rId15"/>
    <p:sldId id="525" r:id="rId16"/>
    <p:sldId id="502" r:id="rId17"/>
    <p:sldId id="528" r:id="rId18"/>
    <p:sldId id="530" r:id="rId19"/>
    <p:sldId id="510" r:id="rId20"/>
    <p:sldId id="529" r:id="rId21"/>
    <p:sldId id="511" r:id="rId22"/>
    <p:sldId id="531" r:id="rId23"/>
    <p:sldId id="532" r:id="rId24"/>
    <p:sldId id="533" r:id="rId25"/>
    <p:sldId id="534" r:id="rId26"/>
    <p:sldId id="543" r:id="rId27"/>
    <p:sldId id="505" r:id="rId28"/>
    <p:sldId id="514" r:id="rId29"/>
    <p:sldId id="535" r:id="rId30"/>
    <p:sldId id="537" r:id="rId31"/>
    <p:sldId id="538" r:id="rId32"/>
    <p:sldId id="540" r:id="rId33"/>
    <p:sldId id="536" r:id="rId34"/>
    <p:sldId id="518" r:id="rId35"/>
    <p:sldId id="539" r:id="rId36"/>
    <p:sldId id="304" r:id="rId37"/>
    <p:sldId id="389" r:id="rId38"/>
    <p:sldId id="541" r:id="rId39"/>
  </p:sldIdLst>
  <p:sldSz cx="9144000" cy="5143500" type="screen16x9"/>
  <p:notesSz cx="6858000" cy="9144000"/>
  <p:custDataLst>
    <p:tags r:id="rId4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giang.k21dgdth@gmail.com" initials="p" lastIdx="1" clrIdx="0">
    <p:extLst>
      <p:ext uri="{19B8F6BF-5375-455C-9EA6-DF929625EA0E}">
        <p15:presenceInfo xmlns:p15="http://schemas.microsoft.com/office/powerpoint/2012/main" userId="d9335de34c27a5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FEE0"/>
    <a:srgbClr val="99FF66"/>
    <a:srgbClr val="FF0066"/>
    <a:srgbClr val="FF0000"/>
    <a:srgbClr val="00FF00"/>
    <a:srgbClr val="CC99FF"/>
    <a:srgbClr val="66FFFF"/>
    <a:srgbClr val="CCEC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p:scale>
          <a:sx n="77" d="100"/>
          <a:sy n="77" d="100"/>
        </p:scale>
        <p:origin x="906" y="-12"/>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tags" Target="tags/tag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97ee702c2a_0_30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97ee702c2a_0_30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7200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5" name="Google Shape;115;p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7908381" y="3907881"/>
            <a:ext cx="1235619" cy="1235619"/>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6339" y="7448282"/>
            <a:ext cx="1627661" cy="1517186"/>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5688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434104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body 02">
  <p:cSld name="TITLE_AND_BODY_1">
    <p:spTree>
      <p:nvGrpSpPr>
        <p:cNvPr id="1" name="Shape 433"/>
        <p:cNvGrpSpPr/>
        <p:nvPr/>
      </p:nvGrpSpPr>
      <p:grpSpPr>
        <a:xfrm>
          <a:off x="0" y="0"/>
          <a:ext cx="0" cy="0"/>
          <a:chOff x="0" y="0"/>
          <a:chExt cx="0" cy="0"/>
        </a:xfrm>
      </p:grpSpPr>
      <p:sp>
        <p:nvSpPr>
          <p:cNvPr id="434" name="Google Shape;434;p26"/>
          <p:cNvSpPr/>
          <p:nvPr/>
        </p:nvSpPr>
        <p:spPr>
          <a:xfrm rot="5702413">
            <a:off x="3861254" y="-104786"/>
            <a:ext cx="6921769" cy="5250592"/>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26"/>
          <p:cNvGrpSpPr/>
          <p:nvPr/>
        </p:nvGrpSpPr>
        <p:grpSpPr>
          <a:xfrm flipH="1">
            <a:off x="4949353" y="79614"/>
            <a:ext cx="4191487" cy="4080221"/>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6"/>
          <p:cNvSpPr/>
          <p:nvPr/>
        </p:nvSpPr>
        <p:spPr>
          <a:xfrm rot="10800000">
            <a:off x="483448" y="778982"/>
            <a:ext cx="52827" cy="52809"/>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rot="10800000">
            <a:off x="574181" y="705430"/>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rot="10800000">
            <a:off x="536278" y="83578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720000" y="1281525"/>
            <a:ext cx="7704000" cy="33219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Font typeface="Livvic"/>
              <a:buAutoNum type="arabicPeriod"/>
              <a:defRPr sz="1100">
                <a:latin typeface="Rubik"/>
                <a:ea typeface="Rubik"/>
                <a:cs typeface="Rubik"/>
                <a:sym typeface="Rubik"/>
              </a:defRPr>
            </a:lvl1pPr>
            <a:lvl2pPr marL="914400" lvl="1"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2pPr>
            <a:lvl3pPr marL="1371600" lvl="2"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3pPr>
            <a:lvl4pPr marL="1828800" lvl="3"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4pPr>
            <a:lvl5pPr marL="2286000" lvl="4"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5pPr>
            <a:lvl6pPr marL="2743200" lvl="5"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6pPr>
            <a:lvl7pPr marL="3200400" lvl="6"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7pPr>
            <a:lvl8pPr marL="3657600" lvl="7"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8pPr>
            <a:lvl9pPr marL="4114800" lvl="8" indent="-304800" rtl="0">
              <a:spcBef>
                <a:spcPts val="1600"/>
              </a:spcBef>
              <a:spcAft>
                <a:spcPts val="1600"/>
              </a:spcAft>
              <a:buClr>
                <a:srgbClr val="434343"/>
              </a:buClr>
              <a:buSzPts val="1200"/>
              <a:buFont typeface="Roboto Condensed Light"/>
              <a:buAutoNum type="romanLcPeriod"/>
              <a:defRPr sz="12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720000" y="540000"/>
            <a:ext cx="7704000" cy="5727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720000" y="1675400"/>
            <a:ext cx="7704000" cy="292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4/14/2025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054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0139C4-F2F4-2A60-A750-9B70DFDA715B}"/>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5F73402B-9B7E-C7F7-5FE6-77E9D0707741}"/>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F876E16E-9D73-9992-CFC7-443B1EA158C4}"/>
              </a:ext>
            </a:extLst>
          </p:cNvPr>
          <p:cNvSpPr>
            <a:spLocks noGrp="1"/>
          </p:cNvSpPr>
          <p:nvPr>
            <p:ph type="dt" sz="half" idx="10"/>
          </p:nvPr>
        </p:nvSpPr>
        <p:spPr>
          <a:xfrm>
            <a:off x="628650" y="4767263"/>
            <a:ext cx="2057400" cy="273844"/>
          </a:xfrm>
          <a:prstGeom prst="rect">
            <a:avLst/>
          </a:prstGeom>
        </p:spPr>
        <p:txBody>
          <a:bodyPr/>
          <a:lstStyle/>
          <a:p>
            <a:fld id="{CEFF9286-D5DB-4C1C-BE04-002F976B6845}" type="datetimeFigureOut">
              <a:rPr lang="en-US" smtClean="0"/>
              <a:t>4/14/2025</a:t>
            </a:fld>
            <a:endParaRPr lang="en-US"/>
          </a:p>
        </p:txBody>
      </p:sp>
      <p:sp>
        <p:nvSpPr>
          <p:cNvPr id="5" name="Chỗ dành sẵn cho Chân trang 4">
            <a:extLst>
              <a:ext uri="{FF2B5EF4-FFF2-40B4-BE49-F238E27FC236}">
                <a16:creationId xmlns:a16="http://schemas.microsoft.com/office/drawing/2014/main" id="{72F9AED7-332B-AE5E-B3EF-9E14BCA8377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E3B5F8-B3F8-0C01-1E05-D7C52EB73F40}"/>
              </a:ext>
            </a:extLst>
          </p:cNvPr>
          <p:cNvSpPr>
            <a:spLocks noGrp="1"/>
          </p:cNvSpPr>
          <p:nvPr>
            <p:ph type="sldNum" sz="quarter" idx="12"/>
          </p:nvPr>
        </p:nvSpPr>
        <p:spPr>
          <a:xfrm>
            <a:off x="6457950" y="4767263"/>
            <a:ext cx="2057400" cy="273844"/>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29600146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5"/>
        <p:cNvGrpSpPr/>
        <p:nvPr/>
      </p:nvGrpSpPr>
      <p:grpSpPr>
        <a:xfrm>
          <a:off x="0" y="0"/>
          <a:ext cx="0" cy="0"/>
          <a:chOff x="0" y="0"/>
          <a:chExt cx="0" cy="0"/>
        </a:xfrm>
      </p:grpSpPr>
      <p:sp>
        <p:nvSpPr>
          <p:cNvPr id="136" name="Google Shape;136;p9"/>
          <p:cNvSpPr/>
          <p:nvPr/>
        </p:nvSpPr>
        <p:spPr>
          <a:xfrm>
            <a:off x="4572000" y="-125"/>
            <a:ext cx="4572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8" name="Google Shape;138;p9"/>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9" name="Google Shape;139;p9"/>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rgbClr val="FFFFFF"/>
              </a:buClr>
              <a:buSzPts val="1800"/>
              <a:buChar char="●"/>
              <a:defRPr>
                <a:solidFill>
                  <a:srgbClr val="FFFFFF"/>
                </a:solidFill>
              </a:defRPr>
            </a:lvl1pPr>
            <a:lvl2pPr marL="914400" lvl="1" indent="-317500">
              <a:spcBef>
                <a:spcPts val="1600"/>
              </a:spcBef>
              <a:spcAft>
                <a:spcPts val="0"/>
              </a:spcAft>
              <a:buClr>
                <a:srgbClr val="FFFFFF"/>
              </a:buClr>
              <a:buSzPts val="1400"/>
              <a:buChar char="○"/>
              <a:defRPr>
                <a:solidFill>
                  <a:srgbClr val="FFFFFF"/>
                </a:solidFill>
              </a:defRPr>
            </a:lvl2pPr>
            <a:lvl3pPr marL="1371600" lvl="2" indent="-317500">
              <a:spcBef>
                <a:spcPts val="1600"/>
              </a:spcBef>
              <a:spcAft>
                <a:spcPts val="0"/>
              </a:spcAft>
              <a:buClr>
                <a:srgbClr val="FFFFFF"/>
              </a:buClr>
              <a:buSzPts val="1400"/>
              <a:buChar char="■"/>
              <a:defRPr>
                <a:solidFill>
                  <a:srgbClr val="FFFFFF"/>
                </a:solidFill>
              </a:defRPr>
            </a:lvl3pPr>
            <a:lvl4pPr marL="1828800" lvl="3" indent="-317500">
              <a:spcBef>
                <a:spcPts val="1600"/>
              </a:spcBef>
              <a:spcAft>
                <a:spcPts val="0"/>
              </a:spcAft>
              <a:buClr>
                <a:srgbClr val="FFFFFF"/>
              </a:buClr>
              <a:buSzPts val="1400"/>
              <a:buChar char="●"/>
              <a:defRPr>
                <a:solidFill>
                  <a:srgbClr val="FFFFFF"/>
                </a:solidFill>
              </a:defRPr>
            </a:lvl4pPr>
            <a:lvl5pPr marL="2286000" lvl="4" indent="-317500">
              <a:spcBef>
                <a:spcPts val="1600"/>
              </a:spcBef>
              <a:spcAft>
                <a:spcPts val="0"/>
              </a:spcAft>
              <a:buClr>
                <a:srgbClr val="FFFFFF"/>
              </a:buClr>
              <a:buSzPts val="1400"/>
              <a:buChar char="○"/>
              <a:defRPr>
                <a:solidFill>
                  <a:srgbClr val="FFFFFF"/>
                </a:solidFill>
              </a:defRPr>
            </a:lvl5pPr>
            <a:lvl6pPr marL="2743200" lvl="5" indent="-317500">
              <a:spcBef>
                <a:spcPts val="1600"/>
              </a:spcBef>
              <a:spcAft>
                <a:spcPts val="0"/>
              </a:spcAft>
              <a:buClr>
                <a:srgbClr val="FFFFFF"/>
              </a:buClr>
              <a:buSzPts val="1400"/>
              <a:buChar char="■"/>
              <a:defRPr>
                <a:solidFill>
                  <a:srgbClr val="FFFFFF"/>
                </a:solidFill>
              </a:defRPr>
            </a:lvl6pPr>
            <a:lvl7pPr marL="3200400" lvl="6" indent="-317500">
              <a:spcBef>
                <a:spcPts val="1600"/>
              </a:spcBef>
              <a:spcAft>
                <a:spcPts val="0"/>
              </a:spcAft>
              <a:buClr>
                <a:srgbClr val="FFFFFF"/>
              </a:buClr>
              <a:buSzPts val="1400"/>
              <a:buChar char="●"/>
              <a:defRPr>
                <a:solidFill>
                  <a:srgbClr val="FFFFFF"/>
                </a:solidFill>
              </a:defRPr>
            </a:lvl7pPr>
            <a:lvl8pPr marL="3657600" lvl="7" indent="-317500">
              <a:spcBef>
                <a:spcPts val="1600"/>
              </a:spcBef>
              <a:spcAft>
                <a:spcPts val="0"/>
              </a:spcAft>
              <a:buClr>
                <a:srgbClr val="FFFFFF"/>
              </a:buClr>
              <a:buSzPts val="1400"/>
              <a:buChar char="○"/>
              <a:defRPr>
                <a:solidFill>
                  <a:srgbClr val="FFFFFF"/>
                </a:solidFill>
              </a:defRPr>
            </a:lvl8pPr>
            <a:lvl9pPr marL="4114800" lvl="8" indent="-317500">
              <a:spcBef>
                <a:spcPts val="1600"/>
              </a:spcBef>
              <a:spcAft>
                <a:spcPts val="160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720000" y="3998400"/>
            <a:ext cx="77040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879724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7445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5384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75438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94122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pic>
        <p:nvPicPr>
          <p:cNvPr id="2" name="Picture 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084465" y="5629298"/>
            <a:ext cx="2245996" cy="2093553"/>
          </a:xfrm>
          <a:prstGeom prst="rect">
            <a:avLst/>
          </a:prstGeom>
        </p:spPr>
      </p:pic>
      <p:pic>
        <p:nvPicPr>
          <p:cNvPr id="4" name="Picture 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112557" y="-3236553"/>
            <a:ext cx="2245996" cy="2093553"/>
          </a:xfrm>
          <a:prstGeom prst="rect">
            <a:avLst/>
          </a:prstGeom>
        </p:spPr>
      </p:pic>
      <p:pic>
        <p:nvPicPr>
          <p:cNvPr id="3" name="Picture 2"/>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28532" y="-2189777"/>
            <a:ext cx="1627661" cy="1517186"/>
          </a:xfrm>
          <a:prstGeom prst="rect">
            <a:avLst/>
          </a:prstGeom>
        </p:spPr>
      </p:pic>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82717" y="2388602"/>
            <a:ext cx="1627661" cy="1517186"/>
          </a:xfrm>
          <a:prstGeom prst="rect">
            <a:avLst/>
          </a:prstGeom>
        </p:spPr>
      </p:pic>
      <p:pic>
        <p:nvPicPr>
          <p:cNvPr id="6" name="Picture 5"/>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484896" y="9551402"/>
            <a:ext cx="1627661" cy="1517186"/>
          </a:xfrm>
          <a:prstGeom prst="rect">
            <a:avLst/>
          </a:prstGeom>
        </p:spPr>
      </p:pic>
    </p:spTree>
  </p:cSld>
  <p:clrMap bg1="lt1" tx1="dk1" bg2="dk2" tx2="lt2" accent1="accent1" accent2="accent2" accent3="accent3" accent4="accent4" accent5="accent5" accent6="accent6" hlink="hlink" folHlink="folHlink"/>
  <p:sldLayoutIdLst>
    <p:sldLayoutId id="2147483653" r:id="rId1"/>
    <p:sldLayoutId id="2147483655" r:id="rId2"/>
    <p:sldLayoutId id="2147483656" r:id="rId3"/>
    <p:sldLayoutId id="2147483658" r:id="rId4"/>
    <p:sldLayoutId id="2147483706" r:id="rId5"/>
    <p:sldLayoutId id="2147483705" r:id="rId6"/>
    <p:sldLayoutId id="2147483704" r:id="rId7"/>
    <p:sldLayoutId id="2147483703" r:id="rId8"/>
    <p:sldLayoutId id="2147483702" r:id="rId9"/>
    <p:sldLayoutId id="2147483701" r:id="rId10"/>
    <p:sldLayoutId id="2147483700" r:id="rId11"/>
    <p:sldLayoutId id="2147483672" r:id="rId12"/>
    <p:sldLayoutId id="2147483707" r:id="rId13"/>
    <p:sldLayoutId id="2147483745" r:id="rId14"/>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4.wav"/><Relationship Id="rId7" Type="http://schemas.openxmlformats.org/officeDocument/2006/relationships/image" Target="../media/image29.png"/><Relationship Id="rId12" Type="http://schemas.openxmlformats.org/officeDocument/2006/relationships/audio" Target="../media/audio4.wav"/><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28.png"/><Relationship Id="rId11" Type="http://schemas.openxmlformats.org/officeDocument/2006/relationships/audio" Target="../media/audio2.wav"/><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4.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sv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0.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0.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2.wmf"/><Relationship Id="rId5" Type="http://schemas.openxmlformats.org/officeDocument/2006/relationships/image" Target="../media/image43.png"/><Relationship Id="rId4" Type="http://schemas.openxmlformats.org/officeDocument/2006/relationships/audio" Target="../media/audio4.wav"/></Relationships>
</file>

<file path=ppt/slides/_rels/slide3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0.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47.svg"/><Relationship Id="rId5" Type="http://schemas.openxmlformats.org/officeDocument/2006/relationships/image" Target="../media/image45.png"/><Relationship Id="rId4" Type="http://schemas.openxmlformats.org/officeDocument/2006/relationships/image" Target="../media/image14.sv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0.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20" name="Freeform 2">
            <a:extLst>
              <a:ext uri="{FF2B5EF4-FFF2-40B4-BE49-F238E27FC236}">
                <a16:creationId xmlns:a16="http://schemas.microsoft.com/office/drawing/2014/main" id="{E3333255-0381-44BB-A1E7-32BC30EDEA38}"/>
              </a:ext>
            </a:extLst>
          </p:cNvPr>
          <p:cNvSpPr/>
          <p:nvPr/>
        </p:nvSpPr>
        <p:spPr>
          <a:xfrm>
            <a:off x="0" y="-21720"/>
            <a:ext cx="9144000" cy="5165220"/>
          </a:xfrm>
          <a:custGeom>
            <a:avLst/>
            <a:gdLst/>
            <a:ahLst/>
            <a:cxnLst/>
            <a:rect l="l" t="t" r="r" b="b"/>
            <a:pathLst>
              <a:path w="18858730" h="14545301">
                <a:moveTo>
                  <a:pt x="0" y="0"/>
                </a:moveTo>
                <a:lnTo>
                  <a:pt x="18858730" y="0"/>
                </a:lnTo>
                <a:lnTo>
                  <a:pt x="18858730" y="14545300"/>
                </a:lnTo>
                <a:lnTo>
                  <a:pt x="0" y="14545300"/>
                </a:lnTo>
                <a:lnTo>
                  <a:pt x="0" y="0"/>
                </a:lnTo>
                <a:close/>
              </a:path>
            </a:pathLst>
          </a:custGeom>
          <a:blipFill>
            <a:blip r:embed="rId3"/>
            <a:stretch>
              <a:fillRect l="-5969" t="-23328" r="-5095" b="-28782"/>
            </a:stretch>
          </a:blipFill>
        </p:spPr>
        <p:txBody>
          <a:bodyPr/>
          <a:lstStyle/>
          <a:p>
            <a:endParaRPr lang="en-US"/>
          </a:p>
        </p:txBody>
      </p:sp>
      <p:grpSp>
        <p:nvGrpSpPr>
          <p:cNvPr id="14" name="Group 13">
            <a:extLst>
              <a:ext uri="{FF2B5EF4-FFF2-40B4-BE49-F238E27FC236}">
                <a16:creationId xmlns:a16="http://schemas.microsoft.com/office/drawing/2014/main" id="{CADF0BB5-602B-4551-BC7D-A25F83F27BFD}"/>
              </a:ext>
            </a:extLst>
          </p:cNvPr>
          <p:cNvGrpSpPr/>
          <p:nvPr/>
        </p:nvGrpSpPr>
        <p:grpSpPr>
          <a:xfrm>
            <a:off x="3097438" y="141392"/>
            <a:ext cx="2949124" cy="773166"/>
            <a:chOff x="7886702" y="711838"/>
            <a:chExt cx="3285871" cy="773166"/>
          </a:xfrm>
        </p:grpSpPr>
        <p:sp>
          <p:nvSpPr>
            <p:cNvPr id="15" name="TextBox 14">
              <a:extLst>
                <a:ext uri="{FF2B5EF4-FFF2-40B4-BE49-F238E27FC236}">
                  <a16:creationId xmlns:a16="http://schemas.microsoft.com/office/drawing/2014/main" id="{31CB8CB6-96F6-4895-9388-02333842E5C4}"/>
                </a:ext>
              </a:extLst>
            </p:cNvPr>
            <p:cNvSpPr txBox="1"/>
            <p:nvPr/>
          </p:nvSpPr>
          <p:spPr>
            <a:xfrm>
              <a:off x="7896752" y="715563"/>
              <a:ext cx="327582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err="1">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Tiếng</a:t>
              </a:r>
              <a:r>
                <a:rPr lang="en-US" sz="4400" dirty="0">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 </a:t>
              </a:r>
              <a:r>
                <a:rPr lang="en-US" sz="4400" dirty="0" err="1">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Việt</a:t>
              </a:r>
              <a:endParaRPr lang="en-US" sz="4400" dirty="0">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endParaRPr>
            </a:p>
          </p:txBody>
        </p:sp>
        <p:sp>
          <p:nvSpPr>
            <p:cNvPr id="16" name="TextBox 15">
              <a:extLst>
                <a:ext uri="{FF2B5EF4-FFF2-40B4-BE49-F238E27FC236}">
                  <a16:creationId xmlns:a16="http://schemas.microsoft.com/office/drawing/2014/main" id="{0FFFC797-89E5-445C-B748-342F3759930C}"/>
                </a:ext>
              </a:extLst>
            </p:cNvPr>
            <p:cNvSpPr txBox="1"/>
            <p:nvPr/>
          </p:nvSpPr>
          <p:spPr>
            <a:xfrm>
              <a:off x="7886702" y="711838"/>
              <a:ext cx="327582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F93B6B"/>
                  </a:solidFill>
                  <a:latin typeface="UTM Edwardian" panose="02040603050506020204" pitchFamily="18" charset="0"/>
                </a:rPr>
                <a:t>Tiếng Việt</a:t>
              </a:r>
            </a:p>
          </p:txBody>
        </p:sp>
      </p:grpSp>
      <p:sp>
        <p:nvSpPr>
          <p:cNvPr id="19" name="TextBox 18">
            <a:extLst>
              <a:ext uri="{FF2B5EF4-FFF2-40B4-BE49-F238E27FC236}">
                <a16:creationId xmlns:a16="http://schemas.microsoft.com/office/drawing/2014/main" id="{CF1D699A-958A-4D66-8CEC-47EC53E80C23}"/>
              </a:ext>
            </a:extLst>
          </p:cNvPr>
          <p:cNvSpPr txBox="1"/>
          <p:nvPr/>
        </p:nvSpPr>
        <p:spPr>
          <a:xfrm>
            <a:off x="608592" y="2973051"/>
            <a:ext cx="7935835" cy="1683537"/>
          </a:xfrm>
          <a:prstGeom prst="rect">
            <a:avLst/>
          </a:prstGeom>
          <a:noFill/>
        </p:spPr>
        <p:txBody>
          <a:bodyPr wrap="square" rtlCol="0">
            <a:prstTxWarp prst="textArchUp">
              <a:avLst/>
            </a:prstTxWarp>
            <a:spAutoFit/>
          </a:bodyPr>
          <a:lstStyle/>
          <a:p>
            <a:pPr marL="571500" indent="-571500" algn="ctr">
              <a:lnSpc>
                <a:spcPct val="120000"/>
              </a:lnSpc>
              <a:buFont typeface="SVN-ARCO Typography" panose="020B0603050302020204" pitchFamily="34" charset="2"/>
              <a:buChar char="T"/>
            </a:pPr>
            <a:r>
              <a:rPr lang="en-US" sz="4400" b="1" dirty="0" smtClean="0">
                <a:ln w="19050">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BÀI </a:t>
            </a:r>
            <a:r>
              <a:rPr lang="en-US" sz="4400" b="1" dirty="0" smtClean="0">
                <a:ln w="19050">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ĐỌC 4: </a:t>
            </a:r>
          </a:p>
          <a:p>
            <a:pPr marL="571500" indent="-571500" algn="ctr">
              <a:lnSpc>
                <a:spcPct val="120000"/>
              </a:lnSpc>
              <a:buFont typeface="SVN-ARCO Typography" panose="020B0603050302020204" pitchFamily="34" charset="2"/>
              <a:buChar char="T"/>
            </a:pPr>
            <a:r>
              <a:rPr lang="en-US" sz="3200" b="1" dirty="0" smtClean="0">
                <a:ln w="19050">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BẠN MUỐN LÊN MẶT TRĂNG</a:t>
            </a:r>
            <a:endParaRPr lang="en-US" sz="3200" b="1" dirty="0">
              <a:ln w="19050">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39568"/>
            <a:ext cx="8538210" cy="44646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B131DD5-8F73-4D61-9DFC-ACA78EF7553E}"/>
              </a:ext>
            </a:extLst>
          </p:cNvPr>
          <p:cNvSpPr/>
          <p:nvPr/>
        </p:nvSpPr>
        <p:spPr>
          <a:xfrm>
            <a:off x="184232" y="345026"/>
            <a:ext cx="8538210" cy="954107"/>
          </a:xfrm>
          <a:prstGeom prst="rect">
            <a:avLst/>
          </a:prstGeom>
        </p:spPr>
        <p:txBody>
          <a:bodyPr wrap="square">
            <a:spAutoFit/>
          </a:bodyPr>
          <a:lstStyle/>
          <a:p>
            <a:pPr algn="ctr"/>
            <a:r>
              <a:rPr lang="en-US" b="1" dirty="0" smtClean="0"/>
              <a:t> </a:t>
            </a:r>
            <a:r>
              <a:rPr lang="en-US" sz="2800" b="1" dirty="0" smtClean="0">
                <a:latin typeface="Times New Roman" panose="02020603050405020304" pitchFamily="18" charset="0"/>
                <a:cs typeface="Times New Roman" panose="02020603050405020304" pitchFamily="18" charset="0"/>
              </a:rPr>
              <a:t>ĐỌC MẪU</a:t>
            </a:r>
            <a:endParaRPr lang="en-US" sz="2800" dirty="0">
              <a:latin typeface="Times New Roman" panose="02020603050405020304" pitchFamily="18" charset="0"/>
              <a:cs typeface="Times New Roman" panose="02020603050405020304" pitchFamily="18" charset="0"/>
            </a:endParaRPr>
          </a:p>
          <a:p>
            <a:pPr algn="ctr"/>
            <a:endParaRPr lang="vi-VN" sz="2800" b="1" i="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B131DD5-8F73-4D61-9DFC-ACA78EF7553E}"/>
              </a:ext>
            </a:extLst>
          </p:cNvPr>
          <p:cNvSpPr/>
          <p:nvPr/>
        </p:nvSpPr>
        <p:spPr>
          <a:xfrm>
            <a:off x="449826" y="822079"/>
            <a:ext cx="8538210" cy="3539430"/>
          </a:xfrm>
          <a:prstGeom prst="rect">
            <a:avLst/>
          </a:prstGeom>
        </p:spPr>
        <p:txBody>
          <a:bodyPr wrap="square">
            <a:spAutoFit/>
          </a:bodyPr>
          <a:lstStyle/>
          <a:p>
            <a:r>
              <a:rPr lang="en-US" b="1" dirty="0" smtClean="0"/>
              <a:t>                                                    </a:t>
            </a:r>
            <a:r>
              <a:rPr lang="vi-VN" sz="1600" b="1" dirty="0" smtClean="0">
                <a:latin typeface="Times New Roman" panose="02020603050405020304" pitchFamily="18" charset="0"/>
                <a:cs typeface="Times New Roman" panose="02020603050405020304" pitchFamily="18" charset="0"/>
              </a:rPr>
              <a:t>Bạn </a:t>
            </a:r>
            <a:r>
              <a:rPr lang="vi-VN" sz="1600" b="1" dirty="0">
                <a:latin typeface="Times New Roman" panose="02020603050405020304" pitchFamily="18" charset="0"/>
                <a:cs typeface="Times New Roman" panose="02020603050405020304" pitchFamily="18" charset="0"/>
              </a:rPr>
              <a:t>muốn lên Mặt Trăng?</a:t>
            </a:r>
            <a:endParaRPr lang="vi-VN"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      </a:t>
            </a:r>
            <a:r>
              <a:rPr lang="vi-VN" sz="1600" dirty="0" smtClean="0">
                <a:latin typeface="Times New Roman" panose="02020603050405020304" pitchFamily="18" charset="0"/>
                <a:cs typeface="Times New Roman" panose="02020603050405020304" pitchFamily="18" charset="0"/>
              </a:rPr>
              <a:t>Mặt </a:t>
            </a:r>
            <a:r>
              <a:rPr lang="vi-VN" sz="1600" dirty="0">
                <a:latin typeface="Times New Roman" panose="02020603050405020304" pitchFamily="18" charset="0"/>
                <a:cs typeface="Times New Roman" panose="02020603050405020304" pitchFamily="18" charset="0"/>
              </a:rPr>
              <a:t>Trăng xa hơn rất nhiều so với chúng ta tưởng. Đi bộ sẽ mất 100 năm. Bay bằng khí cầu: 2 năm rưỡi. Ngồi tàu hoả cao tốc: 55 ngày. Đi bằng máy bay phản lực: cần nửa tháng.</a:t>
            </a:r>
          </a:p>
          <a:p>
            <a:r>
              <a:rPr lang="vi-VN" sz="1600" dirty="0">
                <a:latin typeface="Times New Roman" panose="02020603050405020304" pitchFamily="18" charset="0"/>
                <a:cs typeface="Times New Roman" panose="02020603050405020304" pitchFamily="18" charset="0"/>
              </a:rPr>
              <a:t>Tính ra, đi máy bay là nhanh nhất. Vậy thì chúng mình lên máy bay và xuất phát thôi. Nhưng sao không rời khỏi Trái Đất được nhỉ? Thật tiếc là máy bay chỉ có thể bay tới độ cao 30 ki-lô-mét </a:t>
            </a:r>
            <a:r>
              <a:rPr lang="vi-VN" sz="1600" i="1" dirty="0">
                <a:latin typeface="Times New Roman" panose="02020603050405020304" pitchFamily="18" charset="0"/>
                <a:cs typeface="Times New Roman" panose="02020603050405020304" pitchFamily="18" charset="0"/>
              </a:rPr>
              <a:t>–</a:t>
            </a:r>
            <a:r>
              <a:rPr lang="vi-VN" sz="1600" dirty="0">
                <a:latin typeface="Times New Roman" panose="02020603050405020304" pitchFamily="18" charset="0"/>
                <a:cs typeface="Times New Roman" panose="02020603050405020304" pitchFamily="18" charset="0"/>
              </a:rPr>
              <a:t> nơi còn đủ không khí. Sức hút của Trái Đất cũng là nguyên nhân khiến máy bay không thể bay cao hơn.</a:t>
            </a:r>
          </a:p>
          <a:p>
            <a:r>
              <a:rPr lang="vi-VN" sz="1600" dirty="0">
                <a:latin typeface="Times New Roman" panose="02020603050405020304" pitchFamily="18" charset="0"/>
                <a:cs typeface="Times New Roman" panose="02020603050405020304" pitchFamily="18" charset="0"/>
              </a:rPr>
              <a:t>Để bay đến Mặt Trăng, cần một phương tiện có thể hoạt động ở cả những nơi không có không khí và thắng được sức hút của Trái Đất. Con người đã sáng tạo ra phương tiện đó: tên lửa. Tên lửa nặng gần 3.000 tấn, cao hơn 100 mét và có đường kính hơn 10 mét. Cổng kềnh như vậy nhưng với tốc độ 11,2 ki-lô-mét/ giây, tên lửa có thể đưa tàu vũ trụ tới Mặt Trăng. Dù tính cả một đêm nghỉ lại Mặt Trăng, bạn chỉ mất 8 ngày để đi và về. Bạn đã sẵn sàng chưa? Hãy rèn luyện sức khoẻ để chuẩn bị lên đường nhé!</a:t>
            </a:r>
          </a:p>
          <a:p>
            <a:pPr algn="r"/>
            <a:r>
              <a:rPr lang="vi-VN" sz="1600" b="1" i="1" dirty="0">
                <a:solidFill>
                  <a:schemeClr val="accent4">
                    <a:lumMod val="75000"/>
                  </a:schemeClr>
                </a:solidFill>
                <a:latin typeface="Times New Roman" panose="02020603050405020304" pitchFamily="18" charset="0"/>
                <a:cs typeface="Times New Roman" panose="02020603050405020304" pitchFamily="18" charset="0"/>
              </a:rPr>
              <a:t>Theo MÁT-SƯ-Ô-CA TÔ-RƯ (Trần Bảo Ngọc dịch)</a:t>
            </a:r>
          </a:p>
          <a:p>
            <a:pPr algn="ctr"/>
            <a:r>
              <a:rPr lang="en-US" sz="1600" b="1" dirty="0" smtClean="0">
                <a:latin typeface="Times New Roman" panose="02020603050405020304" pitchFamily="18" charset="0"/>
                <a:cs typeface="Times New Roman" panose="02020603050405020304" pitchFamily="18" charset="0"/>
              </a:rPr>
              <a:t>.</a:t>
            </a:r>
            <a:endParaRPr lang="vi-VN" sz="1600" b="1" i="1"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4627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8030A87-BCCB-4262-88A2-144DA60CEFE1}"/>
              </a:ext>
            </a:extLst>
          </p:cNvPr>
          <p:cNvSpPr/>
          <p:nvPr/>
        </p:nvSpPr>
        <p:spPr>
          <a:xfrm>
            <a:off x="0" y="-1"/>
            <a:ext cx="9144000" cy="5143501"/>
          </a:xfrm>
          <a:custGeom>
            <a:avLst/>
            <a:gdLst/>
            <a:ahLst/>
            <a:cxnLst/>
            <a:rect l="l" t="t" r="r" b="b"/>
            <a:pathLst>
              <a:path w="18288000" h="13101521">
                <a:moveTo>
                  <a:pt x="0" y="0"/>
                </a:moveTo>
                <a:lnTo>
                  <a:pt x="18288000" y="0"/>
                </a:lnTo>
                <a:lnTo>
                  <a:pt x="18288000" y="13101521"/>
                </a:lnTo>
                <a:lnTo>
                  <a:pt x="0" y="13101521"/>
                </a:lnTo>
                <a:lnTo>
                  <a:pt x="0" y="0"/>
                </a:lnTo>
                <a:close/>
              </a:path>
            </a:pathLst>
          </a:custGeom>
          <a:blipFill>
            <a:blip r:embed="rId3"/>
            <a:stretch>
              <a:fillRect l="-1079"/>
            </a:stretch>
          </a:blipFill>
        </p:spPr>
      </p:sp>
      <p:sp>
        <p:nvSpPr>
          <p:cNvPr id="13" name="Freeform 3">
            <a:extLst>
              <a:ext uri="{FF2B5EF4-FFF2-40B4-BE49-F238E27FC236}">
                <a16:creationId xmlns:a16="http://schemas.microsoft.com/office/drawing/2014/main" id="{461F2A90-5549-4457-A1E5-F3FA94D033C5}"/>
              </a:ext>
            </a:extLst>
          </p:cNvPr>
          <p:cNvSpPr/>
          <p:nvPr/>
        </p:nvSpPr>
        <p:spPr>
          <a:xfrm>
            <a:off x="6611585" y="1257300"/>
            <a:ext cx="2238501" cy="3649435"/>
          </a:xfrm>
          <a:custGeom>
            <a:avLst/>
            <a:gdLst/>
            <a:ahLst/>
            <a:cxnLst/>
            <a:rect l="l" t="t" r="r" b="b"/>
            <a:pathLst>
              <a:path w="5256657" h="8229600">
                <a:moveTo>
                  <a:pt x="0" y="0"/>
                </a:moveTo>
                <a:lnTo>
                  <a:pt x="5256657" y="0"/>
                </a:lnTo>
                <a:lnTo>
                  <a:pt x="5256657" y="8229600"/>
                </a:lnTo>
                <a:lnTo>
                  <a:pt x="0" y="8229600"/>
                </a:lnTo>
                <a:lnTo>
                  <a:pt x="0" y="0"/>
                </a:lnTo>
                <a:close/>
              </a:path>
            </a:pathLst>
          </a:custGeom>
          <a:blipFill>
            <a:blip r:embed="rId4"/>
            <a:stretch>
              <a:fillRect/>
            </a:stretch>
          </a:blipFill>
        </p:spPr>
      </p:sp>
      <p:sp>
        <p:nvSpPr>
          <p:cNvPr id="14" name="Freeform 4">
            <a:extLst>
              <a:ext uri="{FF2B5EF4-FFF2-40B4-BE49-F238E27FC236}">
                <a16:creationId xmlns:a16="http://schemas.microsoft.com/office/drawing/2014/main" id="{27DE89B2-6F15-4944-8A9D-0FF983336467}"/>
              </a:ext>
            </a:extLst>
          </p:cNvPr>
          <p:cNvSpPr/>
          <p:nvPr/>
        </p:nvSpPr>
        <p:spPr>
          <a:xfrm>
            <a:off x="3509737" y="3328623"/>
            <a:ext cx="1879189" cy="1462156"/>
          </a:xfrm>
          <a:custGeom>
            <a:avLst/>
            <a:gdLst/>
            <a:ahLst/>
            <a:cxnLst/>
            <a:rect l="l" t="t" r="r" b="b"/>
            <a:pathLst>
              <a:path w="4862393" h="4114800">
                <a:moveTo>
                  <a:pt x="0" y="0"/>
                </a:moveTo>
                <a:lnTo>
                  <a:pt x="4862393" y="0"/>
                </a:lnTo>
                <a:lnTo>
                  <a:pt x="486239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5">
            <a:extLst>
              <a:ext uri="{FF2B5EF4-FFF2-40B4-BE49-F238E27FC236}">
                <a16:creationId xmlns:a16="http://schemas.microsoft.com/office/drawing/2014/main" id="{7720D510-5684-450F-8B52-5BF797160F17}"/>
              </a:ext>
            </a:extLst>
          </p:cNvPr>
          <p:cNvSpPr/>
          <p:nvPr/>
        </p:nvSpPr>
        <p:spPr>
          <a:xfrm flipH="1">
            <a:off x="145489" y="1257300"/>
            <a:ext cx="2238501" cy="3649436"/>
          </a:xfrm>
          <a:custGeom>
            <a:avLst/>
            <a:gdLst/>
            <a:ahLst/>
            <a:cxnLst/>
            <a:rect l="l" t="t" r="r" b="b"/>
            <a:pathLst>
              <a:path w="5246370" h="8229600">
                <a:moveTo>
                  <a:pt x="0" y="0"/>
                </a:moveTo>
                <a:lnTo>
                  <a:pt x="5246370" y="0"/>
                </a:lnTo>
                <a:lnTo>
                  <a:pt x="5246370" y="8229600"/>
                </a:lnTo>
                <a:lnTo>
                  <a:pt x="0" y="8229600"/>
                </a:lnTo>
                <a:lnTo>
                  <a:pt x="0" y="0"/>
                </a:lnTo>
                <a:close/>
              </a:path>
            </a:pathLst>
          </a:custGeom>
          <a:blipFill>
            <a:blip r:embed="rId7"/>
            <a:stretch>
              <a:fillRect/>
            </a:stretch>
          </a:blipFill>
        </p:spPr>
        <p:txBody>
          <a:bodyPr/>
          <a:lstStyle/>
          <a:p>
            <a:endParaRPr lang="en-US"/>
          </a:p>
        </p:txBody>
      </p:sp>
      <p:sp>
        <p:nvSpPr>
          <p:cNvPr id="2" name="Rounded Rectangle 1"/>
          <p:cNvSpPr/>
          <p:nvPr/>
        </p:nvSpPr>
        <p:spPr>
          <a:xfrm>
            <a:off x="244549" y="318977"/>
            <a:ext cx="8605537" cy="466218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2">
            <a:extLst>
              <a:ext uri="{FF2B5EF4-FFF2-40B4-BE49-F238E27FC236}">
                <a16:creationId xmlns:a16="http://schemas.microsoft.com/office/drawing/2014/main" id="{8C336B5E-5E3B-E773-B861-1579BC2E9A51}"/>
              </a:ext>
            </a:extLst>
          </p:cNvPr>
          <p:cNvSpPr txBox="1"/>
          <p:nvPr/>
        </p:nvSpPr>
        <p:spPr>
          <a:xfrm>
            <a:off x="2472165" y="156641"/>
            <a:ext cx="3954331" cy="715089"/>
          </a:xfrm>
          <a:prstGeom prst="roundRect">
            <a:avLst/>
          </a:prstGeom>
          <a:solidFill>
            <a:srgbClr val="E0FFC1"/>
          </a:solidFill>
          <a:ln w="38100">
            <a:solidFill>
              <a:srgbClr val="00B050"/>
            </a:solidFill>
          </a:ln>
        </p:spPr>
        <p:txBody>
          <a:bodyPr wrap="square" rtlCol="0">
            <a:spAutoFit/>
          </a:bodyPr>
          <a:lstStyle/>
          <a:p>
            <a:pPr algn="just" defTabSz="685800">
              <a:buClrTx/>
              <a:defRPr/>
            </a:pPr>
            <a:r>
              <a:rPr lang="en-US" sz="3600" b="1" kern="1200" dirty="0">
                <a:solidFill>
                  <a:prstClr val="black"/>
                </a:solidFill>
                <a:latin typeface="Calibri" panose="020F0502020204030204"/>
                <a:ea typeface="Roboto" panose="02000000000000000000" pitchFamily="2" charset="0"/>
                <a:cs typeface="+mn-cs"/>
              </a:rPr>
              <a:t>   </a:t>
            </a:r>
            <a:r>
              <a:rPr lang="en-US" sz="3600" b="1" dirty="0" err="1">
                <a:solidFill>
                  <a:prstClr val="black"/>
                </a:solidFill>
                <a:latin typeface="Calibri" panose="020F0502020204030204"/>
                <a:ea typeface="Roboto" panose="02000000000000000000" pitchFamily="2" charset="0"/>
              </a:rPr>
              <a:t>Giải</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nghĩa</a:t>
            </a:r>
            <a:r>
              <a:rPr lang="en-US" sz="3600" b="1" kern="1200" dirty="0">
                <a:solidFill>
                  <a:prstClr val="black"/>
                </a:solidFill>
                <a:latin typeface="Calibri" panose="020F0502020204030204"/>
                <a:ea typeface="Roboto" panose="02000000000000000000" pitchFamily="2" charset="0"/>
                <a:cs typeface="+mn-cs"/>
              </a:rPr>
              <a:t> </a:t>
            </a:r>
            <a:r>
              <a:rPr lang="en-US" sz="3600" b="1" kern="1200" dirty="0" err="1">
                <a:solidFill>
                  <a:prstClr val="black"/>
                </a:solidFill>
                <a:latin typeface="Calibri" panose="020F0502020204030204"/>
                <a:ea typeface="Roboto" panose="02000000000000000000" pitchFamily="2" charset="0"/>
                <a:cs typeface="+mn-cs"/>
              </a:rPr>
              <a:t>từ</a:t>
            </a:r>
            <a:r>
              <a:rPr lang="en-US" sz="3600" b="1" kern="1200" dirty="0">
                <a:solidFill>
                  <a:prstClr val="black"/>
                </a:solidFill>
                <a:latin typeface="Calibri" panose="020F0502020204030204"/>
                <a:ea typeface="Roboto" panose="02000000000000000000" pitchFamily="2" charset="0"/>
                <a:cs typeface="+mn-cs"/>
              </a:rPr>
              <a:t> </a:t>
            </a:r>
            <a:r>
              <a:rPr lang="en-US" sz="3600" b="1" kern="1200" dirty="0" err="1">
                <a:solidFill>
                  <a:prstClr val="black"/>
                </a:solidFill>
                <a:latin typeface="Calibri" panose="020F0502020204030204"/>
                <a:ea typeface="Roboto" panose="02000000000000000000" pitchFamily="2" charset="0"/>
                <a:cs typeface="+mn-cs"/>
              </a:rPr>
              <a:t>khó</a:t>
            </a:r>
            <a:endParaRPr lang="en-US" sz="3600" b="1" kern="1200" dirty="0">
              <a:solidFill>
                <a:prstClr val="black"/>
              </a:solidFill>
              <a:latin typeface="Calibri" panose="020F0502020204030204"/>
              <a:ea typeface="Roboto" panose="02000000000000000000" pitchFamily="2" charset="0"/>
              <a:cs typeface="+mn-cs"/>
            </a:endParaRPr>
          </a:p>
        </p:txBody>
      </p:sp>
      <p:sp>
        <p:nvSpPr>
          <p:cNvPr id="11" name="TextBox 30">
            <a:extLst>
              <a:ext uri="{FF2B5EF4-FFF2-40B4-BE49-F238E27FC236}">
                <a16:creationId xmlns:a16="http://schemas.microsoft.com/office/drawing/2014/main" id="{5567DD0B-46BF-40FE-0691-3B8D2D7D4B84}"/>
              </a:ext>
            </a:extLst>
          </p:cNvPr>
          <p:cNvSpPr txBox="1"/>
          <p:nvPr/>
        </p:nvSpPr>
        <p:spPr>
          <a:xfrm>
            <a:off x="2958838" y="1028372"/>
            <a:ext cx="2980983" cy="578882"/>
          </a:xfrm>
          <a:prstGeom prst="roundRect">
            <a:avLst/>
          </a:prstGeom>
          <a:solidFill>
            <a:srgbClr val="FFFF99"/>
          </a:solidFill>
          <a:ln w="38100">
            <a:solidFill>
              <a:srgbClr val="FFC000"/>
            </a:solidFill>
          </a:ln>
        </p:spPr>
        <p:txBody>
          <a:bodyPr wrap="square" rtlCol="0">
            <a:spAutoFit/>
          </a:bodyPr>
          <a:lstStyle/>
          <a:p>
            <a:pPr lvl="0" algn="ctr"/>
            <a:r>
              <a:rPr lang="en-US" sz="2800" b="1" dirty="0" err="1">
                <a:latin typeface="Times New Roman" panose="02020603050405020304" pitchFamily="18" charset="0"/>
                <a:cs typeface="Times New Roman" panose="02020603050405020304" pitchFamily="18" charset="0"/>
              </a:rPr>
              <a:t>T</a:t>
            </a:r>
            <a:r>
              <a:rPr lang="en-US" sz="2800" b="1" dirty="0" err="1" smtClean="0">
                <a:latin typeface="Times New Roman" panose="02020603050405020304" pitchFamily="18" charset="0"/>
                <a:cs typeface="Times New Roman" panose="02020603050405020304" pitchFamily="18" charset="0"/>
              </a:rPr>
              <a:t>àu</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tốc</a:t>
            </a:r>
            <a:endParaRPr lang="en-US" sz="2800" b="1" kern="1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3" name="Down Arrow 2"/>
          <p:cNvSpPr/>
          <p:nvPr/>
        </p:nvSpPr>
        <p:spPr>
          <a:xfrm>
            <a:off x="4284921" y="1669312"/>
            <a:ext cx="287079" cy="414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TextBox 30">
            <a:extLst>
              <a:ext uri="{FF2B5EF4-FFF2-40B4-BE49-F238E27FC236}">
                <a16:creationId xmlns:a16="http://schemas.microsoft.com/office/drawing/2014/main" id="{5567DD0B-46BF-40FE-0691-3B8D2D7D4B84}"/>
              </a:ext>
            </a:extLst>
          </p:cNvPr>
          <p:cNvSpPr txBox="1"/>
          <p:nvPr/>
        </p:nvSpPr>
        <p:spPr>
          <a:xfrm>
            <a:off x="818707" y="2178496"/>
            <a:ext cx="7400259" cy="1293971"/>
          </a:xfrm>
          <a:prstGeom prst="roundRect">
            <a:avLst/>
          </a:prstGeom>
          <a:solidFill>
            <a:srgbClr val="FFFF99"/>
          </a:solidFill>
          <a:ln w="38100">
            <a:solidFill>
              <a:srgbClr val="FFC000"/>
            </a:solidFill>
          </a:ln>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a:t>
            </a:r>
            <a:r>
              <a:rPr lang="en-US" i="1" dirty="0"/>
              <a:t> </a:t>
            </a:r>
            <a:r>
              <a:rPr lang="en-US" sz="2000" i="1" dirty="0" err="1">
                <a:latin typeface="Times New Roman" panose="02020603050405020304" pitchFamily="18" charset="0"/>
                <a:cs typeface="Times New Roman" panose="02020603050405020304" pitchFamily="18" charset="0"/>
              </a:rPr>
              <a:t>Tàu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hỏa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cao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tốc</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hỏa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khoảng</a:t>
            </a:r>
            <a:r>
              <a:rPr lang="en-US" sz="2000" dirty="0">
                <a:latin typeface="Times New Roman" panose="02020603050405020304" pitchFamily="18" charset="0"/>
                <a:cs typeface="Times New Roman" panose="02020603050405020304" pitchFamily="18" charset="0"/>
              </a:rPr>
              <a:t> 200 </a:t>
            </a:r>
            <a:r>
              <a:rPr lang="en-US" sz="2000" dirty="0" err="1">
                <a:latin typeface="Times New Roman" panose="02020603050405020304" pitchFamily="18" charset="0"/>
                <a:cs typeface="Times New Roman" panose="02020603050405020304" pitchFamily="18" charset="0"/>
              </a:rPr>
              <a:t>ki-lô-mét</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giờ</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600 </a:t>
            </a:r>
            <a:r>
              <a:rPr lang="en-US" sz="2000" dirty="0" err="1">
                <a:latin typeface="Times New Roman" panose="02020603050405020304" pitchFamily="18" charset="0"/>
                <a:cs typeface="Times New Roman" panose="02020603050405020304" pitchFamily="18" charset="0"/>
              </a:rPr>
              <a:t>ki-lô-mét</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giờ</a:t>
            </a:r>
            <a:r>
              <a:rPr lang="en-US" sz="2000" dirty="0">
                <a:latin typeface="Times New Roman" panose="02020603050405020304" pitchFamily="18" charset="0"/>
                <a:cs typeface="Times New Roman" panose="02020603050405020304" pitchFamily="18" charset="0"/>
              </a:rPr>
              <a:t>. </a:t>
            </a:r>
          </a:p>
          <a:p>
            <a:pPr lvl="0" algn="ctr"/>
            <a:endParaRPr lang="en-US" sz="2000" b="1" kern="1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5349072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900" decel="100000" fill="hold"/>
                                        <p:tgtEl>
                                          <p:spTgt spid="1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900" decel="100000" fill="hold"/>
                                        <p:tgtEl>
                                          <p:spTgt spid="19"/>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2" name="TextBox 30">
            <a:extLst>
              <a:ext uri="{FF2B5EF4-FFF2-40B4-BE49-F238E27FC236}">
                <a16:creationId xmlns:a16="http://schemas.microsoft.com/office/drawing/2014/main" id="{5567DD0B-46BF-40FE-0691-3B8D2D7D4B84}"/>
              </a:ext>
            </a:extLst>
          </p:cNvPr>
          <p:cNvSpPr txBox="1"/>
          <p:nvPr/>
        </p:nvSpPr>
        <p:spPr>
          <a:xfrm>
            <a:off x="377190" y="382191"/>
            <a:ext cx="8446770" cy="4597003"/>
          </a:xfrm>
          <a:prstGeom prst="roundRect">
            <a:avLst/>
          </a:prstGeom>
          <a:solidFill>
            <a:schemeClr val="tx1">
              <a:lumMod val="20000"/>
              <a:lumOff val="80000"/>
            </a:schemeClr>
          </a:solidFill>
          <a:ln w="38100">
            <a:solidFill>
              <a:srgbClr val="FFC000"/>
            </a:solidFill>
          </a:ln>
        </p:spPr>
        <p:txBody>
          <a:bodyPr wrap="square" rtlCol="0">
            <a:spAutoFit/>
          </a:bodyPr>
          <a:lstStyle/>
          <a:p>
            <a:pPr algn="ctr"/>
            <a:r>
              <a:rPr lang="en-US" sz="3000" b="1" dirty="0">
                <a:solidFill>
                  <a:srgbClr val="FF0000"/>
                </a:solidFill>
                <a:latin typeface="Times New Roman" panose="02020603050405020304" pitchFamily="18" charset="0"/>
                <a:cs typeface="Times New Roman" panose="02020603050405020304" pitchFamily="18" charset="0"/>
              </a:rPr>
              <a:t>C</a:t>
            </a:r>
            <a:r>
              <a:rPr lang="en-US" sz="3000" b="1" dirty="0">
                <a:solidFill>
                  <a:srgbClr val="FF0000"/>
                </a:solidFill>
                <a:latin typeface="Times New Roman" panose="02020603050405020304" pitchFamily="18" charset="0"/>
                <a:cs typeface="Times New Roman" panose="02020603050405020304" pitchFamily="18" charset="0"/>
              </a:rPr>
              <a:t>hia </a:t>
            </a:r>
            <a:r>
              <a:rPr lang="en-US" sz="3000" b="1" dirty="0" err="1">
                <a:solidFill>
                  <a:srgbClr val="FF0000"/>
                </a:solidFill>
                <a:latin typeface="Times New Roman" panose="02020603050405020304" pitchFamily="18" charset="0"/>
                <a:cs typeface="Times New Roman" panose="02020603050405020304" pitchFamily="18" charset="0"/>
              </a:rPr>
              <a:t>đoạn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và</a:t>
            </a:r>
            <a:r>
              <a:rPr lang="en-US" sz="3000" b="1" dirty="0">
                <a:solidFill>
                  <a:srgbClr val="FF0000"/>
                </a:solidFill>
                <a:latin typeface="Times New Roman" panose="02020603050405020304" pitchFamily="18" charset="0"/>
                <a:cs typeface="Times New Roman" panose="02020603050405020304" pitchFamily="18" charset="0"/>
              </a:rPr>
              <a:t> </a:t>
            </a:r>
            <a:r>
              <a:rPr lang="vi-VN" sz="3000" b="1" dirty="0">
                <a:solidFill>
                  <a:srgbClr val="FF0000"/>
                </a:solidFill>
                <a:latin typeface="Times New Roman" panose="02020603050405020304" pitchFamily="18" charset="0"/>
                <a:cs typeface="Times New Roman" panose="02020603050405020304" pitchFamily="18" charset="0"/>
              </a:rPr>
              <a:t>đọc nối tiếp </a:t>
            </a:r>
            <a:r>
              <a:rPr lang="en-US" sz="3000" b="1" dirty="0" err="1">
                <a:solidFill>
                  <a:srgbClr val="FF0000"/>
                </a:solidFill>
                <a:latin typeface="Times New Roman" panose="02020603050405020304" pitchFamily="18" charset="0"/>
                <a:cs typeface="Times New Roman" panose="02020603050405020304" pitchFamily="18" charset="0"/>
              </a:rPr>
              <a:t>các</a:t>
            </a:r>
            <a:r>
              <a:rPr lang="vi-VN" sz="3000" b="1" dirty="0">
                <a:solidFill>
                  <a:srgbClr val="FF0000"/>
                </a:solidFill>
                <a:latin typeface="Times New Roman" panose="02020603050405020304" pitchFamily="18" charset="0"/>
                <a:cs typeface="Times New Roman" panose="02020603050405020304" pitchFamily="18" charset="0"/>
              </a:rPr>
              <a:t> đoạn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theo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nhóm</a:t>
            </a:r>
            <a:r>
              <a:rPr lang="vi-VN" sz="3000" b="1" dirty="0">
                <a:solidFill>
                  <a:srgbClr val="FF0000"/>
                </a:solidFill>
                <a:latin typeface="Times New Roman" panose="02020603050405020304" pitchFamily="18" charset="0"/>
                <a:cs typeface="Times New Roman" panose="02020603050405020304" pitchFamily="18" charset="0"/>
              </a:rPr>
              <a:t>. </a:t>
            </a:r>
            <a:endParaRPr lang="en-US" sz="3000" b="1" dirty="0">
              <a:solidFill>
                <a:srgbClr val="FF0000"/>
              </a:solidFill>
              <a:latin typeface="Times New Roman" panose="02020603050405020304" pitchFamily="18" charset="0"/>
              <a:cs typeface="Times New Roman" panose="02020603050405020304" pitchFamily="18" charset="0"/>
            </a:endParaRPr>
          </a:p>
          <a:p>
            <a:pPr algn="ctr"/>
            <a:endParaRPr lang="en-US" sz="3000" b="1" dirty="0">
              <a:solidFill>
                <a:srgbClr val="FF0000"/>
              </a:solidFill>
              <a:latin typeface="Times New Roman" panose="02020603050405020304" pitchFamily="18" charset="0"/>
              <a:cs typeface="Times New Roman" panose="02020603050405020304" pitchFamily="18" charset="0"/>
            </a:endParaRPr>
          </a:p>
          <a:p>
            <a:pPr algn="ctr"/>
            <a:endParaRPr lang="en-US" sz="3000" dirty="0">
              <a:latin typeface="Times New Roman" panose="02020603050405020304" pitchFamily="18" charset="0"/>
              <a:cs typeface="Times New Roman" panose="02020603050405020304" pitchFamily="18" charset="0"/>
            </a:endParaRPr>
          </a:p>
          <a:p>
            <a:pPr algn="ctr"/>
            <a:endParaRPr lang="en-US" sz="3000" dirty="0">
              <a:latin typeface="Times New Roman" panose="02020603050405020304" pitchFamily="18" charset="0"/>
              <a:cs typeface="Times New Roman" panose="02020603050405020304" pitchFamily="18" charset="0"/>
            </a:endParaRPr>
          </a:p>
          <a:p>
            <a:pPr algn="ctr"/>
            <a:endParaRPr lang="en-US" sz="3000" dirty="0">
              <a:latin typeface="Times New Roman" panose="02020603050405020304" pitchFamily="18" charset="0"/>
              <a:cs typeface="Times New Roman" panose="02020603050405020304" pitchFamily="18" charset="0"/>
            </a:endParaRPr>
          </a:p>
          <a:p>
            <a:pPr algn="ctr"/>
            <a:endParaRPr lang="en-US" sz="3000" dirty="0">
              <a:latin typeface="Times New Roman" panose="02020603050405020304" pitchFamily="18" charset="0"/>
              <a:cs typeface="Times New Roman" panose="02020603050405020304" pitchFamily="18" charset="0"/>
            </a:endParaRPr>
          </a:p>
          <a:p>
            <a:pPr algn="ctr"/>
            <a:endParaRPr lang="en-US" sz="3000" dirty="0">
              <a:latin typeface="Times New Roman" panose="02020603050405020304" pitchFamily="18" charset="0"/>
              <a:cs typeface="Times New Roman" panose="02020603050405020304" pitchFamily="18" charset="0"/>
            </a:endParaRPr>
          </a:p>
          <a:p>
            <a:pPr algn="ctr"/>
            <a:endParaRPr lang="en-US" sz="3000" dirty="0">
              <a:latin typeface="Times New Roman" panose="02020603050405020304" pitchFamily="18" charset="0"/>
              <a:cs typeface="Times New Roman" panose="02020603050405020304" pitchFamily="18" charset="0"/>
            </a:endParaRPr>
          </a:p>
          <a:p>
            <a:endParaRPr lang="en-US" sz="2400" kern="1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3" name="Hộp Văn bản 20">
            <a:extLst>
              <a:ext uri="{FF2B5EF4-FFF2-40B4-BE49-F238E27FC236}">
                <a16:creationId xmlns:a16="http://schemas.microsoft.com/office/drawing/2014/main" id="{6E929F3F-F06D-5A4B-ED25-55F20598C694}"/>
              </a:ext>
            </a:extLst>
          </p:cNvPr>
          <p:cNvSpPr txBox="1"/>
          <p:nvPr/>
        </p:nvSpPr>
        <p:spPr>
          <a:xfrm>
            <a:off x="594360" y="1226428"/>
            <a:ext cx="8081010" cy="2769989"/>
          </a:xfrm>
          <a:prstGeom prst="rect">
            <a:avLst/>
          </a:prstGeom>
          <a:noFill/>
        </p:spPr>
        <p:txBody>
          <a:bodyPr wrap="square">
            <a:spAutoFit/>
          </a:bodyPr>
          <a:lstStyle/>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đọc</a:t>
            </a:r>
            <a:r>
              <a:rPr lang="vi-VN" sz="3000" dirty="0">
                <a:latin typeface="Times New Roman" panose="02020603050405020304" pitchFamily="18" charset="0"/>
                <a:cs typeface="Times New Roman" panose="02020603050405020304" pitchFamily="18" charset="0"/>
              </a:rPr>
              <a:t> gồm </a:t>
            </a:r>
            <a:r>
              <a:rPr lang="en-US" sz="3000" dirty="0">
                <a:latin typeface="Times New Roman" panose="02020603050405020304" pitchFamily="18" charset="0"/>
                <a:cs typeface="Times New Roman" panose="02020603050405020304" pitchFamily="18" charset="0"/>
              </a:rPr>
              <a:t>4</a:t>
            </a:r>
            <a:r>
              <a:rPr lang="vi-VN" sz="3000" dirty="0">
                <a:latin typeface="Times New Roman" panose="02020603050405020304" pitchFamily="18" charset="0"/>
                <a:cs typeface="Times New Roman" panose="02020603050405020304" pitchFamily="18" charset="0"/>
              </a:rPr>
              <a:t> đoạn: </a:t>
            </a:r>
            <a:endParaRPr lang="en-US" sz="3000" dirty="0">
              <a:latin typeface="Times New Roman" panose="02020603050405020304" pitchFamily="18" charset="0"/>
              <a:cs typeface="Times New Roman" panose="02020603050405020304" pitchFamily="18" charset="0"/>
            </a:endParaRPr>
          </a:p>
          <a:p>
            <a:r>
              <a:rPr lang="vi-VN" sz="2400" b="1" dirty="0">
                <a:solidFill>
                  <a:schemeClr val="bg1">
                    <a:lumMod val="50000"/>
                  </a:schemeClr>
                </a:solidFill>
                <a:latin typeface="Times New Roman" panose="02020603050405020304" pitchFamily="18" charset="0"/>
                <a:cs typeface="Times New Roman" panose="02020603050405020304" pitchFamily="18" charset="0"/>
              </a:rPr>
              <a:t>+ Đoạn 1: </a:t>
            </a:r>
            <a:r>
              <a:rPr lang="vi-VN" sz="2400" b="1" dirty="0" smtClean="0">
                <a:solidFill>
                  <a:schemeClr val="bg1">
                    <a:lumMod val="50000"/>
                  </a:schemeClr>
                </a:solidFill>
                <a:latin typeface="Times New Roman" panose="02020603050405020304" pitchFamily="18" charset="0"/>
                <a:cs typeface="Times New Roman" panose="02020603050405020304" pitchFamily="18" charset="0"/>
              </a:rPr>
              <a:t> </a:t>
            </a:r>
            <a:r>
              <a:rPr lang="vi-VN" sz="2400" b="1" dirty="0">
                <a:solidFill>
                  <a:schemeClr val="bg1">
                    <a:lumMod val="10000"/>
                  </a:schemeClr>
                </a:solidFill>
                <a:latin typeface="Times New Roman" panose="02020603050405020304" pitchFamily="18" charset="0"/>
                <a:cs typeface="Times New Roman" panose="02020603050405020304" pitchFamily="18" charset="0"/>
              </a:rPr>
              <a:t>(từ đầu đến </a:t>
            </a:r>
            <a:r>
              <a:rPr lang="vi-VN"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cần</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nửa</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tháng</a:t>
            </a:r>
            <a:r>
              <a:rPr lang="vi-VN"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Giọng</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sôi</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nổi</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hào</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hứng</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gây</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sự</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tò</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mò</a:t>
            </a:r>
            <a:r>
              <a:rPr lang="en-US" sz="2400" b="1" dirty="0" smtClean="0">
                <a:solidFill>
                  <a:schemeClr val="bg1">
                    <a:lumMod val="10000"/>
                  </a:schemeClr>
                </a:solidFill>
                <a:latin typeface="Times New Roman" panose="02020603050405020304" pitchFamily="18" charset="0"/>
                <a:cs typeface="Times New Roman" panose="02020603050405020304" pitchFamily="18" charset="0"/>
              </a:rPr>
              <a:t>.</a:t>
            </a:r>
          </a:p>
          <a:p>
            <a:r>
              <a:rPr lang="en-US" sz="2400" b="1" dirty="0" smtClean="0">
                <a:solidFill>
                  <a:schemeClr val="bg1">
                    <a:lumMod val="50000"/>
                  </a:schemeClr>
                </a:solidFill>
                <a:latin typeface="Times New Roman" panose="02020603050405020304" pitchFamily="18" charset="0"/>
                <a:cs typeface="Times New Roman" panose="02020603050405020304" pitchFamily="18" charset="0"/>
              </a:rPr>
              <a:t>+ </a:t>
            </a:r>
            <a:r>
              <a:rPr lang="en-US" sz="2400" b="1" dirty="0" err="1">
                <a:solidFill>
                  <a:schemeClr val="bg1">
                    <a:lumMod val="50000"/>
                  </a:schemeClr>
                </a:solidFill>
                <a:latin typeface="Times New Roman" panose="02020603050405020304" pitchFamily="18" charset="0"/>
                <a:cs typeface="Times New Roman" panose="02020603050405020304" pitchFamily="18" charset="0"/>
              </a:rPr>
              <a:t>Đoạn</a:t>
            </a:r>
            <a:r>
              <a:rPr lang="en-US" sz="2400" b="1" dirty="0">
                <a:solidFill>
                  <a:schemeClr val="bg1">
                    <a:lumMod val="50000"/>
                  </a:schemeClr>
                </a:solidFill>
                <a:latin typeface="Times New Roman" panose="02020603050405020304" pitchFamily="18" charset="0"/>
                <a:cs typeface="Times New Roman" panose="02020603050405020304" pitchFamily="18" charset="0"/>
              </a:rPr>
              <a:t> 2: </a:t>
            </a:r>
            <a:r>
              <a:rPr lang="vi-VN" sz="2400" b="1" dirty="0">
                <a:solidFill>
                  <a:schemeClr val="bg1">
                    <a:lumMod val="10000"/>
                  </a:schemeClr>
                </a:solidFill>
                <a:latin typeface="Times New Roman" panose="02020603050405020304" pitchFamily="18" charset="0"/>
                <a:cs typeface="Times New Roman" panose="02020603050405020304" pitchFamily="18" charset="0"/>
              </a:rPr>
              <a:t>(từ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Tính</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ra</a:t>
            </a:r>
            <a:r>
              <a:rPr lang="vi-VN" sz="2400" b="1" i="1" dirty="0">
                <a:solidFill>
                  <a:schemeClr val="bg1">
                    <a:lumMod val="10000"/>
                  </a:schemeClr>
                </a:solidFill>
                <a:latin typeface="Times New Roman" panose="02020603050405020304" pitchFamily="18" charset="0"/>
                <a:cs typeface="Times New Roman" panose="02020603050405020304" pitchFamily="18" charset="0"/>
              </a:rPr>
              <a:t>...</a:t>
            </a:r>
            <a:r>
              <a:rPr lang="vi-VN" sz="2400" b="1" dirty="0">
                <a:solidFill>
                  <a:schemeClr val="bg1">
                    <a:lumMod val="10000"/>
                  </a:schemeClr>
                </a:solidFill>
                <a:latin typeface="Times New Roman" panose="02020603050405020304" pitchFamily="18" charset="0"/>
                <a:cs typeface="Times New Roman" panose="02020603050405020304" pitchFamily="18" charset="0"/>
              </a:rPr>
              <a:t> đến </a:t>
            </a:r>
            <a:r>
              <a:rPr lang="vi-VN"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không</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thể</a:t>
            </a:r>
            <a:r>
              <a:rPr lang="en-US" sz="2400" b="1" i="1" dirty="0">
                <a:solidFill>
                  <a:schemeClr val="bg1">
                    <a:lumMod val="10000"/>
                  </a:schemeClr>
                </a:solidFill>
                <a:latin typeface="Times New Roman" panose="02020603050405020304" pitchFamily="18" charset="0"/>
                <a:cs typeface="Times New Roman" panose="02020603050405020304" pitchFamily="18" charset="0"/>
              </a:rPr>
              <a:t> bay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cao</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hơn</a:t>
            </a:r>
            <a:r>
              <a:rPr lang="vi-VN"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Giọng</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từ</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tốn</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nhấn</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giọng</a:t>
            </a:r>
            <a:r>
              <a:rPr lang="en-US" sz="2400" b="1" dirty="0">
                <a:solidFill>
                  <a:schemeClr val="bg1">
                    <a:lumMod val="10000"/>
                  </a:schemeClr>
                </a:solidFill>
                <a:latin typeface="Times New Roman" panose="02020603050405020304" pitchFamily="18" charset="0"/>
                <a:cs typeface="Times New Roman" panose="02020603050405020304" pitchFamily="18" charset="0"/>
              </a:rPr>
              <a:t> ở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các</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câu</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hỏi</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p>
          <a:p>
            <a:r>
              <a:rPr lang="en-US" sz="2400" b="1" dirty="0" smtClean="0">
                <a:solidFill>
                  <a:schemeClr val="bg1">
                    <a:lumMod val="50000"/>
                  </a:schemeClr>
                </a:solidFill>
                <a:latin typeface="Times New Roman" panose="02020603050405020304" pitchFamily="18" charset="0"/>
                <a:cs typeface="Times New Roman" panose="02020603050405020304" pitchFamily="18" charset="0"/>
              </a:rPr>
              <a:t>+ </a:t>
            </a:r>
            <a:r>
              <a:rPr lang="en-US" sz="2400" b="1" dirty="0" err="1">
                <a:solidFill>
                  <a:schemeClr val="bg1">
                    <a:lumMod val="50000"/>
                  </a:schemeClr>
                </a:solidFill>
                <a:latin typeface="Times New Roman" panose="02020603050405020304" pitchFamily="18" charset="0"/>
                <a:cs typeface="Times New Roman" panose="02020603050405020304" pitchFamily="18" charset="0"/>
              </a:rPr>
              <a:t>Đoạn</a:t>
            </a:r>
            <a:r>
              <a:rPr lang="en-US" sz="2400" b="1" dirty="0">
                <a:solidFill>
                  <a:schemeClr val="bg1">
                    <a:lumMod val="50000"/>
                  </a:schemeClr>
                </a:solidFill>
                <a:latin typeface="Times New Roman" panose="02020603050405020304" pitchFamily="18" charset="0"/>
                <a:cs typeface="Times New Roman" panose="02020603050405020304" pitchFamily="18" charset="0"/>
              </a:rPr>
              <a:t> 3: </a:t>
            </a:r>
            <a:r>
              <a:rPr lang="vi-VN" sz="2400" b="1" dirty="0">
                <a:solidFill>
                  <a:schemeClr val="bg1">
                    <a:lumMod val="10000"/>
                  </a:schemeClr>
                </a:solidFill>
                <a:latin typeface="Times New Roman" panose="02020603050405020304" pitchFamily="18" charset="0"/>
                <a:cs typeface="Times New Roman" panose="02020603050405020304" pitchFamily="18" charset="0"/>
              </a:rPr>
              <a:t>(</a:t>
            </a:r>
            <a:r>
              <a:rPr lang="en-US" sz="2400" b="1" dirty="0" err="1">
                <a:solidFill>
                  <a:schemeClr val="bg1">
                    <a:lumMod val="10000"/>
                  </a:schemeClr>
                </a:solidFill>
                <a:latin typeface="Times New Roman" panose="02020603050405020304" pitchFamily="18" charset="0"/>
                <a:cs typeface="Times New Roman" panose="02020603050405020304" pitchFamily="18" charset="0"/>
              </a:rPr>
              <a:t>phần</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còn</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lại</a:t>
            </a:r>
            <a:r>
              <a:rPr lang="vi-VN" sz="2400" b="1" dirty="0">
                <a:solidFill>
                  <a:schemeClr val="bg1">
                    <a:lumMod val="10000"/>
                  </a:schemeClr>
                </a:solidFill>
                <a:latin typeface="Times New Roman" panose="02020603050405020304" pitchFamily="18" charset="0"/>
                <a:cs typeface="Times New Roman" panose="02020603050405020304" pitchFamily="18" charset="0"/>
              </a:rPr>
              <a:t>): Đọc với giọng</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hào</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hứng</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khơi</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dậy</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động</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lực</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sự</a:t>
            </a:r>
            <a:r>
              <a:rPr lang="en-US" sz="2400" b="1" dirty="0">
                <a:solidFill>
                  <a:schemeClr val="bg1">
                    <a:lumMod val="10000"/>
                  </a:schemeClr>
                </a:solidFill>
                <a:latin typeface="Times New Roman" panose="02020603050405020304" pitchFamily="18" charset="0"/>
                <a:cs typeface="Times New Roman" panose="02020603050405020304" pitchFamily="18" charset="0"/>
              </a:rPr>
              <a:t> ham </a:t>
            </a:r>
            <a:r>
              <a:rPr lang="en-US" sz="2400" b="1" dirty="0" err="1">
                <a:solidFill>
                  <a:schemeClr val="bg1">
                    <a:lumMod val="10000"/>
                  </a:schemeClr>
                </a:solidFill>
                <a:latin typeface="Times New Roman" panose="02020603050405020304" pitchFamily="18" charset="0"/>
                <a:cs typeface="Times New Roman" panose="02020603050405020304" pitchFamily="18" charset="0"/>
              </a:rPr>
              <a:t>thích</a:t>
            </a:r>
            <a:r>
              <a:rPr lang="en-US" sz="2400" b="1" dirty="0">
                <a:solidFill>
                  <a:schemeClr val="bg1">
                    <a:lumMod val="1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28827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CECE7C1D-3594-CEFF-FC23-57019C567D48}"/>
              </a:ext>
            </a:extLst>
          </p:cNvPr>
          <p:cNvSpPr/>
          <p:nvPr/>
        </p:nvSpPr>
        <p:spPr>
          <a:xfrm>
            <a:off x="196523" y="195271"/>
            <a:ext cx="8693834" cy="4841543"/>
          </a:xfrm>
          <a:prstGeom prst="roundRect">
            <a:avLst>
              <a:gd name="adj" fmla="val 11589"/>
            </a:avLst>
          </a:prstGeom>
          <a:solidFill>
            <a:schemeClr val="accent6">
              <a:lumMod val="20000"/>
              <a:lumOff val="80000"/>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grpSp>
        <p:nvGrpSpPr>
          <p:cNvPr id="6" name="Group 7">
            <a:extLst>
              <a:ext uri="{FF2B5EF4-FFF2-40B4-BE49-F238E27FC236}">
                <a16:creationId xmlns:a16="http://schemas.microsoft.com/office/drawing/2014/main" id="{1E20DFD8-6A32-A007-299D-F62EAE98C2D5}"/>
              </a:ext>
            </a:extLst>
          </p:cNvPr>
          <p:cNvGrpSpPr/>
          <p:nvPr/>
        </p:nvGrpSpPr>
        <p:grpSpPr>
          <a:xfrm>
            <a:off x="618719" y="281359"/>
            <a:ext cx="7883505" cy="596040"/>
            <a:chOff x="710594" y="1663010"/>
            <a:chExt cx="16875649" cy="794719"/>
          </a:xfrm>
        </p:grpSpPr>
        <p:sp>
          <p:nvSpPr>
            <p:cNvPr id="7" name="TextBox 8">
              <a:extLst>
                <a:ext uri="{FF2B5EF4-FFF2-40B4-BE49-F238E27FC236}">
                  <a16:creationId xmlns:a16="http://schemas.microsoft.com/office/drawing/2014/main" id="{F42F90C2-F497-802C-72E2-36E303EDB241}"/>
                </a:ext>
              </a:extLst>
            </p:cNvPr>
            <p:cNvSpPr txBox="1"/>
            <p:nvPr/>
          </p:nvSpPr>
          <p:spPr>
            <a:xfrm>
              <a:off x="730331" y="1669821"/>
              <a:ext cx="16855912" cy="787908"/>
            </a:xfrm>
            <a:prstGeom prst="rect">
              <a:avLst/>
            </a:prstGeom>
            <a:noFill/>
          </p:spPr>
          <p:txBody>
            <a:bodyPr wrap="square">
              <a:spAutoFit/>
            </a:bodyPr>
            <a:lstStyle/>
            <a:p>
              <a:pPr algn="ctr">
                <a:lnSpc>
                  <a:spcPct val="80000"/>
                </a:lnSpc>
              </a:pPr>
              <a:r>
                <a:rPr lang="en-US" sz="405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405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a:t>
              </a:r>
              <a:endParaRPr lang="en-US" sz="405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10" name="TextBox 17">
              <a:extLst>
                <a:ext uri="{FF2B5EF4-FFF2-40B4-BE49-F238E27FC236}">
                  <a16:creationId xmlns:a16="http://schemas.microsoft.com/office/drawing/2014/main" id="{3D18191D-10D1-3F5C-6659-D41BB58830F9}"/>
                </a:ext>
              </a:extLst>
            </p:cNvPr>
            <p:cNvSpPr txBox="1"/>
            <p:nvPr/>
          </p:nvSpPr>
          <p:spPr>
            <a:xfrm>
              <a:off x="710594" y="1663010"/>
              <a:ext cx="16855912" cy="787907"/>
            </a:xfrm>
            <a:prstGeom prst="rect">
              <a:avLst/>
            </a:prstGeom>
            <a:noFill/>
          </p:spPr>
          <p:txBody>
            <a:bodyPr wrap="square">
              <a:spAutoFit/>
            </a:bodyPr>
            <a:lstStyle/>
            <a:p>
              <a:pPr algn="ctr">
                <a:lnSpc>
                  <a:spcPct val="80000"/>
                </a:lnSpc>
              </a:pPr>
              <a:r>
                <a:rPr lang="en-US" sz="405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405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405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405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405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405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405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405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405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405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405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405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405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405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405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405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405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405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405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405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405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endParaRPr lang="en-US" sz="405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sp>
        <p:nvSpPr>
          <p:cNvPr id="16" name="Hộp Văn bản 15">
            <a:extLst>
              <a:ext uri="{FF2B5EF4-FFF2-40B4-BE49-F238E27FC236}">
                <a16:creationId xmlns:a16="http://schemas.microsoft.com/office/drawing/2014/main" id="{A47968C2-B217-8DA7-60BD-7E0DE91337F2}"/>
              </a:ext>
            </a:extLst>
          </p:cNvPr>
          <p:cNvSpPr txBox="1"/>
          <p:nvPr/>
        </p:nvSpPr>
        <p:spPr>
          <a:xfrm>
            <a:off x="1024895" y="1041406"/>
            <a:ext cx="5072235" cy="437043"/>
          </a:xfrm>
          <a:prstGeom prst="rect">
            <a:avLst/>
          </a:prstGeom>
          <a:noFill/>
        </p:spPr>
        <p:txBody>
          <a:bodyPr wrap="square">
            <a:spAutoFit/>
          </a:bodyPr>
          <a:lstStyle/>
          <a:p>
            <a:pPr algn="ctr">
              <a:lnSpc>
                <a:spcPct val="70000"/>
              </a:lnSpc>
            </a:pPr>
            <a:r>
              <a:rPr lang="en-US" sz="3200" b="1" dirty="0"/>
              <a:t> </a:t>
            </a:r>
            <a:r>
              <a:rPr lang="vi-VN" sz="3200" b="1" dirty="0">
                <a:latin typeface="Times New Roman" panose="02020603050405020304" pitchFamily="18" charset="0"/>
                <a:cs typeface="Times New Roman" panose="02020603050405020304" pitchFamily="18" charset="0"/>
              </a:rPr>
              <a:t>Bạn muốn lên Mặt Trăng?</a:t>
            </a:r>
            <a:endParaRPr lang="en-US" sz="3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2" name="Hộp Văn bản 31">
            <a:extLst>
              <a:ext uri="{FF2B5EF4-FFF2-40B4-BE49-F238E27FC236}">
                <a16:creationId xmlns:a16="http://schemas.microsoft.com/office/drawing/2014/main" id="{BBB34AEE-7592-F6C0-7F7D-938CA5D1F278}"/>
              </a:ext>
            </a:extLst>
          </p:cNvPr>
          <p:cNvSpPr txBox="1"/>
          <p:nvPr/>
        </p:nvSpPr>
        <p:spPr>
          <a:xfrm>
            <a:off x="422911" y="1607209"/>
            <a:ext cx="8467446" cy="1815882"/>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Mặt Trăng xa hơn rất nhiều so với chúng ta tưởng. Đi bộ sẽ mất 100 năm. Bay bằng khí cầu: 2 năm rưỡi. Ngồi tàu hoả cao tốc: 55 ngày. Đi bằng máy bay phản lực: cần nửa tháng.</a:t>
            </a:r>
            <a:endParaRPr lang="vi-VN" sz="2800" dirty="0">
              <a:latin typeface="Times New Roman" panose="02020603050405020304" pitchFamily="18" charset="0"/>
              <a:cs typeface="Times New Roman" panose="02020603050405020304" pitchFamily="18" charset="0"/>
            </a:endParaRPr>
          </a:p>
        </p:txBody>
      </p:sp>
      <p:sp>
        <p:nvSpPr>
          <p:cNvPr id="37" name="Rectangle: Rounded Corners 21">
            <a:extLst>
              <a:ext uri="{FF2B5EF4-FFF2-40B4-BE49-F238E27FC236}">
                <a16:creationId xmlns:a16="http://schemas.microsoft.com/office/drawing/2014/main" id="{5352F7E7-FC97-8114-7B39-4386B834BDB4}"/>
              </a:ext>
            </a:extLst>
          </p:cNvPr>
          <p:cNvSpPr/>
          <p:nvPr/>
        </p:nvSpPr>
        <p:spPr>
          <a:xfrm>
            <a:off x="6097131" y="943491"/>
            <a:ext cx="1681089" cy="597626"/>
          </a:xfrm>
          <a:prstGeom prst="roundRect">
            <a:avLst>
              <a:gd name="adj" fmla="val 50000"/>
            </a:avLst>
          </a:prstGeom>
          <a:solidFill>
            <a:srgbClr val="FFFFCC"/>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Đoạn</a:t>
            </a:r>
            <a:r>
              <a:rPr lang="en-US" sz="27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 1:</a:t>
            </a:r>
          </a:p>
        </p:txBody>
      </p:sp>
    </p:spTree>
    <p:extLst>
      <p:ext uri="{BB962C8B-B14F-4D97-AF65-F5344CB8AC3E}">
        <p14:creationId xmlns:p14="http://schemas.microsoft.com/office/powerpoint/2010/main" val="2917135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14:bounceEnd="66000">
                                          <p:cBhvr additive="base">
                                            <p:cTn id="12" dur="10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ppt_x"/>
                                              </p:val>
                                            </p:tav>
                                            <p:tav tm="100000">
                                              <p:val>
                                                <p:strVal val="#ppt_x"/>
                                              </p:val>
                                            </p:tav>
                                          </p:tavLst>
                                        </p:anim>
                                        <p:anim calcmode="lin" valueType="num">
                                          <p:cBhvr additive="base">
                                            <p:cTn id="13"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7"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39568"/>
            <a:ext cx="8538210" cy="44646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ectangle 7">
            <a:extLst>
              <a:ext uri="{FF2B5EF4-FFF2-40B4-BE49-F238E27FC236}">
                <a16:creationId xmlns:a16="http://schemas.microsoft.com/office/drawing/2014/main" id="{EB131DD5-8F73-4D61-9DFC-ACA78EF7553E}"/>
              </a:ext>
            </a:extLst>
          </p:cNvPr>
          <p:cNvSpPr/>
          <p:nvPr/>
        </p:nvSpPr>
        <p:spPr>
          <a:xfrm>
            <a:off x="262890" y="581000"/>
            <a:ext cx="8538210"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smtClean="0">
                <a:ln>
                  <a:noFill/>
                </a:ln>
                <a:solidFill>
                  <a:srgbClr val="B3C3F0">
                    <a:lumMod val="10000"/>
                  </a:srgbClr>
                </a:solidFill>
                <a:effectLst/>
                <a:uLnTx/>
                <a:uFillTx/>
                <a:latin typeface="Calibri" panose="020F0502020204030204" pitchFamily="34" charset="0"/>
                <a:cs typeface="Calibri" panose="020F0502020204030204" pitchFamily="34" charset="0"/>
                <a:sym typeface="Arial"/>
              </a:rPr>
              <a:t>.</a:t>
            </a:r>
            <a:endParaRPr kumimoji="0" lang="vi-VN" sz="2500" b="1" i="1" u="none" strike="noStrike" kern="0" cap="none" spc="0" normalizeH="0" baseline="0" noProof="0" dirty="0">
              <a:ln>
                <a:noFill/>
              </a:ln>
              <a:solidFill>
                <a:srgbClr val="B3C3F0">
                  <a:lumMod val="10000"/>
                </a:srgbClr>
              </a:solidFill>
              <a:effectLst/>
              <a:uLnTx/>
              <a:uFillTx/>
              <a:latin typeface="Calibri" panose="020F0502020204030204" pitchFamily="34" charset="0"/>
              <a:cs typeface="Calibri" panose="020F0502020204030204" pitchFamily="34" charset="0"/>
              <a:sym typeface="Arial"/>
            </a:endParaRPr>
          </a:p>
        </p:txBody>
      </p:sp>
      <p:sp>
        <p:nvSpPr>
          <p:cNvPr id="13" name="TextBox 17">
            <a:extLst>
              <a:ext uri="{FF2B5EF4-FFF2-40B4-BE49-F238E27FC236}">
                <a16:creationId xmlns:a16="http://schemas.microsoft.com/office/drawing/2014/main" id="{3D18191D-10D1-3F5C-6659-D41BB58830F9}"/>
              </a:ext>
            </a:extLst>
          </p:cNvPr>
          <p:cNvSpPr txBox="1"/>
          <p:nvPr/>
        </p:nvSpPr>
        <p:spPr>
          <a:xfrm>
            <a:off x="618719" y="281359"/>
            <a:ext cx="7874285" cy="590931"/>
          </a:xfrm>
          <a:prstGeom prst="rect">
            <a:avLst/>
          </a:prstGeom>
          <a:noFill/>
        </p:spPr>
        <p:txBody>
          <a:bodyPr wrap="square">
            <a:spAutoFit/>
          </a:bodyPr>
          <a:lstStyle/>
          <a:p>
            <a:pPr algn="ctr">
              <a:lnSpc>
                <a:spcPct val="80000"/>
              </a:lnSpc>
            </a:pPr>
            <a:r>
              <a:rPr lang="en-US" sz="405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405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405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405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405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405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405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405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405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405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405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405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405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405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405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405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405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405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405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405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405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endParaRPr lang="en-US" sz="405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14" name="Hộp Văn bản 15">
            <a:extLst>
              <a:ext uri="{FF2B5EF4-FFF2-40B4-BE49-F238E27FC236}">
                <a16:creationId xmlns:a16="http://schemas.microsoft.com/office/drawing/2014/main" id="{A47968C2-B217-8DA7-60BD-7E0DE91337F2}"/>
              </a:ext>
            </a:extLst>
          </p:cNvPr>
          <p:cNvSpPr txBox="1"/>
          <p:nvPr/>
        </p:nvSpPr>
        <p:spPr>
          <a:xfrm>
            <a:off x="1024895" y="1041406"/>
            <a:ext cx="5072235" cy="437043"/>
          </a:xfrm>
          <a:prstGeom prst="rect">
            <a:avLst/>
          </a:prstGeom>
          <a:noFill/>
        </p:spPr>
        <p:txBody>
          <a:bodyPr wrap="square">
            <a:spAutoFit/>
          </a:bodyPr>
          <a:lstStyle/>
          <a:p>
            <a:pPr algn="ctr">
              <a:lnSpc>
                <a:spcPct val="70000"/>
              </a:lnSpc>
            </a:pPr>
            <a:r>
              <a:rPr lang="en-US" sz="3200" b="1" dirty="0"/>
              <a:t> </a:t>
            </a:r>
            <a:r>
              <a:rPr lang="vi-VN" sz="3200" b="1" dirty="0">
                <a:latin typeface="Times New Roman" panose="02020603050405020304" pitchFamily="18" charset="0"/>
                <a:cs typeface="Times New Roman" panose="02020603050405020304" pitchFamily="18" charset="0"/>
              </a:rPr>
              <a:t>Bạn muốn lên Mặt Trăng?</a:t>
            </a:r>
            <a:endParaRPr lang="en-US" sz="3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5" name="Rectangle: Rounded Corners 21">
            <a:extLst>
              <a:ext uri="{FF2B5EF4-FFF2-40B4-BE49-F238E27FC236}">
                <a16:creationId xmlns:a16="http://schemas.microsoft.com/office/drawing/2014/main" id="{5352F7E7-FC97-8114-7B39-4386B834BDB4}"/>
              </a:ext>
            </a:extLst>
          </p:cNvPr>
          <p:cNvSpPr/>
          <p:nvPr/>
        </p:nvSpPr>
        <p:spPr>
          <a:xfrm>
            <a:off x="6097131" y="943491"/>
            <a:ext cx="1681089" cy="597626"/>
          </a:xfrm>
          <a:prstGeom prst="roundRect">
            <a:avLst>
              <a:gd name="adj" fmla="val 50000"/>
            </a:avLst>
          </a:prstGeom>
          <a:solidFill>
            <a:srgbClr val="FFFFCC"/>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Đoạn</a:t>
            </a:r>
            <a:r>
              <a:rPr lang="en-US" sz="27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 </a:t>
            </a:r>
            <a:r>
              <a:rPr lang="en-US" sz="2700" dirty="0" smtClean="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2:</a:t>
            </a:r>
            <a:endParaRPr lang="en-US" sz="27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endParaRPr>
          </a:p>
        </p:txBody>
      </p:sp>
      <p:sp>
        <p:nvSpPr>
          <p:cNvPr id="16" name="Hộp Văn bản 31">
            <a:extLst>
              <a:ext uri="{FF2B5EF4-FFF2-40B4-BE49-F238E27FC236}">
                <a16:creationId xmlns:a16="http://schemas.microsoft.com/office/drawing/2014/main" id="{BBB34AEE-7592-F6C0-7F7D-938CA5D1F278}"/>
              </a:ext>
            </a:extLst>
          </p:cNvPr>
          <p:cNvSpPr txBox="1"/>
          <p:nvPr/>
        </p:nvSpPr>
        <p:spPr>
          <a:xfrm>
            <a:off x="422911" y="1607209"/>
            <a:ext cx="8467446" cy="3108543"/>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Tính ra, đi máy bay là nhanh nhất. Vậy thì chúng mình lên máy bay và xuất phát thôi. Nhưng sao không rời khỏi Trái Đất được nhỉ? Thật tiếc là máy bay chỉ có thể bay tới độ cao 30 ki-lô-mét </a:t>
            </a:r>
            <a:r>
              <a:rPr lang="vi-VN" sz="2800" i="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nơi còn đủ không khí. Sức hút của Trái Đất cũng là nguyên nhân khiến máy bay không thể bay cao hơn.</a:t>
            </a:r>
          </a:p>
          <a:p>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283089"/>
      </p:ext>
    </p:extLst>
  </p:cSld>
  <p:clrMapOvr>
    <a:masterClrMapping/>
  </p:clrMapOvr>
  <p:transition spd="slow">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66000">
                                          <p:cBhvr additive="base">
                                            <p:cTn id="11"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39568"/>
            <a:ext cx="8538210" cy="44646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ectangle 7">
            <a:extLst>
              <a:ext uri="{FF2B5EF4-FFF2-40B4-BE49-F238E27FC236}">
                <a16:creationId xmlns:a16="http://schemas.microsoft.com/office/drawing/2014/main" id="{EB131DD5-8F73-4D61-9DFC-ACA78EF7553E}"/>
              </a:ext>
            </a:extLst>
          </p:cNvPr>
          <p:cNvSpPr/>
          <p:nvPr/>
        </p:nvSpPr>
        <p:spPr>
          <a:xfrm>
            <a:off x="262890" y="581000"/>
            <a:ext cx="8538210"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smtClean="0">
                <a:ln>
                  <a:noFill/>
                </a:ln>
                <a:solidFill>
                  <a:srgbClr val="B3C3F0">
                    <a:lumMod val="10000"/>
                  </a:srgbClr>
                </a:solidFill>
                <a:effectLst/>
                <a:uLnTx/>
                <a:uFillTx/>
                <a:latin typeface="Calibri" panose="020F0502020204030204" pitchFamily="34" charset="0"/>
                <a:cs typeface="Calibri" panose="020F0502020204030204" pitchFamily="34" charset="0"/>
                <a:sym typeface="Arial"/>
              </a:rPr>
              <a:t>.</a:t>
            </a:r>
            <a:endParaRPr kumimoji="0" lang="vi-VN" sz="2500" b="1" i="1" u="none" strike="noStrike" kern="0" cap="none" spc="0" normalizeH="0" baseline="0" noProof="0" dirty="0">
              <a:ln>
                <a:noFill/>
              </a:ln>
              <a:solidFill>
                <a:srgbClr val="B3C3F0">
                  <a:lumMod val="10000"/>
                </a:srgbClr>
              </a:solidFill>
              <a:effectLst/>
              <a:uLnTx/>
              <a:uFillTx/>
              <a:latin typeface="Calibri" panose="020F0502020204030204" pitchFamily="34" charset="0"/>
              <a:cs typeface="Calibri" panose="020F0502020204030204" pitchFamily="34" charset="0"/>
              <a:sym typeface="Arial"/>
            </a:endParaRPr>
          </a:p>
        </p:txBody>
      </p:sp>
      <p:sp>
        <p:nvSpPr>
          <p:cNvPr id="13" name="TextBox 17">
            <a:extLst>
              <a:ext uri="{FF2B5EF4-FFF2-40B4-BE49-F238E27FC236}">
                <a16:creationId xmlns:a16="http://schemas.microsoft.com/office/drawing/2014/main" id="{3D18191D-10D1-3F5C-6659-D41BB58830F9}"/>
              </a:ext>
            </a:extLst>
          </p:cNvPr>
          <p:cNvSpPr txBox="1"/>
          <p:nvPr/>
        </p:nvSpPr>
        <p:spPr>
          <a:xfrm>
            <a:off x="618719" y="281359"/>
            <a:ext cx="7874285" cy="590931"/>
          </a:xfrm>
          <a:prstGeom prst="rect">
            <a:avLst/>
          </a:prstGeom>
          <a:noFill/>
        </p:spPr>
        <p:txBody>
          <a:bodyPr wrap="square">
            <a:spAutoFit/>
          </a:bodyPr>
          <a:lstStyle/>
          <a:p>
            <a:pPr algn="ctr">
              <a:lnSpc>
                <a:spcPct val="80000"/>
              </a:lnSpc>
            </a:pPr>
            <a:r>
              <a:rPr lang="en-US" sz="405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405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405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405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405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405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405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405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405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405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405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405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405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405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405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405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405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405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405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405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405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endParaRPr lang="en-US" sz="405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14" name="Hộp Văn bản 15">
            <a:extLst>
              <a:ext uri="{FF2B5EF4-FFF2-40B4-BE49-F238E27FC236}">
                <a16:creationId xmlns:a16="http://schemas.microsoft.com/office/drawing/2014/main" id="{A47968C2-B217-8DA7-60BD-7E0DE91337F2}"/>
              </a:ext>
            </a:extLst>
          </p:cNvPr>
          <p:cNvSpPr txBox="1"/>
          <p:nvPr/>
        </p:nvSpPr>
        <p:spPr>
          <a:xfrm>
            <a:off x="1024895" y="1041406"/>
            <a:ext cx="5072235" cy="437043"/>
          </a:xfrm>
          <a:prstGeom prst="rect">
            <a:avLst/>
          </a:prstGeom>
          <a:noFill/>
        </p:spPr>
        <p:txBody>
          <a:bodyPr wrap="square">
            <a:spAutoFit/>
          </a:bodyPr>
          <a:lstStyle/>
          <a:p>
            <a:pPr algn="ctr">
              <a:lnSpc>
                <a:spcPct val="70000"/>
              </a:lnSpc>
            </a:pPr>
            <a:r>
              <a:rPr lang="en-US" sz="3200" b="1" dirty="0"/>
              <a:t> </a:t>
            </a:r>
            <a:r>
              <a:rPr lang="vi-VN" sz="3200" b="1" dirty="0">
                <a:latin typeface="Times New Roman" panose="02020603050405020304" pitchFamily="18" charset="0"/>
                <a:cs typeface="Times New Roman" panose="02020603050405020304" pitchFamily="18" charset="0"/>
              </a:rPr>
              <a:t>Bạn muốn lên Mặt Trăng?</a:t>
            </a:r>
            <a:endParaRPr lang="en-US" sz="3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5" name="Rectangle: Rounded Corners 21">
            <a:extLst>
              <a:ext uri="{FF2B5EF4-FFF2-40B4-BE49-F238E27FC236}">
                <a16:creationId xmlns:a16="http://schemas.microsoft.com/office/drawing/2014/main" id="{5352F7E7-FC97-8114-7B39-4386B834BDB4}"/>
              </a:ext>
            </a:extLst>
          </p:cNvPr>
          <p:cNvSpPr/>
          <p:nvPr/>
        </p:nvSpPr>
        <p:spPr>
          <a:xfrm>
            <a:off x="6097131" y="943491"/>
            <a:ext cx="1681089" cy="597626"/>
          </a:xfrm>
          <a:prstGeom prst="roundRect">
            <a:avLst>
              <a:gd name="adj" fmla="val 50000"/>
            </a:avLst>
          </a:prstGeom>
          <a:solidFill>
            <a:srgbClr val="FFFFCC"/>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Đoạn</a:t>
            </a:r>
            <a:r>
              <a:rPr lang="en-US" sz="27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 </a:t>
            </a:r>
            <a:r>
              <a:rPr lang="en-US" sz="27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3</a:t>
            </a:r>
            <a:r>
              <a:rPr lang="en-US" sz="2700" dirty="0" smtClean="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a:t>
            </a:r>
            <a:endParaRPr lang="en-US" sz="27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endParaRPr>
          </a:p>
        </p:txBody>
      </p:sp>
      <p:sp>
        <p:nvSpPr>
          <p:cNvPr id="16" name="Hộp Văn bản 31">
            <a:extLst>
              <a:ext uri="{FF2B5EF4-FFF2-40B4-BE49-F238E27FC236}">
                <a16:creationId xmlns:a16="http://schemas.microsoft.com/office/drawing/2014/main" id="{BBB34AEE-7592-F6C0-7F7D-938CA5D1F278}"/>
              </a:ext>
            </a:extLst>
          </p:cNvPr>
          <p:cNvSpPr txBox="1"/>
          <p:nvPr/>
        </p:nvSpPr>
        <p:spPr>
          <a:xfrm>
            <a:off x="422911" y="1607209"/>
            <a:ext cx="8467446" cy="38472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Để bay đến Mặt Trăng, cần một phương tiện có thể hoạt động ở cả những nơi không có không khí và thắng được sức hút của Trái Đất. Con người đã sáng tạo ra phương tiện đó: tên lửa. Tên lửa nặng gần 3.000 tấn, cao hơn 100 mét và có đường kính hơn 10 mét. Cổng kềnh như vậy nhưng với tốc độ 11,2 ki-lô-mét/ giây, tên lửa có thể đưa tàu vũ trụ tới Mặt Trăng. Dù tính cả một đêm nghỉ lại Mặt Trăng, bạn chỉ mất 8 ngày để đi và về. Bạn đã sẵn sàng chưa? Hãy rèn luyện sức khoẻ để chuẩn bị lên đường nhé!</a:t>
            </a:r>
          </a:p>
          <a:p>
            <a:pPr algn="r"/>
            <a:r>
              <a:rPr lang="vi-VN" sz="2000" b="1" i="1" dirty="0">
                <a:solidFill>
                  <a:schemeClr val="accent4">
                    <a:lumMod val="75000"/>
                  </a:schemeClr>
                </a:solidFill>
                <a:latin typeface="Times New Roman" panose="02020603050405020304" pitchFamily="18" charset="0"/>
                <a:cs typeface="Times New Roman" panose="02020603050405020304" pitchFamily="18" charset="0"/>
              </a:rPr>
              <a:t>Theo MÁT-SƯ-Ô-CA TÔ-RƯ (Trần Bảo Ngọc dịch)</a:t>
            </a:r>
          </a:p>
          <a:p>
            <a:pPr algn="ctr"/>
            <a:r>
              <a:rPr lang="en-US" sz="2000" b="1" dirty="0">
                <a:latin typeface="Times New Roman" panose="02020603050405020304" pitchFamily="18" charset="0"/>
                <a:cs typeface="Times New Roman" panose="02020603050405020304" pitchFamily="18" charset="0"/>
              </a:rPr>
              <a:t>.</a:t>
            </a:r>
            <a:endParaRPr lang="vi-VN" sz="2000" b="1" i="1" dirty="0">
              <a:solidFill>
                <a:schemeClr val="bg1">
                  <a:lumMod val="10000"/>
                </a:schemeClr>
              </a:solidFill>
              <a:latin typeface="Times New Roman" panose="02020603050405020304" pitchFamily="18" charset="0"/>
              <a:cs typeface="Times New Roman" panose="02020603050405020304" pitchFamily="18" charset="0"/>
            </a:endParaRPr>
          </a:p>
          <a:p>
            <a:r>
              <a:rPr lang="vi-VN"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9612648"/>
      </p:ext>
    </p:extLst>
  </p:cSld>
  <p:clrMapOvr>
    <a:masterClrMapping/>
  </p:clrMapOvr>
  <p:transition spd="slow">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66000">
                                          <p:cBhvr additive="base">
                                            <p:cTn id="11"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barn(inVertical)">
                                          <p:cBhvr>
                                            <p:cTn id="25" dur="500"/>
                                            <p:tgtEl>
                                              <p:spTgt spid="16">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barn(inVertical)">
                                          <p:cBhvr>
                                            <p:cTn id="28"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barn(inVertical)">
                                          <p:cBhvr>
                                            <p:cTn id="25" dur="500"/>
                                            <p:tgtEl>
                                              <p:spTgt spid="16">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barn(inVertical)">
                                          <p:cBhvr>
                                            <p:cTn id="28"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8030A87-BCCB-4262-88A2-144DA60CEFE1}"/>
              </a:ext>
            </a:extLst>
          </p:cNvPr>
          <p:cNvSpPr/>
          <p:nvPr/>
        </p:nvSpPr>
        <p:spPr>
          <a:xfrm>
            <a:off x="0" y="-1"/>
            <a:ext cx="9144000" cy="5143501"/>
          </a:xfrm>
          <a:custGeom>
            <a:avLst/>
            <a:gdLst/>
            <a:ahLst/>
            <a:cxnLst/>
            <a:rect l="l" t="t" r="r" b="b"/>
            <a:pathLst>
              <a:path w="18288000" h="13101521">
                <a:moveTo>
                  <a:pt x="0" y="0"/>
                </a:moveTo>
                <a:lnTo>
                  <a:pt x="18288000" y="0"/>
                </a:lnTo>
                <a:lnTo>
                  <a:pt x="18288000" y="13101521"/>
                </a:lnTo>
                <a:lnTo>
                  <a:pt x="0" y="13101521"/>
                </a:lnTo>
                <a:lnTo>
                  <a:pt x="0" y="0"/>
                </a:lnTo>
                <a:close/>
              </a:path>
            </a:pathLst>
          </a:custGeom>
          <a:blipFill>
            <a:blip r:embed="rId2"/>
            <a:stretch>
              <a:fillRect l="-1079"/>
            </a:stretch>
          </a:blipFill>
        </p:spPr>
        <p:txBody>
          <a:bodyPr/>
          <a:lstStyle/>
          <a:p>
            <a:endParaRPr lang="en-US"/>
          </a:p>
        </p:txBody>
      </p:sp>
      <p:sp>
        <p:nvSpPr>
          <p:cNvPr id="6" name="TextBox 30">
            <a:extLst>
              <a:ext uri="{FF2B5EF4-FFF2-40B4-BE49-F238E27FC236}">
                <a16:creationId xmlns:a16="http://schemas.microsoft.com/office/drawing/2014/main" id="{5567DD0B-46BF-40FE-0691-3B8D2D7D4B84}"/>
              </a:ext>
            </a:extLst>
          </p:cNvPr>
          <p:cNvSpPr txBox="1"/>
          <p:nvPr/>
        </p:nvSpPr>
        <p:spPr>
          <a:xfrm>
            <a:off x="377190" y="382190"/>
            <a:ext cx="8446770" cy="4392692"/>
          </a:xfrm>
          <a:prstGeom prst="roundRect">
            <a:avLst/>
          </a:prstGeom>
          <a:solidFill>
            <a:srgbClr val="FFFFFF"/>
          </a:solidFill>
          <a:ln w="38100">
            <a:solidFill>
              <a:srgbClr val="FFC000"/>
            </a:solidFill>
          </a:ln>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Đ</a:t>
            </a:r>
            <a:r>
              <a:rPr lang="vi-VN" sz="3600" b="1" dirty="0">
                <a:latin typeface="Times New Roman" panose="02020603050405020304" pitchFamily="18" charset="0"/>
                <a:cs typeface="Times New Roman" panose="02020603050405020304" pitchFamily="18" charset="0"/>
              </a:rPr>
              <a:t>ọc </a:t>
            </a:r>
            <a:r>
              <a:rPr lang="vi-VN" sz="3600" b="1" dirty="0">
                <a:latin typeface="Times New Roman" panose="02020603050405020304" pitchFamily="18" charset="0"/>
                <a:cs typeface="Times New Roman" panose="02020603050405020304" pitchFamily="18" charset="0"/>
              </a:rPr>
              <a:t>nối tiếp </a:t>
            </a:r>
            <a:r>
              <a:rPr lang="en-US" sz="3600" b="1" dirty="0" err="1">
                <a:latin typeface="Times New Roman" panose="02020603050405020304" pitchFamily="18" charset="0"/>
                <a:cs typeface="Times New Roman" panose="02020603050405020304" pitchFamily="18" charset="0"/>
              </a:rPr>
              <a:t>các</a:t>
            </a:r>
            <a:r>
              <a:rPr lang="vi-VN" sz="3600" b="1" dirty="0">
                <a:latin typeface="Times New Roman" panose="02020603050405020304" pitchFamily="18" charset="0"/>
                <a:cs typeface="Times New Roman" panose="02020603050405020304" pitchFamily="18" charset="0"/>
              </a:rPr>
              <a:t> đoạn</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theo</a:t>
            </a:r>
            <a:endParaRPr lang="en-US" sz="3600" b="1" dirty="0" smtClean="0">
              <a:latin typeface="Times New Roman" panose="02020603050405020304" pitchFamily="18" charset="0"/>
              <a:cs typeface="Times New Roman" panose="02020603050405020304" pitchFamily="18" charset="0"/>
            </a:endParaRPr>
          </a:p>
          <a:p>
            <a:pPr algn="ct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nhóm</a:t>
            </a:r>
            <a:r>
              <a:rPr lang="en-US" sz="3600" b="1" dirty="0" smtClean="0">
                <a:latin typeface="Times New Roman" panose="02020603050405020304" pitchFamily="18" charset="0"/>
                <a:cs typeface="Times New Roman" panose="02020603050405020304" pitchFamily="18" charset="0"/>
              </a:rPr>
              <a:t> </a:t>
            </a:r>
            <a:r>
              <a:rPr lang="vi-VN" sz="3600" b="1" dirty="0" smtClean="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a:p>
            <a:pPr algn="ctr"/>
            <a:endParaRPr lang="en-US" sz="3600" b="1" dirty="0">
              <a:latin typeface="Times New Roman" panose="02020603050405020304" pitchFamily="18" charset="0"/>
              <a:cs typeface="Times New Roman" panose="02020603050405020304" pitchFamily="18" charset="0"/>
            </a:endParaRPr>
          </a:p>
          <a:p>
            <a:pPr algn="ctr"/>
            <a:endParaRPr lang="en-US" sz="3000" dirty="0">
              <a:latin typeface="Times New Roman" panose="02020603050405020304" pitchFamily="18" charset="0"/>
              <a:cs typeface="Times New Roman" panose="02020603050405020304" pitchFamily="18" charset="0"/>
            </a:endParaRPr>
          </a:p>
          <a:p>
            <a:pPr algn="ctr"/>
            <a:endParaRPr lang="en-US" sz="3000" dirty="0">
              <a:latin typeface="Times New Roman" panose="02020603050405020304" pitchFamily="18" charset="0"/>
              <a:cs typeface="Times New Roman" panose="02020603050405020304" pitchFamily="18" charset="0"/>
            </a:endParaRPr>
          </a:p>
          <a:p>
            <a:pPr algn="ctr"/>
            <a:endParaRPr lang="en-US" sz="3000" dirty="0">
              <a:latin typeface="Times New Roman" panose="02020603050405020304" pitchFamily="18" charset="0"/>
              <a:cs typeface="Times New Roman" panose="02020603050405020304" pitchFamily="18" charset="0"/>
            </a:endParaRPr>
          </a:p>
          <a:p>
            <a:pPr algn="ctr"/>
            <a:endParaRPr lang="en-US" sz="3000" dirty="0">
              <a:latin typeface="Times New Roman" panose="02020603050405020304" pitchFamily="18" charset="0"/>
              <a:cs typeface="Times New Roman" panose="02020603050405020304" pitchFamily="18" charset="0"/>
            </a:endParaRPr>
          </a:p>
          <a:p>
            <a:endParaRPr lang="en-US" sz="2400" kern="1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85532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B9214842-F5D2-EEFF-61B6-FA506CEF9D20}"/>
              </a:ext>
            </a:extLst>
          </p:cNvPr>
          <p:cNvGrpSpPr/>
          <p:nvPr/>
        </p:nvGrpSpPr>
        <p:grpSpPr>
          <a:xfrm>
            <a:off x="492303" y="885718"/>
            <a:ext cx="8154602" cy="1623702"/>
            <a:chOff x="712557" y="1659320"/>
            <a:chExt cx="16873686" cy="2164936"/>
          </a:xfrm>
        </p:grpSpPr>
        <p:sp>
          <p:nvSpPr>
            <p:cNvPr id="3" name="TextBox 11">
              <a:extLst>
                <a:ext uri="{FF2B5EF4-FFF2-40B4-BE49-F238E27FC236}">
                  <a16:creationId xmlns:a16="http://schemas.microsoft.com/office/drawing/2014/main" id="{BF8FD5B0-F67F-BA91-41E0-DCEBA9CE1CF8}"/>
                </a:ext>
              </a:extLst>
            </p:cNvPr>
            <p:cNvSpPr txBox="1"/>
            <p:nvPr/>
          </p:nvSpPr>
          <p:spPr>
            <a:xfrm>
              <a:off x="730330" y="1669820"/>
              <a:ext cx="16855913" cy="2154436"/>
            </a:xfrm>
            <a:prstGeom prst="rect">
              <a:avLst/>
            </a:prstGeom>
            <a:noFill/>
          </p:spPr>
          <p:txBody>
            <a:bodyPr wrap="square">
              <a:spAutoFit/>
            </a:bodyPr>
            <a:lstStyle/>
            <a:p>
              <a:pPr algn="ctr"/>
              <a:r>
                <a:rPr lang="en-US" sz="495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LUYỆN </a:t>
              </a:r>
              <a:r>
                <a:rPr lang="en-US" sz="495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ĐỌC NỐI TIẾP ĐOẠN THEO NHÓM</a:t>
              </a:r>
              <a:endParaRPr lang="en-US" sz="495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9" name="TextBox 12">
              <a:extLst>
                <a:ext uri="{FF2B5EF4-FFF2-40B4-BE49-F238E27FC236}">
                  <a16:creationId xmlns:a16="http://schemas.microsoft.com/office/drawing/2014/main" id="{A4937616-95D7-A361-15C6-A9474E09DFA8}"/>
                </a:ext>
              </a:extLst>
            </p:cNvPr>
            <p:cNvSpPr txBox="1"/>
            <p:nvPr/>
          </p:nvSpPr>
          <p:spPr>
            <a:xfrm>
              <a:off x="712557" y="1659320"/>
              <a:ext cx="16855913" cy="2154436"/>
            </a:xfrm>
            <a:prstGeom prst="rect">
              <a:avLst/>
            </a:prstGeom>
            <a:noFill/>
          </p:spPr>
          <p:txBody>
            <a:bodyPr wrap="square">
              <a:spAutoFit/>
            </a:bodyPr>
            <a:lstStyle/>
            <a:p>
              <a:pPr algn="ctr"/>
              <a:r>
                <a:rPr lang="en-US" sz="495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en-US" sz="495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en-US" sz="495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Y</a:t>
              </a:r>
              <a:r>
                <a:rPr lang="en-US" sz="495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Ệ</a:t>
              </a:r>
              <a:r>
                <a:rPr lang="en-US" sz="495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495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495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495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495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495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495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495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en-US" sz="495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 </a:t>
              </a:r>
              <a:r>
                <a:rPr lang="en-US" sz="495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495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495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Ế</a:t>
              </a:r>
              <a:r>
                <a:rPr lang="en-US" sz="495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 </a:t>
              </a:r>
              <a:r>
                <a:rPr lang="en-US" sz="495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495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O</a:t>
              </a:r>
              <a:r>
                <a:rPr lang="en-US" sz="495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Ạ</a:t>
              </a:r>
              <a:r>
                <a:rPr lang="en-US" sz="495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 </a:t>
              </a:r>
              <a:r>
                <a:rPr lang="en-US" sz="495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495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495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E</a:t>
              </a:r>
              <a:r>
                <a:rPr lang="en-US" sz="495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O</a:t>
              </a:r>
              <a:r>
                <a:rPr lang="en-US" sz="495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495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495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495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495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a:t>
              </a:r>
              <a:endParaRPr lang="en-US" sz="495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grpSp>
        <p:nvGrpSpPr>
          <p:cNvPr id="10" name="Group 84">
            <a:extLst>
              <a:ext uri="{FF2B5EF4-FFF2-40B4-BE49-F238E27FC236}">
                <a16:creationId xmlns:a16="http://schemas.microsoft.com/office/drawing/2014/main" id="{CF4CE32B-225E-EFD2-63E3-FCFEF183E807}"/>
              </a:ext>
            </a:extLst>
          </p:cNvPr>
          <p:cNvGrpSpPr/>
          <p:nvPr/>
        </p:nvGrpSpPr>
        <p:grpSpPr>
          <a:xfrm>
            <a:off x="4602469" y="2014384"/>
            <a:ext cx="4480085" cy="2757728"/>
            <a:chOff x="6051919" y="2685845"/>
            <a:chExt cx="5973446" cy="3676970"/>
          </a:xfrm>
        </p:grpSpPr>
        <p:pic>
          <p:nvPicPr>
            <p:cNvPr id="11" name="Picture 22">
              <a:extLst>
                <a:ext uri="{FF2B5EF4-FFF2-40B4-BE49-F238E27FC236}">
                  <a16:creationId xmlns:a16="http://schemas.microsoft.com/office/drawing/2014/main" id="{418D3648-2DA0-E0DC-1211-3ECFEE57DBB0}"/>
                </a:ext>
              </a:extLst>
            </p:cNvPr>
            <p:cNvPicPr>
              <a:picLocks noChangeAspect="1"/>
            </p:cNvPicPr>
            <p:nvPr/>
          </p:nvPicPr>
          <p:blipFill>
            <a:blip r:embed="rId4"/>
            <a:srcRect/>
            <a:stretch>
              <a:fillRect/>
            </a:stretch>
          </p:blipFill>
          <p:spPr>
            <a:xfrm>
              <a:off x="10162813" y="2685845"/>
              <a:ext cx="1862552" cy="1671641"/>
            </a:xfrm>
            <a:prstGeom prst="rect">
              <a:avLst/>
            </a:prstGeom>
          </p:spPr>
        </p:pic>
        <p:grpSp>
          <p:nvGrpSpPr>
            <p:cNvPr id="12" name="Group 76">
              <a:extLst>
                <a:ext uri="{FF2B5EF4-FFF2-40B4-BE49-F238E27FC236}">
                  <a16:creationId xmlns:a16="http://schemas.microsoft.com/office/drawing/2014/main" id="{FFCC06C6-1452-762C-5448-5A1B6CBDC4F3}"/>
                </a:ext>
              </a:extLst>
            </p:cNvPr>
            <p:cNvGrpSpPr/>
            <p:nvPr/>
          </p:nvGrpSpPr>
          <p:grpSpPr>
            <a:xfrm>
              <a:off x="6051919" y="3653086"/>
              <a:ext cx="5561110" cy="2709729"/>
              <a:chOff x="6096000" y="3244032"/>
              <a:chExt cx="5561110" cy="2709729"/>
            </a:xfrm>
          </p:grpSpPr>
          <p:sp>
            <p:nvSpPr>
              <p:cNvPr id="13" name="Rectangle: Rounded Corners 75">
                <a:extLst>
                  <a:ext uri="{FF2B5EF4-FFF2-40B4-BE49-F238E27FC236}">
                    <a16:creationId xmlns:a16="http://schemas.microsoft.com/office/drawing/2014/main" id="{D7641A99-05AD-7518-B228-F78C8BC52486}"/>
                  </a:ext>
                </a:extLst>
              </p:cNvPr>
              <p:cNvSpPr/>
              <p:nvPr/>
            </p:nvSpPr>
            <p:spPr>
              <a:xfrm>
                <a:off x="6096000" y="3789681"/>
                <a:ext cx="5561110" cy="2164080"/>
              </a:xfrm>
              <a:prstGeom prst="roundRect">
                <a:avLst/>
              </a:prstGeom>
              <a:solidFill>
                <a:srgbClr val="FEFEE0">
                  <a:alpha val="86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2700">
                    <a:solidFill>
                      <a:srgbClr val="000000"/>
                    </a:solidFill>
                    <a:latin typeface="UTM Duepuntozero" panose="02040603050506020204" pitchFamily="18" charset="0"/>
                  </a:rPr>
                  <a:t>1. Đọc đúng.</a:t>
                </a:r>
              </a:p>
              <a:p>
                <a:pPr algn="just">
                  <a:lnSpc>
                    <a:spcPct val="110000"/>
                  </a:lnSpc>
                </a:pPr>
                <a:r>
                  <a:rPr lang="en-US" sz="2700">
                    <a:solidFill>
                      <a:srgbClr val="000000"/>
                    </a:solidFill>
                    <a:latin typeface="UTM Duepuntozero" panose="02040603050506020204" pitchFamily="18" charset="0"/>
                  </a:rPr>
                  <a:t>2. Đọc to, rõ.</a:t>
                </a:r>
              </a:p>
              <a:p>
                <a:pPr algn="just">
                  <a:lnSpc>
                    <a:spcPct val="110000"/>
                  </a:lnSpc>
                </a:pPr>
                <a:r>
                  <a:rPr lang="en-US" sz="2700">
                    <a:solidFill>
                      <a:srgbClr val="000000"/>
                    </a:solidFill>
                    <a:latin typeface="UTM Duepuntozero" panose="02040603050506020204" pitchFamily="18" charset="0"/>
                  </a:rPr>
                  <a:t>3. Ngắt, nghỉ đúng chỗ.</a:t>
                </a:r>
                <a:endParaRPr lang="vi-VN" sz="2700">
                  <a:solidFill>
                    <a:srgbClr val="000000"/>
                  </a:solidFill>
                </a:endParaRPr>
              </a:p>
            </p:txBody>
          </p:sp>
          <p:grpSp>
            <p:nvGrpSpPr>
              <p:cNvPr id="14" name="Group 66">
                <a:extLst>
                  <a:ext uri="{FF2B5EF4-FFF2-40B4-BE49-F238E27FC236}">
                    <a16:creationId xmlns:a16="http://schemas.microsoft.com/office/drawing/2014/main" id="{40C4312B-B883-E029-A0DA-4789C4AA5EDA}"/>
                  </a:ext>
                </a:extLst>
              </p:cNvPr>
              <p:cNvGrpSpPr/>
              <p:nvPr/>
            </p:nvGrpSpPr>
            <p:grpSpPr>
              <a:xfrm>
                <a:off x="8361444" y="4116552"/>
                <a:ext cx="1583311" cy="469963"/>
                <a:chOff x="3190408" y="4309039"/>
                <a:chExt cx="1583311" cy="469963"/>
              </a:xfrm>
            </p:grpSpPr>
            <p:pic>
              <p:nvPicPr>
                <p:cNvPr id="29" name="Picture 63">
                  <a:extLst>
                    <a:ext uri="{FF2B5EF4-FFF2-40B4-BE49-F238E27FC236}">
                      <a16:creationId xmlns:a16="http://schemas.microsoft.com/office/drawing/2014/main" id="{427AF89E-27A3-B92B-67F4-09E09A9E989C}"/>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30" name="Picture 64">
                  <a:extLst>
                    <a:ext uri="{FF2B5EF4-FFF2-40B4-BE49-F238E27FC236}">
                      <a16:creationId xmlns:a16="http://schemas.microsoft.com/office/drawing/2014/main" id="{0070F3AB-97BF-2487-2B84-40CF4BE81D5E}"/>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31" name="Picture 65">
                  <a:extLst>
                    <a:ext uri="{FF2B5EF4-FFF2-40B4-BE49-F238E27FC236}">
                      <a16:creationId xmlns:a16="http://schemas.microsoft.com/office/drawing/2014/main" id="{CAB9C4CD-01B4-1E03-49F4-E895D6FA8ECF}"/>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6" name="Group 67">
                <a:extLst>
                  <a:ext uri="{FF2B5EF4-FFF2-40B4-BE49-F238E27FC236}">
                    <a16:creationId xmlns:a16="http://schemas.microsoft.com/office/drawing/2014/main" id="{AC0CEACC-FCEF-B519-76AF-598C9DD2DC40}"/>
                  </a:ext>
                </a:extLst>
              </p:cNvPr>
              <p:cNvGrpSpPr/>
              <p:nvPr/>
            </p:nvGrpSpPr>
            <p:grpSpPr>
              <a:xfrm>
                <a:off x="8468135" y="4692277"/>
                <a:ext cx="1583311" cy="469963"/>
                <a:chOff x="3190408" y="4309039"/>
                <a:chExt cx="1583311" cy="469963"/>
              </a:xfrm>
            </p:grpSpPr>
            <p:pic>
              <p:nvPicPr>
                <p:cNvPr id="23" name="Picture 68">
                  <a:extLst>
                    <a:ext uri="{FF2B5EF4-FFF2-40B4-BE49-F238E27FC236}">
                      <a16:creationId xmlns:a16="http://schemas.microsoft.com/office/drawing/2014/main" id="{9EDC62D2-8B0B-C151-80A2-C9B7B684CC8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6" name="Picture 69">
                  <a:extLst>
                    <a:ext uri="{FF2B5EF4-FFF2-40B4-BE49-F238E27FC236}">
                      <a16:creationId xmlns:a16="http://schemas.microsoft.com/office/drawing/2014/main" id="{D9EEDE84-A354-2CCA-64E9-58476AC11A0F}"/>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8" name="Picture 70">
                  <a:extLst>
                    <a:ext uri="{FF2B5EF4-FFF2-40B4-BE49-F238E27FC236}">
                      <a16:creationId xmlns:a16="http://schemas.microsoft.com/office/drawing/2014/main" id="{34F30EE2-F74A-5ECE-3D5E-CD5716BF3243}"/>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7" name="Group 71">
                <a:extLst>
                  <a:ext uri="{FF2B5EF4-FFF2-40B4-BE49-F238E27FC236}">
                    <a16:creationId xmlns:a16="http://schemas.microsoft.com/office/drawing/2014/main" id="{115F711F-1B63-3B85-82F3-7BB1D1824D7E}"/>
                  </a:ext>
                </a:extLst>
              </p:cNvPr>
              <p:cNvGrpSpPr/>
              <p:nvPr/>
            </p:nvGrpSpPr>
            <p:grpSpPr>
              <a:xfrm>
                <a:off x="9992519" y="5278162"/>
                <a:ext cx="1583311" cy="469963"/>
                <a:chOff x="3190408" y="4309039"/>
                <a:chExt cx="1583311" cy="469963"/>
              </a:xfrm>
            </p:grpSpPr>
            <p:pic>
              <p:nvPicPr>
                <p:cNvPr id="19" name="Picture 72">
                  <a:extLst>
                    <a:ext uri="{FF2B5EF4-FFF2-40B4-BE49-F238E27FC236}">
                      <a16:creationId xmlns:a16="http://schemas.microsoft.com/office/drawing/2014/main" id="{B59643BC-799D-C9F8-0E30-E902113B3399}"/>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0" name="Picture 73">
                  <a:extLst>
                    <a:ext uri="{FF2B5EF4-FFF2-40B4-BE49-F238E27FC236}">
                      <a16:creationId xmlns:a16="http://schemas.microsoft.com/office/drawing/2014/main" id="{4327167D-2339-873E-15D9-2A7450FE1C6E}"/>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1" name="Picture 74">
                  <a:extLst>
                    <a:ext uri="{FF2B5EF4-FFF2-40B4-BE49-F238E27FC236}">
                      <a16:creationId xmlns:a16="http://schemas.microsoft.com/office/drawing/2014/main" id="{8D447C03-0B95-63D7-5571-9E9A6970C0B7}"/>
                    </a:ext>
                  </a:extLst>
                </p:cNvPr>
                <p:cNvPicPr>
                  <a:picLocks noChangeAspect="1"/>
                </p:cNvPicPr>
                <p:nvPr/>
              </p:nvPicPr>
              <p:blipFill>
                <a:blip r:embed="rId7"/>
                <a:stretch>
                  <a:fillRect/>
                </a:stretch>
              </p:blipFill>
              <p:spPr>
                <a:xfrm>
                  <a:off x="4303756" y="4309039"/>
                  <a:ext cx="469963" cy="469963"/>
                </a:xfrm>
                <a:prstGeom prst="rect">
                  <a:avLst/>
                </a:prstGeom>
              </p:spPr>
            </p:pic>
          </p:grpSp>
          <p:sp>
            <p:nvSpPr>
              <p:cNvPr id="18" name="Rectangle: Rounded Corners 36">
                <a:extLst>
                  <a:ext uri="{FF2B5EF4-FFF2-40B4-BE49-F238E27FC236}">
                    <a16:creationId xmlns:a16="http://schemas.microsoft.com/office/drawing/2014/main" id="{D7F2A2B3-A33F-79C4-A531-EF80D203612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2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2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2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2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2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2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2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grpSp>
        <p:nvGrpSpPr>
          <p:cNvPr id="32" name="Group 83">
            <a:extLst>
              <a:ext uri="{FF2B5EF4-FFF2-40B4-BE49-F238E27FC236}">
                <a16:creationId xmlns:a16="http://schemas.microsoft.com/office/drawing/2014/main" id="{13DB28CE-F3AF-FBE4-18D6-97C6696D7E96}"/>
              </a:ext>
            </a:extLst>
          </p:cNvPr>
          <p:cNvGrpSpPr/>
          <p:nvPr/>
        </p:nvGrpSpPr>
        <p:grpSpPr>
          <a:xfrm>
            <a:off x="198009" y="2120320"/>
            <a:ext cx="4203882" cy="2651792"/>
            <a:chOff x="147132" y="2825189"/>
            <a:chExt cx="5605176" cy="3535722"/>
          </a:xfrm>
        </p:grpSpPr>
        <p:pic>
          <p:nvPicPr>
            <p:cNvPr id="33" name="Picture 21">
              <a:extLst>
                <a:ext uri="{FF2B5EF4-FFF2-40B4-BE49-F238E27FC236}">
                  <a16:creationId xmlns:a16="http://schemas.microsoft.com/office/drawing/2014/main" id="{D556DD3B-413A-31F1-921C-CA76801C8615}"/>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34" name="Group 61">
              <a:extLst>
                <a:ext uri="{FF2B5EF4-FFF2-40B4-BE49-F238E27FC236}">
                  <a16:creationId xmlns:a16="http://schemas.microsoft.com/office/drawing/2014/main" id="{8075DD22-5AF9-B7F4-1704-4C83BB496D84}"/>
                </a:ext>
              </a:extLst>
            </p:cNvPr>
            <p:cNvGrpSpPr/>
            <p:nvPr/>
          </p:nvGrpSpPr>
          <p:grpSpPr>
            <a:xfrm>
              <a:off x="191198" y="3576378"/>
              <a:ext cx="5561110" cy="2784533"/>
              <a:chOff x="226098" y="3169228"/>
              <a:chExt cx="5561110" cy="2784533"/>
            </a:xfrm>
          </p:grpSpPr>
          <p:sp>
            <p:nvSpPr>
              <p:cNvPr id="35" name="Rectangle: Rounded Corners 37">
                <a:extLst>
                  <a:ext uri="{FF2B5EF4-FFF2-40B4-BE49-F238E27FC236}">
                    <a16:creationId xmlns:a16="http://schemas.microsoft.com/office/drawing/2014/main" id="{A3DF8F8D-5F05-B13F-13E7-80D918AD66C1}"/>
                  </a:ext>
                </a:extLst>
              </p:cNvPr>
              <p:cNvSpPr/>
              <p:nvPr/>
            </p:nvSpPr>
            <p:spPr>
              <a:xfrm>
                <a:off x="226098" y="3789681"/>
                <a:ext cx="5561110" cy="2164080"/>
              </a:xfrm>
              <a:prstGeom prst="roundRect">
                <a:avLst/>
              </a:prstGeom>
              <a:solidFill>
                <a:schemeClr val="tx1">
                  <a:lumMod val="60000"/>
                  <a:lumOff val="40000"/>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6244" algn="just">
                  <a:lnSpc>
                    <a:spcPct val="120000"/>
                  </a:lnSpc>
                </a:pPr>
                <a:r>
                  <a:rPr lang="en-US" sz="2700" dirty="0" err="1">
                    <a:solidFill>
                      <a:srgbClr val="000000"/>
                    </a:solidFill>
                    <a:latin typeface="UTM Duepuntozero" panose="02040603050506020204" pitchFamily="18" charset="0"/>
                  </a:rPr>
                  <a:t>Phân</a:t>
                </a:r>
                <a:r>
                  <a:rPr lang="en-US" sz="2700" dirty="0">
                    <a:solidFill>
                      <a:srgbClr val="000000"/>
                    </a:solidFill>
                    <a:latin typeface="UTM Duepuntozero" panose="02040603050506020204" pitchFamily="18" charset="0"/>
                  </a:rPr>
                  <a:t> </a:t>
                </a:r>
                <a:r>
                  <a:rPr lang="en-US" sz="2700" dirty="0" err="1">
                    <a:solidFill>
                      <a:srgbClr val="000000"/>
                    </a:solidFill>
                    <a:latin typeface="UTM Duepuntozero" panose="02040603050506020204" pitchFamily="18" charset="0"/>
                  </a:rPr>
                  <a:t>công</a:t>
                </a:r>
                <a:r>
                  <a:rPr lang="en-US" sz="2700" dirty="0">
                    <a:solidFill>
                      <a:srgbClr val="000000"/>
                    </a:solidFill>
                    <a:latin typeface="UTM Duepuntozero" panose="02040603050506020204" pitchFamily="18" charset="0"/>
                  </a:rPr>
                  <a:t> </a:t>
                </a:r>
                <a:r>
                  <a:rPr lang="en-US" sz="2700" dirty="0" err="1">
                    <a:solidFill>
                      <a:srgbClr val="000000"/>
                    </a:solidFill>
                    <a:latin typeface="UTM Duepuntozero" panose="02040603050506020204" pitchFamily="18" charset="0"/>
                  </a:rPr>
                  <a:t>đọc</a:t>
                </a:r>
                <a:r>
                  <a:rPr lang="en-US" sz="2700" dirty="0">
                    <a:solidFill>
                      <a:srgbClr val="000000"/>
                    </a:solidFill>
                    <a:latin typeface="UTM Duepuntozero" panose="02040603050506020204" pitchFamily="18" charset="0"/>
                  </a:rPr>
                  <a:t> </a:t>
                </a:r>
                <a:r>
                  <a:rPr lang="en-US" sz="2700" dirty="0" err="1">
                    <a:solidFill>
                      <a:srgbClr val="000000"/>
                    </a:solidFill>
                    <a:latin typeface="UTM Duepuntozero" panose="02040603050506020204" pitchFamily="18" charset="0"/>
                  </a:rPr>
                  <a:t>theo</a:t>
                </a:r>
                <a:r>
                  <a:rPr lang="en-US" sz="2700" dirty="0">
                    <a:solidFill>
                      <a:srgbClr val="000000"/>
                    </a:solidFill>
                    <a:latin typeface="UTM Duepuntozero" panose="02040603050506020204" pitchFamily="18" charset="0"/>
                  </a:rPr>
                  <a:t> </a:t>
                </a:r>
                <a:r>
                  <a:rPr lang="en-US" sz="2700" dirty="0" err="1">
                    <a:solidFill>
                      <a:srgbClr val="000000"/>
                    </a:solidFill>
                    <a:latin typeface="UTM Duepuntozero" panose="02040603050506020204" pitchFamily="18" charset="0"/>
                  </a:rPr>
                  <a:t>đoạn</a:t>
                </a:r>
                <a:r>
                  <a:rPr lang="en-US" sz="2700" dirty="0">
                    <a:solidFill>
                      <a:srgbClr val="000000"/>
                    </a:solidFill>
                    <a:latin typeface="UTM Duepuntozero" panose="02040603050506020204" pitchFamily="18" charset="0"/>
                  </a:rPr>
                  <a:t>.</a:t>
                </a:r>
              </a:p>
              <a:p>
                <a:pPr marL="426244" algn="just">
                  <a:lnSpc>
                    <a:spcPct val="120000"/>
                  </a:lnSpc>
                </a:pPr>
                <a:r>
                  <a:rPr lang="en-US" sz="2700" dirty="0" err="1">
                    <a:solidFill>
                      <a:srgbClr val="000000"/>
                    </a:solidFill>
                    <a:latin typeface="UTM Duepuntozero" panose="02040603050506020204" pitchFamily="18" charset="0"/>
                  </a:rPr>
                  <a:t>Tất</a:t>
                </a:r>
                <a:r>
                  <a:rPr lang="en-US" sz="2700" dirty="0">
                    <a:solidFill>
                      <a:srgbClr val="000000"/>
                    </a:solidFill>
                    <a:latin typeface="UTM Duepuntozero" panose="02040603050506020204" pitchFamily="18" charset="0"/>
                  </a:rPr>
                  <a:t> </a:t>
                </a:r>
                <a:r>
                  <a:rPr lang="en-US" sz="2700" dirty="0" err="1">
                    <a:solidFill>
                      <a:srgbClr val="000000"/>
                    </a:solidFill>
                    <a:latin typeface="UTM Duepuntozero" panose="02040603050506020204" pitchFamily="18" charset="0"/>
                  </a:rPr>
                  <a:t>cả</a:t>
                </a:r>
                <a:r>
                  <a:rPr lang="en-US" sz="2700" dirty="0">
                    <a:solidFill>
                      <a:srgbClr val="000000"/>
                    </a:solidFill>
                    <a:latin typeface="UTM Duepuntozero" panose="02040603050506020204" pitchFamily="18" charset="0"/>
                  </a:rPr>
                  <a:t> </a:t>
                </a:r>
                <a:r>
                  <a:rPr lang="en-US" sz="2700" dirty="0" err="1">
                    <a:solidFill>
                      <a:srgbClr val="000000"/>
                    </a:solidFill>
                    <a:latin typeface="UTM Duepuntozero" panose="02040603050506020204" pitchFamily="18" charset="0"/>
                  </a:rPr>
                  <a:t>thành</a:t>
                </a:r>
                <a:r>
                  <a:rPr lang="en-US" sz="2700" dirty="0">
                    <a:solidFill>
                      <a:srgbClr val="000000"/>
                    </a:solidFill>
                    <a:latin typeface="UTM Duepuntozero" panose="02040603050506020204" pitchFamily="18" charset="0"/>
                  </a:rPr>
                  <a:t> </a:t>
                </a:r>
                <a:r>
                  <a:rPr lang="en-US" sz="2700" dirty="0" err="1">
                    <a:solidFill>
                      <a:srgbClr val="000000"/>
                    </a:solidFill>
                    <a:latin typeface="UTM Duepuntozero" panose="02040603050506020204" pitchFamily="18" charset="0"/>
                  </a:rPr>
                  <a:t>viên</a:t>
                </a:r>
                <a:r>
                  <a:rPr lang="en-US" sz="2700" dirty="0">
                    <a:solidFill>
                      <a:srgbClr val="000000"/>
                    </a:solidFill>
                    <a:latin typeface="UTM Duepuntozero" panose="02040603050506020204" pitchFamily="18" charset="0"/>
                  </a:rPr>
                  <a:t> </a:t>
                </a:r>
                <a:r>
                  <a:rPr lang="en-US" sz="2700" dirty="0" err="1">
                    <a:solidFill>
                      <a:srgbClr val="000000"/>
                    </a:solidFill>
                    <a:latin typeface="UTM Duepuntozero" panose="02040603050506020204" pitchFamily="18" charset="0"/>
                  </a:rPr>
                  <a:t>đều</a:t>
                </a:r>
                <a:r>
                  <a:rPr lang="en-US" sz="2700" dirty="0">
                    <a:solidFill>
                      <a:srgbClr val="000000"/>
                    </a:solidFill>
                    <a:latin typeface="UTM Duepuntozero" panose="02040603050506020204" pitchFamily="18" charset="0"/>
                  </a:rPr>
                  <a:t> </a:t>
                </a:r>
                <a:r>
                  <a:rPr lang="en-US" sz="2700" dirty="0" err="1">
                    <a:solidFill>
                      <a:srgbClr val="000000"/>
                    </a:solidFill>
                    <a:latin typeface="UTM Duepuntozero" panose="02040603050506020204" pitchFamily="18" charset="0"/>
                  </a:rPr>
                  <a:t>đọc</a:t>
                </a:r>
                <a:r>
                  <a:rPr lang="en-US" sz="2700" dirty="0">
                    <a:solidFill>
                      <a:srgbClr val="000000"/>
                    </a:solidFill>
                    <a:latin typeface="UTM Duepuntozero" panose="02040603050506020204" pitchFamily="18" charset="0"/>
                  </a:rPr>
                  <a:t>.</a:t>
                </a:r>
              </a:p>
              <a:p>
                <a:pPr marL="426244" algn="just">
                  <a:lnSpc>
                    <a:spcPct val="120000"/>
                  </a:lnSpc>
                </a:pPr>
                <a:r>
                  <a:rPr lang="en-US" sz="2700" dirty="0" err="1">
                    <a:solidFill>
                      <a:srgbClr val="000000"/>
                    </a:solidFill>
                    <a:latin typeface="UTM Duepuntozero" panose="02040603050506020204" pitchFamily="18" charset="0"/>
                  </a:rPr>
                  <a:t>Giải</a:t>
                </a:r>
                <a:r>
                  <a:rPr lang="en-US" sz="2700" dirty="0">
                    <a:solidFill>
                      <a:srgbClr val="000000"/>
                    </a:solidFill>
                    <a:latin typeface="UTM Duepuntozero" panose="02040603050506020204" pitchFamily="18" charset="0"/>
                  </a:rPr>
                  <a:t> </a:t>
                </a:r>
                <a:r>
                  <a:rPr lang="en-US" sz="2700" dirty="0" err="1">
                    <a:solidFill>
                      <a:srgbClr val="000000"/>
                    </a:solidFill>
                    <a:latin typeface="UTM Duepuntozero" panose="02040603050506020204" pitchFamily="18" charset="0"/>
                  </a:rPr>
                  <a:t>nghĩa</a:t>
                </a:r>
                <a:r>
                  <a:rPr lang="en-US" sz="2700" dirty="0">
                    <a:solidFill>
                      <a:srgbClr val="000000"/>
                    </a:solidFill>
                    <a:latin typeface="UTM Duepuntozero" panose="02040603050506020204" pitchFamily="18" charset="0"/>
                  </a:rPr>
                  <a:t> </a:t>
                </a:r>
                <a:r>
                  <a:rPr lang="en-US" sz="2700" dirty="0" err="1">
                    <a:solidFill>
                      <a:srgbClr val="000000"/>
                    </a:solidFill>
                    <a:latin typeface="UTM Duepuntozero" panose="02040603050506020204" pitchFamily="18" charset="0"/>
                  </a:rPr>
                  <a:t>từ</a:t>
                </a:r>
                <a:r>
                  <a:rPr lang="en-US" sz="2700" dirty="0">
                    <a:solidFill>
                      <a:srgbClr val="000000"/>
                    </a:solidFill>
                    <a:latin typeface="UTM Duepuntozero" panose="02040603050506020204" pitchFamily="18" charset="0"/>
                  </a:rPr>
                  <a:t> </a:t>
                </a:r>
                <a:r>
                  <a:rPr lang="en-US" sz="2700" dirty="0" err="1">
                    <a:solidFill>
                      <a:srgbClr val="000000"/>
                    </a:solidFill>
                    <a:latin typeface="UTM Duepuntozero" panose="02040603050506020204" pitchFamily="18" charset="0"/>
                  </a:rPr>
                  <a:t>cùng</a:t>
                </a:r>
                <a:r>
                  <a:rPr lang="en-US" sz="2700" dirty="0">
                    <a:solidFill>
                      <a:srgbClr val="000000"/>
                    </a:solidFill>
                    <a:latin typeface="UTM Duepuntozero" panose="02040603050506020204" pitchFamily="18" charset="0"/>
                  </a:rPr>
                  <a:t> </a:t>
                </a:r>
                <a:r>
                  <a:rPr lang="en-US" sz="2700" dirty="0" err="1">
                    <a:solidFill>
                      <a:srgbClr val="000000"/>
                    </a:solidFill>
                    <a:latin typeface="UTM Duepuntozero" panose="02040603050506020204" pitchFamily="18" charset="0"/>
                  </a:rPr>
                  <a:t>nhau</a:t>
                </a:r>
                <a:r>
                  <a:rPr lang="en-US" sz="2700" dirty="0">
                    <a:solidFill>
                      <a:srgbClr val="000000"/>
                    </a:solidFill>
                    <a:latin typeface="UTM Duepuntozero" panose="02040603050506020204" pitchFamily="18" charset="0"/>
                  </a:rPr>
                  <a:t>. </a:t>
                </a:r>
                <a:endParaRPr lang="vi-VN" sz="2700" dirty="0">
                  <a:solidFill>
                    <a:srgbClr val="000000"/>
                  </a:solidFill>
                </a:endParaRPr>
              </a:p>
            </p:txBody>
          </p:sp>
          <p:sp>
            <p:nvSpPr>
              <p:cNvPr id="36" name="Rectangle: Rounded Corners 57">
                <a:extLst>
                  <a:ext uri="{FF2B5EF4-FFF2-40B4-BE49-F238E27FC236}">
                    <a16:creationId xmlns:a16="http://schemas.microsoft.com/office/drawing/2014/main" id="{FA1D8515-396A-87C5-5858-FC58691E0EAB}"/>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37" name="Picture 58">
                <a:extLst>
                  <a:ext uri="{FF2B5EF4-FFF2-40B4-BE49-F238E27FC236}">
                    <a16:creationId xmlns:a16="http://schemas.microsoft.com/office/drawing/2014/main" id="{0D9081F2-7780-0689-FF95-7B0B9F79FC9F}"/>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8" name="Picture 59">
                <a:extLst>
                  <a:ext uri="{FF2B5EF4-FFF2-40B4-BE49-F238E27FC236}">
                    <a16:creationId xmlns:a16="http://schemas.microsoft.com/office/drawing/2014/main" id="{1D553C99-8D9C-540B-C162-0849AA9DF77E}"/>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9" name="Picture 60">
                <a:extLst>
                  <a:ext uri="{FF2B5EF4-FFF2-40B4-BE49-F238E27FC236}">
                    <a16:creationId xmlns:a16="http://schemas.microsoft.com/office/drawing/2014/main" id="{7D0728CF-2787-F20C-409A-53BF964C97A3}"/>
                  </a:ext>
                </a:extLst>
              </p:cNvPr>
              <p:cNvPicPr>
                <a:picLocks noChangeAspect="1"/>
              </p:cNvPicPr>
              <p:nvPr/>
            </p:nvPicPr>
            <p:blipFill>
              <a:blip r:embed="rId9"/>
              <a:stretch>
                <a:fillRect/>
              </a:stretch>
            </p:blipFill>
            <p:spPr>
              <a:xfrm flipH="1">
                <a:off x="324528" y="5242918"/>
                <a:ext cx="609091" cy="609091"/>
              </a:xfrm>
              <a:prstGeom prst="rect">
                <a:avLst/>
              </a:prstGeom>
            </p:spPr>
          </p:pic>
        </p:grpSp>
      </p:grpSp>
      <p:grpSp>
        <p:nvGrpSpPr>
          <p:cNvPr id="40" name="Group 11">
            <a:extLst>
              <a:ext uri="{FF2B5EF4-FFF2-40B4-BE49-F238E27FC236}">
                <a16:creationId xmlns:a16="http://schemas.microsoft.com/office/drawing/2014/main" id="{377BE614-3C17-EBA8-665C-6D14143D445A}"/>
              </a:ext>
            </a:extLst>
          </p:cNvPr>
          <p:cNvGrpSpPr/>
          <p:nvPr/>
        </p:nvGrpSpPr>
        <p:grpSpPr>
          <a:xfrm>
            <a:off x="2723146" y="100976"/>
            <a:ext cx="3697708" cy="600164"/>
            <a:chOff x="-555806" y="0"/>
            <a:chExt cx="4930277" cy="800219"/>
          </a:xfrm>
        </p:grpSpPr>
        <p:sp>
          <p:nvSpPr>
            <p:cNvPr id="41" name="文本框 18">
              <a:extLst>
                <a:ext uri="{FF2B5EF4-FFF2-40B4-BE49-F238E27FC236}">
                  <a16:creationId xmlns:a16="http://schemas.microsoft.com/office/drawing/2014/main" id="{54A6406B-50AA-F008-96FD-17539715CE39}"/>
                </a:ext>
              </a:extLst>
            </p:cNvPr>
            <p:cNvSpPr txBox="1"/>
            <p:nvPr/>
          </p:nvSpPr>
          <p:spPr>
            <a:xfrm>
              <a:off x="-555806" y="0"/>
              <a:ext cx="4930277" cy="800219"/>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defTabSz="685800">
                <a:buClrTx/>
                <a:defRPr/>
              </a:pPr>
              <a:r>
                <a:rPr lang="en-US" altLang="zh-CN" sz="33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33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42" name="文本框 18">
              <a:extLst>
                <a:ext uri="{FF2B5EF4-FFF2-40B4-BE49-F238E27FC236}">
                  <a16:creationId xmlns:a16="http://schemas.microsoft.com/office/drawing/2014/main" id="{AF3B78FA-0651-189E-F31B-1A6E83E3C2DF}"/>
                </a:ext>
              </a:extLst>
            </p:cNvPr>
            <p:cNvSpPr txBox="1"/>
            <p:nvPr/>
          </p:nvSpPr>
          <p:spPr>
            <a:xfrm>
              <a:off x="-333125" y="0"/>
              <a:ext cx="4484914" cy="800219"/>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defTabSz="685800">
                <a:buClrTx/>
                <a:defRPr/>
              </a:pPr>
              <a:r>
                <a:rPr lang="en-US" altLang="zh-CN" sz="3300" kern="1200">
                  <a:solidFill>
                    <a:srgbClr val="FFAD24"/>
                  </a:solidFill>
                  <a:latin typeface="UTM Mother" panose="02040603050506020204" pitchFamily="18" charset="0"/>
                </a:rPr>
                <a:t>Hoạt động:</a:t>
              </a:r>
              <a:endParaRPr lang="zh-CN" altLang="en-US" sz="3300" kern="1200" dirty="0">
                <a:solidFill>
                  <a:srgbClr val="FFAD24"/>
                </a:solidFill>
                <a:latin typeface="UTM Mother" panose="02040603050506020204" pitchFamily="18" charset="0"/>
              </a:endParaRPr>
            </a:p>
          </p:txBody>
        </p:sp>
      </p:grpSp>
    </p:spTree>
    <p:extLst>
      <p:ext uri="{BB962C8B-B14F-4D97-AF65-F5344CB8AC3E}">
        <p14:creationId xmlns:p14="http://schemas.microsoft.com/office/powerpoint/2010/main" val="3162266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7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trips(downRight)">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Right)">
                                          <p:cBhvr>
                                            <p:cTn id="15" dur="500"/>
                                            <p:tgtEl>
                                              <p:spTgt spid="10"/>
                                            </p:tgtEl>
                                          </p:cBhvr>
                                        </p:animEffect>
                                      </p:childTnLst>
                                    </p:cTn>
                                  </p:par>
                                  <p:par>
                                    <p:cTn id="16" presetID="12" presetClass="entr" presetSubtype="8"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p:tgtEl>
                                              <p:spTgt spid="40"/>
                                            </p:tgtEl>
                                            <p:attrNameLst>
                                              <p:attrName>ppt_x</p:attrName>
                                            </p:attrNameLst>
                                          </p:cBhvr>
                                          <p:tavLst>
                                            <p:tav tm="0">
                                              <p:val>
                                                <p:strVal val="#ppt_x-#ppt_w*1.125000"/>
                                              </p:val>
                                            </p:tav>
                                            <p:tav tm="100000">
                                              <p:val>
                                                <p:strVal val="#ppt_x"/>
                                              </p:val>
                                            </p:tav>
                                          </p:tavLst>
                                        </p:anim>
                                        <p:animEffect transition="in" filter="wipe(right)">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trips(downRight)">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Right)">
                                          <p:cBhvr>
                                            <p:cTn id="15" dur="500"/>
                                            <p:tgtEl>
                                              <p:spTgt spid="10"/>
                                            </p:tgtEl>
                                          </p:cBhvr>
                                        </p:animEffect>
                                      </p:childTnLst>
                                    </p:cTn>
                                  </p:par>
                                  <p:par>
                                    <p:cTn id="16" presetID="12" presetClass="entr" presetSubtype="8"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p:tgtEl>
                                              <p:spTgt spid="40"/>
                                            </p:tgtEl>
                                            <p:attrNameLst>
                                              <p:attrName>ppt_x</p:attrName>
                                            </p:attrNameLst>
                                          </p:cBhvr>
                                          <p:tavLst>
                                            <p:tav tm="0">
                                              <p:val>
                                                <p:strVal val="#ppt_x-#ppt_w*1.125000"/>
                                              </p:val>
                                            </p:tav>
                                            <p:tav tm="100000">
                                              <p:val>
                                                <p:strVal val="#ppt_x"/>
                                              </p:val>
                                            </p:tav>
                                          </p:tavLst>
                                        </p:anim>
                                        <p:animEffect transition="in" filter="wipe(right)">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grpSp>
        <p:nvGrpSpPr>
          <p:cNvPr id="4" name="Group 76">
            <a:extLst>
              <a:ext uri="{FF2B5EF4-FFF2-40B4-BE49-F238E27FC236}">
                <a16:creationId xmlns:a16="http://schemas.microsoft.com/office/drawing/2014/main" id="{F27E7687-1E1D-C99C-518A-F4940D15CA85}"/>
              </a:ext>
            </a:extLst>
          </p:cNvPr>
          <p:cNvGrpSpPr/>
          <p:nvPr/>
        </p:nvGrpSpPr>
        <p:grpSpPr>
          <a:xfrm>
            <a:off x="2107701" y="2021344"/>
            <a:ext cx="5035170" cy="2642096"/>
            <a:chOff x="6096000" y="3244032"/>
            <a:chExt cx="5681359" cy="2640970"/>
          </a:xfrm>
          <a:solidFill>
            <a:srgbClr val="FFFFFF"/>
          </a:solidFill>
        </p:grpSpPr>
        <p:sp>
          <p:nvSpPr>
            <p:cNvPr id="5" name="Rectangle: Rounded Corners 75">
              <a:extLst>
                <a:ext uri="{FF2B5EF4-FFF2-40B4-BE49-F238E27FC236}">
                  <a16:creationId xmlns:a16="http://schemas.microsoft.com/office/drawing/2014/main" id="{9E78E21D-93A4-DBD2-C04C-F76CACB696ED}"/>
                </a:ext>
              </a:extLst>
            </p:cNvPr>
            <p:cNvSpPr/>
            <p:nvPr/>
          </p:nvSpPr>
          <p:spPr>
            <a:xfrm>
              <a:off x="6096000" y="3789681"/>
              <a:ext cx="5681359" cy="2095321"/>
            </a:xfrm>
            <a:prstGeom prst="round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10000"/>
                </a:lnSpc>
                <a:buClrTx/>
                <a:defRPr/>
              </a:pPr>
              <a:r>
                <a:rPr lang="en-US" sz="3300" kern="1200">
                  <a:solidFill>
                    <a:srgbClr val="000000"/>
                  </a:solidFill>
                  <a:latin typeface="UTM Duepuntozero" panose="02040603050506020204" pitchFamily="18" charset="0"/>
                </a:rPr>
                <a:t>1. Đọc đúng.</a:t>
              </a:r>
            </a:p>
            <a:p>
              <a:pPr algn="just" defTabSz="685800">
                <a:lnSpc>
                  <a:spcPct val="110000"/>
                </a:lnSpc>
                <a:buClrTx/>
                <a:defRPr/>
              </a:pPr>
              <a:r>
                <a:rPr lang="en-US" sz="3300" kern="1200">
                  <a:solidFill>
                    <a:srgbClr val="000000"/>
                  </a:solidFill>
                  <a:latin typeface="UTM Duepuntozero" panose="02040603050506020204" pitchFamily="18" charset="0"/>
                </a:rPr>
                <a:t>2. Đọc to, rõ.</a:t>
              </a:r>
            </a:p>
            <a:p>
              <a:pPr algn="just" defTabSz="685800">
                <a:lnSpc>
                  <a:spcPct val="110000"/>
                </a:lnSpc>
                <a:buClrTx/>
                <a:defRPr/>
              </a:pPr>
              <a:r>
                <a:rPr lang="en-US" sz="3300" kern="1200">
                  <a:solidFill>
                    <a:srgbClr val="000000"/>
                  </a:solidFill>
                  <a:latin typeface="UTM Duepuntozero" panose="02040603050506020204" pitchFamily="18" charset="0"/>
                </a:rPr>
                <a:t>3. Ngắt, nghỉ đúng chỗ.</a:t>
              </a:r>
              <a:endParaRPr lang="vi-VN" sz="3300" kern="1200">
                <a:solidFill>
                  <a:srgbClr val="000000"/>
                </a:solidFill>
                <a:latin typeface="Arial" panose="020B0604020202020204" pitchFamily="34" charset="0"/>
              </a:endParaRPr>
            </a:p>
          </p:txBody>
        </p:sp>
        <p:grpSp>
          <p:nvGrpSpPr>
            <p:cNvPr id="6" name="Group 66">
              <a:extLst>
                <a:ext uri="{FF2B5EF4-FFF2-40B4-BE49-F238E27FC236}">
                  <a16:creationId xmlns:a16="http://schemas.microsoft.com/office/drawing/2014/main" id="{467CAE0C-2A03-65FF-5B01-42A378E5596B}"/>
                </a:ext>
              </a:extLst>
            </p:cNvPr>
            <p:cNvGrpSpPr/>
            <p:nvPr/>
          </p:nvGrpSpPr>
          <p:grpSpPr>
            <a:xfrm>
              <a:off x="8317721" y="4072844"/>
              <a:ext cx="1628460" cy="469964"/>
              <a:chOff x="3146685" y="4265331"/>
              <a:chExt cx="1628460" cy="469964"/>
            </a:xfrm>
            <a:grpFill/>
          </p:grpSpPr>
          <p:pic>
            <p:nvPicPr>
              <p:cNvPr id="45" name="Picture 63">
                <a:extLst>
                  <a:ext uri="{FF2B5EF4-FFF2-40B4-BE49-F238E27FC236}">
                    <a16:creationId xmlns:a16="http://schemas.microsoft.com/office/drawing/2014/main" id="{1BAF42B8-A7D2-81F4-EBC8-3F5430578BBB}"/>
                  </a:ext>
                </a:extLst>
              </p:cNvPr>
              <p:cNvPicPr>
                <a:picLocks noChangeAspect="1"/>
              </p:cNvPicPr>
              <p:nvPr/>
            </p:nvPicPr>
            <p:blipFill>
              <a:blip r:embed="rId3"/>
              <a:stretch>
                <a:fillRect/>
              </a:stretch>
            </p:blipFill>
            <p:spPr>
              <a:xfrm>
                <a:off x="3703360" y="4265332"/>
                <a:ext cx="515110" cy="469963"/>
              </a:xfrm>
              <a:prstGeom prst="rect">
                <a:avLst/>
              </a:prstGeom>
              <a:grpFill/>
            </p:spPr>
          </p:pic>
          <p:pic>
            <p:nvPicPr>
              <p:cNvPr id="46" name="Picture 64">
                <a:extLst>
                  <a:ext uri="{FF2B5EF4-FFF2-40B4-BE49-F238E27FC236}">
                    <a16:creationId xmlns:a16="http://schemas.microsoft.com/office/drawing/2014/main" id="{BC980639-BA72-6C80-79AC-AEAEE2E2A5BF}"/>
                  </a:ext>
                </a:extLst>
              </p:cNvPr>
              <p:cNvPicPr>
                <a:picLocks noChangeAspect="1"/>
              </p:cNvPicPr>
              <p:nvPr/>
            </p:nvPicPr>
            <p:blipFill>
              <a:blip r:embed="rId4"/>
              <a:stretch>
                <a:fillRect/>
              </a:stretch>
            </p:blipFill>
            <p:spPr>
              <a:xfrm>
                <a:off x="3146685" y="4265331"/>
                <a:ext cx="515110" cy="469963"/>
              </a:xfrm>
              <a:prstGeom prst="rect">
                <a:avLst/>
              </a:prstGeom>
              <a:grpFill/>
            </p:spPr>
          </p:pic>
          <p:pic>
            <p:nvPicPr>
              <p:cNvPr id="47" name="Picture 65">
                <a:extLst>
                  <a:ext uri="{FF2B5EF4-FFF2-40B4-BE49-F238E27FC236}">
                    <a16:creationId xmlns:a16="http://schemas.microsoft.com/office/drawing/2014/main" id="{1D4BB44A-7388-2498-7F48-A42D4596EF2E}"/>
                  </a:ext>
                </a:extLst>
              </p:cNvPr>
              <p:cNvPicPr>
                <a:picLocks noChangeAspect="1"/>
              </p:cNvPicPr>
              <p:nvPr/>
            </p:nvPicPr>
            <p:blipFill>
              <a:blip r:embed="rId5"/>
              <a:stretch>
                <a:fillRect/>
              </a:stretch>
            </p:blipFill>
            <p:spPr>
              <a:xfrm>
                <a:off x="4260035" y="4265332"/>
                <a:ext cx="515110" cy="469963"/>
              </a:xfrm>
              <a:prstGeom prst="rect">
                <a:avLst/>
              </a:prstGeom>
              <a:grpFill/>
            </p:spPr>
          </p:pic>
        </p:grpSp>
        <p:grpSp>
          <p:nvGrpSpPr>
            <p:cNvPr id="7" name="Group 67">
              <a:extLst>
                <a:ext uri="{FF2B5EF4-FFF2-40B4-BE49-F238E27FC236}">
                  <a16:creationId xmlns:a16="http://schemas.microsoft.com/office/drawing/2014/main" id="{D5BC006E-BE1C-B5AF-57D4-599F5936BAE9}"/>
                </a:ext>
              </a:extLst>
            </p:cNvPr>
            <p:cNvGrpSpPr/>
            <p:nvPr/>
          </p:nvGrpSpPr>
          <p:grpSpPr>
            <a:xfrm>
              <a:off x="8621616" y="4602563"/>
              <a:ext cx="1628458" cy="469963"/>
              <a:chOff x="3343889" y="4219325"/>
              <a:chExt cx="1628458" cy="469963"/>
            </a:xfrm>
            <a:grpFill/>
          </p:grpSpPr>
          <p:pic>
            <p:nvPicPr>
              <p:cNvPr id="27" name="Picture 68">
                <a:extLst>
                  <a:ext uri="{FF2B5EF4-FFF2-40B4-BE49-F238E27FC236}">
                    <a16:creationId xmlns:a16="http://schemas.microsoft.com/office/drawing/2014/main" id="{4A77D25A-CE8E-16EE-B2FF-9CE17EE8559A}"/>
                  </a:ext>
                </a:extLst>
              </p:cNvPr>
              <p:cNvPicPr>
                <a:picLocks noChangeAspect="1"/>
              </p:cNvPicPr>
              <p:nvPr/>
            </p:nvPicPr>
            <p:blipFill>
              <a:blip r:embed="rId3"/>
              <a:stretch>
                <a:fillRect/>
              </a:stretch>
            </p:blipFill>
            <p:spPr>
              <a:xfrm>
                <a:off x="3900563" y="4219325"/>
                <a:ext cx="515110" cy="469963"/>
              </a:xfrm>
              <a:prstGeom prst="rect">
                <a:avLst/>
              </a:prstGeom>
              <a:grpFill/>
            </p:spPr>
          </p:pic>
          <p:pic>
            <p:nvPicPr>
              <p:cNvPr id="43" name="Picture 69">
                <a:extLst>
                  <a:ext uri="{FF2B5EF4-FFF2-40B4-BE49-F238E27FC236}">
                    <a16:creationId xmlns:a16="http://schemas.microsoft.com/office/drawing/2014/main" id="{F9C644B9-FC8C-3471-8B45-0CB5A5B8C755}"/>
                  </a:ext>
                </a:extLst>
              </p:cNvPr>
              <p:cNvPicPr>
                <a:picLocks noChangeAspect="1"/>
              </p:cNvPicPr>
              <p:nvPr/>
            </p:nvPicPr>
            <p:blipFill>
              <a:blip r:embed="rId4"/>
              <a:stretch>
                <a:fillRect/>
              </a:stretch>
            </p:blipFill>
            <p:spPr>
              <a:xfrm>
                <a:off x="3343889" y="4219325"/>
                <a:ext cx="515110" cy="469963"/>
              </a:xfrm>
              <a:prstGeom prst="rect">
                <a:avLst/>
              </a:prstGeom>
              <a:grpFill/>
            </p:spPr>
          </p:pic>
          <p:pic>
            <p:nvPicPr>
              <p:cNvPr id="44" name="Picture 70">
                <a:extLst>
                  <a:ext uri="{FF2B5EF4-FFF2-40B4-BE49-F238E27FC236}">
                    <a16:creationId xmlns:a16="http://schemas.microsoft.com/office/drawing/2014/main" id="{B801E966-0B0F-2E02-F21C-7E64705F295E}"/>
                  </a:ext>
                </a:extLst>
              </p:cNvPr>
              <p:cNvPicPr>
                <a:picLocks noChangeAspect="1"/>
              </p:cNvPicPr>
              <p:nvPr/>
            </p:nvPicPr>
            <p:blipFill>
              <a:blip r:embed="rId5"/>
              <a:stretch>
                <a:fillRect/>
              </a:stretch>
            </p:blipFill>
            <p:spPr>
              <a:xfrm>
                <a:off x="4457237" y="4219325"/>
                <a:ext cx="515110" cy="469963"/>
              </a:xfrm>
              <a:prstGeom prst="rect">
                <a:avLst/>
              </a:prstGeom>
              <a:grpFill/>
            </p:spPr>
          </p:pic>
        </p:grpSp>
        <p:grpSp>
          <p:nvGrpSpPr>
            <p:cNvPr id="8" name="Group 71">
              <a:extLst>
                <a:ext uri="{FF2B5EF4-FFF2-40B4-BE49-F238E27FC236}">
                  <a16:creationId xmlns:a16="http://schemas.microsoft.com/office/drawing/2014/main" id="{965F3C73-8000-DF64-8F9D-E83411914DA0}"/>
                </a:ext>
              </a:extLst>
            </p:cNvPr>
            <p:cNvGrpSpPr/>
            <p:nvPr/>
          </p:nvGrpSpPr>
          <p:grpSpPr>
            <a:xfrm>
              <a:off x="10073799" y="5148211"/>
              <a:ext cx="1583311" cy="469964"/>
              <a:chOff x="3271688" y="4179088"/>
              <a:chExt cx="1583311" cy="469964"/>
            </a:xfrm>
            <a:grpFill/>
          </p:grpSpPr>
          <p:pic>
            <p:nvPicPr>
              <p:cNvPr id="22" name="Picture 72">
                <a:extLst>
                  <a:ext uri="{FF2B5EF4-FFF2-40B4-BE49-F238E27FC236}">
                    <a16:creationId xmlns:a16="http://schemas.microsoft.com/office/drawing/2014/main" id="{3BC5BD37-C98E-457F-1ACF-D57B1918E07E}"/>
                  </a:ext>
                </a:extLst>
              </p:cNvPr>
              <p:cNvPicPr>
                <a:picLocks noChangeAspect="1"/>
              </p:cNvPicPr>
              <p:nvPr/>
            </p:nvPicPr>
            <p:blipFill>
              <a:blip r:embed="rId3"/>
              <a:stretch>
                <a:fillRect/>
              </a:stretch>
            </p:blipFill>
            <p:spPr>
              <a:xfrm>
                <a:off x="3828362" y="4179089"/>
                <a:ext cx="469963" cy="469963"/>
              </a:xfrm>
              <a:prstGeom prst="rect">
                <a:avLst/>
              </a:prstGeom>
              <a:grpFill/>
            </p:spPr>
          </p:pic>
          <p:pic>
            <p:nvPicPr>
              <p:cNvPr id="24" name="Picture 73">
                <a:extLst>
                  <a:ext uri="{FF2B5EF4-FFF2-40B4-BE49-F238E27FC236}">
                    <a16:creationId xmlns:a16="http://schemas.microsoft.com/office/drawing/2014/main" id="{1D9FA33D-6F3A-974E-FE31-836C96E0CFAF}"/>
                  </a:ext>
                </a:extLst>
              </p:cNvPr>
              <p:cNvPicPr>
                <a:picLocks noChangeAspect="1"/>
              </p:cNvPicPr>
              <p:nvPr/>
            </p:nvPicPr>
            <p:blipFill>
              <a:blip r:embed="rId4"/>
              <a:stretch>
                <a:fillRect/>
              </a:stretch>
            </p:blipFill>
            <p:spPr>
              <a:xfrm>
                <a:off x="3271688" y="4179088"/>
                <a:ext cx="469963" cy="469963"/>
              </a:xfrm>
              <a:prstGeom prst="rect">
                <a:avLst/>
              </a:prstGeom>
              <a:grpFill/>
            </p:spPr>
          </p:pic>
          <p:pic>
            <p:nvPicPr>
              <p:cNvPr id="25" name="Picture 74">
                <a:extLst>
                  <a:ext uri="{FF2B5EF4-FFF2-40B4-BE49-F238E27FC236}">
                    <a16:creationId xmlns:a16="http://schemas.microsoft.com/office/drawing/2014/main" id="{28677319-F1EC-BAC9-EE6F-5948C7B632A4}"/>
                  </a:ext>
                </a:extLst>
              </p:cNvPr>
              <p:cNvPicPr>
                <a:picLocks noChangeAspect="1"/>
              </p:cNvPicPr>
              <p:nvPr/>
            </p:nvPicPr>
            <p:blipFill>
              <a:blip r:embed="rId5"/>
              <a:stretch>
                <a:fillRect/>
              </a:stretch>
            </p:blipFill>
            <p:spPr>
              <a:xfrm>
                <a:off x="4385036" y="4179089"/>
                <a:ext cx="469963" cy="469963"/>
              </a:xfrm>
              <a:prstGeom prst="rect">
                <a:avLst/>
              </a:prstGeom>
              <a:grpFill/>
            </p:spPr>
          </p:pic>
        </p:grpSp>
        <p:sp>
          <p:nvSpPr>
            <p:cNvPr id="15" name="Rectangle: Rounded Corners 36">
              <a:extLst>
                <a:ext uri="{FF2B5EF4-FFF2-40B4-BE49-F238E27FC236}">
                  <a16:creationId xmlns:a16="http://schemas.microsoft.com/office/drawing/2014/main" id="{C05DC5A5-EE18-73A6-177B-084C4008F09D}"/>
                </a:ext>
              </a:extLst>
            </p:cNvPr>
            <p:cNvSpPr/>
            <p:nvPr/>
          </p:nvSpPr>
          <p:spPr>
            <a:xfrm>
              <a:off x="6470488" y="3244032"/>
              <a:ext cx="5306871" cy="796835"/>
            </a:xfrm>
            <a:prstGeom prst="roundRect">
              <a:avLst>
                <a:gd name="adj" fmla="val 50000"/>
              </a:avLst>
            </a:prstGeom>
            <a:grp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5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Tiêu</a:t>
              </a:r>
              <a:r>
                <a:rPr lang="en-US" sz="405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5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chí</a:t>
              </a:r>
              <a:r>
                <a:rPr lang="en-US" sz="405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5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đánh</a:t>
              </a:r>
              <a:r>
                <a:rPr lang="en-US" sz="405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5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giá</a:t>
              </a:r>
              <a:endParaRPr lang="en-US" sz="405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ndParaRPr>
            </a:p>
          </p:txBody>
        </p:sp>
      </p:grpSp>
      <p:grpSp>
        <p:nvGrpSpPr>
          <p:cNvPr id="48" name="Group 11">
            <a:extLst>
              <a:ext uri="{FF2B5EF4-FFF2-40B4-BE49-F238E27FC236}">
                <a16:creationId xmlns:a16="http://schemas.microsoft.com/office/drawing/2014/main" id="{FC6B5B05-0F38-6497-D24F-0AC9A4B9C0CC}"/>
              </a:ext>
            </a:extLst>
          </p:cNvPr>
          <p:cNvGrpSpPr/>
          <p:nvPr/>
        </p:nvGrpSpPr>
        <p:grpSpPr>
          <a:xfrm>
            <a:off x="2723146" y="100976"/>
            <a:ext cx="3697708" cy="600164"/>
            <a:chOff x="-555806" y="0"/>
            <a:chExt cx="4930277" cy="800219"/>
          </a:xfrm>
        </p:grpSpPr>
        <p:sp>
          <p:nvSpPr>
            <p:cNvPr id="49" name="文本框 18">
              <a:extLst>
                <a:ext uri="{FF2B5EF4-FFF2-40B4-BE49-F238E27FC236}">
                  <a16:creationId xmlns:a16="http://schemas.microsoft.com/office/drawing/2014/main" id="{C2F41D3C-EDC4-F3E9-516E-4B794040BF7B}"/>
                </a:ext>
              </a:extLst>
            </p:cNvPr>
            <p:cNvSpPr txBox="1"/>
            <p:nvPr/>
          </p:nvSpPr>
          <p:spPr>
            <a:xfrm>
              <a:off x="-555806" y="0"/>
              <a:ext cx="4930277" cy="800219"/>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defTabSz="685800">
                <a:buClrTx/>
                <a:defRPr/>
              </a:pPr>
              <a:r>
                <a:rPr lang="en-US" altLang="zh-CN" sz="3300" kern="120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TM Mother" panose="02040603050506020204" pitchFamily="18" charset="0"/>
                  <a:ea typeface="等线" panose="02010600030101010101" pitchFamily="2" charset="-122"/>
                  <a:cs typeface="+mn-cs"/>
                </a:rPr>
                <a:t>Hoạt động:</a:t>
              </a:r>
              <a:endParaRPr lang="zh-CN" altLang="en-US" sz="3300" kern="120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TM Mother" panose="02040603050506020204" pitchFamily="18" charset="0"/>
                <a:ea typeface="等线" panose="02010600030101010101" pitchFamily="2" charset="-122"/>
                <a:cs typeface="+mn-cs"/>
              </a:endParaRPr>
            </a:p>
          </p:txBody>
        </p:sp>
        <p:sp>
          <p:nvSpPr>
            <p:cNvPr id="50" name="文本框 18">
              <a:extLst>
                <a:ext uri="{FF2B5EF4-FFF2-40B4-BE49-F238E27FC236}">
                  <a16:creationId xmlns:a16="http://schemas.microsoft.com/office/drawing/2014/main" id="{AC48022A-5C18-F66F-351D-B1D4E9BCBC34}"/>
                </a:ext>
              </a:extLst>
            </p:cNvPr>
            <p:cNvSpPr txBox="1"/>
            <p:nvPr/>
          </p:nvSpPr>
          <p:spPr>
            <a:xfrm>
              <a:off x="-333125" y="0"/>
              <a:ext cx="4484914" cy="800219"/>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defTabSz="685800">
                <a:buClrTx/>
                <a:defRPr/>
              </a:pPr>
              <a:r>
                <a:rPr lang="en-US" altLang="zh-CN" sz="3300" kern="1200">
                  <a:solidFill>
                    <a:srgbClr val="FFAD24"/>
                  </a:solidFill>
                  <a:latin typeface="UTM Mother" panose="02040603050506020204" pitchFamily="18" charset="0"/>
                  <a:cs typeface="+mn-cs"/>
                </a:rPr>
                <a:t>Hoạt động:</a:t>
              </a:r>
              <a:endParaRPr lang="zh-CN" altLang="en-US" sz="3300" kern="1200" dirty="0">
                <a:solidFill>
                  <a:srgbClr val="FFAD24"/>
                </a:solidFill>
                <a:latin typeface="UTM Mother" panose="02040603050506020204" pitchFamily="18" charset="0"/>
                <a:cs typeface="+mn-cs"/>
              </a:endParaRPr>
            </a:p>
          </p:txBody>
        </p:sp>
      </p:grpSp>
      <p:grpSp>
        <p:nvGrpSpPr>
          <p:cNvPr id="51" name="Group 10">
            <a:extLst>
              <a:ext uri="{FF2B5EF4-FFF2-40B4-BE49-F238E27FC236}">
                <a16:creationId xmlns:a16="http://schemas.microsoft.com/office/drawing/2014/main" id="{1F3EDD3A-7B69-F8C3-D992-C590E846BCF4}"/>
              </a:ext>
            </a:extLst>
          </p:cNvPr>
          <p:cNvGrpSpPr/>
          <p:nvPr/>
        </p:nvGrpSpPr>
        <p:grpSpPr>
          <a:xfrm>
            <a:off x="48499" y="1030910"/>
            <a:ext cx="9043176" cy="837753"/>
            <a:chOff x="712557" y="1660810"/>
            <a:chExt cx="16873686" cy="1117005"/>
          </a:xfrm>
        </p:grpSpPr>
        <p:sp>
          <p:nvSpPr>
            <p:cNvPr id="52" name="TextBox 11">
              <a:extLst>
                <a:ext uri="{FF2B5EF4-FFF2-40B4-BE49-F238E27FC236}">
                  <a16:creationId xmlns:a16="http://schemas.microsoft.com/office/drawing/2014/main" id="{CB7CD6B1-9249-2F3F-A6FD-11666ED60B82}"/>
                </a:ext>
              </a:extLst>
            </p:cNvPr>
            <p:cNvSpPr txBox="1"/>
            <p:nvPr/>
          </p:nvSpPr>
          <p:spPr>
            <a:xfrm>
              <a:off x="730330" y="1669819"/>
              <a:ext cx="16855913" cy="1107996"/>
            </a:xfrm>
            <a:prstGeom prst="rect">
              <a:avLst/>
            </a:prstGeom>
            <a:noFill/>
          </p:spPr>
          <p:txBody>
            <a:bodyPr wrap="square">
              <a:spAutoFit/>
            </a:bodyPr>
            <a:lstStyle/>
            <a:p>
              <a:pPr algn="ctr" defTabSz="685800">
                <a:lnSpc>
                  <a:spcPct val="80000"/>
                </a:lnSpc>
                <a:buClrTx/>
                <a:defRPr/>
              </a:pPr>
              <a:r>
                <a:rPr lang="en-US" sz="6000" b="1" kern="1200">
                  <a:ln w="200025">
                    <a:solidFill>
                      <a:prstClr val="white"/>
                    </a:solidFill>
                    <a:prstDash val="solid"/>
                  </a:ln>
                  <a:solidFill>
                    <a:prstClr val="white"/>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THI ĐUA ĐỌC TRƯỚC LỚP</a:t>
              </a:r>
              <a:endParaRPr lang="en-US" sz="6000" b="1" kern="1200" dirty="0">
                <a:ln w="200025">
                  <a:solidFill>
                    <a:prstClr val="white"/>
                  </a:solidFill>
                  <a:prstDash val="solid"/>
                </a:ln>
                <a:solidFill>
                  <a:prstClr val="white"/>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53" name="TextBox 12">
              <a:extLst>
                <a:ext uri="{FF2B5EF4-FFF2-40B4-BE49-F238E27FC236}">
                  <a16:creationId xmlns:a16="http://schemas.microsoft.com/office/drawing/2014/main" id="{D92AECC6-4136-339D-33CC-F885151B77D6}"/>
                </a:ext>
              </a:extLst>
            </p:cNvPr>
            <p:cNvSpPr txBox="1"/>
            <p:nvPr/>
          </p:nvSpPr>
          <p:spPr>
            <a:xfrm>
              <a:off x="712557" y="1660810"/>
              <a:ext cx="16855913" cy="1107997"/>
            </a:xfrm>
            <a:prstGeom prst="rect">
              <a:avLst/>
            </a:prstGeom>
            <a:noFill/>
          </p:spPr>
          <p:txBody>
            <a:bodyPr wrap="square">
              <a:spAutoFit/>
            </a:bodyPr>
            <a:lstStyle/>
            <a:p>
              <a:pPr algn="ctr" defTabSz="685800">
                <a:lnSpc>
                  <a:spcPct val="80000"/>
                </a:lnSpc>
                <a:buClrTx/>
                <a:defRPr/>
              </a:pPr>
              <a:r>
                <a:rPr lang="en-US" sz="6000" b="1" kern="120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T</a:t>
              </a:r>
              <a:r>
                <a:rPr lang="en-US" sz="6000" b="1" kern="120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H</a:t>
              </a:r>
              <a:r>
                <a:rPr lang="en-US" sz="6000" b="1" kern="120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I </a:t>
              </a:r>
              <a:r>
                <a:rPr lang="en-US" sz="6000" b="1" kern="120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Đ</a:t>
              </a:r>
              <a:r>
                <a:rPr lang="en-US" sz="6000" b="1" kern="120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U</a:t>
              </a:r>
              <a:r>
                <a:rPr lang="en-US" sz="6000" b="1" kern="120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A</a:t>
              </a:r>
              <a:r>
                <a:rPr lang="en-US" sz="6000" b="1" kern="120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 </a:t>
              </a:r>
              <a:r>
                <a:rPr lang="en-US" sz="6000" b="1" kern="120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Đ</a:t>
              </a:r>
              <a:r>
                <a:rPr lang="en-US" sz="6000" b="1" kern="120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Ọ</a:t>
              </a:r>
              <a:r>
                <a:rPr lang="en-US" sz="6000" b="1" kern="120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C</a:t>
              </a:r>
              <a:r>
                <a:rPr lang="en-US" sz="6000" b="1" kern="120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 </a:t>
              </a:r>
              <a:r>
                <a:rPr lang="en-US" sz="6000" b="1" kern="120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T</a:t>
              </a:r>
              <a:r>
                <a:rPr lang="en-US" sz="6000" b="1" kern="120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R</a:t>
              </a:r>
              <a:r>
                <a:rPr lang="en-US" sz="6000" b="1" kern="120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Ư</a:t>
              </a:r>
              <a:r>
                <a:rPr lang="en-US" sz="6000" b="1" kern="120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Ớ</a:t>
              </a:r>
              <a:r>
                <a:rPr lang="en-US" sz="6000" b="1" kern="120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C</a:t>
              </a:r>
              <a:r>
                <a:rPr lang="en-US" sz="6000" b="1" kern="120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 </a:t>
              </a:r>
              <a:r>
                <a:rPr lang="en-US" sz="6000" b="1" kern="120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L</a:t>
              </a:r>
              <a:r>
                <a:rPr lang="en-US" sz="6000" b="1" kern="120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Ớ</a:t>
              </a:r>
              <a:r>
                <a:rPr lang="en-US" sz="6000" b="1" kern="120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P</a:t>
              </a:r>
              <a:endParaRPr lang="en-US" sz="6000"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54" name="Picture 19">
            <a:extLst>
              <a:ext uri="{FF2B5EF4-FFF2-40B4-BE49-F238E27FC236}">
                <a16:creationId xmlns:a16="http://schemas.microsoft.com/office/drawing/2014/main" id="{A35DADE2-D141-8167-F328-B6C38D74BA58}"/>
              </a:ext>
            </a:extLst>
          </p:cNvPr>
          <p:cNvPicPr>
            <a:picLocks noChangeAspect="1"/>
          </p:cNvPicPr>
          <p:nvPr/>
        </p:nvPicPr>
        <p:blipFill>
          <a:blip r:embed="rId6"/>
          <a:srcRect/>
          <a:stretch>
            <a:fillRect/>
          </a:stretch>
        </p:blipFill>
        <p:spPr>
          <a:xfrm>
            <a:off x="7554276" y="1912432"/>
            <a:ext cx="1361683" cy="2881868"/>
          </a:xfrm>
          <a:prstGeom prst="rect">
            <a:avLst/>
          </a:prstGeom>
        </p:spPr>
      </p:pic>
      <p:pic>
        <p:nvPicPr>
          <p:cNvPr id="55" name="Picture 20">
            <a:extLst>
              <a:ext uri="{FF2B5EF4-FFF2-40B4-BE49-F238E27FC236}">
                <a16:creationId xmlns:a16="http://schemas.microsoft.com/office/drawing/2014/main" id="{AA6664FC-E663-E6D0-8532-9EF6F028958F}"/>
              </a:ext>
            </a:extLst>
          </p:cNvPr>
          <p:cNvPicPr>
            <a:picLocks noChangeAspect="1"/>
          </p:cNvPicPr>
          <p:nvPr/>
        </p:nvPicPr>
        <p:blipFill>
          <a:blip r:embed="rId7"/>
          <a:srcRect/>
          <a:stretch>
            <a:fillRect/>
          </a:stretch>
        </p:blipFill>
        <p:spPr>
          <a:xfrm>
            <a:off x="395830" y="1912431"/>
            <a:ext cx="1123027" cy="2861215"/>
          </a:xfrm>
          <a:prstGeom prst="rect">
            <a:avLst/>
          </a:prstGeom>
        </p:spPr>
      </p:pic>
    </p:spTree>
    <p:extLst>
      <p:ext uri="{BB962C8B-B14F-4D97-AF65-F5344CB8AC3E}">
        <p14:creationId xmlns:p14="http://schemas.microsoft.com/office/powerpoint/2010/main" val="2166198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ppt_x</p:attrName>
                                            </p:attrNameLst>
                                          </p:cBhvr>
                                          <p:tavLst>
                                            <p:tav tm="0">
                                              <p:val>
                                                <p:strVal val="#ppt_x-#ppt_w*1.125000"/>
                                              </p:val>
                                            </p:tav>
                                            <p:tav tm="100000">
                                              <p:val>
                                                <p:strVal val="#ppt_x"/>
                                              </p:val>
                                            </p:tav>
                                          </p:tavLst>
                                        </p:anim>
                                        <p:animEffect transition="in" filter="wipe(right)">
                                          <p:cBhvr>
                                            <p:cTn id="8" dur="500"/>
                                            <p:tgtEl>
                                              <p:spTgt spid="48"/>
                                            </p:tgtEl>
                                          </p:cBhvr>
                                        </p:animEffect>
                                      </p:childTnLst>
                                    </p:cTn>
                                  </p:par>
                                </p:childTnLst>
                              </p:cTn>
                            </p:par>
                            <p:par>
                              <p:cTn id="9" fill="hold">
                                <p:stCondLst>
                                  <p:cond delay="500"/>
                                </p:stCondLst>
                                <p:childTnLst>
                                  <p:par>
                                    <p:cTn id="10" presetID="2" presetClass="entr" presetSubtype="4" fill="hold" nodeType="afterEffect" p14:presetBounceEnd="77000">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14:bounceEnd="77000">
                                          <p:cBhvr additive="base">
                                            <p:cTn id="12" dur="1000" fill="hold"/>
                                            <p:tgtEl>
                                              <p:spTgt spid="51"/>
                                            </p:tgtEl>
                                            <p:attrNameLst>
                                              <p:attrName>ppt_x</p:attrName>
                                            </p:attrNameLst>
                                          </p:cBhvr>
                                          <p:tavLst>
                                            <p:tav tm="0">
                                              <p:val>
                                                <p:strVal val="#ppt_x"/>
                                              </p:val>
                                            </p:tav>
                                            <p:tav tm="100000">
                                              <p:val>
                                                <p:strVal val="#ppt_x"/>
                                              </p:val>
                                            </p:tav>
                                          </p:tavLst>
                                        </p:anim>
                                        <p:anim calcmode="lin" valueType="num" p14:bounceEnd="77000">
                                          <p:cBhvr additive="base">
                                            <p:cTn id="13" dur="10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ppt_x</p:attrName>
                                            </p:attrNameLst>
                                          </p:cBhvr>
                                          <p:tavLst>
                                            <p:tav tm="0">
                                              <p:val>
                                                <p:strVal val="#ppt_x-#ppt_w*1.125000"/>
                                              </p:val>
                                            </p:tav>
                                            <p:tav tm="100000">
                                              <p:val>
                                                <p:strVal val="#ppt_x"/>
                                              </p:val>
                                            </p:tav>
                                          </p:tavLst>
                                        </p:anim>
                                        <p:animEffect transition="in" filter="wipe(right)">
                                          <p:cBhvr>
                                            <p:cTn id="8" dur="500"/>
                                            <p:tgtEl>
                                              <p:spTgt spid="48"/>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202020"/>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endParaRPr lang="en-US"/>
          </a:p>
        </p:txBody>
      </p:sp>
      <p:pic>
        <p:nvPicPr>
          <p:cNvPr id="1026" name="Picture 2" descr="Hình ảnh Chim Bồ Câu Bay Và Hòa Bình Thế Giới PNG , Thế Giới, Hòa Bình,  Chim Bồ Câu PNG trong suốt và Vector để tải xuống miễn phí">
            <a:extLst>
              <a:ext uri="{FF2B5EF4-FFF2-40B4-BE49-F238E27FC236}">
                <a16:creationId xmlns:a16="http://schemas.microsoft.com/office/drawing/2014/main" id="{9E6B0E5B-5C58-4ABA-90E4-6F70DB447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214" y="1112092"/>
            <a:ext cx="1181100" cy="11811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49865" y="530300"/>
            <a:ext cx="8644269" cy="4486940"/>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30">
            <a:extLst>
              <a:ext uri="{FF2B5EF4-FFF2-40B4-BE49-F238E27FC236}">
                <a16:creationId xmlns:a16="http://schemas.microsoft.com/office/drawing/2014/main" id="{5567DD0B-46BF-40FE-0691-3B8D2D7D4B84}"/>
              </a:ext>
            </a:extLst>
          </p:cNvPr>
          <p:cNvSpPr txBox="1"/>
          <p:nvPr/>
        </p:nvSpPr>
        <p:spPr>
          <a:xfrm>
            <a:off x="1669312" y="465106"/>
            <a:ext cx="5571460" cy="646986"/>
          </a:xfrm>
          <a:prstGeom prst="roundRect">
            <a:avLst/>
          </a:prstGeom>
          <a:solidFill>
            <a:schemeClr val="accent3">
              <a:lumMod val="40000"/>
              <a:lumOff val="60000"/>
            </a:schemeClr>
          </a:solidFill>
          <a:ln w="38100">
            <a:solidFill>
              <a:srgbClr val="FFC000"/>
            </a:solidFill>
          </a:ln>
        </p:spPr>
        <p:txBody>
          <a:bodyPr wrap="square" rtlCol="0">
            <a:spAutoFit/>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Hoạt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động</a:t>
            </a:r>
            <a:r>
              <a:rPr lang="en-US" sz="3200" b="1" dirty="0">
                <a:solidFill>
                  <a:srgbClr val="0070C0"/>
                </a:solidFill>
                <a:latin typeface="Times New Roman" panose="02020603050405020304" pitchFamily="18" charset="0"/>
                <a:cs typeface="Times New Roman" panose="02020603050405020304" pitchFamily="18" charset="0"/>
              </a:rPr>
              <a:t> 2: </a:t>
            </a:r>
            <a:r>
              <a:rPr lang="en-US" sz="3200" b="1" dirty="0" err="1">
                <a:solidFill>
                  <a:srgbClr val="0070C0"/>
                </a:solidFill>
                <a:latin typeface="Times New Roman" panose="02020603050405020304" pitchFamily="18" charset="0"/>
                <a:cs typeface="Times New Roman" panose="02020603050405020304" pitchFamily="18" charset="0"/>
              </a:rPr>
              <a:t>Luyện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hiểu</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2762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arn(inVertical)">
                                      <p:cBhvr>
                                        <p:cTn id="2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BE381B61-9C4A-475C-81FB-8855F8CFD869}"/>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sp>
      <p:sp>
        <p:nvSpPr>
          <p:cNvPr id="8" name="Freeform 5">
            <a:extLst>
              <a:ext uri="{FF2B5EF4-FFF2-40B4-BE49-F238E27FC236}">
                <a16:creationId xmlns:a16="http://schemas.microsoft.com/office/drawing/2014/main" id="{841B1C3F-66EE-4AB4-B236-E14E5E4CD1ED}"/>
              </a:ext>
            </a:extLst>
          </p:cNvPr>
          <p:cNvSpPr/>
          <p:nvPr/>
        </p:nvSpPr>
        <p:spPr>
          <a:xfrm>
            <a:off x="565441" y="591708"/>
            <a:ext cx="8290560" cy="4045778"/>
          </a:xfrm>
          <a:custGeom>
            <a:avLst/>
            <a:gdLst/>
            <a:ahLst/>
            <a:cxnLst/>
            <a:rect l="l" t="t" r="r" b="b"/>
            <a:pathLst>
              <a:path w="8649107" h="5989507">
                <a:moveTo>
                  <a:pt x="0" y="0"/>
                </a:moveTo>
                <a:lnTo>
                  <a:pt x="8649107" y="0"/>
                </a:lnTo>
                <a:lnTo>
                  <a:pt x="8649107" y="5989507"/>
                </a:lnTo>
                <a:lnTo>
                  <a:pt x="0" y="598950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918E1576-10E8-4A26-B63C-D34C7A26C258}"/>
              </a:ext>
            </a:extLst>
          </p:cNvPr>
          <p:cNvSpPr txBox="1"/>
          <p:nvPr/>
        </p:nvSpPr>
        <p:spPr>
          <a:xfrm>
            <a:off x="1599446" y="268543"/>
            <a:ext cx="57927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smtClean="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Times New Roman" panose="02020603050405020304" pitchFamily="18" charset="0"/>
                <a:cs typeface="Times New Roman" panose="02020603050405020304" pitchFamily="18" charset="0"/>
                <a:sym typeface="Arial"/>
              </a:rPr>
              <a:t>YÊU</a:t>
            </a:r>
            <a:r>
              <a:rPr kumimoji="0" lang="en-US" sz="3600" b="1" i="0" u="none" strike="noStrike" kern="0" cap="none" spc="0" normalizeH="0" noProof="0" dirty="0" smtClean="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Times New Roman" panose="02020603050405020304" pitchFamily="18" charset="0"/>
                <a:cs typeface="Times New Roman" panose="02020603050405020304" pitchFamily="18" charset="0"/>
                <a:sym typeface="Arial"/>
              </a:rPr>
              <a:t> CẦU CẦN ĐẠT</a:t>
            </a:r>
            <a:endPar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Times New Roman" panose="02020603050405020304" pitchFamily="18" charset="0"/>
              <a:cs typeface="Times New Roman" panose="02020603050405020304" pitchFamily="18" charset="0"/>
              <a:sym typeface="Arial"/>
            </a:endParaRPr>
          </a:p>
        </p:txBody>
      </p:sp>
      <p:sp>
        <p:nvSpPr>
          <p:cNvPr id="12" name="Freeform 5">
            <a:extLst>
              <a:ext uri="{FF2B5EF4-FFF2-40B4-BE49-F238E27FC236}">
                <a16:creationId xmlns:a16="http://schemas.microsoft.com/office/drawing/2014/main" id="{BD01C7AB-D919-436A-9972-6006F30CA5E3}"/>
              </a:ext>
            </a:extLst>
          </p:cNvPr>
          <p:cNvSpPr/>
          <p:nvPr/>
        </p:nvSpPr>
        <p:spPr>
          <a:xfrm>
            <a:off x="0" y="3789680"/>
            <a:ext cx="1130882" cy="1192532"/>
          </a:xfrm>
          <a:custGeom>
            <a:avLst/>
            <a:gdLst/>
            <a:ahLst/>
            <a:cxnLst/>
            <a:rect l="l" t="t" r="r" b="b"/>
            <a:pathLst>
              <a:path w="2669477" h="4114800">
                <a:moveTo>
                  <a:pt x="0" y="0"/>
                </a:moveTo>
                <a:lnTo>
                  <a:pt x="2669477" y="0"/>
                </a:lnTo>
                <a:lnTo>
                  <a:pt x="266947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0">
            <a:extLst>
              <a:ext uri="{FF2B5EF4-FFF2-40B4-BE49-F238E27FC236}">
                <a16:creationId xmlns:a16="http://schemas.microsoft.com/office/drawing/2014/main" id="{C512FA1F-4331-4CE1-AB87-A6514947B0EF}"/>
              </a:ext>
            </a:extLst>
          </p:cNvPr>
          <p:cNvSpPr/>
          <p:nvPr/>
        </p:nvSpPr>
        <p:spPr>
          <a:xfrm>
            <a:off x="8029918" y="2712720"/>
            <a:ext cx="1114082" cy="2257165"/>
          </a:xfrm>
          <a:custGeom>
            <a:avLst/>
            <a:gdLst/>
            <a:ahLst/>
            <a:cxnLst/>
            <a:rect l="l" t="t" r="r" b="b"/>
            <a:pathLst>
              <a:path w="2840926" h="4114800">
                <a:moveTo>
                  <a:pt x="0" y="0"/>
                </a:moveTo>
                <a:lnTo>
                  <a:pt x="2840927" y="0"/>
                </a:lnTo>
                <a:lnTo>
                  <a:pt x="284092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Rectangle 13">
            <a:extLst>
              <a:ext uri="{FF2B5EF4-FFF2-40B4-BE49-F238E27FC236}">
                <a16:creationId xmlns:a16="http://schemas.microsoft.com/office/drawing/2014/main" id="{BAF5EDCE-7A14-4E81-94AF-46696431F9CF}"/>
              </a:ext>
            </a:extLst>
          </p:cNvPr>
          <p:cNvSpPr/>
          <p:nvPr/>
        </p:nvSpPr>
        <p:spPr>
          <a:xfrm>
            <a:off x="1046282" y="1206519"/>
            <a:ext cx="6899036" cy="3139321"/>
          </a:xfrm>
          <a:prstGeom prst="rect">
            <a:avLst/>
          </a:prstGeom>
        </p:spPr>
        <p:txBody>
          <a:bodyPr wrap="square">
            <a:spAutoFit/>
          </a:bodyPr>
          <a:lstStyle/>
          <a:p>
            <a:r>
              <a:rPr lang="en-US" sz="1800" b="1" dirty="0" smtClean="0">
                <a:latin typeface="Times New Roman" panose="02020603050405020304" pitchFamily="18" charset="0"/>
                <a:cs typeface="Times New Roman" panose="02020603050405020304" pitchFamily="18" charset="0"/>
              </a:rPr>
              <a:t>1.</a:t>
            </a:r>
            <a:r>
              <a:rPr lang="vi-VN" sz="1800" b="1" dirty="0" smtClean="0">
                <a:latin typeface="Times New Roman" panose="02020603050405020304" pitchFamily="18" charset="0"/>
                <a:cs typeface="Times New Roman" panose="02020603050405020304" pitchFamily="18" charset="0"/>
              </a:rPr>
              <a:t> </a:t>
            </a:r>
            <a:r>
              <a:rPr lang="vi-VN" sz="1800" b="1" dirty="0">
                <a:latin typeface="Times New Roman" panose="02020603050405020304" pitchFamily="18" charset="0"/>
                <a:cs typeface="Times New Roman" panose="02020603050405020304" pitchFamily="18" charset="0"/>
              </a:rPr>
              <a:t>Phát triển năng lực ngôn ngữ </a:t>
            </a:r>
            <a:endParaRPr lang="en-US"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 Đọc thành tiếng trôi chảy toàn bài. Phát âm đúng các từ ngữ có âm, vần, thanh mà HS địa phương dễ viết sai. Ngắt nghỉ hơi đúng theo các dấu câu và theo nghĩa. Tốc độ đọc </a:t>
            </a:r>
            <a:r>
              <a:rPr lang="en-US" sz="1800" dirty="0">
                <a:latin typeface="Times New Roman" panose="02020603050405020304" pitchFamily="18" charset="0"/>
                <a:cs typeface="Times New Roman" panose="02020603050405020304" pitchFamily="18" charset="0"/>
              </a:rPr>
              <a:t>100</a:t>
            </a:r>
            <a:r>
              <a:rPr lang="vi-VN" sz="1800" dirty="0">
                <a:latin typeface="Times New Roman" panose="02020603050405020304" pitchFamily="18" charset="0"/>
                <a:cs typeface="Times New Roman" panose="02020603050405020304" pitchFamily="18" charset="0"/>
              </a:rPr>
              <a:t> tiếng/phút. Đọc thầm nhanh hơn </a:t>
            </a:r>
            <a:r>
              <a:rPr lang="en-US" sz="1800" dirty="0" err="1">
                <a:latin typeface="Times New Roman" panose="02020603050405020304" pitchFamily="18" charset="0"/>
                <a:cs typeface="Times New Roman" panose="02020603050405020304" pitchFamily="18" charset="0"/>
              </a:rPr>
              <a:t>nửa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đầu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học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kì</a:t>
            </a:r>
            <a:r>
              <a:rPr lang="en-US" sz="1800" dirty="0">
                <a:latin typeface="Times New Roman" panose="02020603050405020304" pitchFamily="18" charset="0"/>
                <a:cs typeface="Times New Roman" panose="02020603050405020304" pitchFamily="18" charset="0"/>
              </a:rPr>
              <a:t> II. </a:t>
            </a:r>
          </a:p>
          <a:p>
            <a:r>
              <a:rPr lang="vi-VN" sz="1800" dirty="0">
                <a:latin typeface="Times New Roman" panose="02020603050405020304" pitchFamily="18" charset="0"/>
                <a:cs typeface="Times New Roman" panose="02020603050405020304" pitchFamily="18" charset="0"/>
              </a:rPr>
              <a:t>– Hiểu nghĩa một số từ ngữ ít thông dụng (</a:t>
            </a:r>
            <a:r>
              <a:rPr lang="en-US" sz="1800" i="1" dirty="0" err="1">
                <a:latin typeface="Times New Roman" panose="02020603050405020304" pitchFamily="18" charset="0"/>
                <a:cs typeface="Times New Roman" panose="02020603050405020304" pitchFamily="18" charset="0"/>
              </a:rPr>
              <a:t>tàu</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hỏa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cao</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tốc</a:t>
            </a:r>
            <a:r>
              <a:rPr lang="vi-VN" sz="1800" i="1" dirty="0">
                <a:latin typeface="Times New Roman" panose="02020603050405020304" pitchFamily="18" charset="0"/>
                <a:cs typeface="Times New Roman" panose="02020603050405020304" pitchFamily="18" charset="0"/>
              </a:rPr>
              <a:t>…</a:t>
            </a:r>
            <a:r>
              <a:rPr lang="vi-VN" sz="1800" dirty="0">
                <a:latin typeface="Times New Roman" panose="02020603050405020304" pitchFamily="18" charset="0"/>
                <a:cs typeface="Times New Roman" panose="02020603050405020304" pitchFamily="18" charset="0"/>
              </a:rPr>
              <a:t>)</a:t>
            </a:r>
            <a:r>
              <a:rPr lang="vi-VN" sz="1800" i="1" dirty="0">
                <a:latin typeface="Times New Roman" panose="02020603050405020304" pitchFamily="18" charset="0"/>
                <a:cs typeface="Times New Roman" panose="02020603050405020304" pitchFamily="18" charset="0"/>
              </a:rPr>
              <a:t>.</a:t>
            </a:r>
            <a:r>
              <a:rPr lang="vi-VN" sz="1800" dirty="0">
                <a:latin typeface="Times New Roman" panose="02020603050405020304" pitchFamily="18" charset="0"/>
                <a:cs typeface="Times New Roman" panose="02020603050405020304" pitchFamily="18" charset="0"/>
              </a:rPr>
              <a:t> Trả lời được các câu hỏi về nội dung bài. Hiểu ý nghĩa của bài: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Cung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cấp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thông</a:t>
            </a:r>
            <a:r>
              <a:rPr lang="en-US" sz="1800" dirty="0">
                <a:latin typeface="Times New Roman" panose="02020603050405020304" pitchFamily="18" charset="0"/>
                <a:cs typeface="Times New Roman" panose="02020603050405020304" pitchFamily="18" charset="0"/>
              </a:rPr>
              <a:t> tin </a:t>
            </a:r>
            <a:r>
              <a:rPr lang="en-US" sz="1800" dirty="0" err="1">
                <a:latin typeface="Times New Roman" panose="02020603050405020304" pitchFamily="18" charset="0"/>
                <a:cs typeface="Times New Roman" panose="02020603050405020304" pitchFamily="18" charset="0"/>
              </a:rPr>
              <a:t>thú</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vị</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phương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tiện</a:t>
            </a:r>
            <a:r>
              <a:rPr lang="en-US" sz="1800" dirty="0">
                <a:latin typeface="Times New Roman" panose="02020603050405020304" pitchFamily="18" charset="0"/>
                <a:cs typeface="Times New Roman" panose="02020603050405020304" pitchFamily="18" charset="0"/>
              </a:rPr>
              <a:t> bay </a:t>
            </a:r>
            <a:r>
              <a:rPr lang="en-US" sz="1800" dirty="0" err="1">
                <a:latin typeface="Times New Roman" panose="02020603050405020304" pitchFamily="18" charset="0"/>
                <a:cs typeface="Times New Roman" panose="02020603050405020304" pitchFamily="18" charset="0"/>
              </a:rPr>
              <a:t>lên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Mặt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khuyên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chúng</a:t>
            </a:r>
            <a:r>
              <a:rPr lang="en-US" sz="1800" dirty="0">
                <a:latin typeface="Times New Roman" panose="02020603050405020304" pitchFamily="18" charset="0"/>
                <a:cs typeface="Times New Roman" panose="02020603050405020304" pitchFamily="18" charset="0"/>
              </a:rPr>
              <a:t> ta </a:t>
            </a:r>
            <a:r>
              <a:rPr lang="en-US" sz="1800" dirty="0" err="1">
                <a:latin typeface="Times New Roman" panose="02020603050405020304" pitchFamily="18" charset="0"/>
                <a:cs typeface="Times New Roman" panose="02020603050405020304" pitchFamily="18" charset="0"/>
              </a:rPr>
              <a:t>rèn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luyện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sức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khỏe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mơ</a:t>
            </a:r>
            <a:r>
              <a:rPr lang="en-US" sz="1800" dirty="0">
                <a:latin typeface="Times New Roman" panose="02020603050405020304" pitchFamily="18" charset="0"/>
                <a:cs typeface="Times New Roman" panose="02020603050405020304" pitchFamily="18" charset="0"/>
              </a:rPr>
              <a:t> bay </a:t>
            </a:r>
            <a:r>
              <a:rPr lang="en-US" sz="1800" dirty="0" err="1">
                <a:latin typeface="Times New Roman" panose="02020603050405020304" pitchFamily="18" charset="0"/>
                <a:cs typeface="Times New Roman" panose="02020603050405020304" pitchFamily="18" charset="0"/>
              </a:rPr>
              <a:t>lên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Mặt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Trăng</a:t>
            </a:r>
            <a:r>
              <a:rPr lang="vi-VN"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r>
              <a:rPr lang="en-US" sz="1800" b="1" dirty="0">
                <a:latin typeface="Times New Roman" panose="02020603050405020304" pitchFamily="18" charset="0"/>
                <a:cs typeface="Times New Roman" panose="02020603050405020304" pitchFamily="18" charset="0"/>
              </a:rPr>
              <a:t>2. </a:t>
            </a:r>
            <a:r>
              <a:rPr lang="en-US" sz="1800" b="1" dirty="0" err="1">
                <a:latin typeface="Times New Roman" panose="02020603050405020304" pitchFamily="18" charset="0"/>
                <a:cs typeface="Times New Roman" panose="02020603050405020304" pitchFamily="18" charset="0"/>
              </a:rPr>
              <a:t>Phát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triển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năng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lực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văn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học</a:t>
            </a:r>
            <a:r>
              <a:rPr lang="en-US" sz="1800" b="1"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Cảm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chi </a:t>
            </a:r>
            <a:r>
              <a:rPr lang="en-US" sz="1800" dirty="0" err="1">
                <a:latin typeface="Times New Roman" panose="02020603050405020304" pitchFamily="18" charset="0"/>
                <a:cs typeface="Times New Roman" panose="02020603050405020304" pitchFamily="18" charset="0"/>
              </a:rPr>
              <a:t>tiết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thú</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vị</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ảnh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đẹp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bài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đọc</a:t>
            </a:r>
            <a:endParaRPr kumimoji="0" lang="vi-VN" sz="1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6309859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style.rotation</p:attrName>
                                        </p:attrNameLst>
                                      </p:cBhvr>
                                      <p:tavLst>
                                        <p:tav tm="0">
                                          <p:val>
                                            <p:fltVal val="90"/>
                                          </p:val>
                                        </p:tav>
                                        <p:tav tm="100000">
                                          <p:val>
                                            <p:fltVal val="0"/>
                                          </p:val>
                                        </p:tav>
                                      </p:tavLst>
                                    </p:anim>
                                    <p:animEffect transition="in" filter="fade">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202020"/>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endParaRPr lang="en-US"/>
          </a:p>
        </p:txBody>
      </p:sp>
      <p:pic>
        <p:nvPicPr>
          <p:cNvPr id="1026" name="Picture 2" descr="Hình ảnh Chim Bồ Câu Bay Và Hòa Bình Thế Giới PNG , Thế Giới, Hòa Bình,  Chim Bồ Câu PNG trong suốt và Vector để tải xuống miễn phí">
            <a:extLst>
              <a:ext uri="{FF2B5EF4-FFF2-40B4-BE49-F238E27FC236}">
                <a16:creationId xmlns:a16="http://schemas.microsoft.com/office/drawing/2014/main" id="{9E6B0E5B-5C58-4ABA-90E4-6F70DB447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214" y="1112092"/>
            <a:ext cx="1181100" cy="11811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49865" y="530300"/>
            <a:ext cx="8644269" cy="4486940"/>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0">
            <a:extLst>
              <a:ext uri="{FF2B5EF4-FFF2-40B4-BE49-F238E27FC236}">
                <a16:creationId xmlns:a16="http://schemas.microsoft.com/office/drawing/2014/main" id="{5567DD0B-46BF-40FE-0691-3B8D2D7D4B84}"/>
              </a:ext>
            </a:extLst>
          </p:cNvPr>
          <p:cNvSpPr txBox="1"/>
          <p:nvPr/>
        </p:nvSpPr>
        <p:spPr>
          <a:xfrm>
            <a:off x="1593754" y="911673"/>
            <a:ext cx="5571460" cy="646986"/>
          </a:xfrm>
          <a:prstGeom prst="roundRect">
            <a:avLst/>
          </a:prstGeom>
          <a:solidFill>
            <a:schemeClr val="accent3">
              <a:lumMod val="40000"/>
              <a:lumOff val="60000"/>
            </a:schemeClr>
          </a:solidFill>
          <a:ln w="38100">
            <a:solidFill>
              <a:srgbClr val="FFC000"/>
            </a:solidFill>
          </a:ln>
        </p:spPr>
        <p:txBody>
          <a:bodyPr wrap="square" rtlCol="0">
            <a:spAutoFit/>
          </a:bodyPr>
          <a:lstStyle/>
          <a:p>
            <a:pPr algn="ctr"/>
            <a:r>
              <a:rPr lang="en-US" sz="3200" b="1" dirty="0" err="1" smtClean="0">
                <a:solidFill>
                  <a:srgbClr val="0070C0"/>
                </a:solidFill>
                <a:latin typeface="Times New Roman" panose="02020603050405020304" pitchFamily="18" charset="0"/>
                <a:cs typeface="Times New Roman" panose="02020603050405020304" pitchFamily="18" charset="0"/>
              </a:rPr>
              <a:t>Học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sinh</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đọc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nối</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tiếp</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nhau</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8833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8030A87-BCCB-4262-88A2-144DA60CEFE1}"/>
              </a:ext>
            </a:extLst>
          </p:cNvPr>
          <p:cNvSpPr/>
          <p:nvPr/>
        </p:nvSpPr>
        <p:spPr>
          <a:xfrm>
            <a:off x="0" y="-1"/>
            <a:ext cx="9144000" cy="5143501"/>
          </a:xfrm>
          <a:custGeom>
            <a:avLst/>
            <a:gdLst/>
            <a:ahLst/>
            <a:cxnLst/>
            <a:rect l="l" t="t" r="r" b="b"/>
            <a:pathLst>
              <a:path w="18288000" h="13101521">
                <a:moveTo>
                  <a:pt x="0" y="0"/>
                </a:moveTo>
                <a:lnTo>
                  <a:pt x="18288000" y="0"/>
                </a:lnTo>
                <a:lnTo>
                  <a:pt x="18288000" y="13101521"/>
                </a:lnTo>
                <a:lnTo>
                  <a:pt x="0" y="13101521"/>
                </a:lnTo>
                <a:lnTo>
                  <a:pt x="0" y="0"/>
                </a:lnTo>
                <a:close/>
              </a:path>
            </a:pathLst>
          </a:custGeom>
          <a:blipFill>
            <a:blip r:embed="rId2"/>
            <a:stretch>
              <a:fillRect l="-1079"/>
            </a:stretch>
          </a:blipFill>
        </p:spPr>
      </p:sp>
      <p:sp>
        <p:nvSpPr>
          <p:cNvPr id="9" name="Rectangle: Rounded Corners 1">
            <a:extLst>
              <a:ext uri="{FF2B5EF4-FFF2-40B4-BE49-F238E27FC236}">
                <a16:creationId xmlns:a16="http://schemas.microsoft.com/office/drawing/2014/main" id="{9004DC54-1360-4FBB-8217-E7DA4BA79A0D}"/>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06F6DCE2-74F6-45C2-8A8F-D10908563440}"/>
              </a:ext>
            </a:extLst>
          </p:cNvPr>
          <p:cNvPicPr>
            <a:picLocks noChangeAspect="1"/>
          </p:cNvPicPr>
          <p:nvPr/>
        </p:nvPicPr>
        <p:blipFill>
          <a:blip r:embed="rId3"/>
          <a:stretch>
            <a:fillRect/>
          </a:stretch>
        </p:blipFill>
        <p:spPr>
          <a:xfrm>
            <a:off x="2183308" y="611005"/>
            <a:ext cx="5285689" cy="4228348"/>
          </a:xfrm>
          <a:prstGeom prst="rect">
            <a:avLst/>
          </a:prstGeom>
        </p:spPr>
      </p:pic>
      <p:sp>
        <p:nvSpPr>
          <p:cNvPr id="20" name="Rectangle 19">
            <a:extLst>
              <a:ext uri="{FF2B5EF4-FFF2-40B4-BE49-F238E27FC236}">
                <a16:creationId xmlns:a16="http://schemas.microsoft.com/office/drawing/2014/main" id="{E677213C-001E-4566-908E-ECA2409869A9}"/>
              </a:ext>
            </a:extLst>
          </p:cNvPr>
          <p:cNvSpPr/>
          <p:nvPr/>
        </p:nvSpPr>
        <p:spPr>
          <a:xfrm>
            <a:off x="1640541" y="668435"/>
            <a:ext cx="569701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THẢO</a:t>
            </a:r>
            <a:r>
              <a:rPr kumimoji="0" lang="en-US" sz="4000" b="1" i="0" u="none" strike="noStrike" kern="0" cap="none" spc="0" normalizeH="0" noProof="0" dirty="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 LUẬN NHÓM ĐÔI</a:t>
            </a:r>
            <a:endParaRPr kumimoji="0" lang="vi-VN" sz="6600" b="1" i="1" u="none" strike="noStrike" kern="0" cap="none" spc="0" normalizeH="0" baseline="0" noProof="0" dirty="0">
              <a:ln>
                <a:noFill/>
              </a:ln>
              <a:solidFill>
                <a:srgbClr val="B3C3F0">
                  <a:lumMod val="25000"/>
                </a:srgbClr>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81132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8030A87-BCCB-4262-88A2-144DA60CEFE1}"/>
              </a:ext>
            </a:extLst>
          </p:cNvPr>
          <p:cNvSpPr/>
          <p:nvPr/>
        </p:nvSpPr>
        <p:spPr>
          <a:xfrm>
            <a:off x="0" y="-1"/>
            <a:ext cx="9144000" cy="5143501"/>
          </a:xfrm>
          <a:custGeom>
            <a:avLst/>
            <a:gdLst/>
            <a:ahLst/>
            <a:cxnLst/>
            <a:rect l="l" t="t" r="r" b="b"/>
            <a:pathLst>
              <a:path w="18288000" h="13101521">
                <a:moveTo>
                  <a:pt x="0" y="0"/>
                </a:moveTo>
                <a:lnTo>
                  <a:pt x="18288000" y="0"/>
                </a:lnTo>
                <a:lnTo>
                  <a:pt x="18288000" y="13101521"/>
                </a:lnTo>
                <a:lnTo>
                  <a:pt x="0" y="13101521"/>
                </a:lnTo>
                <a:lnTo>
                  <a:pt x="0" y="0"/>
                </a:lnTo>
                <a:close/>
              </a:path>
            </a:pathLst>
          </a:custGeom>
          <a:blipFill>
            <a:blip r:embed="rId2"/>
            <a:stretch>
              <a:fillRect l="-1079"/>
            </a:stretch>
          </a:blipFill>
        </p:spPr>
      </p:sp>
      <p:sp>
        <p:nvSpPr>
          <p:cNvPr id="9" name="Rectangle: Rounded Corners 1">
            <a:extLst>
              <a:ext uri="{FF2B5EF4-FFF2-40B4-BE49-F238E27FC236}">
                <a16:creationId xmlns:a16="http://schemas.microsoft.com/office/drawing/2014/main" id="{9004DC54-1360-4FBB-8217-E7DA4BA79A0D}"/>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0" name="Rectangle 19">
            <a:extLst>
              <a:ext uri="{FF2B5EF4-FFF2-40B4-BE49-F238E27FC236}">
                <a16:creationId xmlns:a16="http://schemas.microsoft.com/office/drawing/2014/main" id="{E677213C-001E-4566-908E-ECA2409869A9}"/>
              </a:ext>
            </a:extLst>
          </p:cNvPr>
          <p:cNvSpPr/>
          <p:nvPr/>
        </p:nvSpPr>
        <p:spPr>
          <a:xfrm>
            <a:off x="475939" y="350129"/>
            <a:ext cx="8272131" cy="1015663"/>
          </a:xfrm>
          <a:prstGeom prst="rect">
            <a:avLst/>
          </a:prstGeom>
        </p:spPr>
        <p:txBody>
          <a:bodyPr wrap="square">
            <a:spAutoFit/>
          </a:bodyPr>
          <a:lstStyle/>
          <a:p>
            <a:pPr>
              <a:defRPr/>
            </a:pPr>
            <a:r>
              <a:rPr kumimoji="0" lang="vi-VN" sz="2000" b="1" i="0" u="none" strike="noStrike" kern="0" cap="none" spc="0" normalizeH="0" baseline="0" noProof="0" dirty="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 </a:t>
            </a:r>
            <a:r>
              <a:rPr kumimoji="0" lang="en-US" sz="2000" b="1" u="none" strike="noStrike" kern="0" cap="none" spc="0" normalizeH="0" baseline="0" noProof="0" dirty="0" err="1" smtClean="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rPr>
              <a:t>Câu</a:t>
            </a:r>
            <a:r>
              <a:rPr kumimoji="0" lang="en-US" sz="2000" b="1" u="none" strike="noStrike" kern="0" cap="none" spc="0" normalizeH="0" noProof="0" dirty="0" smtClean="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rPr>
              <a:t> 1:</a:t>
            </a:r>
            <a:r>
              <a:rPr lang="en-US" sz="2000" noProof="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khoảng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000" b="1" u="none" strike="noStrike" kern="0" cap="none" spc="0" normalizeH="0" baseline="0" noProof="0" dirty="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E677213C-001E-4566-908E-ECA2409869A9}"/>
              </a:ext>
            </a:extLst>
          </p:cNvPr>
          <p:cNvSpPr/>
          <p:nvPr/>
        </p:nvSpPr>
        <p:spPr>
          <a:xfrm>
            <a:off x="475939" y="1133662"/>
            <a:ext cx="8272131" cy="2369880"/>
          </a:xfrm>
          <a:prstGeom prst="rect">
            <a:avLst/>
          </a:prstGeom>
        </p:spPr>
        <p:txBody>
          <a:bodyPr wrap="square">
            <a:spAutoFit/>
          </a:bodyPr>
          <a:lstStyle/>
          <a:p>
            <a:pPr>
              <a:defRPr/>
            </a:pPr>
            <a:r>
              <a:rPr kumimoji="0" lang="vi-VN" sz="2000" b="1" i="0" u="none" strike="noStrike" kern="0" cap="none" spc="0" normalizeH="0" baseline="0" noProof="0" dirty="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 </a:t>
            </a:r>
            <a:r>
              <a:rPr lang="en-US" dirty="0" smtClean="0"/>
              <a:t> </a:t>
            </a:r>
            <a:r>
              <a:rPr lang="en-US" dirty="0"/>
              <a:t>-</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Bài</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đọc</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giúp</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em</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hình</a:t>
            </a:r>
            <a:r>
              <a:rPr lang="en-US" sz="1800" dirty="0">
                <a:solidFill>
                  <a:schemeClr val="bg1">
                    <a:lumMod val="50000"/>
                  </a:schemeClr>
                </a:solidFill>
                <a:latin typeface="Times New Roman" panose="02020603050405020304" pitchFamily="18" charset="0"/>
                <a:cs typeface="Times New Roman" panose="02020603050405020304" pitchFamily="18" charset="0"/>
              </a:rPr>
              <a:t> dung </a:t>
            </a:r>
            <a:r>
              <a:rPr lang="en-US" sz="1800" dirty="0" err="1">
                <a:solidFill>
                  <a:schemeClr val="bg1">
                    <a:lumMod val="50000"/>
                  </a:schemeClr>
                </a:solidFill>
                <a:latin typeface="Times New Roman" panose="02020603050405020304" pitchFamily="18" charset="0"/>
                <a:cs typeface="Times New Roman" panose="02020603050405020304" pitchFamily="18" charset="0"/>
              </a:rPr>
              <a:t>khoảng</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cách</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từ</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Trái</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Đất</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đến</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Mặt</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Trăng</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bằng</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cách</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nêu</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thời</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gian</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để</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đi</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tới</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Mặt</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Trăng</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bằng</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các</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phương</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tiện</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khác</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nhau</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đi</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bộ</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mất</a:t>
            </a:r>
            <a:r>
              <a:rPr lang="en-US" sz="1800" dirty="0">
                <a:solidFill>
                  <a:schemeClr val="bg1">
                    <a:lumMod val="50000"/>
                  </a:schemeClr>
                </a:solidFill>
                <a:latin typeface="Times New Roman" panose="02020603050405020304" pitchFamily="18" charset="0"/>
                <a:cs typeface="Times New Roman" panose="02020603050405020304" pitchFamily="18" charset="0"/>
              </a:rPr>
              <a:t> 100 </a:t>
            </a:r>
            <a:r>
              <a:rPr lang="en-US" sz="1800" dirty="0" err="1">
                <a:solidFill>
                  <a:schemeClr val="bg1">
                    <a:lumMod val="50000"/>
                  </a:schemeClr>
                </a:solidFill>
                <a:latin typeface="Times New Roman" panose="02020603050405020304" pitchFamily="18" charset="0"/>
                <a:cs typeface="Times New Roman" panose="02020603050405020304" pitchFamily="18" charset="0"/>
              </a:rPr>
              <a:t>năm</a:t>
            </a:r>
            <a:r>
              <a:rPr lang="en-US" sz="1800" dirty="0">
                <a:solidFill>
                  <a:schemeClr val="bg1">
                    <a:lumMod val="50000"/>
                  </a:schemeClr>
                </a:solidFill>
                <a:latin typeface="Times New Roman" panose="02020603050405020304" pitchFamily="18" charset="0"/>
                <a:cs typeface="Times New Roman" panose="02020603050405020304" pitchFamily="18" charset="0"/>
              </a:rPr>
              <a:t>), bay </a:t>
            </a:r>
            <a:r>
              <a:rPr lang="en-US" sz="1800" dirty="0" err="1">
                <a:solidFill>
                  <a:schemeClr val="bg1">
                    <a:lumMod val="50000"/>
                  </a:schemeClr>
                </a:solidFill>
                <a:latin typeface="Times New Roman" panose="02020603050405020304" pitchFamily="18" charset="0"/>
                <a:cs typeface="Times New Roman" panose="02020603050405020304" pitchFamily="18" charset="0"/>
              </a:rPr>
              <a:t>bằng</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khí</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cầu</a:t>
            </a:r>
            <a:r>
              <a:rPr lang="en-US" sz="1800" dirty="0">
                <a:solidFill>
                  <a:schemeClr val="bg1">
                    <a:lumMod val="50000"/>
                  </a:schemeClr>
                </a:solidFill>
                <a:latin typeface="Times New Roman" panose="02020603050405020304" pitchFamily="18" charset="0"/>
                <a:cs typeface="Times New Roman" panose="02020603050405020304" pitchFamily="18" charset="0"/>
              </a:rPr>
              <a:t> (2 </a:t>
            </a:r>
            <a:r>
              <a:rPr lang="en-US" sz="1800" dirty="0" err="1">
                <a:solidFill>
                  <a:schemeClr val="bg1">
                    <a:lumMod val="50000"/>
                  </a:schemeClr>
                </a:solidFill>
                <a:latin typeface="Times New Roman" panose="02020603050405020304" pitchFamily="18" charset="0"/>
                <a:cs typeface="Times New Roman" panose="02020603050405020304" pitchFamily="18" charset="0"/>
              </a:rPr>
              <a:t>năm</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rưỡi</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đi</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tàu</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hoả</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cao</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tốc</a:t>
            </a:r>
            <a:r>
              <a:rPr lang="en-US" sz="1800" dirty="0">
                <a:solidFill>
                  <a:schemeClr val="bg1">
                    <a:lumMod val="50000"/>
                  </a:schemeClr>
                </a:solidFill>
                <a:latin typeface="Times New Roman" panose="02020603050405020304" pitchFamily="18" charset="0"/>
                <a:cs typeface="Times New Roman" panose="02020603050405020304" pitchFamily="18" charset="0"/>
              </a:rPr>
              <a:t> (55 </a:t>
            </a:r>
            <a:r>
              <a:rPr lang="en-US" sz="1800" dirty="0" err="1">
                <a:solidFill>
                  <a:schemeClr val="bg1">
                    <a:lumMod val="50000"/>
                  </a:schemeClr>
                </a:solidFill>
                <a:latin typeface="Times New Roman" panose="02020603050405020304" pitchFamily="18" charset="0"/>
                <a:cs typeface="Times New Roman" panose="02020603050405020304" pitchFamily="18" charset="0"/>
              </a:rPr>
              <a:t>ngày</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đi</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máy</a:t>
            </a:r>
            <a:r>
              <a:rPr lang="en-US" sz="1800" dirty="0">
                <a:solidFill>
                  <a:schemeClr val="bg1">
                    <a:lumMod val="50000"/>
                  </a:schemeClr>
                </a:solidFill>
                <a:latin typeface="Times New Roman" panose="02020603050405020304" pitchFamily="18" charset="0"/>
                <a:cs typeface="Times New Roman" panose="02020603050405020304" pitchFamily="18" charset="0"/>
              </a:rPr>
              <a:t> bay </a:t>
            </a:r>
            <a:r>
              <a:rPr lang="en-US" sz="1800" dirty="0" err="1">
                <a:solidFill>
                  <a:schemeClr val="bg1">
                    <a:lumMod val="50000"/>
                  </a:schemeClr>
                </a:solidFill>
                <a:latin typeface="Times New Roman" panose="02020603050405020304" pitchFamily="18" charset="0"/>
                <a:cs typeface="Times New Roman" panose="02020603050405020304" pitchFamily="18" charset="0"/>
              </a:rPr>
              <a:t>phản</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lực</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khoảng</a:t>
            </a:r>
            <a:r>
              <a:rPr lang="en-US" sz="1800" dirty="0">
                <a:solidFill>
                  <a:schemeClr val="bg1">
                    <a:lumMod val="50000"/>
                  </a:schemeClr>
                </a:solidFill>
                <a:latin typeface="Times New Roman" panose="02020603050405020304" pitchFamily="18" charset="0"/>
                <a:cs typeface="Times New Roman" panose="02020603050405020304" pitchFamily="18" charset="0"/>
              </a:rPr>
              <a:t> 15 </a:t>
            </a:r>
            <a:r>
              <a:rPr lang="en-US" sz="1800" dirty="0" err="1">
                <a:solidFill>
                  <a:schemeClr val="bg1">
                    <a:lumMod val="50000"/>
                  </a:schemeClr>
                </a:solidFill>
                <a:latin typeface="Times New Roman" panose="02020603050405020304" pitchFamily="18" charset="0"/>
                <a:cs typeface="Times New Roman" panose="02020603050405020304" pitchFamily="18" charset="0"/>
              </a:rPr>
              <a:t>ngày</a:t>
            </a:r>
            <a:r>
              <a:rPr lang="en-US" sz="1800" dirty="0">
                <a:solidFill>
                  <a:schemeClr val="bg1">
                    <a:lumMod val="50000"/>
                  </a:schemeClr>
                </a:solidFill>
                <a:latin typeface="Times New Roman" panose="02020603050405020304" pitchFamily="18" charset="0"/>
                <a:cs typeface="Times New Roman" panose="02020603050405020304" pitchFamily="18" charset="0"/>
              </a:rPr>
              <a:t>). GV </a:t>
            </a:r>
            <a:r>
              <a:rPr lang="en-US" sz="1800" dirty="0" err="1">
                <a:solidFill>
                  <a:schemeClr val="bg1">
                    <a:lumMod val="50000"/>
                  </a:schemeClr>
                </a:solidFill>
                <a:latin typeface="Times New Roman" panose="02020603050405020304" pitchFamily="18" charset="0"/>
                <a:cs typeface="Times New Roman" panose="02020603050405020304" pitchFamily="18" charset="0"/>
              </a:rPr>
              <a:t>hướng</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dẫn</a:t>
            </a:r>
            <a:r>
              <a:rPr lang="en-US" sz="1800" dirty="0">
                <a:solidFill>
                  <a:schemeClr val="bg1">
                    <a:lumMod val="50000"/>
                  </a:schemeClr>
                </a:solidFill>
                <a:latin typeface="Times New Roman" panose="02020603050405020304" pitchFamily="18" charset="0"/>
                <a:cs typeface="Times New Roman" panose="02020603050405020304" pitchFamily="18" charset="0"/>
              </a:rPr>
              <a:t> HS </a:t>
            </a:r>
            <a:r>
              <a:rPr lang="en-US" sz="1800" dirty="0" err="1">
                <a:solidFill>
                  <a:schemeClr val="bg1">
                    <a:lumMod val="50000"/>
                  </a:schemeClr>
                </a:solidFill>
                <a:latin typeface="Times New Roman" panose="02020603050405020304" pitchFamily="18" charset="0"/>
                <a:cs typeface="Times New Roman" panose="02020603050405020304" pitchFamily="18" charset="0"/>
              </a:rPr>
              <a:t>tra</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từ</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điển</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hoặc</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mạng</a:t>
            </a:r>
            <a:r>
              <a:rPr lang="en-US" sz="1800" dirty="0">
                <a:solidFill>
                  <a:schemeClr val="bg1">
                    <a:lumMod val="50000"/>
                  </a:schemeClr>
                </a:solidFill>
                <a:latin typeface="Times New Roman" panose="02020603050405020304" pitchFamily="18" charset="0"/>
                <a:cs typeface="Times New Roman" panose="02020603050405020304" pitchFamily="18" charset="0"/>
              </a:rPr>
              <a:t> Internet) </a:t>
            </a:r>
            <a:r>
              <a:rPr lang="en-US" sz="1800" dirty="0" err="1">
                <a:solidFill>
                  <a:schemeClr val="bg1">
                    <a:lumMod val="50000"/>
                  </a:schemeClr>
                </a:solidFill>
                <a:latin typeface="Times New Roman" panose="02020603050405020304" pitchFamily="18" charset="0"/>
                <a:cs typeface="Times New Roman" panose="02020603050405020304" pitchFamily="18" charset="0"/>
              </a:rPr>
              <a:t>để</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biết</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khoảng</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cách</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trung</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bình</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từ</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Trái</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Đất</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lên</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Mặt</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Trăng</a:t>
            </a:r>
            <a:r>
              <a:rPr lang="en-US" sz="1800" dirty="0">
                <a:solidFill>
                  <a:schemeClr val="bg1">
                    <a:lumMod val="50000"/>
                  </a:schemeClr>
                </a:solidFill>
                <a:latin typeface="Times New Roman" panose="02020603050405020304" pitchFamily="18" charset="0"/>
                <a:cs typeface="Times New Roman" panose="02020603050405020304" pitchFamily="18" charset="0"/>
              </a:rPr>
              <a:t>: 384 400 </a:t>
            </a:r>
            <a:r>
              <a:rPr lang="en-US" sz="1800" dirty="0" err="1">
                <a:solidFill>
                  <a:schemeClr val="bg1">
                    <a:lumMod val="50000"/>
                  </a:schemeClr>
                </a:solidFill>
                <a:latin typeface="Times New Roman" panose="02020603050405020304" pitchFamily="18" charset="0"/>
                <a:cs typeface="Times New Roman" panose="02020603050405020304" pitchFamily="18" charset="0"/>
              </a:rPr>
              <a:t>ki-lô-mét</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i="1" dirty="0" err="1">
                <a:solidFill>
                  <a:schemeClr val="bg1">
                    <a:lumMod val="50000"/>
                  </a:schemeClr>
                </a:solidFill>
                <a:latin typeface="Times New Roman" panose="02020603050405020304" pitchFamily="18" charset="0"/>
                <a:cs typeface="Times New Roman" panose="02020603050405020304" pitchFamily="18" charset="0"/>
              </a:rPr>
              <a:t>Từ</a:t>
            </a:r>
            <a:r>
              <a:rPr lang="en-US" sz="1800" i="1" dirty="0">
                <a:solidFill>
                  <a:schemeClr val="bg1">
                    <a:lumMod val="50000"/>
                  </a:schemeClr>
                </a:solidFill>
                <a:latin typeface="Times New Roman" panose="02020603050405020304" pitchFamily="18" charset="0"/>
                <a:cs typeface="Times New Roman" panose="02020603050405020304" pitchFamily="18" charset="0"/>
              </a:rPr>
              <a:t> </a:t>
            </a:r>
            <a:r>
              <a:rPr lang="en-US" sz="1800" i="1" dirty="0" err="1">
                <a:solidFill>
                  <a:schemeClr val="bg1">
                    <a:lumMod val="50000"/>
                  </a:schemeClr>
                </a:solidFill>
                <a:latin typeface="Times New Roman" panose="02020603050405020304" pitchFamily="18" charset="0"/>
                <a:cs typeface="Times New Roman" panose="02020603050405020304" pitchFamily="18" charset="0"/>
              </a:rPr>
              <a:t>điển</a:t>
            </a:r>
            <a:r>
              <a:rPr lang="en-US" sz="1800" i="1" dirty="0">
                <a:solidFill>
                  <a:schemeClr val="bg1">
                    <a:lumMod val="50000"/>
                  </a:schemeClr>
                </a:solidFill>
                <a:latin typeface="Times New Roman" panose="02020603050405020304" pitchFamily="18" charset="0"/>
                <a:cs typeface="Times New Roman" panose="02020603050405020304" pitchFamily="18" charset="0"/>
              </a:rPr>
              <a:t> </a:t>
            </a:r>
            <a:r>
              <a:rPr lang="en-US" sz="1800" i="1" dirty="0" err="1">
                <a:solidFill>
                  <a:schemeClr val="bg1">
                    <a:lumMod val="50000"/>
                  </a:schemeClr>
                </a:solidFill>
                <a:latin typeface="Times New Roman" panose="02020603050405020304" pitchFamily="18" charset="0"/>
                <a:cs typeface="Times New Roman" panose="02020603050405020304" pitchFamily="18" charset="0"/>
              </a:rPr>
              <a:t>bách</a:t>
            </a:r>
            <a:r>
              <a:rPr lang="en-US" sz="1800" i="1" dirty="0">
                <a:solidFill>
                  <a:schemeClr val="bg1">
                    <a:lumMod val="50000"/>
                  </a:schemeClr>
                </a:solidFill>
                <a:latin typeface="Times New Roman" panose="02020603050405020304" pitchFamily="18" charset="0"/>
                <a:cs typeface="Times New Roman" panose="02020603050405020304" pitchFamily="18" charset="0"/>
              </a:rPr>
              <a:t> </a:t>
            </a:r>
            <a:r>
              <a:rPr lang="en-US" sz="1800" i="1" dirty="0" err="1">
                <a:solidFill>
                  <a:schemeClr val="bg1">
                    <a:lumMod val="50000"/>
                  </a:schemeClr>
                </a:solidFill>
                <a:latin typeface="Times New Roman" panose="02020603050405020304" pitchFamily="18" charset="0"/>
                <a:cs typeface="Times New Roman" panose="02020603050405020304" pitchFamily="18" charset="0"/>
              </a:rPr>
              <a:t>khoa</a:t>
            </a:r>
            <a:r>
              <a:rPr lang="en-US" sz="1800" i="1" dirty="0">
                <a:solidFill>
                  <a:schemeClr val="bg1">
                    <a:lumMod val="50000"/>
                  </a:schemeClr>
                </a:solidFill>
                <a:latin typeface="Times New Roman" panose="02020603050405020304" pitchFamily="18" charset="0"/>
                <a:cs typeface="Times New Roman" panose="02020603050405020304" pitchFamily="18" charset="0"/>
              </a:rPr>
              <a:t> Britannica</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tập</a:t>
            </a:r>
            <a:r>
              <a:rPr lang="en-US" sz="1800" dirty="0">
                <a:solidFill>
                  <a:schemeClr val="bg1">
                    <a:lumMod val="50000"/>
                  </a:schemeClr>
                </a:solidFill>
                <a:latin typeface="Times New Roman" panose="02020603050405020304" pitchFamily="18" charset="0"/>
                <a:cs typeface="Times New Roman" panose="02020603050405020304" pitchFamily="18" charset="0"/>
              </a:rPr>
              <a:t> 2, NXB </a:t>
            </a:r>
            <a:r>
              <a:rPr lang="en-US" sz="1800" dirty="0" err="1">
                <a:solidFill>
                  <a:schemeClr val="bg1">
                    <a:lumMod val="50000"/>
                  </a:schemeClr>
                </a:solidFill>
                <a:latin typeface="Times New Roman" panose="02020603050405020304" pitchFamily="18" charset="0"/>
                <a:cs typeface="Times New Roman" panose="02020603050405020304" pitchFamily="18" charset="0"/>
              </a:rPr>
              <a:t>Giáo</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dục</a:t>
            </a:r>
            <a:r>
              <a:rPr lang="en-US" sz="1800" dirty="0">
                <a:solidFill>
                  <a:schemeClr val="bg1">
                    <a:lumMod val="50000"/>
                  </a:schemeClr>
                </a:solidFill>
                <a:latin typeface="Times New Roman" panose="02020603050405020304" pitchFamily="18" charset="0"/>
                <a:cs typeface="Times New Roman" panose="02020603050405020304" pitchFamily="18" charset="0"/>
              </a:rPr>
              <a:t> </a:t>
            </a:r>
            <a:r>
              <a:rPr lang="en-US" sz="1800" dirty="0" err="1">
                <a:solidFill>
                  <a:schemeClr val="bg1">
                    <a:lumMod val="50000"/>
                  </a:schemeClr>
                </a:solidFill>
                <a:latin typeface="Times New Roman" panose="02020603050405020304" pitchFamily="18" charset="0"/>
                <a:cs typeface="Times New Roman" panose="02020603050405020304" pitchFamily="18" charset="0"/>
              </a:rPr>
              <a:t>Việt</a:t>
            </a:r>
            <a:r>
              <a:rPr lang="en-US" sz="1800" dirty="0">
                <a:solidFill>
                  <a:schemeClr val="bg1">
                    <a:lumMod val="50000"/>
                  </a:schemeClr>
                </a:solidFill>
                <a:latin typeface="Times New Roman" panose="02020603050405020304" pitchFamily="18" charset="0"/>
                <a:cs typeface="Times New Roman" panose="02020603050405020304" pitchFamily="18" charset="0"/>
              </a:rPr>
              <a:t> Nam, 2014, </a:t>
            </a:r>
            <a:r>
              <a:rPr lang="en-US" sz="1800" dirty="0" err="1">
                <a:solidFill>
                  <a:schemeClr val="bg1">
                    <a:lumMod val="50000"/>
                  </a:schemeClr>
                </a:solidFill>
                <a:latin typeface="Times New Roman" panose="02020603050405020304" pitchFamily="18" charset="0"/>
                <a:cs typeface="Times New Roman" panose="02020603050405020304" pitchFamily="18" charset="0"/>
              </a:rPr>
              <a:t>trang</a:t>
            </a:r>
            <a:r>
              <a:rPr lang="en-US" sz="1800" dirty="0">
                <a:solidFill>
                  <a:schemeClr val="bg1">
                    <a:lumMod val="50000"/>
                  </a:schemeClr>
                </a:solidFill>
                <a:latin typeface="Times New Roman" panose="02020603050405020304" pitchFamily="18" charset="0"/>
                <a:cs typeface="Times New Roman" panose="02020603050405020304" pitchFamily="18" charset="0"/>
              </a:rPr>
              <a:t> 1740).) </a:t>
            </a:r>
          </a:p>
          <a:p>
            <a:pPr>
              <a:defRPr/>
            </a:pP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000" b="1" u="none" strike="noStrike" kern="0" cap="none" spc="0" normalizeH="0" baseline="0" noProof="0" dirty="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272594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8030A87-BCCB-4262-88A2-144DA60CEFE1}"/>
              </a:ext>
            </a:extLst>
          </p:cNvPr>
          <p:cNvSpPr/>
          <p:nvPr/>
        </p:nvSpPr>
        <p:spPr>
          <a:xfrm>
            <a:off x="0" y="-1"/>
            <a:ext cx="9144000" cy="5143501"/>
          </a:xfrm>
          <a:custGeom>
            <a:avLst/>
            <a:gdLst/>
            <a:ahLst/>
            <a:cxnLst/>
            <a:rect l="l" t="t" r="r" b="b"/>
            <a:pathLst>
              <a:path w="18288000" h="13101521">
                <a:moveTo>
                  <a:pt x="0" y="0"/>
                </a:moveTo>
                <a:lnTo>
                  <a:pt x="18288000" y="0"/>
                </a:lnTo>
                <a:lnTo>
                  <a:pt x="18288000" y="13101521"/>
                </a:lnTo>
                <a:lnTo>
                  <a:pt x="0" y="13101521"/>
                </a:lnTo>
                <a:lnTo>
                  <a:pt x="0" y="0"/>
                </a:lnTo>
                <a:close/>
              </a:path>
            </a:pathLst>
          </a:custGeom>
          <a:blipFill>
            <a:blip r:embed="rId2"/>
            <a:stretch>
              <a:fillRect l="-1079"/>
            </a:stretch>
          </a:blipFill>
        </p:spPr>
      </p:sp>
      <p:sp>
        <p:nvSpPr>
          <p:cNvPr id="9" name="Rectangle: Rounded Corners 1">
            <a:extLst>
              <a:ext uri="{FF2B5EF4-FFF2-40B4-BE49-F238E27FC236}">
                <a16:creationId xmlns:a16="http://schemas.microsoft.com/office/drawing/2014/main" id="{9004DC54-1360-4FBB-8217-E7DA4BA79A0D}"/>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0" name="Rectangle 19">
            <a:extLst>
              <a:ext uri="{FF2B5EF4-FFF2-40B4-BE49-F238E27FC236}">
                <a16:creationId xmlns:a16="http://schemas.microsoft.com/office/drawing/2014/main" id="{E677213C-001E-4566-908E-ECA2409869A9}"/>
              </a:ext>
            </a:extLst>
          </p:cNvPr>
          <p:cNvSpPr/>
          <p:nvPr/>
        </p:nvSpPr>
        <p:spPr>
          <a:xfrm>
            <a:off x="475939" y="350129"/>
            <a:ext cx="8272131" cy="1138773"/>
          </a:xfrm>
          <a:prstGeom prst="rect">
            <a:avLst/>
          </a:prstGeom>
        </p:spPr>
        <p:txBody>
          <a:bodyPr wrap="square">
            <a:spAutoFit/>
          </a:bodyPr>
          <a:lstStyle/>
          <a:p>
            <a:pPr>
              <a:defRPr/>
            </a:pPr>
            <a:r>
              <a:rPr kumimoji="0" lang="vi-VN" sz="2000" b="1" i="0" u="none" strike="noStrike" kern="0" cap="none" spc="0" normalizeH="0" baseline="0" noProof="0" dirty="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 </a:t>
            </a:r>
            <a:r>
              <a:rPr kumimoji="0" lang="en-US" sz="2400" b="1" u="none" strike="noStrike" kern="0" cap="none" spc="0" normalizeH="0" baseline="0" noProof="0" dirty="0" err="1" smtClean="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rPr>
              <a:t>Câu</a:t>
            </a:r>
            <a:r>
              <a:rPr kumimoji="0" lang="en-US" sz="2400" b="1" u="none" strike="noStrike" kern="0" cap="none" spc="0" normalizeH="0" noProof="0" dirty="0" smtClean="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rPr>
              <a:t> 2:</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Trăng</a:t>
            </a:r>
            <a:r>
              <a:rPr lang="en-US" sz="2400" dirty="0">
                <a:latin typeface="Times New Roman" panose="02020603050405020304" pitchFamily="18" charset="0"/>
                <a:cs typeface="Times New Roman" panose="02020603050405020304" pitchFamily="18" charset="0"/>
              </a:rPr>
              <a:t>? </a:t>
            </a:r>
          </a:p>
          <a:p>
            <a:pPr>
              <a:defRPr/>
            </a:pPr>
            <a:r>
              <a:rPr kumimoji="0" lang="en-US" sz="2400" b="1" u="none" strike="noStrike" kern="0" cap="none" spc="0" normalizeH="0" noProof="0" dirty="0" smtClean="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rPr>
              <a:t> </a:t>
            </a:r>
            <a:endParaRPr lang="en-US" sz="24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000" b="1" u="none" strike="noStrike" kern="0" cap="none" spc="0" normalizeH="0" baseline="0" noProof="0" dirty="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E677213C-001E-4566-908E-ECA2409869A9}"/>
              </a:ext>
            </a:extLst>
          </p:cNvPr>
          <p:cNvSpPr/>
          <p:nvPr/>
        </p:nvSpPr>
        <p:spPr>
          <a:xfrm>
            <a:off x="475939" y="1133662"/>
            <a:ext cx="8272131" cy="1538883"/>
          </a:xfrm>
          <a:prstGeom prst="rect">
            <a:avLst/>
          </a:prstGeom>
        </p:spPr>
        <p:txBody>
          <a:bodyPr wrap="square">
            <a:spAutoFit/>
          </a:bodyPr>
          <a:lstStyle/>
          <a:p>
            <a:pPr>
              <a:defRPr/>
            </a:pPr>
            <a:r>
              <a:rPr kumimoji="0" lang="vi-VN" sz="2000" b="1" i="0" u="none" strike="noStrike" kern="0" cap="none" spc="0" normalizeH="0" baseline="0" noProof="0" dirty="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 </a:t>
            </a:r>
            <a:r>
              <a:rPr lang="en-US" dirty="0" smtClean="0"/>
              <a:t> </a:t>
            </a:r>
            <a:r>
              <a:rPr lang="en-US" sz="1800" b="1" dirty="0" smtClean="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smtClean="0">
                <a:solidFill>
                  <a:schemeClr val="bg2">
                    <a:lumMod val="75000"/>
                  </a:schemeClr>
                </a:solidFill>
                <a:latin typeface="Times New Roman" panose="02020603050405020304" pitchFamily="18" charset="0"/>
                <a:cs typeface="Times New Roman" panose="02020603050405020304" pitchFamily="18" charset="0"/>
              </a:rPr>
              <a:t>Vì</a:t>
            </a:r>
            <a:r>
              <a:rPr lang="en-US" sz="1800" b="1" dirty="0" smtClean="0">
                <a:solidFill>
                  <a:schemeClr val="bg2">
                    <a:lumMod val="75000"/>
                  </a:schemeClr>
                </a:solidFill>
                <a:latin typeface="Times New Roman" panose="02020603050405020304" pitchFamily="18" charset="0"/>
                <a:cs typeface="Times New Roman" panose="02020603050405020304" pitchFamily="18" charset="0"/>
              </a:rPr>
              <a:t> </a:t>
            </a:r>
            <a:r>
              <a:rPr lang="en-US" sz="1800" b="1" dirty="0">
                <a:solidFill>
                  <a:schemeClr val="bg2">
                    <a:lumMod val="75000"/>
                  </a:schemeClr>
                </a:solidFill>
                <a:latin typeface="Times New Roman" panose="02020603050405020304" pitchFamily="18" charset="0"/>
                <a:cs typeface="Times New Roman" panose="02020603050405020304" pitchFamily="18" charset="0"/>
              </a:rPr>
              <a:t>ở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độ</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cao</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trên</a:t>
            </a:r>
            <a:r>
              <a:rPr lang="en-US" sz="1800" b="1" dirty="0">
                <a:solidFill>
                  <a:schemeClr val="bg2">
                    <a:lumMod val="75000"/>
                  </a:schemeClr>
                </a:solidFill>
                <a:latin typeface="Times New Roman" panose="02020603050405020304" pitchFamily="18" charset="0"/>
                <a:cs typeface="Times New Roman" panose="02020603050405020304" pitchFamily="18" charset="0"/>
              </a:rPr>
              <a:t> 30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ki-lô-mét</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không</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đủ</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không</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khí</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máy</a:t>
            </a:r>
            <a:r>
              <a:rPr lang="en-US" sz="1800" b="1" dirty="0">
                <a:solidFill>
                  <a:schemeClr val="bg2">
                    <a:lumMod val="75000"/>
                  </a:schemeClr>
                </a:solidFill>
                <a:latin typeface="Times New Roman" panose="02020603050405020304" pitchFamily="18" charset="0"/>
                <a:cs typeface="Times New Roman" panose="02020603050405020304" pitchFamily="18" charset="0"/>
              </a:rPr>
              <a:t> bay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không</a:t>
            </a:r>
            <a:r>
              <a:rPr lang="en-US" sz="1800" b="1" dirty="0">
                <a:solidFill>
                  <a:schemeClr val="bg2">
                    <a:lumMod val="75000"/>
                  </a:schemeClr>
                </a:solidFill>
                <a:latin typeface="Times New Roman" panose="02020603050405020304" pitchFamily="18" charset="0"/>
                <a:cs typeface="Times New Roman" panose="02020603050405020304" pitchFamily="18" charset="0"/>
              </a:rPr>
              <a:t> bay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được</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tới</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đó</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đồng</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thời</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máy</a:t>
            </a:r>
            <a:r>
              <a:rPr lang="en-US" sz="1800" b="1" dirty="0">
                <a:solidFill>
                  <a:schemeClr val="bg2">
                    <a:lumMod val="75000"/>
                  </a:schemeClr>
                </a:solidFill>
                <a:latin typeface="Times New Roman" panose="02020603050405020304" pitchFamily="18" charset="0"/>
                <a:cs typeface="Times New Roman" panose="02020603050405020304" pitchFamily="18" charset="0"/>
              </a:rPr>
              <a:t> bay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không</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thắng</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được</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sức</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hút</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của</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Trái</a:t>
            </a:r>
            <a:r>
              <a:rPr lang="en-US" sz="1800" b="1" dirty="0">
                <a:solidFill>
                  <a:schemeClr val="bg2">
                    <a:lumMod val="75000"/>
                  </a:schemeClr>
                </a:solidFill>
                <a:latin typeface="Times New Roman" panose="02020603050405020304" pitchFamily="18" charset="0"/>
                <a:cs typeface="Times New Roman" panose="02020603050405020304" pitchFamily="18" charset="0"/>
              </a:rPr>
              <a:t> </a:t>
            </a:r>
            <a:r>
              <a:rPr lang="en-US" sz="1800" b="1" dirty="0" err="1">
                <a:solidFill>
                  <a:schemeClr val="bg2">
                    <a:lumMod val="75000"/>
                  </a:schemeClr>
                </a:solidFill>
                <a:latin typeface="Times New Roman" panose="02020603050405020304" pitchFamily="18" charset="0"/>
                <a:cs typeface="Times New Roman" panose="02020603050405020304" pitchFamily="18" charset="0"/>
              </a:rPr>
              <a:t>Đất</a:t>
            </a:r>
            <a:r>
              <a:rPr lang="en-US" sz="1800" b="1" dirty="0">
                <a:solidFill>
                  <a:schemeClr val="bg2">
                    <a:lumMod val="75000"/>
                  </a:schemeClr>
                </a:solidFill>
                <a:latin typeface="Times New Roman" panose="02020603050405020304" pitchFamily="18" charset="0"/>
                <a:cs typeface="Times New Roman" panose="02020603050405020304" pitchFamily="18" charset="0"/>
              </a:rPr>
              <a:t>.</a:t>
            </a:r>
          </a:p>
          <a:p>
            <a:pPr>
              <a:defRPr/>
            </a:pPr>
            <a:r>
              <a:rPr lang="en-US" sz="1800" b="1" dirty="0">
                <a:solidFill>
                  <a:schemeClr val="bg2">
                    <a:lumMod val="75000"/>
                  </a:schemeClr>
                </a:solidFill>
                <a:latin typeface="Times New Roman" panose="02020603050405020304" pitchFamily="18" charset="0"/>
                <a:cs typeface="Times New Roman" panose="02020603050405020304" pitchFamily="18" charset="0"/>
              </a:rPr>
              <a:t> </a:t>
            </a:r>
          </a:p>
          <a:p>
            <a:pPr>
              <a:defRPr/>
            </a:pP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000" b="1" u="none" strike="noStrike" kern="0" cap="none" spc="0" normalizeH="0" baseline="0" noProof="0" dirty="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37657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8030A87-BCCB-4262-88A2-144DA60CEFE1}"/>
              </a:ext>
            </a:extLst>
          </p:cNvPr>
          <p:cNvSpPr/>
          <p:nvPr/>
        </p:nvSpPr>
        <p:spPr>
          <a:xfrm>
            <a:off x="0" y="-1"/>
            <a:ext cx="9144000" cy="5143501"/>
          </a:xfrm>
          <a:custGeom>
            <a:avLst/>
            <a:gdLst/>
            <a:ahLst/>
            <a:cxnLst/>
            <a:rect l="l" t="t" r="r" b="b"/>
            <a:pathLst>
              <a:path w="18288000" h="13101521">
                <a:moveTo>
                  <a:pt x="0" y="0"/>
                </a:moveTo>
                <a:lnTo>
                  <a:pt x="18288000" y="0"/>
                </a:lnTo>
                <a:lnTo>
                  <a:pt x="18288000" y="13101521"/>
                </a:lnTo>
                <a:lnTo>
                  <a:pt x="0" y="13101521"/>
                </a:lnTo>
                <a:lnTo>
                  <a:pt x="0" y="0"/>
                </a:lnTo>
                <a:close/>
              </a:path>
            </a:pathLst>
          </a:custGeom>
          <a:blipFill>
            <a:blip r:embed="rId2"/>
            <a:stretch>
              <a:fillRect l="-1079"/>
            </a:stretch>
          </a:blipFill>
        </p:spPr>
      </p:sp>
      <p:sp>
        <p:nvSpPr>
          <p:cNvPr id="9" name="Rectangle: Rounded Corners 1">
            <a:extLst>
              <a:ext uri="{FF2B5EF4-FFF2-40B4-BE49-F238E27FC236}">
                <a16:creationId xmlns:a16="http://schemas.microsoft.com/office/drawing/2014/main" id="{9004DC54-1360-4FBB-8217-E7DA4BA79A0D}"/>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0" name="Rectangle 19">
            <a:extLst>
              <a:ext uri="{FF2B5EF4-FFF2-40B4-BE49-F238E27FC236}">
                <a16:creationId xmlns:a16="http://schemas.microsoft.com/office/drawing/2014/main" id="{E677213C-001E-4566-908E-ECA2409869A9}"/>
              </a:ext>
            </a:extLst>
          </p:cNvPr>
          <p:cNvSpPr/>
          <p:nvPr/>
        </p:nvSpPr>
        <p:spPr>
          <a:xfrm>
            <a:off x="475939" y="350129"/>
            <a:ext cx="8272131" cy="1323439"/>
          </a:xfrm>
          <a:prstGeom prst="rect">
            <a:avLst/>
          </a:prstGeom>
        </p:spPr>
        <p:txBody>
          <a:bodyPr wrap="square">
            <a:spAutoFit/>
          </a:bodyPr>
          <a:lstStyle/>
          <a:p>
            <a:r>
              <a:rPr kumimoji="0" lang="vi-VN" sz="2000" b="1" i="0" u="none" strike="noStrike" kern="0" cap="none" spc="0" normalizeH="0" baseline="0" noProof="0" dirty="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 </a:t>
            </a:r>
            <a:r>
              <a:rPr kumimoji="0" lang="en-US" sz="2000" b="1" u="none" strike="noStrike" kern="0" cap="none" spc="0" normalizeH="0" baseline="0" noProof="0" dirty="0" err="1" smtClean="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rPr>
              <a:t>Câu</a:t>
            </a:r>
            <a:r>
              <a:rPr kumimoji="0" lang="en-US" sz="2000" b="1" u="none" strike="noStrike" kern="0" cap="none" spc="0" normalizeH="0" noProof="0" dirty="0" smtClean="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rPr>
              <a:t> 3: </a:t>
            </a:r>
            <a:r>
              <a:rPr lang="en-US" sz="2000" dirty="0" err="1" smtClean="0">
                <a:latin typeface="Times New Roman" panose="02020603050405020304" pitchFamily="18" charset="0"/>
                <a:cs typeface="Times New Roman" panose="02020603050405020304" pitchFamily="18" charset="0"/>
              </a:rPr>
              <a:t>Tên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máy</a:t>
            </a:r>
            <a:r>
              <a:rPr lang="en-US" sz="2000" dirty="0">
                <a:latin typeface="Times New Roman" panose="02020603050405020304" pitchFamily="18" charset="0"/>
                <a:cs typeface="Times New Roman" panose="02020603050405020304" pitchFamily="18" charset="0"/>
              </a:rPr>
              <a:t> bay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trụ</a:t>
            </a:r>
            <a:r>
              <a:rPr lang="en-US" sz="2000" dirty="0">
                <a:latin typeface="Times New Roman" panose="02020603050405020304" pitchFamily="18" charset="0"/>
                <a:cs typeface="Times New Roman" panose="02020603050405020304" pitchFamily="18" charset="0"/>
              </a:rPr>
              <a:t> bay </a:t>
            </a:r>
            <a:r>
              <a:rPr lang="en-US" sz="2000" dirty="0" err="1">
                <a:latin typeface="Times New Roman" panose="02020603050405020304" pitchFamily="18" charset="0"/>
                <a:cs typeface="Times New Roman" panose="02020603050405020304" pitchFamily="18" charset="0"/>
              </a:rPr>
              <a:t>tới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Trăng</a:t>
            </a:r>
            <a:r>
              <a:rPr lang="en-US" sz="2000" dirty="0">
                <a:latin typeface="Times New Roman" panose="02020603050405020304" pitchFamily="18" charset="0"/>
                <a:cs typeface="Times New Roman" panose="02020603050405020304" pitchFamily="18" charset="0"/>
              </a:rPr>
              <a:t>?</a:t>
            </a:r>
          </a:p>
          <a:p>
            <a:pPr>
              <a:defRPr/>
            </a:pPr>
            <a:r>
              <a:rPr kumimoji="0" lang="en-US" sz="2000" b="1" u="none" strike="noStrike" kern="0" cap="none" spc="0" normalizeH="0" noProof="0" dirty="0" smtClean="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rPr>
              <a:t> </a:t>
            </a:r>
            <a:endParaRPr lang="en-US" sz="20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000" b="1" u="none" strike="noStrike" kern="0" cap="none" spc="0" normalizeH="0" baseline="0" noProof="0" dirty="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E677213C-001E-4566-908E-ECA2409869A9}"/>
              </a:ext>
            </a:extLst>
          </p:cNvPr>
          <p:cNvSpPr/>
          <p:nvPr/>
        </p:nvSpPr>
        <p:spPr>
          <a:xfrm>
            <a:off x="475939" y="1133662"/>
            <a:ext cx="8272131" cy="1600438"/>
          </a:xfrm>
          <a:prstGeom prst="rect">
            <a:avLst/>
          </a:prstGeom>
        </p:spPr>
        <p:txBody>
          <a:bodyPr wrap="square">
            <a:spAutoFit/>
          </a:bodyPr>
          <a:lstStyle/>
          <a:p>
            <a:pPr>
              <a:defRPr/>
            </a:pPr>
            <a:r>
              <a:rPr kumimoji="0" lang="vi-VN" sz="2000" b="1" i="0" u="none" strike="noStrike" kern="0" cap="none" spc="0" normalizeH="0" baseline="0" noProof="0" dirty="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 </a:t>
            </a:r>
            <a:r>
              <a:rPr lang="en-US" dirty="0" smtClean="0"/>
              <a:t>  </a:t>
            </a:r>
            <a:r>
              <a:rPr lang="en-US" dirty="0"/>
              <a:t>- </a:t>
            </a:r>
            <a:r>
              <a:rPr lang="en-US" sz="2000" b="1" dirty="0" err="1">
                <a:solidFill>
                  <a:srgbClr val="00B050"/>
                </a:solidFill>
                <a:latin typeface="Times New Roman" panose="02020603050405020304" pitchFamily="18" charset="0"/>
                <a:cs typeface="Times New Roman" panose="02020603050405020304" pitchFamily="18" charset="0"/>
              </a:rPr>
              <a:t>Tên</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lửa</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có</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thể</a:t>
            </a:r>
            <a:r>
              <a:rPr lang="en-US" sz="2000" b="1" dirty="0">
                <a:solidFill>
                  <a:srgbClr val="00B050"/>
                </a:solidFill>
                <a:latin typeface="Times New Roman" panose="02020603050405020304" pitchFamily="18" charset="0"/>
                <a:cs typeface="Times New Roman" panose="02020603050405020304" pitchFamily="18" charset="0"/>
              </a:rPr>
              <a:t> bay </a:t>
            </a:r>
            <a:r>
              <a:rPr lang="en-US" sz="2000" b="1" dirty="0" err="1">
                <a:solidFill>
                  <a:srgbClr val="00B050"/>
                </a:solidFill>
                <a:latin typeface="Times New Roman" panose="02020603050405020304" pitchFamily="18" charset="0"/>
                <a:cs typeface="Times New Roman" panose="02020603050405020304" pitchFamily="18" charset="0"/>
              </a:rPr>
              <a:t>trong</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điều</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kiện</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thiếu</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không</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khí</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và</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có</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thể</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thắng</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được</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sức</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hút</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của</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Trái</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Đất</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đưa</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tàu</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vũ</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trụ</a:t>
            </a:r>
            <a:r>
              <a:rPr lang="en-US" sz="2000" b="1" dirty="0">
                <a:solidFill>
                  <a:srgbClr val="00B050"/>
                </a:solidFill>
                <a:latin typeface="Times New Roman" panose="02020603050405020304" pitchFamily="18" charset="0"/>
                <a:cs typeface="Times New Roman" panose="02020603050405020304" pitchFamily="18" charset="0"/>
              </a:rPr>
              <a:t> bay </a:t>
            </a:r>
            <a:r>
              <a:rPr lang="en-US" sz="2000" b="1" dirty="0" err="1">
                <a:solidFill>
                  <a:srgbClr val="00B050"/>
                </a:solidFill>
                <a:latin typeface="Times New Roman" panose="02020603050405020304" pitchFamily="18" charset="0"/>
                <a:cs typeface="Times New Roman" panose="02020603050405020304" pitchFamily="18" charset="0"/>
              </a:rPr>
              <a:t>tới</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Mặt</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Trăng</a:t>
            </a:r>
            <a:r>
              <a:rPr lang="en-US" sz="2000" b="1" dirty="0">
                <a:solidFill>
                  <a:srgbClr val="00B050"/>
                </a:solidFill>
                <a:latin typeface="Times New Roman" panose="02020603050405020304" pitchFamily="18" charset="0"/>
                <a:cs typeface="Times New Roman" panose="02020603050405020304" pitchFamily="18" charset="0"/>
              </a:rPr>
              <a:t>.  </a:t>
            </a:r>
          </a:p>
          <a:p>
            <a:pPr>
              <a:defRPr/>
            </a:pPr>
            <a:endParaRPr lang="en-US" sz="2000" b="1" dirty="0">
              <a:solidFill>
                <a:srgbClr val="00B050"/>
              </a:solidFill>
              <a:latin typeface="Times New Roman" panose="02020603050405020304" pitchFamily="18" charset="0"/>
              <a:cs typeface="Times New Roman" panose="02020603050405020304" pitchFamily="18" charset="0"/>
            </a:endParaRPr>
          </a:p>
          <a:p>
            <a:pPr>
              <a:defRPr/>
            </a:pP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000" b="1" u="none" strike="noStrike" kern="0" cap="none" spc="0" normalizeH="0" baseline="0" noProof="0" dirty="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696198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8030A87-BCCB-4262-88A2-144DA60CEFE1}"/>
              </a:ext>
            </a:extLst>
          </p:cNvPr>
          <p:cNvSpPr/>
          <p:nvPr/>
        </p:nvSpPr>
        <p:spPr>
          <a:xfrm>
            <a:off x="0" y="-1"/>
            <a:ext cx="9144000" cy="5143501"/>
          </a:xfrm>
          <a:custGeom>
            <a:avLst/>
            <a:gdLst/>
            <a:ahLst/>
            <a:cxnLst/>
            <a:rect l="l" t="t" r="r" b="b"/>
            <a:pathLst>
              <a:path w="18288000" h="13101521">
                <a:moveTo>
                  <a:pt x="0" y="0"/>
                </a:moveTo>
                <a:lnTo>
                  <a:pt x="18288000" y="0"/>
                </a:lnTo>
                <a:lnTo>
                  <a:pt x="18288000" y="13101521"/>
                </a:lnTo>
                <a:lnTo>
                  <a:pt x="0" y="13101521"/>
                </a:lnTo>
                <a:lnTo>
                  <a:pt x="0" y="0"/>
                </a:lnTo>
                <a:close/>
              </a:path>
            </a:pathLst>
          </a:custGeom>
          <a:blipFill>
            <a:blip r:embed="rId2"/>
            <a:stretch>
              <a:fillRect l="-1079"/>
            </a:stretch>
          </a:blipFill>
        </p:spPr>
      </p:sp>
      <p:sp>
        <p:nvSpPr>
          <p:cNvPr id="9" name="Rectangle: Rounded Corners 1">
            <a:extLst>
              <a:ext uri="{FF2B5EF4-FFF2-40B4-BE49-F238E27FC236}">
                <a16:creationId xmlns:a16="http://schemas.microsoft.com/office/drawing/2014/main" id="{9004DC54-1360-4FBB-8217-E7DA4BA79A0D}"/>
              </a:ext>
            </a:extLst>
          </p:cNvPr>
          <p:cNvSpPr/>
          <p:nvPr/>
        </p:nvSpPr>
        <p:spPr>
          <a:xfrm>
            <a:off x="342899" y="180008"/>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0" name="Rectangle 19">
            <a:extLst>
              <a:ext uri="{FF2B5EF4-FFF2-40B4-BE49-F238E27FC236}">
                <a16:creationId xmlns:a16="http://schemas.microsoft.com/office/drawing/2014/main" id="{E677213C-001E-4566-908E-ECA2409869A9}"/>
              </a:ext>
            </a:extLst>
          </p:cNvPr>
          <p:cNvSpPr/>
          <p:nvPr/>
        </p:nvSpPr>
        <p:spPr>
          <a:xfrm>
            <a:off x="642238" y="350129"/>
            <a:ext cx="8272131" cy="954107"/>
          </a:xfrm>
          <a:prstGeom prst="rect">
            <a:avLst/>
          </a:prstGeom>
        </p:spPr>
        <p:txBody>
          <a:bodyPr wrap="square">
            <a:spAutoFit/>
          </a:bodyPr>
          <a:lstStyle/>
          <a:p>
            <a:r>
              <a:rPr kumimoji="0" lang="vi-VN" sz="2000" b="1" i="0" u="none" strike="noStrike" kern="0" cap="none" spc="0" normalizeH="0" baseline="0" noProof="0" dirty="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 </a:t>
            </a:r>
            <a:r>
              <a:rPr kumimoji="0" lang="en-US" sz="2800" b="1" u="none" strike="noStrike" kern="0" cap="none" spc="0" normalizeH="0" baseline="0" noProof="0" dirty="0" err="1" smtClean="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rPr>
              <a:t>Câu</a:t>
            </a:r>
            <a:r>
              <a:rPr kumimoji="0" lang="en-US" sz="2800" b="1" u="none" strike="noStrike" kern="0" cap="none" spc="0" normalizeH="0" noProof="0" dirty="0" smtClean="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rPr>
              <a:t> 4: </a:t>
            </a:r>
            <a:r>
              <a:rPr lang="en-US" sz="2800" dirty="0" smtClean="0">
                <a:latin typeface="Times New Roman" panose="02020603050405020304" pitchFamily="18" charset="0"/>
                <a:cs typeface="Times New Roman" panose="02020603050405020304" pitchFamily="18" charset="0"/>
              </a:rPr>
              <a:t>Qua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677213C-001E-4566-908E-ECA2409869A9}"/>
              </a:ext>
            </a:extLst>
          </p:cNvPr>
          <p:cNvSpPr/>
          <p:nvPr/>
        </p:nvSpPr>
        <p:spPr>
          <a:xfrm>
            <a:off x="475938" y="1654366"/>
            <a:ext cx="8272131" cy="1815882"/>
          </a:xfrm>
          <a:prstGeom prst="rect">
            <a:avLst/>
          </a:prstGeom>
        </p:spPr>
        <p:txBody>
          <a:bodyPr wrap="square">
            <a:spAutoFit/>
          </a:bodyPr>
          <a:lstStyle/>
          <a:p>
            <a:pPr>
              <a:defRPr/>
            </a:pPr>
            <a:r>
              <a:rPr kumimoji="0" lang="vi-VN" sz="2000" b="1" i="0" u="none" strike="noStrike" kern="0" cap="none" spc="0" normalizeH="0" baseline="0" noProof="0" dirty="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 </a:t>
            </a:r>
            <a:r>
              <a:rPr lang="en-US" dirty="0" smtClean="0"/>
              <a:t>  - </a:t>
            </a:r>
            <a:r>
              <a:rPr lang="en-US" sz="2000" dirty="0" smtClean="0"/>
              <a:t>Con </a:t>
            </a:r>
            <a:r>
              <a:rPr lang="en-US" sz="2000" dirty="0" err="1"/>
              <a:t>người</a:t>
            </a:r>
            <a:r>
              <a:rPr lang="en-US" sz="2000" dirty="0"/>
              <a:t> </a:t>
            </a:r>
            <a:r>
              <a:rPr lang="en-US" sz="2000" dirty="0" err="1"/>
              <a:t>có</a:t>
            </a:r>
            <a:r>
              <a:rPr lang="en-US" sz="2000" dirty="0"/>
              <a:t> </a:t>
            </a:r>
            <a:r>
              <a:rPr lang="en-US" sz="2000" dirty="0" err="1"/>
              <a:t>sức</a:t>
            </a:r>
            <a:r>
              <a:rPr lang="en-US" sz="2000" dirty="0"/>
              <a:t> </a:t>
            </a:r>
            <a:r>
              <a:rPr lang="en-US" sz="2000" dirty="0" err="1"/>
              <a:t>sáng</a:t>
            </a:r>
            <a:r>
              <a:rPr lang="en-US" sz="2000" dirty="0"/>
              <a:t> </a:t>
            </a:r>
            <a:r>
              <a:rPr lang="en-US" sz="2000" dirty="0" err="1"/>
              <a:t>tạo</a:t>
            </a:r>
            <a:r>
              <a:rPr lang="en-US" sz="2000" dirty="0"/>
              <a:t> phi </a:t>
            </a:r>
            <a:r>
              <a:rPr lang="en-US" sz="2000" dirty="0" err="1"/>
              <a:t>thường</a:t>
            </a:r>
            <a:r>
              <a:rPr lang="en-US" sz="2000" dirty="0"/>
              <a:t> </a:t>
            </a:r>
            <a:r>
              <a:rPr lang="en-US" sz="2000" dirty="0" err="1"/>
              <a:t>nên</a:t>
            </a:r>
            <a:r>
              <a:rPr lang="en-US" sz="2000" dirty="0"/>
              <a:t> </a:t>
            </a:r>
            <a:r>
              <a:rPr lang="en-US" sz="2000" dirty="0" err="1"/>
              <a:t>đã</a:t>
            </a:r>
            <a:r>
              <a:rPr lang="en-US" sz="2000" dirty="0"/>
              <a:t> </a:t>
            </a:r>
            <a:r>
              <a:rPr lang="en-US" sz="2000" dirty="0" err="1"/>
              <a:t>chế</a:t>
            </a:r>
            <a:r>
              <a:rPr lang="en-US" sz="2000" dirty="0"/>
              <a:t> </a:t>
            </a:r>
            <a:r>
              <a:rPr lang="en-US" sz="2000" dirty="0" err="1"/>
              <a:t>tạo</a:t>
            </a:r>
            <a:r>
              <a:rPr lang="en-US" sz="2000" dirty="0"/>
              <a:t> </a:t>
            </a:r>
            <a:r>
              <a:rPr lang="en-US" sz="2000" dirty="0" err="1"/>
              <a:t>được</a:t>
            </a:r>
            <a:r>
              <a:rPr lang="en-US" sz="2000" dirty="0"/>
              <a:t> </a:t>
            </a:r>
            <a:r>
              <a:rPr lang="en-US" sz="2000" dirty="0" err="1"/>
              <a:t>phương</a:t>
            </a:r>
            <a:r>
              <a:rPr lang="en-US" sz="2000" dirty="0"/>
              <a:t> </a:t>
            </a:r>
            <a:r>
              <a:rPr lang="en-US" sz="2000" dirty="0" err="1"/>
              <a:t>tiện</a:t>
            </a:r>
            <a:r>
              <a:rPr lang="en-US" sz="2000" dirty="0"/>
              <a:t> bay </a:t>
            </a:r>
            <a:r>
              <a:rPr lang="en-US" sz="2000" dirty="0" err="1"/>
              <a:t>tới</a:t>
            </a:r>
            <a:r>
              <a:rPr lang="en-US" sz="2000" dirty="0"/>
              <a:t> </a:t>
            </a:r>
            <a:r>
              <a:rPr lang="en-US" sz="2000" dirty="0" err="1"/>
              <a:t>Mặt</a:t>
            </a:r>
            <a:r>
              <a:rPr lang="en-US" sz="2000" dirty="0"/>
              <a:t> </a:t>
            </a:r>
            <a:r>
              <a:rPr lang="en-US" sz="2000" dirty="0" err="1"/>
              <a:t>Trăng</a:t>
            </a:r>
            <a:r>
              <a:rPr lang="en-US" sz="2000" dirty="0"/>
              <a:t>, </a:t>
            </a:r>
            <a:r>
              <a:rPr lang="en-US" sz="2000" dirty="0" err="1"/>
              <a:t>thực</a:t>
            </a:r>
            <a:r>
              <a:rPr lang="en-US" sz="2000" dirty="0"/>
              <a:t> </a:t>
            </a:r>
            <a:r>
              <a:rPr lang="en-US" sz="2000" dirty="0" err="1"/>
              <a:t>hiện</a:t>
            </a:r>
            <a:r>
              <a:rPr lang="en-US" sz="2000" dirty="0"/>
              <a:t> </a:t>
            </a:r>
            <a:r>
              <a:rPr lang="en-US" sz="2000" dirty="0" err="1"/>
              <a:t>khát</a:t>
            </a:r>
            <a:r>
              <a:rPr lang="en-US" sz="2000" dirty="0"/>
              <a:t> </a:t>
            </a:r>
            <a:r>
              <a:rPr lang="en-US" sz="2000" dirty="0" err="1"/>
              <a:t>vọng</a:t>
            </a:r>
            <a:r>
              <a:rPr lang="en-US" sz="2000" dirty="0"/>
              <a:t> </a:t>
            </a:r>
            <a:r>
              <a:rPr lang="en-US" sz="2000" dirty="0" err="1"/>
              <a:t>lâu</a:t>
            </a:r>
            <a:r>
              <a:rPr lang="en-US" sz="2000" dirty="0"/>
              <a:t> </a:t>
            </a:r>
            <a:r>
              <a:rPr lang="en-US" sz="2000" dirty="0" err="1"/>
              <a:t>đời</a:t>
            </a:r>
            <a:r>
              <a:rPr lang="en-US" sz="2000" dirty="0"/>
              <a:t> </a:t>
            </a:r>
            <a:r>
              <a:rPr lang="en-US" sz="2000" dirty="0" err="1"/>
              <a:t>lên</a:t>
            </a:r>
            <a:r>
              <a:rPr lang="en-US" sz="2000" dirty="0"/>
              <a:t> </a:t>
            </a:r>
            <a:r>
              <a:rPr lang="en-US" sz="2000" dirty="0" err="1"/>
              <a:t>thăm</a:t>
            </a:r>
            <a:r>
              <a:rPr lang="en-US" sz="2000" dirty="0"/>
              <a:t> </a:t>
            </a:r>
            <a:r>
              <a:rPr lang="en-US" sz="2000" dirty="0" err="1"/>
              <a:t>hành</a:t>
            </a:r>
            <a:r>
              <a:rPr lang="en-US" sz="2000" dirty="0"/>
              <a:t> </a:t>
            </a:r>
            <a:r>
              <a:rPr lang="en-US" sz="2000" dirty="0" err="1"/>
              <a:t>tinh</a:t>
            </a:r>
            <a:r>
              <a:rPr lang="en-US" sz="2000" dirty="0"/>
              <a:t> </a:t>
            </a:r>
            <a:r>
              <a:rPr lang="en-US" sz="2000" dirty="0" err="1"/>
              <a:t>thơ</a:t>
            </a:r>
            <a:r>
              <a:rPr lang="en-US" sz="2000" dirty="0"/>
              <a:t> </a:t>
            </a:r>
            <a:r>
              <a:rPr lang="en-US" sz="2000" dirty="0" err="1"/>
              <a:t>mộng</a:t>
            </a:r>
            <a:r>
              <a:rPr lang="en-US" sz="2000" dirty="0"/>
              <a:t> </a:t>
            </a:r>
            <a:r>
              <a:rPr lang="en-US" sz="2000" dirty="0" err="1"/>
              <a:t>và</a:t>
            </a:r>
            <a:r>
              <a:rPr lang="en-US" sz="2000" dirty="0"/>
              <a:t> </a:t>
            </a:r>
            <a:r>
              <a:rPr lang="en-US" sz="2000" dirty="0" err="1"/>
              <a:t>bí</a:t>
            </a:r>
            <a:r>
              <a:rPr lang="en-US" sz="2000" dirty="0"/>
              <a:t> </a:t>
            </a:r>
            <a:r>
              <a:rPr lang="en-US" sz="2000" dirty="0" err="1"/>
              <a:t>ẩn</a:t>
            </a:r>
            <a:r>
              <a:rPr lang="en-US" sz="2000" dirty="0"/>
              <a:t> </a:t>
            </a:r>
            <a:r>
              <a:rPr lang="en-US" sz="2000" dirty="0" err="1"/>
              <a:t>này</a:t>
            </a:r>
            <a:r>
              <a:rPr lang="en-US" sz="2000" dirty="0"/>
              <a:t>.</a:t>
            </a:r>
          </a:p>
          <a:p>
            <a:pPr>
              <a:defRPr/>
            </a:pPr>
            <a:endParaRPr lang="en-US" sz="3200" dirty="0">
              <a:latin typeface="Times New Roman" panose="02020603050405020304" pitchFamily="18" charset="0"/>
              <a:cs typeface="Times New Roman" panose="02020603050405020304" pitchFamily="18" charset="0"/>
            </a:endParaRPr>
          </a:p>
          <a:p>
            <a:pPr>
              <a:defRPr/>
            </a:pPr>
            <a:endParaRPr kumimoji="0" lang="vi-VN" sz="2000" b="1" u="none" strike="noStrike" kern="0" cap="none" spc="0" normalizeH="0" baseline="0" noProof="0" dirty="0">
              <a:ln>
                <a:noFill/>
              </a:ln>
              <a:solidFill>
                <a:srgbClr val="B3C3F0">
                  <a:lumMod val="25000"/>
                </a:srgb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48903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oảng cách giữa Mặt Trời - Mặt Trăng và Trái Đất là bao nhiê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7255" y="209033"/>
            <a:ext cx="8499033" cy="4841432"/>
          </a:xfrm>
          <a:prstGeom prst="rect">
            <a:avLst/>
          </a:prstGeom>
        </p:spPr>
      </p:pic>
    </p:spTree>
    <p:extLst>
      <p:ext uri="{BB962C8B-B14F-4D97-AF65-F5344CB8AC3E}">
        <p14:creationId xmlns:p14="http://schemas.microsoft.com/office/powerpoint/2010/main" val="30267094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60176690-636B-4EFD-9BF5-67F0309E00F8}"/>
              </a:ext>
            </a:extLst>
          </p:cNvPr>
          <p:cNvSpPr/>
          <p:nvPr/>
        </p:nvSpPr>
        <p:spPr>
          <a:xfrm>
            <a:off x="1" y="0"/>
            <a:ext cx="9144000" cy="51435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3"/>
            <a:stretch>
              <a:fillRect/>
            </a:stretch>
          </a:blipFill>
        </p:spPr>
      </p:sp>
      <p:sp>
        <p:nvSpPr>
          <p:cNvPr id="21" name="Rectangle: Rounded Corners 1">
            <a:extLst>
              <a:ext uri="{FF2B5EF4-FFF2-40B4-BE49-F238E27FC236}">
                <a16:creationId xmlns:a16="http://schemas.microsoft.com/office/drawing/2014/main" id="{E4B24D6A-D223-4AE1-8A9E-04BE20CCCD28}"/>
              </a:ext>
            </a:extLst>
          </p:cNvPr>
          <p:cNvSpPr/>
          <p:nvPr/>
        </p:nvSpPr>
        <p:spPr>
          <a:xfrm>
            <a:off x="1799796" y="743854"/>
            <a:ext cx="4776368" cy="309694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15" name="Freeform 3">
            <a:extLst>
              <a:ext uri="{FF2B5EF4-FFF2-40B4-BE49-F238E27FC236}">
                <a16:creationId xmlns:a16="http://schemas.microsoft.com/office/drawing/2014/main" id="{0A530B3F-C5EC-411B-9251-16F7E2C65FC8}"/>
              </a:ext>
            </a:extLst>
          </p:cNvPr>
          <p:cNvSpPr/>
          <p:nvPr/>
        </p:nvSpPr>
        <p:spPr>
          <a:xfrm>
            <a:off x="1620448" y="416989"/>
            <a:ext cx="1385798" cy="1048401"/>
          </a:xfrm>
          <a:custGeom>
            <a:avLst/>
            <a:gdLst/>
            <a:ahLst/>
            <a:cxnLst/>
            <a:rect l="l" t="t" r="r" b="b"/>
            <a:pathLst>
              <a:path w="2873940" h="2126716">
                <a:moveTo>
                  <a:pt x="0" y="0"/>
                </a:moveTo>
                <a:lnTo>
                  <a:pt x="2873940" y="0"/>
                </a:lnTo>
                <a:lnTo>
                  <a:pt x="2873940" y="2126715"/>
                </a:lnTo>
                <a:lnTo>
                  <a:pt x="0" y="2126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sp>
        <p:nvSpPr>
          <p:cNvPr id="19" name="Freeform 6">
            <a:extLst>
              <a:ext uri="{FF2B5EF4-FFF2-40B4-BE49-F238E27FC236}">
                <a16:creationId xmlns:a16="http://schemas.microsoft.com/office/drawing/2014/main" id="{26490714-C756-46DD-BF01-1067A031A259}"/>
              </a:ext>
            </a:extLst>
          </p:cNvPr>
          <p:cNvSpPr/>
          <p:nvPr/>
        </p:nvSpPr>
        <p:spPr>
          <a:xfrm>
            <a:off x="6392258" y="1799908"/>
            <a:ext cx="1432594" cy="3238628"/>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12">
            <a:extLst>
              <a:ext uri="{FF2B5EF4-FFF2-40B4-BE49-F238E27FC236}">
                <a16:creationId xmlns:a16="http://schemas.microsoft.com/office/drawing/2014/main" id="{65A3BD42-1686-4CF9-85F0-D3CDFB8F7EEE}"/>
              </a:ext>
            </a:extLst>
          </p:cNvPr>
          <p:cNvSpPr/>
          <p:nvPr/>
        </p:nvSpPr>
        <p:spPr>
          <a:xfrm>
            <a:off x="187854" y="2138932"/>
            <a:ext cx="1748993" cy="2899604"/>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22" name="Group 21">
            <a:extLst>
              <a:ext uri="{FF2B5EF4-FFF2-40B4-BE49-F238E27FC236}">
                <a16:creationId xmlns:a16="http://schemas.microsoft.com/office/drawing/2014/main" id="{2C35CFEB-C38E-4E5D-A2E2-1F1EECE654DF}"/>
              </a:ext>
            </a:extLst>
          </p:cNvPr>
          <p:cNvGrpSpPr/>
          <p:nvPr/>
        </p:nvGrpSpPr>
        <p:grpSpPr>
          <a:xfrm>
            <a:off x="162107" y="2904143"/>
            <a:ext cx="7968043" cy="1717419"/>
            <a:chOff x="3713205" y="10687458"/>
            <a:chExt cx="13261696" cy="2480204"/>
          </a:xfrm>
        </p:grpSpPr>
        <p:sp>
          <p:nvSpPr>
            <p:cNvPr id="23" name="TextBox 22">
              <a:extLst>
                <a:ext uri="{FF2B5EF4-FFF2-40B4-BE49-F238E27FC236}">
                  <a16:creationId xmlns:a16="http://schemas.microsoft.com/office/drawing/2014/main" id="{59BE8417-312A-49E6-92BB-63E4A18D9EB6}"/>
                </a:ext>
              </a:extLst>
            </p:cNvPr>
            <p:cNvSpPr txBox="1"/>
            <p:nvPr/>
          </p:nvSpPr>
          <p:spPr>
            <a:xfrm>
              <a:off x="3713205" y="10687458"/>
              <a:ext cx="13208085" cy="2431276"/>
            </a:xfrm>
            <a:prstGeom prst="rect">
              <a:avLst/>
            </a:prstGeom>
            <a:noFill/>
          </p:spPr>
          <p:txBody>
            <a:bodyPr wrap="square" rtlCol="0">
              <a:prstTxWarp prst="textArchUp">
                <a:avLst/>
              </a:prstTxWarp>
              <a:spAutoFit/>
            </a:bodyPr>
            <a:lstStyle/>
            <a:p>
              <a:pPr algn="ctr">
                <a:lnSpc>
                  <a:spcPct val="120000"/>
                </a:lnSpc>
              </a:pPr>
              <a:r>
                <a:rPr lang="vi-VN" sz="5400" b="1">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SVN-ARCO Typography" panose="020B0603050302020204" pitchFamily="34" charset="2"/>
                </a:rPr>
                <a:t>Chia sẻ</a:t>
              </a:r>
              <a:endParaRPr lang="vi-VN" sz="54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SVN-ARCO Typography" panose="020B0603050302020204" pitchFamily="34" charset="2"/>
              </a:endParaRPr>
            </a:p>
            <a:p>
              <a:pPr algn="ctr">
                <a:lnSpc>
                  <a:spcPct val="120000"/>
                </a:lnSpc>
              </a:pPr>
              <a:r>
                <a:rPr lang="vi-VN" sz="54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SVN-ARCO Typography" panose="020B0603050302020204" pitchFamily="34" charset="2"/>
                </a:rPr>
                <a:t>Trước lớp</a:t>
              </a:r>
              <a:endParaRPr lang="en-US" sz="54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VN Banh Mi" pitchFamily="2" charset="0"/>
              </a:endParaRPr>
            </a:p>
          </p:txBody>
        </p:sp>
        <p:sp>
          <p:nvSpPr>
            <p:cNvPr id="24" name="TextBox 23">
              <a:extLst>
                <a:ext uri="{FF2B5EF4-FFF2-40B4-BE49-F238E27FC236}">
                  <a16:creationId xmlns:a16="http://schemas.microsoft.com/office/drawing/2014/main" id="{EEA441C1-A596-42E5-BB71-76ACF5844E46}"/>
                </a:ext>
              </a:extLst>
            </p:cNvPr>
            <p:cNvSpPr txBox="1"/>
            <p:nvPr/>
          </p:nvSpPr>
          <p:spPr>
            <a:xfrm>
              <a:off x="3766812" y="10736389"/>
              <a:ext cx="13208089" cy="2431273"/>
            </a:xfrm>
            <a:prstGeom prst="rect">
              <a:avLst/>
            </a:prstGeom>
            <a:noFill/>
          </p:spPr>
          <p:txBody>
            <a:bodyPr wrap="square" rtlCol="0">
              <a:prstTxWarp prst="textArchUp">
                <a:avLst/>
              </a:prstTxWarp>
              <a:spAutoFit/>
            </a:bodyPr>
            <a:lstStyle/>
            <a:p>
              <a:pPr marL="571500" indent="-571500" algn="ctr">
                <a:lnSpc>
                  <a:spcPct val="120000"/>
                </a:lnSpc>
                <a:buFont typeface="SVN-ARCO Typography" panose="020B0603050302020204" pitchFamily="34" charset="2"/>
                <a:buChar char="T"/>
              </a:pPr>
              <a:r>
                <a:rPr lang="vi-VN"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Chia sẻ</a:t>
              </a:r>
            </a:p>
            <a:p>
              <a:pPr marL="571500" indent="-571500" algn="ctr">
                <a:lnSpc>
                  <a:spcPct val="120000"/>
                </a:lnSpc>
                <a:buFont typeface="SVN-ARCO Typography" panose="020B0603050302020204" pitchFamily="34" charset="2"/>
                <a:buChar char="T"/>
              </a:pPr>
              <a:r>
                <a:rPr lang="vi-VN"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trước lớp</a:t>
              </a:r>
              <a:endPar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grpSp>
      <p:sp>
        <p:nvSpPr>
          <p:cNvPr id="18" name="Freeform 4">
            <a:extLst>
              <a:ext uri="{FF2B5EF4-FFF2-40B4-BE49-F238E27FC236}">
                <a16:creationId xmlns:a16="http://schemas.microsoft.com/office/drawing/2014/main" id="{7046DEC1-834D-48EF-BAE9-7A9E6C24100C}"/>
              </a:ext>
            </a:extLst>
          </p:cNvPr>
          <p:cNvSpPr/>
          <p:nvPr/>
        </p:nvSpPr>
        <p:spPr>
          <a:xfrm>
            <a:off x="5189238" y="3247192"/>
            <a:ext cx="1432594" cy="1105377"/>
          </a:xfrm>
          <a:custGeom>
            <a:avLst/>
            <a:gdLst/>
            <a:ahLst/>
            <a:cxnLst/>
            <a:rect l="l" t="t" r="r" b="b"/>
            <a:pathLst>
              <a:path w="3336086" h="2482139">
                <a:moveTo>
                  <a:pt x="0" y="0"/>
                </a:moveTo>
                <a:lnTo>
                  <a:pt x="3336086" y="0"/>
                </a:lnTo>
                <a:lnTo>
                  <a:pt x="3336086" y="2482139"/>
                </a:lnTo>
                <a:lnTo>
                  <a:pt x="0" y="248213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78502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ppt_w</p:attrName>
                                            </p:attrNameLst>
                                          </p:cBhvr>
                                          <p:tavLst>
                                            <p:tav tm="0">
                                              <p:val>
                                                <p:fltVal val="0"/>
                                              </p:val>
                                            </p:tav>
                                            <p:tav tm="100000">
                                              <p:val>
                                                <p:strVal val="#ppt_w"/>
                                              </p:val>
                                            </p:tav>
                                          </p:tavLst>
                                        </p:anim>
                                        <p:anim calcmode="lin" valueType="num">
                                          <p:cBhvr>
                                            <p:cTn id="8" dur="250" fill="hold"/>
                                            <p:tgtEl>
                                              <p:spTgt spid="22"/>
                                            </p:tgtEl>
                                            <p:attrNameLst>
                                              <p:attrName>ppt_h</p:attrName>
                                            </p:attrNameLst>
                                          </p:cBhvr>
                                          <p:tavLst>
                                            <p:tav tm="0">
                                              <p:val>
                                                <p:fltVal val="0"/>
                                              </p:val>
                                            </p:tav>
                                            <p:tav tm="100000">
                                              <p:val>
                                                <p:strVal val="#ppt_h"/>
                                              </p:val>
                                            </p:tav>
                                          </p:tavLst>
                                        </p:anim>
                                        <p:animEffect transition="in" filter="fade">
                                          <p:cBhvr>
                                            <p:cTn id="9" dur="25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2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ppt_w</p:attrName>
                                            </p:attrNameLst>
                                          </p:cBhvr>
                                          <p:tavLst>
                                            <p:tav tm="0">
                                              <p:val>
                                                <p:fltVal val="0"/>
                                              </p:val>
                                            </p:tav>
                                            <p:tav tm="100000">
                                              <p:val>
                                                <p:strVal val="#ppt_w"/>
                                              </p:val>
                                            </p:tav>
                                          </p:tavLst>
                                        </p:anim>
                                        <p:anim calcmode="lin" valueType="num">
                                          <p:cBhvr>
                                            <p:cTn id="8" dur="250" fill="hold"/>
                                            <p:tgtEl>
                                              <p:spTgt spid="22"/>
                                            </p:tgtEl>
                                            <p:attrNameLst>
                                              <p:attrName>ppt_h</p:attrName>
                                            </p:attrNameLst>
                                          </p:cBhvr>
                                          <p:tavLst>
                                            <p:tav tm="0">
                                              <p:val>
                                                <p:fltVal val="0"/>
                                              </p:val>
                                            </p:tav>
                                            <p:tav tm="100000">
                                              <p:val>
                                                <p:strVal val="#ppt_h"/>
                                              </p:val>
                                            </p:tav>
                                          </p:tavLst>
                                        </p:anim>
                                        <p:animEffect transition="in" filter="fade">
                                          <p:cBhvr>
                                            <p:cTn id="9" dur="25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2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ectangle 7">
            <a:extLst>
              <a:ext uri="{FF2B5EF4-FFF2-40B4-BE49-F238E27FC236}">
                <a16:creationId xmlns:a16="http://schemas.microsoft.com/office/drawing/2014/main" id="{EB131DD5-8F73-4D61-9DFC-ACA78EF7553E}"/>
              </a:ext>
            </a:extLst>
          </p:cNvPr>
          <p:cNvSpPr/>
          <p:nvPr/>
        </p:nvSpPr>
        <p:spPr>
          <a:xfrm>
            <a:off x="588204" y="541590"/>
            <a:ext cx="7967591" cy="4770537"/>
          </a:xfrm>
          <a:prstGeom prst="rect">
            <a:avLst/>
          </a:prstGeom>
        </p:spPr>
        <p:txBody>
          <a:bodyPr wrap="square">
            <a:spAutoFit/>
          </a:bodyPr>
          <a:lstStyle/>
          <a:p>
            <a:pPr algn="ctr">
              <a:defRPr/>
            </a:pPr>
            <a:r>
              <a:rPr lang="en-US" b="1" dirty="0" smtClean="0"/>
              <a:t> </a:t>
            </a:r>
            <a:r>
              <a:rPr lang="en-US" sz="2800" b="1" dirty="0"/>
              <a:t>HOẠT ĐỘNG LUYỆN </a:t>
            </a:r>
            <a:r>
              <a:rPr lang="en-US" sz="2800" b="1" dirty="0" smtClean="0"/>
              <a:t>TẬP</a:t>
            </a:r>
          </a:p>
          <a:p>
            <a:pPr algn="ctr">
              <a:defRPr/>
            </a:pPr>
            <a:endParaRPr lang="en-US" b="1" dirty="0" smtClean="0"/>
          </a:p>
          <a:p>
            <a:pPr algn="ctr">
              <a:defRPr/>
            </a:pPr>
            <a:r>
              <a:rPr lang="en-US" sz="3600" b="1" dirty="0" err="1" smtClean="0">
                <a:solidFill>
                  <a:srgbClr val="00B050"/>
                </a:solidFill>
                <a:latin typeface="Times New Roman" panose="02020603050405020304" pitchFamily="18" charset="0"/>
                <a:cs typeface="Times New Roman" panose="02020603050405020304" pitchFamily="18" charset="0"/>
              </a:rPr>
              <a:t>Hoạt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động</a:t>
            </a:r>
            <a:r>
              <a:rPr lang="en-US" sz="3600" b="1" dirty="0">
                <a:solidFill>
                  <a:srgbClr val="00B050"/>
                </a:solidFill>
                <a:latin typeface="Times New Roman" panose="02020603050405020304" pitchFamily="18" charset="0"/>
                <a:cs typeface="Times New Roman" panose="02020603050405020304" pitchFamily="18" charset="0"/>
              </a:rPr>
              <a:t> 3: </a:t>
            </a:r>
            <a:r>
              <a:rPr lang="en-US" sz="3600" b="1" dirty="0" err="1">
                <a:solidFill>
                  <a:srgbClr val="00B050"/>
                </a:solidFill>
                <a:latin typeface="Times New Roman" panose="02020603050405020304" pitchFamily="18" charset="0"/>
                <a:cs typeface="Times New Roman" panose="02020603050405020304" pitchFamily="18" charset="0"/>
              </a:rPr>
              <a:t>Đọc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diễn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cảm</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bài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smtClean="0">
                <a:solidFill>
                  <a:srgbClr val="00B050"/>
                </a:solidFill>
                <a:latin typeface="Times New Roman" panose="02020603050405020304" pitchFamily="18" charset="0"/>
                <a:cs typeface="Times New Roman" panose="02020603050405020304" pitchFamily="18" charset="0"/>
              </a:rPr>
              <a:t>đọc</a:t>
            </a:r>
            <a:endParaRPr lang="en-US" sz="3600" b="1" dirty="0" smtClean="0">
              <a:solidFill>
                <a:srgbClr val="00B050"/>
              </a:solidFill>
              <a:latin typeface="Times New Roman" panose="02020603050405020304" pitchFamily="18" charset="0"/>
              <a:cs typeface="Times New Roman" panose="02020603050405020304" pitchFamily="18" charset="0"/>
            </a:endParaRPr>
          </a:p>
          <a:p>
            <a:pPr algn="ctr">
              <a:defRPr/>
            </a:pPr>
            <a:endParaRPr lang="en-US" sz="800" dirty="0" smtClean="0">
              <a:latin typeface="Times New Roman" panose="02020603050405020304" pitchFamily="18" charset="0"/>
              <a:cs typeface="Times New Roman" panose="02020603050405020304" pitchFamily="18" charset="0"/>
            </a:endParaRPr>
          </a:p>
          <a:p>
            <a:pPr algn="ctr">
              <a:defRPr/>
            </a:pPr>
            <a:r>
              <a:rPr lang="en-US" sz="3600" b="1" dirty="0" smtClean="0">
                <a:solidFill>
                  <a:schemeClr val="bg2">
                    <a:lumMod val="75000"/>
                  </a:schemeClr>
                </a:solidFill>
                <a:latin typeface="Times New Roman" panose="02020603050405020304" pitchFamily="18" charset="0"/>
                <a:cs typeface="Times New Roman" panose="02020603050405020304" pitchFamily="18" charset="0"/>
              </a:rPr>
              <a:t>THI </a:t>
            </a:r>
            <a:r>
              <a:rPr lang="en-US" sz="3600" b="1" dirty="0">
                <a:solidFill>
                  <a:schemeClr val="bg2">
                    <a:lumMod val="75000"/>
                  </a:schemeClr>
                </a:solidFill>
                <a:latin typeface="Times New Roman" panose="02020603050405020304" pitchFamily="18" charset="0"/>
                <a:cs typeface="Times New Roman" panose="02020603050405020304" pitchFamily="18" charset="0"/>
              </a:rPr>
              <a:t>ĐỌC NHÓM: </a:t>
            </a:r>
            <a:endParaRPr lang="en-US" sz="3600" b="1" dirty="0" smtClean="0">
              <a:solidFill>
                <a:schemeClr val="bg2">
                  <a:lumMod val="75000"/>
                </a:schemeClr>
              </a:solidFill>
              <a:latin typeface="Times New Roman" panose="02020603050405020304" pitchFamily="18" charset="0"/>
              <a:cs typeface="Times New Roman" panose="02020603050405020304" pitchFamily="18" charset="0"/>
            </a:endParaRPr>
          </a:p>
          <a:p>
            <a:pPr algn="ctr">
              <a:defRPr/>
            </a:pPr>
            <a:r>
              <a:rPr lang="en-US" sz="3200" dirty="0" err="1" smtClean="0">
                <a:latin typeface="Times New Roman" panose="02020603050405020304" pitchFamily="18" charset="0"/>
                <a:cs typeface="Times New Roman" panose="02020603050405020304" pitchFamily="18" charset="0"/>
              </a:rPr>
              <a:t>Đọc</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cảm</a:t>
            </a:r>
            <a:endParaRPr lang="en-US" sz="3200" dirty="0" smtClean="0">
              <a:latin typeface="Times New Roman" panose="02020603050405020304" pitchFamily="18" charset="0"/>
              <a:cs typeface="Times New Roman" panose="02020603050405020304" pitchFamily="18" charset="0"/>
            </a:endParaRPr>
          </a:p>
          <a:p>
            <a:pPr algn="ctr">
              <a:defRPr/>
            </a:pPr>
            <a:r>
              <a:rPr lang="vi-VN" sz="3200" dirty="0">
                <a:latin typeface="Times New Roman" panose="02020603050405020304" pitchFamily="18" charset="0"/>
                <a:cs typeface="Times New Roman" panose="02020603050405020304" pitchFamily="18" charset="0"/>
              </a:rPr>
              <a:t>nghỉ hơi đúng, nhấn giọng từ ngữ quan trọng và thể hiện tình cảm, cảm xúc phù hợp khi đọc</a:t>
            </a:r>
            <a:endParaRPr lang="en-US" sz="3200" dirty="0">
              <a:solidFill>
                <a:srgbClr val="00B050"/>
              </a:solidFill>
              <a:latin typeface="Times New Roman" panose="02020603050405020304" pitchFamily="18" charset="0"/>
              <a:cs typeface="Times New Roman" panose="02020603050405020304" pitchFamily="18" charset="0"/>
            </a:endParaRPr>
          </a:p>
          <a:p>
            <a:pPr algn="ctr">
              <a:defRPr/>
            </a:pPr>
            <a:endParaRPr lang="en-US" sz="3200" dirty="0">
              <a:solidFill>
                <a:srgbClr val="00B05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937772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Rectangle: Rounded Corners 15">
            <a:extLst>
              <a:ext uri="{FF2B5EF4-FFF2-40B4-BE49-F238E27FC236}">
                <a16:creationId xmlns:a16="http://schemas.microsoft.com/office/drawing/2014/main" id="{43E2D605-FD37-0F65-907B-51AA42F7C45F}"/>
              </a:ext>
            </a:extLst>
          </p:cNvPr>
          <p:cNvSpPr/>
          <p:nvPr/>
        </p:nvSpPr>
        <p:spPr>
          <a:xfrm>
            <a:off x="272143" y="283029"/>
            <a:ext cx="8519972" cy="4572000"/>
          </a:xfrm>
          <a:prstGeom prst="roundRect">
            <a:avLst/>
          </a:prstGeom>
          <a:solidFill>
            <a:srgbClr val="FEFEE0"/>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grpSp>
        <p:nvGrpSpPr>
          <p:cNvPr id="4" name="Group 20">
            <a:extLst>
              <a:ext uri="{FF2B5EF4-FFF2-40B4-BE49-F238E27FC236}">
                <a16:creationId xmlns:a16="http://schemas.microsoft.com/office/drawing/2014/main" id="{DE92ECED-75FE-3D7C-9B4C-B320E89E71D2}"/>
              </a:ext>
            </a:extLst>
          </p:cNvPr>
          <p:cNvGrpSpPr/>
          <p:nvPr/>
        </p:nvGrpSpPr>
        <p:grpSpPr>
          <a:xfrm>
            <a:off x="2412615" y="209138"/>
            <a:ext cx="4318770" cy="645765"/>
            <a:chOff x="1446879" y="926145"/>
            <a:chExt cx="4918240" cy="861020"/>
          </a:xfrm>
        </p:grpSpPr>
        <p:sp>
          <p:nvSpPr>
            <p:cNvPr id="6" name="TextBox 2">
              <a:extLst>
                <a:ext uri="{FF2B5EF4-FFF2-40B4-BE49-F238E27FC236}">
                  <a16:creationId xmlns:a16="http://schemas.microsoft.com/office/drawing/2014/main" id="{8C336B5E-5E3B-E773-B861-1579BC2E9A51}"/>
                </a:ext>
              </a:extLst>
            </p:cNvPr>
            <p:cNvSpPr txBox="1"/>
            <p:nvPr/>
          </p:nvSpPr>
          <p:spPr>
            <a:xfrm>
              <a:off x="1861905" y="926145"/>
              <a:ext cx="4503214" cy="817245"/>
            </a:xfrm>
            <a:prstGeom prst="roundRect">
              <a:avLst/>
            </a:prstGeom>
            <a:solidFill>
              <a:srgbClr val="E0FFC1"/>
            </a:solidFill>
            <a:ln w="38100">
              <a:solidFill>
                <a:srgbClr val="00B050"/>
              </a:solidFill>
            </a:ln>
          </p:spPr>
          <p:txBody>
            <a:bodyPr wrap="square" rtlCol="0">
              <a:spAutoFit/>
            </a:bodyPr>
            <a:lstStyle/>
            <a:p>
              <a:pPr algn="just" defTabSz="685800">
                <a:buClrTx/>
                <a:defRPr/>
              </a:pPr>
              <a:r>
                <a:rPr lang="en-US" sz="3000" b="1" kern="1200" dirty="0">
                  <a:solidFill>
                    <a:prstClr val="black"/>
                  </a:solidFill>
                  <a:latin typeface="Calibri" panose="020F0502020204030204"/>
                  <a:ea typeface="Roboto" panose="02000000000000000000" pitchFamily="2" charset="0"/>
                  <a:cs typeface="+mn-cs"/>
                </a:rPr>
                <a:t>   </a:t>
              </a:r>
              <a:r>
                <a:rPr lang="en-US" sz="3000" b="1" kern="1200" dirty="0" err="1">
                  <a:solidFill>
                    <a:prstClr val="black"/>
                  </a:solidFill>
                  <a:latin typeface="Calibri" panose="020F0502020204030204"/>
                  <a:ea typeface="Roboto" panose="02000000000000000000" pitchFamily="2" charset="0"/>
                  <a:cs typeface="+mn-cs"/>
                </a:rPr>
                <a:t>Luyện</a:t>
              </a:r>
              <a:r>
                <a:rPr lang="en-US" sz="3000" b="1" kern="1200" dirty="0">
                  <a:solidFill>
                    <a:prstClr val="black"/>
                  </a:solidFill>
                  <a:latin typeface="Calibri" panose="020F0502020204030204"/>
                  <a:ea typeface="Roboto" panose="02000000000000000000" pitchFamily="2" charset="0"/>
                  <a:cs typeface="+mn-cs"/>
                </a:rPr>
                <a:t> </a:t>
              </a:r>
              <a:r>
                <a:rPr lang="en-US" sz="3000" b="1" kern="1200" dirty="0" err="1">
                  <a:solidFill>
                    <a:prstClr val="black"/>
                  </a:solidFill>
                  <a:latin typeface="Calibri" panose="020F0502020204030204"/>
                  <a:ea typeface="Roboto" panose="02000000000000000000" pitchFamily="2" charset="0"/>
                  <a:cs typeface="+mn-cs"/>
                </a:rPr>
                <a:t>đọc</a:t>
              </a:r>
              <a:r>
                <a:rPr lang="en-US" sz="3000" b="1" kern="1200" dirty="0">
                  <a:solidFill>
                    <a:prstClr val="black"/>
                  </a:solidFill>
                  <a:latin typeface="Calibri" panose="020F0502020204030204"/>
                  <a:ea typeface="Roboto" panose="02000000000000000000" pitchFamily="2" charset="0"/>
                  <a:cs typeface="+mn-cs"/>
                </a:rPr>
                <a:t> </a:t>
              </a:r>
              <a:r>
                <a:rPr lang="en-US" sz="3000" b="1" kern="1200" dirty="0" err="1">
                  <a:solidFill>
                    <a:prstClr val="black"/>
                  </a:solidFill>
                  <a:latin typeface="Calibri" panose="020F0502020204030204"/>
                  <a:ea typeface="Roboto" panose="02000000000000000000" pitchFamily="2" charset="0"/>
                  <a:cs typeface="+mn-cs"/>
                </a:rPr>
                <a:t>câu</a:t>
              </a:r>
              <a:r>
                <a:rPr lang="en-US" sz="3000" b="1" kern="1200" dirty="0">
                  <a:solidFill>
                    <a:prstClr val="black"/>
                  </a:solidFill>
                  <a:latin typeface="Calibri" panose="020F0502020204030204"/>
                  <a:ea typeface="Roboto" panose="02000000000000000000" pitchFamily="2" charset="0"/>
                  <a:cs typeface="+mn-cs"/>
                </a:rPr>
                <a:t> </a:t>
              </a:r>
              <a:r>
                <a:rPr lang="en-US" sz="3000" b="1" kern="1200" dirty="0" err="1">
                  <a:solidFill>
                    <a:prstClr val="black"/>
                  </a:solidFill>
                  <a:latin typeface="Calibri" panose="020F0502020204030204"/>
                  <a:ea typeface="Roboto" panose="02000000000000000000" pitchFamily="2" charset="0"/>
                  <a:cs typeface="+mn-cs"/>
                </a:rPr>
                <a:t>dài</a:t>
              </a:r>
              <a:endParaRPr lang="en-US" sz="3000" b="1" kern="1200" dirty="0">
                <a:solidFill>
                  <a:prstClr val="black"/>
                </a:solidFill>
                <a:latin typeface="Calibri" panose="020F0502020204030204"/>
                <a:ea typeface="Roboto" panose="02000000000000000000" pitchFamily="2" charset="0"/>
                <a:cs typeface="+mn-cs"/>
              </a:endParaRPr>
            </a:p>
          </p:txBody>
        </p:sp>
        <p:pic>
          <p:nvPicPr>
            <p:cNvPr id="7" name="Picture 19">
              <a:extLst>
                <a:ext uri="{FF2B5EF4-FFF2-40B4-BE49-F238E27FC236}">
                  <a16:creationId xmlns:a16="http://schemas.microsoft.com/office/drawing/2014/main" id="{832E3929-A7E9-2CE3-FACF-2FB1B4DE3A4F}"/>
                </a:ext>
              </a:extLst>
            </p:cNvPr>
            <p:cNvPicPr>
              <a:picLocks noChangeAspect="1"/>
            </p:cNvPicPr>
            <p:nvPr/>
          </p:nvPicPr>
          <p:blipFill>
            <a:blip r:embed="rId3"/>
            <a:stretch>
              <a:fillRect/>
            </a:stretch>
          </p:blipFill>
          <p:spPr>
            <a:xfrm>
              <a:off x="1446879" y="984525"/>
              <a:ext cx="703924" cy="802640"/>
            </a:xfrm>
            <a:prstGeom prst="rect">
              <a:avLst/>
            </a:prstGeom>
          </p:spPr>
        </p:pic>
      </p:grpSp>
      <p:sp>
        <p:nvSpPr>
          <p:cNvPr id="10" name="TextBox 30">
            <a:extLst>
              <a:ext uri="{FF2B5EF4-FFF2-40B4-BE49-F238E27FC236}">
                <a16:creationId xmlns:a16="http://schemas.microsoft.com/office/drawing/2014/main" id="{5567DD0B-46BF-40FE-0691-3B8D2D7D4B84}"/>
              </a:ext>
            </a:extLst>
          </p:cNvPr>
          <p:cNvSpPr txBox="1"/>
          <p:nvPr/>
        </p:nvSpPr>
        <p:spPr>
          <a:xfrm>
            <a:off x="560131" y="1123797"/>
            <a:ext cx="8231984" cy="3371136"/>
          </a:xfrm>
          <a:prstGeom prst="roundRect">
            <a:avLst/>
          </a:prstGeom>
          <a:noFill/>
          <a:ln w="38100">
            <a:noFill/>
          </a:ln>
        </p:spPr>
        <p:txBody>
          <a:bodyPr wrap="square" rtlCol="0">
            <a:spAutoFit/>
          </a:bodyPr>
          <a:lstStyle/>
          <a:p>
            <a:r>
              <a:rPr lang="en-US" sz="2400" i="1" dirty="0">
                <a:latin typeface="Times New Roman" panose="02020603050405020304" pitchFamily="18" charset="0"/>
                <a:cs typeface="Times New Roman" panose="02020603050405020304" pitchFamily="18" charset="0"/>
              </a:rPr>
              <a:t> </a:t>
            </a:r>
            <a:r>
              <a:rPr lang="en-US" i="1" dirty="0" smtClean="0"/>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bay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Mặt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cần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phương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tiện</a:t>
            </a:r>
            <a:r>
              <a:rPr lang="en-US" sz="2400" b="1"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thể</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hoạt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ở </a:t>
            </a:r>
            <a:r>
              <a:rPr lang="en-US" sz="2400" i="1" dirty="0" err="1">
                <a:latin typeface="Times New Roman" panose="02020603050405020304" pitchFamily="18" charset="0"/>
                <a:cs typeface="Times New Roman" panose="02020603050405020304" pitchFamily="18" charset="0"/>
              </a:rPr>
              <a:t>cả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khí</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r>
              <a:rPr lang="en-US" sz="2400" b="1"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sức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hút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 Con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đã</a:t>
            </a:r>
            <a:r>
              <a:rPr lang="en-US" sz="2400"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tạo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ra</a:t>
            </a:r>
            <a:r>
              <a:rPr lang="en-US" sz="2400" b="1"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đó</a:t>
            </a:r>
            <a:r>
              <a:rPr lang="en-US" sz="2400" i="1" dirty="0">
                <a:latin typeface="Times New Roman" panose="02020603050405020304" pitchFamily="18" charset="0"/>
                <a:cs typeface="Times New Roman" panose="02020603050405020304" pitchFamily="18" charset="0"/>
              </a:rPr>
              <a:t>: / </a:t>
            </a:r>
            <a:r>
              <a:rPr lang="en-US" sz="2400" b="1" i="1" dirty="0" err="1">
                <a:latin typeface="Times New Roman" panose="02020603050405020304" pitchFamily="18" charset="0"/>
                <a:cs typeface="Times New Roman" panose="02020603050405020304" pitchFamily="18" charset="0"/>
              </a:rPr>
              <a:t>tên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lửa</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Tên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lửa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nặng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gần</a:t>
            </a:r>
            <a:r>
              <a:rPr lang="en-US" sz="2400" i="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3 000 </a:t>
            </a:r>
            <a:r>
              <a:rPr lang="en-US" sz="2400" i="1" dirty="0" err="1">
                <a:latin typeface="Times New Roman" panose="02020603050405020304" pitchFamily="18" charset="0"/>
                <a:cs typeface="Times New Roman" panose="02020603050405020304" pitchFamily="18" charset="0"/>
              </a:rPr>
              <a:t>tấn</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cao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100 </a:t>
            </a:r>
            <a:r>
              <a:rPr lang="en-US" sz="2400" dirty="0" err="1">
                <a:latin typeface="Times New Roman" panose="02020603050405020304" pitchFamily="18" charset="0"/>
                <a:cs typeface="Times New Roman" panose="02020603050405020304" pitchFamily="18" charset="0"/>
              </a:rPr>
              <a:t>mét</a:t>
            </a:r>
            <a:r>
              <a:rPr lang="en-US" sz="2400"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kính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 10 </a:t>
            </a:r>
            <a:r>
              <a:rPr lang="en-US" sz="2400" i="1" dirty="0" err="1">
                <a:latin typeface="Times New Roman" panose="02020603050405020304" pitchFamily="18" charset="0"/>
                <a:cs typeface="Times New Roman" panose="02020603050405020304" pitchFamily="18" charset="0"/>
              </a:rPr>
              <a:t>mét</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Cồng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kềnh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vậy</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nhưng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tốc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a:t>
            </a:r>
            <a:r>
              <a:rPr lang="en-US" sz="2400" i="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11,2 </a:t>
            </a:r>
            <a:r>
              <a:rPr lang="en-US" sz="2400" b="1" i="1" dirty="0" err="1">
                <a:latin typeface="Times New Roman" panose="02020603050405020304" pitchFamily="18" charset="0"/>
                <a:cs typeface="Times New Roman" panose="02020603050405020304" pitchFamily="18" charset="0"/>
              </a:rPr>
              <a:t>ki-lô-mét</a:t>
            </a:r>
            <a:r>
              <a:rPr lang="en-US" sz="2400" b="1" i="1" dirty="0">
                <a:latin typeface="Times New Roman" panose="02020603050405020304" pitchFamily="18" charset="0"/>
                <a:cs typeface="Times New Roman" panose="02020603050405020304" pitchFamily="18" charset="0"/>
              </a:rPr>
              <a:t> / </a:t>
            </a:r>
            <a:r>
              <a:rPr lang="en-US" sz="2400" b="1" i="1" dirty="0" err="1">
                <a:latin typeface="Times New Roman" panose="02020603050405020304" pitchFamily="18" charset="0"/>
                <a:cs typeface="Times New Roman" panose="02020603050405020304" pitchFamily="18" charset="0"/>
              </a:rPr>
              <a:t>giây</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tên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lửa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thể</a:t>
            </a:r>
            <a:r>
              <a:rPr lang="en-US" sz="2400"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tàu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trụ</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Mặt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vi-VN" sz="2400" dirty="0">
              <a:solidFill>
                <a:srgbClr val="FF0000"/>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58566879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80">
                                          <p:stCondLst>
                                            <p:cond delay="0"/>
                                          </p:stCondLst>
                                        </p:cTn>
                                        <p:tgtEl>
                                          <p:spTgt spid="10"/>
                                        </p:tgtEl>
                                      </p:cBhvr>
                                    </p:animEffect>
                                    <p:anim calcmode="lin" valueType="num">
                                      <p:cBhvr>
                                        <p:cTn id="1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9" dur="26">
                                          <p:stCondLst>
                                            <p:cond delay="650"/>
                                          </p:stCondLst>
                                        </p:cTn>
                                        <p:tgtEl>
                                          <p:spTgt spid="10"/>
                                        </p:tgtEl>
                                      </p:cBhvr>
                                      <p:to x="100000" y="60000"/>
                                    </p:animScale>
                                    <p:animScale>
                                      <p:cBhvr>
                                        <p:cTn id="20" dur="166" decel="50000">
                                          <p:stCondLst>
                                            <p:cond delay="676"/>
                                          </p:stCondLst>
                                        </p:cTn>
                                        <p:tgtEl>
                                          <p:spTgt spid="10"/>
                                        </p:tgtEl>
                                      </p:cBhvr>
                                      <p:to x="100000" y="100000"/>
                                    </p:animScale>
                                    <p:animScale>
                                      <p:cBhvr>
                                        <p:cTn id="21" dur="26">
                                          <p:stCondLst>
                                            <p:cond delay="1312"/>
                                          </p:stCondLst>
                                        </p:cTn>
                                        <p:tgtEl>
                                          <p:spTgt spid="10"/>
                                        </p:tgtEl>
                                      </p:cBhvr>
                                      <p:to x="100000" y="80000"/>
                                    </p:animScale>
                                    <p:animScale>
                                      <p:cBhvr>
                                        <p:cTn id="22" dur="166" decel="50000">
                                          <p:stCondLst>
                                            <p:cond delay="1338"/>
                                          </p:stCondLst>
                                        </p:cTn>
                                        <p:tgtEl>
                                          <p:spTgt spid="10"/>
                                        </p:tgtEl>
                                      </p:cBhvr>
                                      <p:to x="100000" y="100000"/>
                                    </p:animScale>
                                    <p:animScale>
                                      <p:cBhvr>
                                        <p:cTn id="23" dur="26">
                                          <p:stCondLst>
                                            <p:cond delay="1642"/>
                                          </p:stCondLst>
                                        </p:cTn>
                                        <p:tgtEl>
                                          <p:spTgt spid="10"/>
                                        </p:tgtEl>
                                      </p:cBhvr>
                                      <p:to x="100000" y="90000"/>
                                    </p:animScale>
                                    <p:animScale>
                                      <p:cBhvr>
                                        <p:cTn id="24" dur="166" decel="50000">
                                          <p:stCondLst>
                                            <p:cond delay="1668"/>
                                          </p:stCondLst>
                                        </p:cTn>
                                        <p:tgtEl>
                                          <p:spTgt spid="10"/>
                                        </p:tgtEl>
                                      </p:cBhvr>
                                      <p:to x="100000" y="100000"/>
                                    </p:animScale>
                                    <p:animScale>
                                      <p:cBhvr>
                                        <p:cTn id="25" dur="26">
                                          <p:stCondLst>
                                            <p:cond delay="1808"/>
                                          </p:stCondLst>
                                        </p:cTn>
                                        <p:tgtEl>
                                          <p:spTgt spid="10"/>
                                        </p:tgtEl>
                                      </p:cBhvr>
                                      <p:to x="100000" y="95000"/>
                                    </p:animScale>
                                    <p:animScale>
                                      <p:cBhvr>
                                        <p:cTn id="2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60176690-636B-4EFD-9BF5-67F0309E00F8}"/>
              </a:ext>
            </a:extLst>
          </p:cNvPr>
          <p:cNvSpPr/>
          <p:nvPr/>
        </p:nvSpPr>
        <p:spPr>
          <a:xfrm>
            <a:off x="1" y="0"/>
            <a:ext cx="9144000" cy="51435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2"/>
            <a:stretch>
              <a:fillRect/>
            </a:stretch>
          </a:blipFill>
        </p:spPr>
      </p:sp>
      <p:sp>
        <p:nvSpPr>
          <p:cNvPr id="21" name="Rectangle: Rounded Corners 1">
            <a:extLst>
              <a:ext uri="{FF2B5EF4-FFF2-40B4-BE49-F238E27FC236}">
                <a16:creationId xmlns:a16="http://schemas.microsoft.com/office/drawing/2014/main" id="{E4B24D6A-D223-4AE1-8A9E-04BE20CCCD28}"/>
              </a:ext>
            </a:extLst>
          </p:cNvPr>
          <p:cNvSpPr/>
          <p:nvPr/>
        </p:nvSpPr>
        <p:spPr>
          <a:xfrm>
            <a:off x="1799796" y="743854"/>
            <a:ext cx="4776368" cy="309694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5" name="Freeform 3">
            <a:extLst>
              <a:ext uri="{FF2B5EF4-FFF2-40B4-BE49-F238E27FC236}">
                <a16:creationId xmlns:a16="http://schemas.microsoft.com/office/drawing/2014/main" id="{0A530B3F-C5EC-411B-9251-16F7E2C65FC8}"/>
              </a:ext>
            </a:extLst>
          </p:cNvPr>
          <p:cNvSpPr/>
          <p:nvPr/>
        </p:nvSpPr>
        <p:spPr>
          <a:xfrm>
            <a:off x="1620448" y="416989"/>
            <a:ext cx="1385798" cy="1048401"/>
          </a:xfrm>
          <a:custGeom>
            <a:avLst/>
            <a:gdLst/>
            <a:ahLst/>
            <a:cxnLst/>
            <a:rect l="l" t="t" r="r" b="b"/>
            <a:pathLst>
              <a:path w="2873940" h="2126716">
                <a:moveTo>
                  <a:pt x="0" y="0"/>
                </a:moveTo>
                <a:lnTo>
                  <a:pt x="2873940" y="0"/>
                </a:lnTo>
                <a:lnTo>
                  <a:pt x="2873940" y="2126715"/>
                </a:lnTo>
                <a:lnTo>
                  <a:pt x="0" y="21267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Freeform 6">
            <a:extLst>
              <a:ext uri="{FF2B5EF4-FFF2-40B4-BE49-F238E27FC236}">
                <a16:creationId xmlns:a16="http://schemas.microsoft.com/office/drawing/2014/main" id="{26490714-C756-46DD-BF01-1067A031A259}"/>
              </a:ext>
            </a:extLst>
          </p:cNvPr>
          <p:cNvSpPr/>
          <p:nvPr/>
        </p:nvSpPr>
        <p:spPr>
          <a:xfrm>
            <a:off x="6392258" y="1799908"/>
            <a:ext cx="1432594" cy="3238628"/>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12">
            <a:extLst>
              <a:ext uri="{FF2B5EF4-FFF2-40B4-BE49-F238E27FC236}">
                <a16:creationId xmlns:a16="http://schemas.microsoft.com/office/drawing/2014/main" id="{65A3BD42-1686-4CF9-85F0-D3CDFB8F7EEE}"/>
              </a:ext>
            </a:extLst>
          </p:cNvPr>
          <p:cNvSpPr/>
          <p:nvPr/>
        </p:nvSpPr>
        <p:spPr>
          <a:xfrm>
            <a:off x="187854" y="2138932"/>
            <a:ext cx="1748993" cy="2899604"/>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4" name="TextBox 23">
            <a:extLst>
              <a:ext uri="{FF2B5EF4-FFF2-40B4-BE49-F238E27FC236}">
                <a16:creationId xmlns:a16="http://schemas.microsoft.com/office/drawing/2014/main" id="{EEA441C1-A596-42E5-BB71-76ACF5844E46}"/>
              </a:ext>
            </a:extLst>
          </p:cNvPr>
          <p:cNvSpPr txBox="1"/>
          <p:nvPr/>
        </p:nvSpPr>
        <p:spPr>
          <a:xfrm>
            <a:off x="337752" y="2300459"/>
            <a:ext cx="7935834" cy="1683537"/>
          </a:xfrm>
          <a:prstGeom prst="rect">
            <a:avLst/>
          </a:prstGeom>
          <a:noFill/>
        </p:spPr>
        <p:txBody>
          <a:bodyPr wrap="square" rtlCol="0">
            <a:prstTxWarp prst="textArchUp">
              <a:avLst/>
            </a:prstTxWarp>
            <a:spAutoFit/>
          </a:bodyPr>
          <a:lstStyle/>
          <a:p>
            <a:pPr marL="571500" marR="0" lvl="0" indent="-571500" algn="ctr" defTabSz="914400" rtl="0" eaLnBrk="1" fontAlgn="auto" latinLnBrk="0" hangingPunct="1">
              <a:lnSpc>
                <a:spcPct val="120000"/>
              </a:lnSpc>
              <a:spcBef>
                <a:spcPts val="0"/>
              </a:spcBef>
              <a:spcAft>
                <a:spcPts val="0"/>
              </a:spcAft>
              <a:buClr>
                <a:srgbClr val="000000"/>
              </a:buClr>
              <a:buSzTx/>
              <a:buFont typeface="SVN-ARCO Typography" panose="020B0603050302020204" pitchFamily="34" charset="2"/>
              <a:buChar char="T"/>
              <a:tabLst/>
              <a:defRPr/>
            </a:pPr>
            <a:r>
              <a:rPr kumimoji="0" lang="en-US" sz="54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Times New Roman" panose="02020603050405020304" pitchFamily="18" charset="0"/>
                <a:cs typeface="Times New Roman" panose="02020603050405020304" pitchFamily="18" charset="0"/>
                <a:sym typeface="Arial"/>
              </a:rPr>
              <a:t>KHỞI ĐỘNG</a:t>
            </a:r>
            <a:endParaRPr kumimoji="0" lang="vi-VN" sz="54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Times New Roman" panose="02020603050405020304" pitchFamily="18" charset="0"/>
              <a:cs typeface="Times New Roman" panose="02020603050405020304" pitchFamily="18" charset="0"/>
              <a:sym typeface="Arial"/>
            </a:endParaRPr>
          </a:p>
        </p:txBody>
      </p:sp>
      <p:sp>
        <p:nvSpPr>
          <p:cNvPr id="18" name="Freeform 4">
            <a:extLst>
              <a:ext uri="{FF2B5EF4-FFF2-40B4-BE49-F238E27FC236}">
                <a16:creationId xmlns:a16="http://schemas.microsoft.com/office/drawing/2014/main" id="{7046DEC1-834D-48EF-BAE9-7A9E6C24100C}"/>
              </a:ext>
            </a:extLst>
          </p:cNvPr>
          <p:cNvSpPr/>
          <p:nvPr/>
        </p:nvSpPr>
        <p:spPr>
          <a:xfrm>
            <a:off x="5189238" y="3247192"/>
            <a:ext cx="1432594" cy="1105377"/>
          </a:xfrm>
          <a:custGeom>
            <a:avLst/>
            <a:gdLst/>
            <a:ahLst/>
            <a:cxnLst/>
            <a:rect l="l" t="t" r="r" b="b"/>
            <a:pathLst>
              <a:path w="3336086" h="2482139">
                <a:moveTo>
                  <a:pt x="0" y="0"/>
                </a:moveTo>
                <a:lnTo>
                  <a:pt x="3336086" y="0"/>
                </a:lnTo>
                <a:lnTo>
                  <a:pt x="3336086" y="2482139"/>
                </a:lnTo>
                <a:lnTo>
                  <a:pt x="0" y="24821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175231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60176690-636B-4EFD-9BF5-67F0309E00F8}"/>
              </a:ext>
            </a:extLst>
          </p:cNvPr>
          <p:cNvSpPr/>
          <p:nvPr/>
        </p:nvSpPr>
        <p:spPr>
          <a:xfrm>
            <a:off x="1" y="0"/>
            <a:ext cx="9144000" cy="51435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2"/>
            <a:stretch>
              <a:fillRect/>
            </a:stretch>
          </a:blipFill>
        </p:spPr>
      </p:sp>
      <p:sp>
        <p:nvSpPr>
          <p:cNvPr id="21" name="Rectangle: Rounded Corners 1">
            <a:extLst>
              <a:ext uri="{FF2B5EF4-FFF2-40B4-BE49-F238E27FC236}">
                <a16:creationId xmlns:a16="http://schemas.microsoft.com/office/drawing/2014/main" id="{E4B24D6A-D223-4AE1-8A9E-04BE20CCCD28}"/>
              </a:ext>
            </a:extLst>
          </p:cNvPr>
          <p:cNvSpPr/>
          <p:nvPr/>
        </p:nvSpPr>
        <p:spPr>
          <a:xfrm>
            <a:off x="1799796" y="743854"/>
            <a:ext cx="4776368" cy="309694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5" name="Freeform 3">
            <a:extLst>
              <a:ext uri="{FF2B5EF4-FFF2-40B4-BE49-F238E27FC236}">
                <a16:creationId xmlns:a16="http://schemas.microsoft.com/office/drawing/2014/main" id="{0A530B3F-C5EC-411B-9251-16F7E2C65FC8}"/>
              </a:ext>
            </a:extLst>
          </p:cNvPr>
          <p:cNvSpPr/>
          <p:nvPr/>
        </p:nvSpPr>
        <p:spPr>
          <a:xfrm>
            <a:off x="1620448" y="416989"/>
            <a:ext cx="1385798" cy="1048401"/>
          </a:xfrm>
          <a:custGeom>
            <a:avLst/>
            <a:gdLst/>
            <a:ahLst/>
            <a:cxnLst/>
            <a:rect l="l" t="t" r="r" b="b"/>
            <a:pathLst>
              <a:path w="2873940" h="2126716">
                <a:moveTo>
                  <a:pt x="0" y="0"/>
                </a:moveTo>
                <a:lnTo>
                  <a:pt x="2873940" y="0"/>
                </a:lnTo>
                <a:lnTo>
                  <a:pt x="2873940" y="2126715"/>
                </a:lnTo>
                <a:lnTo>
                  <a:pt x="0" y="21267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Freeform 6">
            <a:extLst>
              <a:ext uri="{FF2B5EF4-FFF2-40B4-BE49-F238E27FC236}">
                <a16:creationId xmlns:a16="http://schemas.microsoft.com/office/drawing/2014/main" id="{26490714-C756-46DD-BF01-1067A031A259}"/>
              </a:ext>
            </a:extLst>
          </p:cNvPr>
          <p:cNvSpPr/>
          <p:nvPr/>
        </p:nvSpPr>
        <p:spPr>
          <a:xfrm>
            <a:off x="6392258" y="1799908"/>
            <a:ext cx="1432594" cy="3238628"/>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12">
            <a:extLst>
              <a:ext uri="{FF2B5EF4-FFF2-40B4-BE49-F238E27FC236}">
                <a16:creationId xmlns:a16="http://schemas.microsoft.com/office/drawing/2014/main" id="{65A3BD42-1686-4CF9-85F0-D3CDFB8F7EEE}"/>
              </a:ext>
            </a:extLst>
          </p:cNvPr>
          <p:cNvSpPr/>
          <p:nvPr/>
        </p:nvSpPr>
        <p:spPr>
          <a:xfrm>
            <a:off x="187854" y="2138932"/>
            <a:ext cx="1748993" cy="2899604"/>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4" name="TextBox 23">
            <a:extLst>
              <a:ext uri="{FF2B5EF4-FFF2-40B4-BE49-F238E27FC236}">
                <a16:creationId xmlns:a16="http://schemas.microsoft.com/office/drawing/2014/main" id="{EEA441C1-A596-42E5-BB71-76ACF5844E46}"/>
              </a:ext>
            </a:extLst>
          </p:cNvPr>
          <p:cNvSpPr txBox="1"/>
          <p:nvPr/>
        </p:nvSpPr>
        <p:spPr>
          <a:xfrm>
            <a:off x="337752" y="2300459"/>
            <a:ext cx="7935834" cy="1683537"/>
          </a:xfrm>
          <a:prstGeom prst="rect">
            <a:avLst/>
          </a:prstGeom>
          <a:noFill/>
        </p:spPr>
        <p:txBody>
          <a:bodyPr wrap="square" rtlCol="0">
            <a:prstTxWarp prst="textArchUp">
              <a:avLst/>
            </a:prstTxWarp>
            <a:spAutoFit/>
          </a:bodyPr>
          <a:lstStyle/>
          <a:p>
            <a:pPr marL="571500" marR="0" lvl="0" indent="-571500" algn="ctr" defTabSz="914400" rtl="0" eaLnBrk="1" fontAlgn="auto" latinLnBrk="0" hangingPunct="1">
              <a:lnSpc>
                <a:spcPct val="120000"/>
              </a:lnSpc>
              <a:spcBef>
                <a:spcPts val="0"/>
              </a:spcBef>
              <a:spcAft>
                <a:spcPts val="0"/>
              </a:spcAft>
              <a:buClr>
                <a:srgbClr val="000000"/>
              </a:buClr>
              <a:buSzTx/>
              <a:buFont typeface="SVN-ARCO Typography" panose="020B0603050302020204" pitchFamily="34" charset="2"/>
              <a:buChar char="T"/>
              <a:tabLst/>
              <a:defRPr/>
            </a:pPr>
            <a:r>
              <a:rPr kumimoji="0" lang="en-US" sz="5400" b="1" i="0" u="none" strike="noStrike" kern="0" cap="none" spc="0" normalizeH="0" baseline="0" noProof="0" dirty="0" smtClean="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THI</a:t>
            </a:r>
            <a:r>
              <a:rPr kumimoji="0" lang="en-US" sz="5400" b="1" i="0" u="none" strike="noStrike" kern="0" cap="none" spc="0" normalizeH="0" noProof="0" dirty="0" smtClean="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 ĐỌC </a:t>
            </a:r>
          </a:p>
          <a:p>
            <a:pPr marL="571500" marR="0" lvl="0" indent="-571500" algn="ctr" defTabSz="914400" rtl="0" eaLnBrk="1" fontAlgn="auto" latinLnBrk="0" hangingPunct="1">
              <a:lnSpc>
                <a:spcPct val="120000"/>
              </a:lnSpc>
              <a:spcBef>
                <a:spcPts val="0"/>
              </a:spcBef>
              <a:spcAft>
                <a:spcPts val="0"/>
              </a:spcAft>
              <a:buClr>
                <a:srgbClr val="000000"/>
              </a:buClr>
              <a:buSzTx/>
              <a:buFont typeface="SVN-ARCO Typography" panose="020B0603050302020204" pitchFamily="34" charset="2"/>
              <a:buChar char="T"/>
              <a:tabLst/>
              <a:defRPr/>
            </a:pPr>
            <a:r>
              <a:rPr kumimoji="0" lang="en-US" sz="5400" b="1" i="0" u="none" strike="noStrike" kern="0" cap="none" spc="0" normalizeH="0" noProof="0" dirty="0" smtClean="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THEO NHÓM</a:t>
            </a:r>
            <a:endParaRPr kumimoji="0" lang="vi-VN" sz="54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endParaRPr>
          </a:p>
        </p:txBody>
      </p:sp>
      <p:sp>
        <p:nvSpPr>
          <p:cNvPr id="18" name="Freeform 4">
            <a:extLst>
              <a:ext uri="{FF2B5EF4-FFF2-40B4-BE49-F238E27FC236}">
                <a16:creationId xmlns:a16="http://schemas.microsoft.com/office/drawing/2014/main" id="{7046DEC1-834D-48EF-BAE9-7A9E6C24100C}"/>
              </a:ext>
            </a:extLst>
          </p:cNvPr>
          <p:cNvSpPr/>
          <p:nvPr/>
        </p:nvSpPr>
        <p:spPr>
          <a:xfrm>
            <a:off x="5189238" y="3247192"/>
            <a:ext cx="1432594" cy="1105377"/>
          </a:xfrm>
          <a:custGeom>
            <a:avLst/>
            <a:gdLst/>
            <a:ahLst/>
            <a:cxnLst/>
            <a:rect l="l" t="t" r="r" b="b"/>
            <a:pathLst>
              <a:path w="3336086" h="2482139">
                <a:moveTo>
                  <a:pt x="0" y="0"/>
                </a:moveTo>
                <a:lnTo>
                  <a:pt x="3336086" y="0"/>
                </a:lnTo>
                <a:lnTo>
                  <a:pt x="3336086" y="2482139"/>
                </a:lnTo>
                <a:lnTo>
                  <a:pt x="0" y="24821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3595171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39568"/>
            <a:ext cx="8538210" cy="44646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B131DD5-8F73-4D61-9DFC-ACA78EF7553E}"/>
              </a:ext>
            </a:extLst>
          </p:cNvPr>
          <p:cNvSpPr/>
          <p:nvPr/>
        </p:nvSpPr>
        <p:spPr>
          <a:xfrm>
            <a:off x="184232" y="345026"/>
            <a:ext cx="8538210" cy="954107"/>
          </a:xfrm>
          <a:prstGeom prst="rect">
            <a:avLst/>
          </a:prstGeom>
        </p:spPr>
        <p:txBody>
          <a:bodyPr wrap="square">
            <a:spAutoFit/>
          </a:bodyPr>
          <a:lstStyle/>
          <a:p>
            <a:pPr algn="ctr"/>
            <a:r>
              <a:rPr lang="en-US" b="1" dirty="0" smtClean="0"/>
              <a:t> </a:t>
            </a:r>
            <a:r>
              <a:rPr lang="en-US" sz="2800" b="1" dirty="0" smtClean="0">
                <a:latin typeface="Times New Roman" panose="02020603050405020304" pitchFamily="18" charset="0"/>
                <a:cs typeface="Times New Roman" panose="02020603050405020304" pitchFamily="18" charset="0"/>
              </a:rPr>
              <a:t>ĐỌC MẪU</a:t>
            </a:r>
            <a:endParaRPr lang="en-US" sz="2800" dirty="0">
              <a:latin typeface="Times New Roman" panose="02020603050405020304" pitchFamily="18" charset="0"/>
              <a:cs typeface="Times New Roman" panose="02020603050405020304" pitchFamily="18" charset="0"/>
            </a:endParaRPr>
          </a:p>
          <a:p>
            <a:pPr algn="ctr"/>
            <a:endParaRPr lang="vi-VN" sz="2800" b="1" i="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B131DD5-8F73-4D61-9DFC-ACA78EF7553E}"/>
              </a:ext>
            </a:extLst>
          </p:cNvPr>
          <p:cNvSpPr/>
          <p:nvPr/>
        </p:nvSpPr>
        <p:spPr>
          <a:xfrm>
            <a:off x="449826" y="822079"/>
            <a:ext cx="8538210" cy="3600986"/>
          </a:xfrm>
          <a:prstGeom prst="rect">
            <a:avLst/>
          </a:prstGeom>
        </p:spPr>
        <p:txBody>
          <a:bodyPr wrap="square">
            <a:spAutoFit/>
          </a:bodyPr>
          <a:lstStyle/>
          <a:p>
            <a:r>
              <a:rPr lang="en-US" b="1" dirty="0" smtClean="0"/>
              <a:t>                                                    </a:t>
            </a:r>
            <a:r>
              <a:rPr lang="vi-VN" sz="2000" b="1" dirty="0" smtClean="0">
                <a:solidFill>
                  <a:srgbClr val="FF0000"/>
                </a:solidFill>
                <a:latin typeface="Times New Roman" panose="02020603050405020304" pitchFamily="18" charset="0"/>
                <a:cs typeface="Times New Roman" panose="02020603050405020304" pitchFamily="18" charset="0"/>
              </a:rPr>
              <a:t>Bạn </a:t>
            </a:r>
            <a:r>
              <a:rPr lang="vi-VN" sz="2000" b="1" dirty="0">
                <a:solidFill>
                  <a:srgbClr val="FF0000"/>
                </a:solidFill>
                <a:latin typeface="Times New Roman" panose="02020603050405020304" pitchFamily="18" charset="0"/>
                <a:cs typeface="Times New Roman" panose="02020603050405020304" pitchFamily="18" charset="0"/>
              </a:rPr>
              <a:t>muốn lên Mặt Trăng?</a:t>
            </a:r>
            <a:endParaRPr lang="vi-VN" sz="2000" dirty="0">
              <a:solidFill>
                <a:srgbClr val="FF0000"/>
              </a:solidFill>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      </a:t>
            </a:r>
            <a:r>
              <a:rPr lang="vi-VN" sz="1600" dirty="0" smtClean="0">
                <a:latin typeface="Times New Roman" panose="02020603050405020304" pitchFamily="18" charset="0"/>
                <a:cs typeface="Times New Roman" panose="02020603050405020304" pitchFamily="18" charset="0"/>
              </a:rPr>
              <a:t>Mặt </a:t>
            </a:r>
            <a:r>
              <a:rPr lang="vi-VN" sz="1600" dirty="0">
                <a:latin typeface="Times New Roman" panose="02020603050405020304" pitchFamily="18" charset="0"/>
                <a:cs typeface="Times New Roman" panose="02020603050405020304" pitchFamily="18" charset="0"/>
              </a:rPr>
              <a:t>Trăng xa hơn rất nhiều so với chúng ta tưởng. Đi bộ sẽ mất 100 năm. Bay bằng khí cầu: 2 năm rưỡi. Ngồi tàu hoả cao tốc: 55 ngày. Đi bằng máy bay phản lực: cần nửa tháng.</a:t>
            </a:r>
          </a:p>
          <a:p>
            <a:r>
              <a:rPr lang="vi-VN" sz="1600" dirty="0">
                <a:latin typeface="Times New Roman" panose="02020603050405020304" pitchFamily="18" charset="0"/>
                <a:cs typeface="Times New Roman" panose="02020603050405020304" pitchFamily="18" charset="0"/>
              </a:rPr>
              <a:t>Tính ra, đi máy bay là nhanh nhất. Vậy thì chúng mình lên máy bay và xuất phát thôi. Nhưng sao không rời khỏi Trái Đất được nhỉ? Thật tiếc là máy bay chỉ có thể bay tới độ cao 30 ki-lô-mét </a:t>
            </a:r>
            <a:r>
              <a:rPr lang="vi-VN" sz="1600" i="1" dirty="0">
                <a:latin typeface="Times New Roman" panose="02020603050405020304" pitchFamily="18" charset="0"/>
                <a:cs typeface="Times New Roman" panose="02020603050405020304" pitchFamily="18" charset="0"/>
              </a:rPr>
              <a:t>–</a:t>
            </a:r>
            <a:r>
              <a:rPr lang="vi-VN" sz="1600" dirty="0">
                <a:latin typeface="Times New Roman" panose="02020603050405020304" pitchFamily="18" charset="0"/>
                <a:cs typeface="Times New Roman" panose="02020603050405020304" pitchFamily="18" charset="0"/>
              </a:rPr>
              <a:t> nơi còn đủ không khí. Sức hút của Trái Đất cũng là nguyên nhân khiến máy bay không thể bay cao hơn.</a:t>
            </a:r>
          </a:p>
          <a:p>
            <a:r>
              <a:rPr lang="vi-VN" sz="1600" dirty="0">
                <a:latin typeface="Times New Roman" panose="02020603050405020304" pitchFamily="18" charset="0"/>
                <a:cs typeface="Times New Roman" panose="02020603050405020304" pitchFamily="18" charset="0"/>
              </a:rPr>
              <a:t>Để bay đến Mặt Trăng, cần một phương tiện có thể hoạt động ở cả những nơi không có không khí và thắng được sức hút của Trái Đất. Con người đã sáng tạo ra phương tiện đó: tên lửa. Tên lửa nặng gần 3.000 tấn, cao hơn 100 mét và có đường kính hơn 10 mét. Cổng kềnh như vậy nhưng với tốc độ 11,2 ki-lô-mét/ giây, tên lửa có thể đưa tàu vũ trụ tới Mặt Trăng. Dù tính cả một đêm nghỉ lại Mặt Trăng, bạn chỉ mất 8 ngày để đi và về. Bạn đã sẵn sàng chưa? Hãy rèn luyện sức khoẻ để chuẩn bị lên đường nhé!</a:t>
            </a:r>
          </a:p>
          <a:p>
            <a:pPr algn="r"/>
            <a:r>
              <a:rPr lang="vi-VN" sz="1600" b="1" i="1" dirty="0">
                <a:solidFill>
                  <a:schemeClr val="accent4">
                    <a:lumMod val="75000"/>
                  </a:schemeClr>
                </a:solidFill>
                <a:latin typeface="Times New Roman" panose="02020603050405020304" pitchFamily="18" charset="0"/>
                <a:cs typeface="Times New Roman" panose="02020603050405020304" pitchFamily="18" charset="0"/>
              </a:rPr>
              <a:t>Theo MÁT-SƯ-Ô-CA TÔ-RƯ (Trần Bảo Ngọc dịch)</a:t>
            </a:r>
          </a:p>
          <a:p>
            <a:pPr algn="ctr"/>
            <a:r>
              <a:rPr lang="en-US" sz="1600" b="1" dirty="0" smtClean="0">
                <a:latin typeface="Times New Roman" panose="02020603050405020304" pitchFamily="18" charset="0"/>
                <a:cs typeface="Times New Roman" panose="02020603050405020304" pitchFamily="18" charset="0"/>
              </a:rPr>
              <a:t>.</a:t>
            </a:r>
            <a:endParaRPr lang="vi-VN" sz="1600" b="1" i="1"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80885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803"/>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278607" y="107157"/>
            <a:ext cx="8551069" cy="484604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ctr">
              <a:buFontTx/>
              <a:buChar char="-"/>
              <a:defRPr/>
            </a:pPr>
            <a:r>
              <a:rPr lang="en-GB" sz="2400" b="1" dirty="0" err="1">
                <a:solidFill>
                  <a:srgbClr val="FF0000"/>
                </a:solidFill>
                <a:latin typeface="Times New Roman" panose="02020603050405020304" pitchFamily="18" charset="0"/>
                <a:cs typeface="Times New Roman" panose="02020603050405020304" pitchFamily="18" charset="0"/>
              </a:rPr>
              <a:t>Cảm</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ơn</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quý</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thầy</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cô</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đã</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ủng</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hộ</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bài</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soạn</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điện</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tử</a:t>
            </a:r>
            <a:r>
              <a:rPr lang="en-GB" sz="2400" b="1" dirty="0">
                <a:solidFill>
                  <a:srgbClr val="FF0000"/>
                </a:solidFill>
                <a:latin typeface="Times New Roman" panose="02020603050405020304" pitchFamily="18" charset="0"/>
                <a:cs typeface="Times New Roman" panose="02020603050405020304" pitchFamily="18" charset="0"/>
              </a:rPr>
              <a:t> 2,3,4</a:t>
            </a:r>
            <a:r>
              <a:rPr lang="vi-VN" sz="2400" b="1" dirty="0">
                <a:solidFill>
                  <a:srgbClr val="FF0000"/>
                </a:solidFill>
                <a:latin typeface="Times New Roman" panose="02020603050405020304" pitchFamily="18" charset="0"/>
                <a:cs typeface="Times New Roman" panose="02020603050405020304" pitchFamily="18" charset="0"/>
              </a:rPr>
              <a:t>,5</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của</a:t>
            </a:r>
            <a:r>
              <a:rPr lang="vi-VN"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Hiền </a:t>
            </a:r>
            <a:r>
              <a:rPr lang="vi-VN" sz="2400" b="1" dirty="0">
                <a:solidFill>
                  <a:srgbClr val="FF0000"/>
                </a:solidFill>
                <a:latin typeface="Times New Roman" panose="02020603050405020304" pitchFamily="18" charset="0"/>
                <a:cs typeface="Times New Roman" panose="02020603050405020304" pitchFamily="18" charset="0"/>
              </a:rPr>
              <a:t>Trần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Kính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mong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cô</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thầy</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ko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phát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tán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lên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mạng</a:t>
            </a:r>
            <a:r>
              <a:rPr lang="en-US" sz="2400" b="1" dirty="0">
                <a:solidFill>
                  <a:srgbClr val="7030A0"/>
                </a:solidFill>
                <a:latin typeface="Times New Roman" panose="02020603050405020304" pitchFamily="18" charset="0"/>
                <a:cs typeface="Times New Roman" panose="02020603050405020304" pitchFamily="18" charset="0"/>
              </a:rPr>
              <a:t>, web.</a:t>
            </a:r>
            <a:endParaRPr lang="vi-VN" sz="2400" b="1" dirty="0">
              <a:solidFill>
                <a:srgbClr val="7030A0"/>
              </a:solidFill>
              <a:latin typeface="Times New Roman" panose="02020603050405020304" pitchFamily="18" charset="0"/>
              <a:cs typeface="Times New Roman" panose="02020603050405020304" pitchFamily="18" charset="0"/>
            </a:endParaRPr>
          </a:p>
          <a:p>
            <a:pPr marL="342900" indent="-342900" algn="ctr">
              <a:buFontTx/>
              <a:buChar char="-"/>
              <a:defRPr/>
            </a:pPr>
            <a:r>
              <a:rPr lang="vi-VN" sz="2400" b="1" dirty="0">
                <a:solidFill>
                  <a:srgbClr val="0070C0"/>
                </a:solidFill>
                <a:latin typeface="Times New Roman" panose="02020603050405020304" pitchFamily="18" charset="0"/>
                <a:cs typeface="Times New Roman" panose="02020603050405020304" pitchFamily="18" charset="0"/>
              </a:rPr>
              <a:t>Em nhận soạn lẻ bài PPT lớp 2,3,4,5 các môn chủ nhiệm và Mĩ thuật Tiểu học , THCS.</a:t>
            </a:r>
            <a:endParaRPr lang="en-GB" sz="2400" b="1" dirty="0">
              <a:solidFill>
                <a:srgbClr val="0070C0"/>
              </a:solidFill>
              <a:latin typeface="Times New Roman" panose="02020603050405020304" pitchFamily="18" charset="0"/>
              <a:cs typeface="Times New Roman" panose="02020603050405020304" pitchFamily="18" charset="0"/>
            </a:endParaRPr>
          </a:p>
          <a:p>
            <a:pPr lvl="0" algn="ctr">
              <a:defRPr/>
            </a:pPr>
            <a:r>
              <a:rPr lang="en-GB" sz="3000" dirty="0">
                <a:solidFill>
                  <a:srgbClr val="FF0000"/>
                </a:solidFill>
                <a:latin typeface="Times New Roman" panose="02020603050405020304" pitchFamily="18" charset="0"/>
                <a:cs typeface="Times New Roman" panose="02020603050405020304" pitchFamily="18" charset="0"/>
              </a:rPr>
              <a:t>. </a:t>
            </a:r>
            <a:endParaRPr lang="vi-VN" sz="30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18E1576-10E8-4A26-B63C-D34C7A26C258}"/>
              </a:ext>
            </a:extLst>
          </p:cNvPr>
          <p:cNvSpPr txBox="1"/>
          <p:nvPr/>
        </p:nvSpPr>
        <p:spPr>
          <a:xfrm>
            <a:off x="719567" y="3129736"/>
            <a:ext cx="7558018" cy="1754326"/>
          </a:xfrm>
          <a:prstGeom prst="rect">
            <a:avLst/>
          </a:prstGeom>
          <a:noFill/>
        </p:spPr>
        <p:txBody>
          <a:bodyPr wrap="square" rtlCol="0">
            <a:spAutoFit/>
          </a:bodyPr>
          <a:lstStyle/>
          <a:p>
            <a:pPr algn="ctr"/>
            <a:r>
              <a:rPr lang="vi-VN" sz="3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cs typeface="Times New Roman" panose="02020603050405020304" pitchFamily="18" charset="0"/>
              </a:rPr>
              <a:t>Liên hệ: Hiền Trần</a:t>
            </a:r>
          </a:p>
          <a:p>
            <a:pPr algn="ctr"/>
            <a:r>
              <a:rPr lang="vi-VN"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ZALO</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duy</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nhất</a:t>
            </a:r>
            <a:r>
              <a:rPr lang="vi-VN"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0353095025</a:t>
            </a:r>
            <a:endPar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a:r>
              <a:rPr lang="en-US" sz="36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r>
              <a:rPr lang="en-US" sz="3600" b="1"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36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zalo</a:t>
            </a:r>
            <a:r>
              <a:rPr lang="en-US" sz="36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khác</a:t>
            </a:r>
            <a:r>
              <a:rPr lang="en-US" sz="36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đều</a:t>
            </a:r>
            <a:r>
              <a:rPr lang="en-US" sz="36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là</a:t>
            </a:r>
            <a:r>
              <a:rPr lang="en-US" sz="36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giả</a:t>
            </a:r>
            <a:r>
              <a:rPr lang="en-US" sz="36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mạo</a:t>
            </a:r>
            <a:r>
              <a:rPr lang="en-US" sz="36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p>
        </p:txBody>
      </p:sp>
      <p:pic>
        <p:nvPicPr>
          <p:cNvPr id="7"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899" y="0"/>
            <a:ext cx="1717961" cy="10347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2734" y="299217"/>
            <a:ext cx="1107977" cy="73549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4090" y="107157"/>
            <a:ext cx="1624094" cy="92756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8340" y="1"/>
            <a:ext cx="1406849" cy="1074266"/>
          </a:xfrm>
          <a:prstGeom prst="rect">
            <a:avLst/>
          </a:prstGeom>
        </p:spPr>
      </p:pic>
    </p:spTree>
    <p:extLst>
      <p:ext uri="{BB962C8B-B14F-4D97-AF65-F5344CB8AC3E}">
        <p14:creationId xmlns:p14="http://schemas.microsoft.com/office/powerpoint/2010/main" val="11377405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 name="Group 10">
            <a:extLst>
              <a:ext uri="{FF2B5EF4-FFF2-40B4-BE49-F238E27FC236}">
                <a16:creationId xmlns:a16="http://schemas.microsoft.com/office/drawing/2014/main" id="{FDF18FC4-9E7E-7E35-EB56-03DA49639F42}"/>
              </a:ext>
            </a:extLst>
          </p:cNvPr>
          <p:cNvGrpSpPr/>
          <p:nvPr/>
        </p:nvGrpSpPr>
        <p:grpSpPr>
          <a:xfrm>
            <a:off x="55173" y="252232"/>
            <a:ext cx="9033651" cy="646951"/>
            <a:chOff x="730330" y="1668993"/>
            <a:chExt cx="16855913" cy="862601"/>
          </a:xfrm>
        </p:grpSpPr>
        <p:sp>
          <p:nvSpPr>
            <p:cNvPr id="9" name="TextBox 11">
              <a:extLst>
                <a:ext uri="{FF2B5EF4-FFF2-40B4-BE49-F238E27FC236}">
                  <a16:creationId xmlns:a16="http://schemas.microsoft.com/office/drawing/2014/main" id="{C7D162B4-39E4-FC92-0867-C8C5AC66EFA4}"/>
                </a:ext>
              </a:extLst>
            </p:cNvPr>
            <p:cNvSpPr txBox="1"/>
            <p:nvPr/>
          </p:nvSpPr>
          <p:spPr>
            <a:xfrm>
              <a:off x="730330" y="1669820"/>
              <a:ext cx="16855913" cy="861774"/>
            </a:xfrm>
            <a:prstGeom prst="rect">
              <a:avLst/>
            </a:prstGeom>
            <a:noFill/>
          </p:spPr>
          <p:txBody>
            <a:bodyPr wrap="square">
              <a:spAutoFit/>
            </a:bodyPr>
            <a:lstStyle/>
            <a:p>
              <a:pPr algn="ctr">
                <a:lnSpc>
                  <a:spcPct val="80000"/>
                </a:lnSpc>
              </a:pPr>
              <a:r>
                <a:rPr lang="en-US" sz="45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BÌNH CHỌN NHÓM ĐỌC TỐT NHẤT</a:t>
              </a:r>
              <a:endParaRPr lang="en-US" sz="45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10" name="TextBox 12">
              <a:extLst>
                <a:ext uri="{FF2B5EF4-FFF2-40B4-BE49-F238E27FC236}">
                  <a16:creationId xmlns:a16="http://schemas.microsoft.com/office/drawing/2014/main" id="{1AF70FCD-E850-D662-5A51-201CBF36BA76}"/>
                </a:ext>
              </a:extLst>
            </p:cNvPr>
            <p:cNvSpPr txBox="1"/>
            <p:nvPr/>
          </p:nvSpPr>
          <p:spPr>
            <a:xfrm>
              <a:off x="730330" y="1668993"/>
              <a:ext cx="16855913" cy="861774"/>
            </a:xfrm>
            <a:prstGeom prst="rect">
              <a:avLst/>
            </a:prstGeom>
            <a:noFill/>
          </p:spPr>
          <p:txBody>
            <a:bodyPr wrap="square">
              <a:spAutoFit/>
            </a:bodyPr>
            <a:lstStyle/>
            <a:p>
              <a:pPr algn="ctr">
                <a:lnSpc>
                  <a:spcPct val="80000"/>
                </a:lnSpc>
              </a:pPr>
              <a:r>
                <a:rPr lang="en-US" sz="45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B</a:t>
              </a:r>
              <a:r>
                <a:rPr lang="en-US" sz="45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Ì</a:t>
              </a:r>
              <a:r>
                <a:rPr lang="en-US" sz="45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45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 </a:t>
              </a:r>
              <a:r>
                <a:rPr lang="en-US" sz="45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45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45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45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45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45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45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45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45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r>
                <a:rPr lang="en-US" sz="45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45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45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 </a:t>
              </a:r>
              <a:r>
                <a:rPr lang="en-US" sz="45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45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en-US" sz="45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 </a:t>
              </a:r>
              <a:r>
                <a:rPr lang="en-US" sz="45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45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45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Ấ</a:t>
              </a:r>
              <a:r>
                <a:rPr lang="en-US" sz="45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p>
          </p:txBody>
        </p:sp>
      </p:grpSp>
      <p:pic>
        <p:nvPicPr>
          <p:cNvPr id="11" name="Hình ảnh 10" descr="Ảnh có chứa Phim hoạt hình, hình mẫu, phim hoạt hình&#10;&#10;Mô tả được tạo tự động">
            <a:extLst>
              <a:ext uri="{FF2B5EF4-FFF2-40B4-BE49-F238E27FC236}">
                <a16:creationId xmlns:a16="http://schemas.microsoft.com/office/drawing/2014/main" id="{7F705903-70BC-1972-8C39-C4CD8B3CB79C}"/>
              </a:ext>
            </a:extLst>
          </p:cNvPr>
          <p:cNvPicPr>
            <a:picLocks noChangeAspect="1"/>
          </p:cNvPicPr>
          <p:nvPr/>
        </p:nvPicPr>
        <p:blipFill>
          <a:blip r:embed="rId5"/>
          <a:stretch>
            <a:fillRect/>
          </a:stretch>
        </p:blipFill>
        <p:spPr>
          <a:xfrm>
            <a:off x="2584247" y="1514902"/>
            <a:ext cx="3975505" cy="3967554"/>
          </a:xfrm>
          <a:prstGeom prst="rect">
            <a:avLst/>
          </a:prstGeom>
        </p:spPr>
      </p:pic>
    </p:spTree>
    <p:controls>
      <mc:AlternateContent xmlns:mc="http://schemas.openxmlformats.org/markup-compatibility/2006">
        <mc:Choice xmlns:v="urn:schemas-microsoft-com:vml" Requires="v">
          <p:control spid="1032" name="TextBox1" r:id="rId2" imgW="3638520" imgH="933480"/>
        </mc:Choice>
        <mc:Fallback>
          <p:control name="TextBox1" r:id="rId2" imgW="3638520" imgH="933480">
            <p:pic>
              <p:nvPicPr>
                <p:cNvPr id="12" name="TextBox1">
                  <a:extLst>
                    <a:ext uri="{FF2B5EF4-FFF2-40B4-BE49-F238E27FC236}">
                      <a16:creationId xmlns:a16="http://schemas.microsoft.com/office/drawing/2014/main" id="{92378076-80D7-ECD1-2878-9C01842158A7}"/>
                    </a:ext>
                  </a:extLst>
                </p:cNvPr>
                <p:cNvPicPr>
                  <a:picLocks/>
                </p:cNvPicPr>
                <p:nvPr/>
              </p:nvPicPr>
              <p:blipFill>
                <a:blip r:embed="rId6"/>
                <a:stretch>
                  <a:fillRect/>
                </a:stretch>
              </p:blipFill>
              <p:spPr>
                <a:xfrm>
                  <a:off x="2753020" y="1048364"/>
                  <a:ext cx="3637958" cy="931835"/>
                </a:xfrm>
                <a:prstGeom prst="rect">
                  <a:avLst/>
                </a:prstGeom>
              </p:spPr>
            </p:pic>
          </p:control>
        </mc:Fallback>
      </mc:AlternateContent>
    </p:controls>
    <p:extLst>
      <p:ext uri="{BB962C8B-B14F-4D97-AF65-F5344CB8AC3E}">
        <p14:creationId xmlns:p14="http://schemas.microsoft.com/office/powerpoint/2010/main" val="2938946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60176690-636B-4EFD-9BF5-67F0309E00F8}"/>
              </a:ext>
            </a:extLst>
          </p:cNvPr>
          <p:cNvSpPr/>
          <p:nvPr/>
        </p:nvSpPr>
        <p:spPr>
          <a:xfrm>
            <a:off x="1" y="0"/>
            <a:ext cx="9144000" cy="51435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2"/>
            <a:stretch>
              <a:fillRect/>
            </a:stretch>
          </a:blipFill>
        </p:spPr>
      </p:sp>
      <p:sp>
        <p:nvSpPr>
          <p:cNvPr id="21" name="Rectangle: Rounded Corners 1">
            <a:extLst>
              <a:ext uri="{FF2B5EF4-FFF2-40B4-BE49-F238E27FC236}">
                <a16:creationId xmlns:a16="http://schemas.microsoft.com/office/drawing/2014/main" id="{E4B24D6A-D223-4AE1-8A9E-04BE20CCCD28}"/>
              </a:ext>
            </a:extLst>
          </p:cNvPr>
          <p:cNvSpPr/>
          <p:nvPr/>
        </p:nvSpPr>
        <p:spPr>
          <a:xfrm>
            <a:off x="1799796" y="743854"/>
            <a:ext cx="4776368" cy="309694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5" name="Freeform 3">
            <a:extLst>
              <a:ext uri="{FF2B5EF4-FFF2-40B4-BE49-F238E27FC236}">
                <a16:creationId xmlns:a16="http://schemas.microsoft.com/office/drawing/2014/main" id="{0A530B3F-C5EC-411B-9251-16F7E2C65FC8}"/>
              </a:ext>
            </a:extLst>
          </p:cNvPr>
          <p:cNvSpPr/>
          <p:nvPr/>
        </p:nvSpPr>
        <p:spPr>
          <a:xfrm>
            <a:off x="1620448" y="416989"/>
            <a:ext cx="1385798" cy="1048401"/>
          </a:xfrm>
          <a:custGeom>
            <a:avLst/>
            <a:gdLst/>
            <a:ahLst/>
            <a:cxnLst/>
            <a:rect l="l" t="t" r="r" b="b"/>
            <a:pathLst>
              <a:path w="2873940" h="2126716">
                <a:moveTo>
                  <a:pt x="0" y="0"/>
                </a:moveTo>
                <a:lnTo>
                  <a:pt x="2873940" y="0"/>
                </a:lnTo>
                <a:lnTo>
                  <a:pt x="2873940" y="2126715"/>
                </a:lnTo>
                <a:lnTo>
                  <a:pt x="0" y="21267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Freeform 6">
            <a:extLst>
              <a:ext uri="{FF2B5EF4-FFF2-40B4-BE49-F238E27FC236}">
                <a16:creationId xmlns:a16="http://schemas.microsoft.com/office/drawing/2014/main" id="{26490714-C756-46DD-BF01-1067A031A259}"/>
              </a:ext>
            </a:extLst>
          </p:cNvPr>
          <p:cNvSpPr/>
          <p:nvPr/>
        </p:nvSpPr>
        <p:spPr>
          <a:xfrm>
            <a:off x="6392258" y="1799908"/>
            <a:ext cx="1432594" cy="3238628"/>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12">
            <a:extLst>
              <a:ext uri="{FF2B5EF4-FFF2-40B4-BE49-F238E27FC236}">
                <a16:creationId xmlns:a16="http://schemas.microsoft.com/office/drawing/2014/main" id="{65A3BD42-1686-4CF9-85F0-D3CDFB8F7EEE}"/>
              </a:ext>
            </a:extLst>
          </p:cNvPr>
          <p:cNvSpPr/>
          <p:nvPr/>
        </p:nvSpPr>
        <p:spPr>
          <a:xfrm>
            <a:off x="187854" y="2138932"/>
            <a:ext cx="1748993" cy="2899604"/>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4" name="TextBox 23">
            <a:extLst>
              <a:ext uri="{FF2B5EF4-FFF2-40B4-BE49-F238E27FC236}">
                <a16:creationId xmlns:a16="http://schemas.microsoft.com/office/drawing/2014/main" id="{EEA441C1-A596-42E5-BB71-76ACF5844E46}"/>
              </a:ext>
            </a:extLst>
          </p:cNvPr>
          <p:cNvSpPr txBox="1"/>
          <p:nvPr/>
        </p:nvSpPr>
        <p:spPr>
          <a:xfrm>
            <a:off x="337752" y="2300459"/>
            <a:ext cx="7935834" cy="1683537"/>
          </a:xfrm>
          <a:prstGeom prst="rect">
            <a:avLst/>
          </a:prstGeom>
          <a:noFill/>
        </p:spPr>
        <p:txBody>
          <a:bodyPr wrap="square" rtlCol="0">
            <a:prstTxWarp prst="textArchUp">
              <a:avLst/>
            </a:prstTxWarp>
            <a:spAutoFit/>
          </a:bodyPr>
          <a:lstStyle/>
          <a:p>
            <a:pPr marL="571500" marR="0" lvl="0" indent="-571500" algn="ctr" defTabSz="914400" rtl="0" eaLnBrk="1" fontAlgn="auto" latinLnBrk="0" hangingPunct="1">
              <a:lnSpc>
                <a:spcPct val="120000"/>
              </a:lnSpc>
              <a:spcBef>
                <a:spcPts val="0"/>
              </a:spcBef>
              <a:spcAft>
                <a:spcPts val="0"/>
              </a:spcAft>
              <a:buClr>
                <a:srgbClr val="000000"/>
              </a:buClr>
              <a:buSzTx/>
              <a:buFont typeface="SVN-ARCO Typography" panose="020B0603050302020204" pitchFamily="34" charset="2"/>
              <a:buChar char="T"/>
              <a:tabLst/>
              <a:defRPr/>
            </a:pPr>
            <a:r>
              <a:rPr kumimoji="0" lang="en-US" sz="5400" b="1" i="0" u="none" strike="noStrike" kern="0" cap="none" spc="0" normalizeH="0" baseline="0" noProof="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VẬN DỤNG</a:t>
            </a:r>
            <a:endParaRPr kumimoji="0" lang="vi-VN" sz="54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endParaRPr>
          </a:p>
        </p:txBody>
      </p:sp>
      <p:sp>
        <p:nvSpPr>
          <p:cNvPr id="18" name="Freeform 4">
            <a:extLst>
              <a:ext uri="{FF2B5EF4-FFF2-40B4-BE49-F238E27FC236}">
                <a16:creationId xmlns:a16="http://schemas.microsoft.com/office/drawing/2014/main" id="{7046DEC1-834D-48EF-BAE9-7A9E6C24100C}"/>
              </a:ext>
            </a:extLst>
          </p:cNvPr>
          <p:cNvSpPr/>
          <p:nvPr/>
        </p:nvSpPr>
        <p:spPr>
          <a:xfrm>
            <a:off x="5189238" y="3247192"/>
            <a:ext cx="1432594" cy="1105377"/>
          </a:xfrm>
          <a:custGeom>
            <a:avLst/>
            <a:gdLst/>
            <a:ahLst/>
            <a:cxnLst/>
            <a:rect l="l" t="t" r="r" b="b"/>
            <a:pathLst>
              <a:path w="3336086" h="2482139">
                <a:moveTo>
                  <a:pt x="0" y="0"/>
                </a:moveTo>
                <a:lnTo>
                  <a:pt x="3336086" y="0"/>
                </a:lnTo>
                <a:lnTo>
                  <a:pt x="3336086" y="2482139"/>
                </a:lnTo>
                <a:lnTo>
                  <a:pt x="0" y="24821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4164246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CECE7C1D-3594-CEFF-FC23-57019C567D48}"/>
              </a:ext>
            </a:extLst>
          </p:cNvPr>
          <p:cNvSpPr/>
          <p:nvPr/>
        </p:nvSpPr>
        <p:spPr>
          <a:xfrm>
            <a:off x="225083" y="205226"/>
            <a:ext cx="8693834" cy="4733048"/>
          </a:xfrm>
          <a:prstGeom prst="roundRect">
            <a:avLst>
              <a:gd name="adj" fmla="val 11589"/>
            </a:avLst>
          </a:prstGeom>
          <a:solidFill>
            <a:srgbClr val="FFFFFF">
              <a:alpha val="79000"/>
            </a:srgb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1" name="TextBox 8">
            <a:extLst>
              <a:ext uri="{FF2B5EF4-FFF2-40B4-BE49-F238E27FC236}">
                <a16:creationId xmlns:a16="http://schemas.microsoft.com/office/drawing/2014/main" id="{0721197F-E9D0-2CD7-6D87-01C7B6C972F6}"/>
              </a:ext>
            </a:extLst>
          </p:cNvPr>
          <p:cNvSpPr txBox="1"/>
          <p:nvPr/>
        </p:nvSpPr>
        <p:spPr>
          <a:xfrm>
            <a:off x="118242" y="486097"/>
            <a:ext cx="9025759" cy="917156"/>
          </a:xfrm>
          <a:prstGeom prst="rect">
            <a:avLst/>
          </a:prstGeom>
          <a:noFill/>
        </p:spPr>
        <p:txBody>
          <a:bodyPr wrap="square" rtlCol="0">
            <a:prstTxWarp prst="textButton">
              <a:avLst>
                <a:gd name="adj" fmla="val 11166381"/>
              </a:avLst>
            </a:prstTxWarp>
            <a:spAutoFit/>
          </a:bodyPr>
          <a:lstStyle/>
          <a:p>
            <a:pPr algn="ctr">
              <a:lnSpc>
                <a:spcPct val="80000"/>
              </a:lnSpc>
            </a:pPr>
            <a:endParaRPr lang="en-US" sz="45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ndParaRPr>
          </a:p>
          <a:p>
            <a:pPr algn="ctr">
              <a:lnSpc>
                <a:spcPct val="80000"/>
              </a:lnSpc>
            </a:pPr>
            <a:r>
              <a:rPr lang="en-US" sz="45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ARCO Typography" panose="020B0603050302020204" pitchFamily="34" charset="2"/>
              </a:rPr>
              <a:t>VẬN DỤNG</a:t>
            </a:r>
            <a:endParaRPr lang="en-US" sz="45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sp>
        <p:nvSpPr>
          <p:cNvPr id="6" name="TextBox 30">
            <a:extLst>
              <a:ext uri="{FF2B5EF4-FFF2-40B4-BE49-F238E27FC236}">
                <a16:creationId xmlns:a16="http://schemas.microsoft.com/office/drawing/2014/main" id="{5567DD0B-46BF-40FE-0691-3B8D2D7D4B84}"/>
              </a:ext>
            </a:extLst>
          </p:cNvPr>
          <p:cNvSpPr txBox="1"/>
          <p:nvPr/>
        </p:nvSpPr>
        <p:spPr>
          <a:xfrm>
            <a:off x="341969" y="1073677"/>
            <a:ext cx="8576948" cy="970478"/>
          </a:xfrm>
          <a:prstGeom prst="roundRect">
            <a:avLst/>
          </a:prstGeom>
          <a:noFill/>
          <a:ln w="38100">
            <a:noFill/>
          </a:ln>
        </p:spPr>
        <p:txBody>
          <a:bodyPr wrap="square" rtlCol="0">
            <a:spAutoFit/>
          </a:bodyPr>
          <a:lstStyle/>
          <a:p>
            <a:r>
              <a:rPr lang="en-US" sz="2400" i="1" dirty="0">
                <a:latin typeface="Times New Roman" panose="02020603050405020304" pitchFamily="18" charset="0"/>
                <a:cs typeface="Times New Roman" panose="02020603050405020304" pitchFamily="18" charset="0"/>
              </a:rPr>
              <a:t> </a:t>
            </a:r>
            <a:r>
              <a:rPr lang="en-US" sz="2700" i="1" dirty="0">
                <a:latin typeface="Times New Roman" panose="02020603050405020304" pitchFamily="18" charset="0"/>
                <a:cs typeface="Times New Roman" panose="02020603050405020304" pitchFamily="18" charset="0"/>
              </a:rPr>
              <a:t> </a:t>
            </a:r>
            <a:r>
              <a:rPr lang="en-US" sz="27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Qua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p>
        </p:txBody>
      </p:sp>
      <p:sp>
        <p:nvSpPr>
          <p:cNvPr id="7" name="TextBox 30">
            <a:extLst>
              <a:ext uri="{FF2B5EF4-FFF2-40B4-BE49-F238E27FC236}">
                <a16:creationId xmlns:a16="http://schemas.microsoft.com/office/drawing/2014/main" id="{5567DD0B-46BF-40FE-0691-3B8D2D7D4B84}"/>
              </a:ext>
            </a:extLst>
          </p:cNvPr>
          <p:cNvSpPr txBox="1"/>
          <p:nvPr/>
        </p:nvSpPr>
        <p:spPr>
          <a:xfrm>
            <a:off x="454511" y="2266562"/>
            <a:ext cx="8576948" cy="510778"/>
          </a:xfrm>
          <a:prstGeom prst="roundRect">
            <a:avLst/>
          </a:prstGeom>
          <a:noFill/>
          <a:ln w="38100">
            <a:noFill/>
          </a:ln>
        </p:spPr>
        <p:txBody>
          <a:bodyPr wrap="square" rtlCol="0">
            <a:spAutoFit/>
          </a:bodyPr>
          <a:lstStyle/>
          <a:p>
            <a:pPr algn="ctr"/>
            <a:r>
              <a:rPr lang="en-US" sz="2400" b="1" dirty="0" smtClean="0">
                <a:solidFill>
                  <a:srgbClr val="C00000"/>
                </a:solidFill>
                <a:latin typeface="Times New Roman" panose="02020603050405020304" pitchFamily="18" charset="0"/>
                <a:cs typeface="Times New Roman" panose="02020603050405020304" pitchFamily="18" charset="0"/>
              </a:rPr>
              <a:t>.</a:t>
            </a:r>
            <a:endParaRPr lang="en-US" sz="21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323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1"/>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80">
                                          <p:stCondLst>
                                            <p:cond delay="0"/>
                                          </p:stCondLst>
                                        </p:cTn>
                                        <p:tgtEl>
                                          <p:spTgt spid="7"/>
                                        </p:tgtEl>
                                      </p:cBhvr>
                                    </p:animEffect>
                                    <p:anim calcmode="lin" valueType="num">
                                      <p:cBhvr>
                                        <p:cTn id="3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5" dur="26">
                                          <p:stCondLst>
                                            <p:cond delay="650"/>
                                          </p:stCondLst>
                                        </p:cTn>
                                        <p:tgtEl>
                                          <p:spTgt spid="7"/>
                                        </p:tgtEl>
                                      </p:cBhvr>
                                      <p:to x="100000" y="60000"/>
                                    </p:animScale>
                                    <p:animScale>
                                      <p:cBhvr>
                                        <p:cTn id="36" dur="166" decel="50000">
                                          <p:stCondLst>
                                            <p:cond delay="676"/>
                                          </p:stCondLst>
                                        </p:cTn>
                                        <p:tgtEl>
                                          <p:spTgt spid="7"/>
                                        </p:tgtEl>
                                      </p:cBhvr>
                                      <p:to x="100000" y="100000"/>
                                    </p:animScale>
                                    <p:animScale>
                                      <p:cBhvr>
                                        <p:cTn id="37" dur="26">
                                          <p:stCondLst>
                                            <p:cond delay="1312"/>
                                          </p:stCondLst>
                                        </p:cTn>
                                        <p:tgtEl>
                                          <p:spTgt spid="7"/>
                                        </p:tgtEl>
                                      </p:cBhvr>
                                      <p:to x="100000" y="80000"/>
                                    </p:animScale>
                                    <p:animScale>
                                      <p:cBhvr>
                                        <p:cTn id="38" dur="166" decel="50000">
                                          <p:stCondLst>
                                            <p:cond delay="1338"/>
                                          </p:stCondLst>
                                        </p:cTn>
                                        <p:tgtEl>
                                          <p:spTgt spid="7"/>
                                        </p:tgtEl>
                                      </p:cBhvr>
                                      <p:to x="100000" y="100000"/>
                                    </p:animScale>
                                    <p:animScale>
                                      <p:cBhvr>
                                        <p:cTn id="39" dur="26">
                                          <p:stCondLst>
                                            <p:cond delay="1642"/>
                                          </p:stCondLst>
                                        </p:cTn>
                                        <p:tgtEl>
                                          <p:spTgt spid="7"/>
                                        </p:tgtEl>
                                      </p:cBhvr>
                                      <p:to x="100000" y="90000"/>
                                    </p:animScale>
                                    <p:animScale>
                                      <p:cBhvr>
                                        <p:cTn id="40" dur="166" decel="50000">
                                          <p:stCondLst>
                                            <p:cond delay="1668"/>
                                          </p:stCondLst>
                                        </p:cTn>
                                        <p:tgtEl>
                                          <p:spTgt spid="7"/>
                                        </p:tgtEl>
                                      </p:cBhvr>
                                      <p:to x="100000" y="100000"/>
                                    </p:animScale>
                                    <p:animScale>
                                      <p:cBhvr>
                                        <p:cTn id="41" dur="26">
                                          <p:stCondLst>
                                            <p:cond delay="1808"/>
                                          </p:stCondLst>
                                        </p:cTn>
                                        <p:tgtEl>
                                          <p:spTgt spid="7"/>
                                        </p:tgtEl>
                                      </p:cBhvr>
                                      <p:to x="100000" y="95000"/>
                                    </p:animScale>
                                    <p:animScale>
                                      <p:cBhvr>
                                        <p:cTn id="4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2538928D-E93E-41D3-8252-535CEC0ECCFA}"/>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75"/>
            </a:stretch>
          </a:blipFill>
        </p:spPr>
      </p:sp>
      <p:grpSp>
        <p:nvGrpSpPr>
          <p:cNvPr id="91" name="Group 90">
            <a:extLst>
              <a:ext uri="{FF2B5EF4-FFF2-40B4-BE49-F238E27FC236}">
                <a16:creationId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EB986C37-5323-4E66-B787-F9B82332BB15}"/>
              </a:ext>
            </a:extLst>
          </p:cNvPr>
          <p:cNvSpPr/>
          <p:nvPr/>
        </p:nvSpPr>
        <p:spPr>
          <a:xfrm>
            <a:off x="1" y="0"/>
            <a:ext cx="9144000" cy="51435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2506CF6F-AED4-48B7-A5FE-A2A8E96288E8}"/>
              </a:ext>
            </a:extLst>
          </p:cNvPr>
          <p:cNvSpPr txBox="1"/>
          <p:nvPr/>
        </p:nvSpPr>
        <p:spPr>
          <a:xfrm>
            <a:off x="0" y="533143"/>
            <a:ext cx="9286101" cy="1905906"/>
          </a:xfrm>
          <a:prstGeom prst="rect">
            <a:avLst/>
          </a:prstGeom>
          <a:noFill/>
        </p:spPr>
        <p:txBody>
          <a:bodyPr wrap="square" rtlCol="0">
            <a:spAutoFit/>
          </a:bodyPr>
          <a:lstStyle/>
          <a:p>
            <a:pPr algn="ctr">
              <a:lnSpc>
                <a:spcPct val="130000"/>
              </a:lnSpc>
            </a:pP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sp>
        <p:nvSpPr>
          <p:cNvPr id="11" name="Freeform 6">
            <a:extLst>
              <a:ext uri="{FF2B5EF4-FFF2-40B4-BE49-F238E27FC236}">
                <a16:creationId xmlns:a16="http://schemas.microsoft.com/office/drawing/2014/main" id="{06C3A127-09B8-42C6-A414-35C7075C1A7B}"/>
              </a:ext>
            </a:extLst>
          </p:cNvPr>
          <p:cNvSpPr/>
          <p:nvPr/>
        </p:nvSpPr>
        <p:spPr>
          <a:xfrm>
            <a:off x="6806740" y="914792"/>
            <a:ext cx="1837944" cy="4114800"/>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5">
            <a:extLst>
              <a:ext uri="{FF2B5EF4-FFF2-40B4-BE49-F238E27FC236}">
                <a16:creationId xmlns:a16="http://schemas.microsoft.com/office/drawing/2014/main" id="{4342D8F5-9331-4844-9EF4-B7993DC9BB42}"/>
              </a:ext>
            </a:extLst>
          </p:cNvPr>
          <p:cNvSpPr/>
          <p:nvPr/>
        </p:nvSpPr>
        <p:spPr>
          <a:xfrm>
            <a:off x="348043" y="1245870"/>
            <a:ext cx="2315148" cy="3783722"/>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8188138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803"/>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278607" y="107157"/>
            <a:ext cx="8551069" cy="484604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ctr">
              <a:buFontTx/>
              <a:buChar char="-"/>
              <a:defRPr/>
            </a:pPr>
            <a:r>
              <a:rPr lang="en-GB" sz="2400" b="1" dirty="0" err="1">
                <a:solidFill>
                  <a:srgbClr val="FF0000"/>
                </a:solidFill>
                <a:latin typeface="Times New Roman" panose="02020603050405020304" pitchFamily="18" charset="0"/>
                <a:cs typeface="Times New Roman" panose="02020603050405020304" pitchFamily="18" charset="0"/>
              </a:rPr>
              <a:t>Cảm</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ơn</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quý</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thầy</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cô</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đã</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ủng</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hộ</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bài</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soạn</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điện</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tử</a:t>
            </a:r>
            <a:r>
              <a:rPr lang="en-GB" sz="2400" b="1" dirty="0">
                <a:solidFill>
                  <a:srgbClr val="FF0000"/>
                </a:solidFill>
                <a:latin typeface="Times New Roman" panose="02020603050405020304" pitchFamily="18" charset="0"/>
                <a:cs typeface="Times New Roman" panose="02020603050405020304" pitchFamily="18" charset="0"/>
              </a:rPr>
              <a:t> 2,3,4</a:t>
            </a:r>
            <a:r>
              <a:rPr lang="vi-VN" sz="2400" b="1" dirty="0">
                <a:solidFill>
                  <a:srgbClr val="FF0000"/>
                </a:solidFill>
                <a:latin typeface="Times New Roman" panose="02020603050405020304" pitchFamily="18" charset="0"/>
                <a:cs typeface="Times New Roman" panose="02020603050405020304" pitchFamily="18" charset="0"/>
              </a:rPr>
              <a:t>,5</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của</a:t>
            </a:r>
            <a:r>
              <a:rPr lang="vi-VN"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Hiền </a:t>
            </a:r>
            <a:r>
              <a:rPr lang="vi-VN" sz="2400" b="1" dirty="0">
                <a:solidFill>
                  <a:srgbClr val="FF0000"/>
                </a:solidFill>
                <a:latin typeface="Times New Roman" panose="02020603050405020304" pitchFamily="18" charset="0"/>
                <a:cs typeface="Times New Roman" panose="02020603050405020304" pitchFamily="18" charset="0"/>
              </a:rPr>
              <a:t>Trần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Kính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mong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cô</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thầy</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ko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phát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tán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lên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mạng</a:t>
            </a:r>
            <a:r>
              <a:rPr lang="en-US" sz="2400" b="1" dirty="0">
                <a:solidFill>
                  <a:srgbClr val="7030A0"/>
                </a:solidFill>
                <a:latin typeface="Times New Roman" panose="02020603050405020304" pitchFamily="18" charset="0"/>
                <a:cs typeface="Times New Roman" panose="02020603050405020304" pitchFamily="18" charset="0"/>
              </a:rPr>
              <a:t>, web.</a:t>
            </a:r>
            <a:endParaRPr lang="vi-VN" sz="2400" b="1" dirty="0">
              <a:solidFill>
                <a:srgbClr val="7030A0"/>
              </a:solidFill>
              <a:latin typeface="Times New Roman" panose="02020603050405020304" pitchFamily="18" charset="0"/>
              <a:cs typeface="Times New Roman" panose="02020603050405020304" pitchFamily="18" charset="0"/>
            </a:endParaRPr>
          </a:p>
          <a:p>
            <a:pPr marL="342900" indent="-342900" algn="ctr">
              <a:buFontTx/>
              <a:buChar char="-"/>
              <a:defRPr/>
            </a:pPr>
            <a:r>
              <a:rPr lang="vi-VN" sz="2400" b="1" dirty="0">
                <a:solidFill>
                  <a:srgbClr val="0070C0"/>
                </a:solidFill>
                <a:latin typeface="Times New Roman" panose="02020603050405020304" pitchFamily="18" charset="0"/>
                <a:cs typeface="Times New Roman" panose="02020603050405020304" pitchFamily="18" charset="0"/>
              </a:rPr>
              <a:t>Em nhận soạn lẻ bài PPT lớp 2,3,4,5 các môn chủ nhiệm và Mĩ thuật Tiểu học , THCS.</a:t>
            </a:r>
            <a:endParaRPr lang="en-GB" sz="2400" b="1" dirty="0">
              <a:solidFill>
                <a:srgbClr val="0070C0"/>
              </a:solidFill>
              <a:latin typeface="Times New Roman" panose="02020603050405020304" pitchFamily="18" charset="0"/>
              <a:cs typeface="Times New Roman" panose="02020603050405020304" pitchFamily="18" charset="0"/>
            </a:endParaRPr>
          </a:p>
          <a:p>
            <a:pPr lvl="0" algn="ctr">
              <a:defRPr/>
            </a:pPr>
            <a:r>
              <a:rPr lang="en-GB" sz="3000" dirty="0">
                <a:solidFill>
                  <a:srgbClr val="FF0000"/>
                </a:solidFill>
                <a:latin typeface="Times New Roman" panose="02020603050405020304" pitchFamily="18" charset="0"/>
                <a:cs typeface="Times New Roman" panose="02020603050405020304" pitchFamily="18" charset="0"/>
              </a:rPr>
              <a:t>. </a:t>
            </a:r>
            <a:endParaRPr lang="vi-VN" sz="30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18E1576-10E8-4A26-B63C-D34C7A26C258}"/>
              </a:ext>
            </a:extLst>
          </p:cNvPr>
          <p:cNvSpPr txBox="1"/>
          <p:nvPr/>
        </p:nvSpPr>
        <p:spPr>
          <a:xfrm>
            <a:off x="719567" y="3129736"/>
            <a:ext cx="7558018" cy="1754326"/>
          </a:xfrm>
          <a:prstGeom prst="rect">
            <a:avLst/>
          </a:prstGeom>
          <a:noFill/>
        </p:spPr>
        <p:txBody>
          <a:bodyPr wrap="square" rtlCol="0">
            <a:spAutoFit/>
          </a:bodyPr>
          <a:lstStyle/>
          <a:p>
            <a:pPr algn="ctr"/>
            <a:r>
              <a:rPr lang="vi-VN" sz="3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cs typeface="Times New Roman" panose="02020603050405020304" pitchFamily="18" charset="0"/>
              </a:rPr>
              <a:t>Liên hệ: Hiền Trần</a:t>
            </a:r>
          </a:p>
          <a:p>
            <a:pPr algn="ctr"/>
            <a:r>
              <a:rPr lang="vi-VN"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ZALO</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duy</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nhất</a:t>
            </a:r>
            <a:r>
              <a:rPr lang="vi-VN"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0353095025</a:t>
            </a:r>
            <a:endPar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a:r>
              <a:rPr lang="en-US" sz="36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r>
              <a:rPr lang="en-US" sz="3600" b="1"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36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zalo</a:t>
            </a:r>
            <a:r>
              <a:rPr lang="en-US" sz="36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khác</a:t>
            </a:r>
            <a:r>
              <a:rPr lang="en-US" sz="36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đều</a:t>
            </a:r>
            <a:r>
              <a:rPr lang="en-US" sz="36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là</a:t>
            </a:r>
            <a:r>
              <a:rPr lang="en-US" sz="36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giả</a:t>
            </a:r>
            <a:r>
              <a:rPr lang="en-US" sz="36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mạo</a:t>
            </a:r>
            <a:r>
              <a:rPr lang="en-US" sz="36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p>
        </p:txBody>
      </p:sp>
      <p:pic>
        <p:nvPicPr>
          <p:cNvPr id="7"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899" y="0"/>
            <a:ext cx="1717961" cy="10347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2734" y="299217"/>
            <a:ext cx="1107977" cy="73549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4090" y="107157"/>
            <a:ext cx="1624094" cy="92756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8340" y="1"/>
            <a:ext cx="1406849" cy="1074266"/>
          </a:xfrm>
          <a:prstGeom prst="rect">
            <a:avLst/>
          </a:prstGeom>
        </p:spPr>
      </p:pic>
    </p:spTree>
    <p:extLst>
      <p:ext uri="{BB962C8B-B14F-4D97-AF65-F5344CB8AC3E}">
        <p14:creationId xmlns:p14="http://schemas.microsoft.com/office/powerpoint/2010/main" val="13131420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44904820">
            <a:hlinkClick r:id="" action="ppaction://media"/>
            <a:extLst>
              <a:ext uri="{FF2B5EF4-FFF2-40B4-BE49-F238E27FC236}">
                <a16:creationId xmlns:a16="http://schemas.microsoft.com/office/drawing/2014/main" id="{E2163292-0598-4FED-9ED5-595C7E59AAD4}"/>
              </a:ext>
            </a:extLst>
          </p:cNvPr>
          <p:cNvPicPr>
            <a:picLocks noChangeAspect="1"/>
          </p:cNvPicPr>
          <p:nvPr>
            <a:videoFile r:link="rId1"/>
            <p:extLst>
              <p:ext uri="{DAA4B4D4-6D71-4841-9C94-3DE7FCFB9230}">
                <p14:media xmlns:p14="http://schemas.microsoft.com/office/powerpoint/2010/main" r:embed="rId2">
                  <p14:trim st="2904"/>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63239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60176690-636B-4EFD-9BF5-67F0309E00F8}"/>
              </a:ext>
            </a:extLst>
          </p:cNvPr>
          <p:cNvSpPr/>
          <p:nvPr/>
        </p:nvSpPr>
        <p:spPr>
          <a:xfrm>
            <a:off x="1" y="0"/>
            <a:ext cx="9144000" cy="51435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2"/>
            <a:stretch>
              <a:fillRect/>
            </a:stretch>
          </a:blipFill>
        </p:spPr>
      </p:sp>
      <p:sp>
        <p:nvSpPr>
          <p:cNvPr id="21" name="Rectangle: Rounded Corners 1">
            <a:extLst>
              <a:ext uri="{FF2B5EF4-FFF2-40B4-BE49-F238E27FC236}">
                <a16:creationId xmlns:a16="http://schemas.microsoft.com/office/drawing/2014/main" id="{E4B24D6A-D223-4AE1-8A9E-04BE20CCCD28}"/>
              </a:ext>
            </a:extLst>
          </p:cNvPr>
          <p:cNvSpPr/>
          <p:nvPr/>
        </p:nvSpPr>
        <p:spPr>
          <a:xfrm>
            <a:off x="1799796" y="743854"/>
            <a:ext cx="4776368" cy="309694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5" name="Freeform 3">
            <a:extLst>
              <a:ext uri="{FF2B5EF4-FFF2-40B4-BE49-F238E27FC236}">
                <a16:creationId xmlns:a16="http://schemas.microsoft.com/office/drawing/2014/main" id="{0A530B3F-C5EC-411B-9251-16F7E2C65FC8}"/>
              </a:ext>
            </a:extLst>
          </p:cNvPr>
          <p:cNvSpPr/>
          <p:nvPr/>
        </p:nvSpPr>
        <p:spPr>
          <a:xfrm>
            <a:off x="1620448" y="416989"/>
            <a:ext cx="1385798" cy="1048401"/>
          </a:xfrm>
          <a:custGeom>
            <a:avLst/>
            <a:gdLst/>
            <a:ahLst/>
            <a:cxnLst/>
            <a:rect l="l" t="t" r="r" b="b"/>
            <a:pathLst>
              <a:path w="2873940" h="2126716">
                <a:moveTo>
                  <a:pt x="0" y="0"/>
                </a:moveTo>
                <a:lnTo>
                  <a:pt x="2873940" y="0"/>
                </a:lnTo>
                <a:lnTo>
                  <a:pt x="2873940" y="2126715"/>
                </a:lnTo>
                <a:lnTo>
                  <a:pt x="0" y="21267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Freeform 6">
            <a:extLst>
              <a:ext uri="{FF2B5EF4-FFF2-40B4-BE49-F238E27FC236}">
                <a16:creationId xmlns:a16="http://schemas.microsoft.com/office/drawing/2014/main" id="{26490714-C756-46DD-BF01-1067A031A259}"/>
              </a:ext>
            </a:extLst>
          </p:cNvPr>
          <p:cNvSpPr/>
          <p:nvPr/>
        </p:nvSpPr>
        <p:spPr>
          <a:xfrm>
            <a:off x="6392258" y="1799908"/>
            <a:ext cx="1432594" cy="3238628"/>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12">
            <a:extLst>
              <a:ext uri="{FF2B5EF4-FFF2-40B4-BE49-F238E27FC236}">
                <a16:creationId xmlns:a16="http://schemas.microsoft.com/office/drawing/2014/main" id="{65A3BD42-1686-4CF9-85F0-D3CDFB8F7EEE}"/>
              </a:ext>
            </a:extLst>
          </p:cNvPr>
          <p:cNvSpPr/>
          <p:nvPr/>
        </p:nvSpPr>
        <p:spPr>
          <a:xfrm>
            <a:off x="187854" y="2138932"/>
            <a:ext cx="1748993" cy="2899604"/>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4" name="TextBox 23">
            <a:extLst>
              <a:ext uri="{FF2B5EF4-FFF2-40B4-BE49-F238E27FC236}">
                <a16:creationId xmlns:a16="http://schemas.microsoft.com/office/drawing/2014/main" id="{EEA441C1-A596-42E5-BB71-76ACF5844E46}"/>
              </a:ext>
            </a:extLst>
          </p:cNvPr>
          <p:cNvSpPr txBox="1"/>
          <p:nvPr/>
        </p:nvSpPr>
        <p:spPr>
          <a:xfrm>
            <a:off x="337752" y="2300459"/>
            <a:ext cx="7935834" cy="1683537"/>
          </a:xfrm>
          <a:prstGeom prst="rect">
            <a:avLst/>
          </a:prstGeom>
          <a:noFill/>
        </p:spPr>
        <p:txBody>
          <a:bodyPr wrap="square" rtlCol="0">
            <a:prstTxWarp prst="textArchUp">
              <a:avLst/>
            </a:prstTxWarp>
            <a:spAutoFit/>
          </a:bodyPr>
          <a:lstStyle/>
          <a:p>
            <a:pPr marL="571500" marR="0" lvl="0" indent="-571500" algn="ctr" defTabSz="914400" rtl="0" eaLnBrk="1" fontAlgn="auto" latinLnBrk="0" hangingPunct="1">
              <a:lnSpc>
                <a:spcPct val="120000"/>
              </a:lnSpc>
              <a:spcBef>
                <a:spcPts val="0"/>
              </a:spcBef>
              <a:spcAft>
                <a:spcPts val="0"/>
              </a:spcAft>
              <a:buClr>
                <a:srgbClr val="000000"/>
              </a:buClr>
              <a:buSzTx/>
              <a:buFont typeface="SVN-ARCO Typography" panose="020B0603050302020204" pitchFamily="34" charset="2"/>
              <a:buChar char="T"/>
              <a:tabLst/>
              <a:defRPr/>
            </a:pPr>
            <a:r>
              <a:rPr kumimoji="0" lang="en-US" sz="54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Times New Roman" panose="02020603050405020304" pitchFamily="18" charset="0"/>
                <a:cs typeface="Times New Roman" panose="02020603050405020304" pitchFamily="18" charset="0"/>
                <a:sym typeface="Arial"/>
              </a:rPr>
              <a:t>KHÁM PHÁ</a:t>
            </a:r>
            <a:endParaRPr kumimoji="0" lang="vi-VN" sz="54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Times New Roman" panose="02020603050405020304" pitchFamily="18" charset="0"/>
              <a:cs typeface="Times New Roman" panose="02020603050405020304" pitchFamily="18" charset="0"/>
              <a:sym typeface="Arial"/>
            </a:endParaRPr>
          </a:p>
        </p:txBody>
      </p:sp>
      <p:sp>
        <p:nvSpPr>
          <p:cNvPr id="18" name="Freeform 4">
            <a:extLst>
              <a:ext uri="{FF2B5EF4-FFF2-40B4-BE49-F238E27FC236}">
                <a16:creationId xmlns:a16="http://schemas.microsoft.com/office/drawing/2014/main" id="{7046DEC1-834D-48EF-BAE9-7A9E6C24100C}"/>
              </a:ext>
            </a:extLst>
          </p:cNvPr>
          <p:cNvSpPr/>
          <p:nvPr/>
        </p:nvSpPr>
        <p:spPr>
          <a:xfrm>
            <a:off x="5189238" y="3247192"/>
            <a:ext cx="1432594" cy="1105377"/>
          </a:xfrm>
          <a:custGeom>
            <a:avLst/>
            <a:gdLst/>
            <a:ahLst/>
            <a:cxnLst/>
            <a:rect l="l" t="t" r="r" b="b"/>
            <a:pathLst>
              <a:path w="3336086" h="2482139">
                <a:moveTo>
                  <a:pt x="0" y="0"/>
                </a:moveTo>
                <a:lnTo>
                  <a:pt x="3336086" y="0"/>
                </a:lnTo>
                <a:lnTo>
                  <a:pt x="3336086" y="2482139"/>
                </a:lnTo>
                <a:lnTo>
                  <a:pt x="0" y="24821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2438780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2" name="Mặt trăng cách Trái Đất bao xa- #vutru #hanhtinh #khonggi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1413" y="451907"/>
            <a:ext cx="7563368" cy="3934792"/>
          </a:xfrm>
          <a:prstGeom prst="rect">
            <a:avLst/>
          </a:prstGeom>
        </p:spPr>
      </p:pic>
    </p:spTree>
    <p:extLst>
      <p:ext uri="{BB962C8B-B14F-4D97-AF65-F5344CB8AC3E}">
        <p14:creationId xmlns:p14="http://schemas.microsoft.com/office/powerpoint/2010/main" val="27566883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39568"/>
            <a:ext cx="8538210" cy="44646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B131DD5-8F73-4D61-9DFC-ACA78EF7553E}"/>
              </a:ext>
            </a:extLst>
          </p:cNvPr>
          <p:cNvSpPr/>
          <p:nvPr/>
        </p:nvSpPr>
        <p:spPr>
          <a:xfrm>
            <a:off x="184232" y="345026"/>
            <a:ext cx="8538210" cy="954107"/>
          </a:xfrm>
          <a:prstGeom prst="rect">
            <a:avLst/>
          </a:prstGeom>
        </p:spPr>
        <p:txBody>
          <a:bodyPr wrap="square">
            <a:spAutoFit/>
          </a:bodyPr>
          <a:lstStyle/>
          <a:p>
            <a:pPr algn="ctr"/>
            <a:r>
              <a:rPr lang="en-US" b="1" dirty="0" smtClean="0"/>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tiếng</a:t>
            </a:r>
            <a:endParaRPr lang="en-US" sz="2800" dirty="0">
              <a:latin typeface="Times New Roman" panose="02020603050405020304" pitchFamily="18" charset="0"/>
              <a:cs typeface="Times New Roman" panose="02020603050405020304" pitchFamily="18" charset="0"/>
            </a:endParaRPr>
          </a:p>
          <a:p>
            <a:pPr algn="ctr"/>
            <a:endParaRPr lang="vi-VN" sz="2800" b="1" i="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B131DD5-8F73-4D61-9DFC-ACA78EF7553E}"/>
              </a:ext>
            </a:extLst>
          </p:cNvPr>
          <p:cNvSpPr/>
          <p:nvPr/>
        </p:nvSpPr>
        <p:spPr>
          <a:xfrm>
            <a:off x="449826" y="822079"/>
            <a:ext cx="8538210" cy="3539430"/>
          </a:xfrm>
          <a:prstGeom prst="rect">
            <a:avLst/>
          </a:prstGeom>
        </p:spPr>
        <p:txBody>
          <a:bodyPr wrap="square">
            <a:spAutoFit/>
          </a:bodyPr>
          <a:lstStyle/>
          <a:p>
            <a:r>
              <a:rPr lang="en-US" b="1" dirty="0" smtClean="0"/>
              <a:t>                                                    </a:t>
            </a:r>
            <a:r>
              <a:rPr lang="vi-VN" sz="1600" b="1" dirty="0" smtClean="0">
                <a:latin typeface="Times New Roman" panose="02020603050405020304" pitchFamily="18" charset="0"/>
                <a:cs typeface="Times New Roman" panose="02020603050405020304" pitchFamily="18" charset="0"/>
              </a:rPr>
              <a:t>Bạn </a:t>
            </a:r>
            <a:r>
              <a:rPr lang="vi-VN" sz="1600" b="1" dirty="0">
                <a:latin typeface="Times New Roman" panose="02020603050405020304" pitchFamily="18" charset="0"/>
                <a:cs typeface="Times New Roman" panose="02020603050405020304" pitchFamily="18" charset="0"/>
              </a:rPr>
              <a:t>muốn lên Mặt Trăng?</a:t>
            </a:r>
            <a:endParaRPr lang="vi-VN"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      </a:t>
            </a:r>
            <a:r>
              <a:rPr lang="vi-VN" sz="1600" dirty="0" smtClean="0">
                <a:latin typeface="Times New Roman" panose="02020603050405020304" pitchFamily="18" charset="0"/>
                <a:cs typeface="Times New Roman" panose="02020603050405020304" pitchFamily="18" charset="0"/>
              </a:rPr>
              <a:t>Mặt </a:t>
            </a:r>
            <a:r>
              <a:rPr lang="vi-VN" sz="1600" dirty="0">
                <a:latin typeface="Times New Roman" panose="02020603050405020304" pitchFamily="18" charset="0"/>
                <a:cs typeface="Times New Roman" panose="02020603050405020304" pitchFamily="18" charset="0"/>
              </a:rPr>
              <a:t>Trăng xa hơn rất nhiều so với chúng ta tưởng. Đi bộ sẽ mất 100 năm. Bay bằng khí cầu: 2 năm rưỡi. Ngồi tàu hoả cao tốc: 55 ngày. Đi bằng máy bay phản lực: cần nửa tháng.</a:t>
            </a:r>
          </a:p>
          <a:p>
            <a:r>
              <a:rPr lang="vi-VN" sz="1600" dirty="0">
                <a:latin typeface="Times New Roman" panose="02020603050405020304" pitchFamily="18" charset="0"/>
                <a:cs typeface="Times New Roman" panose="02020603050405020304" pitchFamily="18" charset="0"/>
              </a:rPr>
              <a:t>Tính ra, đi máy bay là nhanh nhất. Vậy thì chúng mình lên máy bay và xuất phát thôi. Nhưng sao không rời khỏi Trái Đất được nhỉ? Thật tiếc là máy bay chỉ có thể bay tới độ cao 30 ki-lô-mét </a:t>
            </a:r>
            <a:r>
              <a:rPr lang="vi-VN" sz="1600" i="1" dirty="0">
                <a:latin typeface="Times New Roman" panose="02020603050405020304" pitchFamily="18" charset="0"/>
                <a:cs typeface="Times New Roman" panose="02020603050405020304" pitchFamily="18" charset="0"/>
              </a:rPr>
              <a:t>–</a:t>
            </a:r>
            <a:r>
              <a:rPr lang="vi-VN" sz="1600" dirty="0">
                <a:latin typeface="Times New Roman" panose="02020603050405020304" pitchFamily="18" charset="0"/>
                <a:cs typeface="Times New Roman" panose="02020603050405020304" pitchFamily="18" charset="0"/>
              </a:rPr>
              <a:t> nơi còn đủ không khí. Sức hút của Trái Đất cũng là nguyên nhân khiến máy bay không thể bay cao hơn.</a:t>
            </a:r>
          </a:p>
          <a:p>
            <a:r>
              <a:rPr lang="vi-VN" sz="1600" dirty="0">
                <a:latin typeface="Times New Roman" panose="02020603050405020304" pitchFamily="18" charset="0"/>
                <a:cs typeface="Times New Roman" panose="02020603050405020304" pitchFamily="18" charset="0"/>
              </a:rPr>
              <a:t>Để bay đến Mặt Trăng, cần một phương tiện có thể hoạt động ở cả những nơi không có không khí và thắng được sức hút của Trái Đất. Con người đã sáng tạo ra phương tiện đó: tên lửa. Tên lửa nặng gần 3.000 tấn, cao hơn 100 mét và có đường kính hơn 10 mét. Cổng kềnh như vậy nhưng với tốc độ 11,2 ki-lô-mét/ giây, tên lửa có thể đưa tàu vũ trụ tới Mặt Trăng. Dù tính cả một đêm nghỉ lại Mặt Trăng, bạn chỉ mất 8 ngày để đi và về. Bạn đã sẵn sàng chưa? Hãy rèn luyện sức khoẻ để chuẩn bị lên đường nhé!</a:t>
            </a:r>
          </a:p>
          <a:p>
            <a:pPr algn="r"/>
            <a:r>
              <a:rPr lang="vi-VN" sz="1600" b="1" i="1" dirty="0">
                <a:solidFill>
                  <a:schemeClr val="accent4">
                    <a:lumMod val="75000"/>
                  </a:schemeClr>
                </a:solidFill>
                <a:latin typeface="Times New Roman" panose="02020603050405020304" pitchFamily="18" charset="0"/>
                <a:cs typeface="Times New Roman" panose="02020603050405020304" pitchFamily="18" charset="0"/>
              </a:rPr>
              <a:t>Theo MÁT-SƯ-Ô-CA TÔ-RƯ (Trần Bảo Ngọc dịch)</a:t>
            </a:r>
          </a:p>
          <a:p>
            <a:pPr algn="ctr"/>
            <a:r>
              <a:rPr lang="en-US" sz="1600" b="1" dirty="0" smtClean="0">
                <a:latin typeface="Times New Roman" panose="02020603050405020304" pitchFamily="18" charset="0"/>
                <a:cs typeface="Times New Roman" panose="02020603050405020304" pitchFamily="18" charset="0"/>
              </a:rPr>
              <a:t>.</a:t>
            </a:r>
            <a:endParaRPr lang="vi-VN" sz="1600" b="1" i="1"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9" name="Rectangle: Rounded Corners 21">
            <a:extLst>
              <a:ext uri="{FF2B5EF4-FFF2-40B4-BE49-F238E27FC236}">
                <a16:creationId xmlns:a16="http://schemas.microsoft.com/office/drawing/2014/main" id="{84078DD9-44DC-398D-7D15-12E7DFF9EF9D}"/>
              </a:ext>
            </a:extLst>
          </p:cNvPr>
          <p:cNvSpPr/>
          <p:nvPr/>
        </p:nvSpPr>
        <p:spPr>
          <a:xfrm>
            <a:off x="122830" y="253219"/>
            <a:ext cx="8894929" cy="4713318"/>
          </a:xfrm>
          <a:prstGeom prst="roundRect">
            <a:avLst>
              <a:gd name="adj" fmla="val 11589"/>
            </a:avLst>
          </a:prstGeom>
          <a:solidFill>
            <a:schemeClr val="tx2">
              <a:lumMod val="40000"/>
              <a:lumOff val="60000"/>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grpSp>
        <p:nvGrpSpPr>
          <p:cNvPr id="2" name="Group 1">
            <a:extLst>
              <a:ext uri="{FF2B5EF4-FFF2-40B4-BE49-F238E27FC236}">
                <a16:creationId xmlns:a16="http://schemas.microsoft.com/office/drawing/2014/main" id="{4052643D-4A0D-9A81-0169-4DC6B3142C7D}"/>
              </a:ext>
            </a:extLst>
          </p:cNvPr>
          <p:cNvGrpSpPr/>
          <p:nvPr/>
        </p:nvGrpSpPr>
        <p:grpSpPr>
          <a:xfrm>
            <a:off x="3009778" y="796361"/>
            <a:ext cx="3186923" cy="1195577"/>
            <a:chOff x="2114281" y="84206"/>
            <a:chExt cx="7265378" cy="1594103"/>
          </a:xfrm>
        </p:grpSpPr>
        <p:sp>
          <p:nvSpPr>
            <p:cNvPr id="3" name="TextBox 2">
              <a:extLst>
                <a:ext uri="{FF2B5EF4-FFF2-40B4-BE49-F238E27FC236}">
                  <a16:creationId xmlns:a16="http://schemas.microsoft.com/office/drawing/2014/main" id="{04AA8A61-2399-8576-4E58-DAB213BB81CB}"/>
                </a:ext>
              </a:extLst>
            </p:cNvPr>
            <p:cNvSpPr txBox="1"/>
            <p:nvPr/>
          </p:nvSpPr>
          <p:spPr>
            <a:xfrm>
              <a:off x="2114282" y="108649"/>
              <a:ext cx="7265377" cy="1569660"/>
            </a:xfrm>
            <a:prstGeom prst="rect">
              <a:avLst/>
            </a:prstGeom>
            <a:noFill/>
          </p:spPr>
          <p:txBody>
            <a:bodyPr wrap="square">
              <a:prstTxWarp prst="textArchUp">
                <a:avLst/>
              </a:prstTxWarp>
              <a:spAutoFit/>
            </a:bodyPr>
            <a:lstStyle/>
            <a:p>
              <a:pPr algn="ctr"/>
              <a:r>
                <a:rPr lang="en-US" sz="7200" b="1"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7200" b="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72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4" name="TextBox 3">
              <a:extLst>
                <a:ext uri="{FF2B5EF4-FFF2-40B4-BE49-F238E27FC236}">
                  <a16:creationId xmlns:a16="http://schemas.microsoft.com/office/drawing/2014/main" id="{C089947B-2485-2D4A-4AA4-7C0987C1EFA8}"/>
                </a:ext>
              </a:extLst>
            </p:cNvPr>
            <p:cNvSpPr txBox="1"/>
            <p:nvPr/>
          </p:nvSpPr>
          <p:spPr>
            <a:xfrm>
              <a:off x="2114281" y="84206"/>
              <a:ext cx="7265378" cy="1569660"/>
            </a:xfrm>
            <a:prstGeom prst="rect">
              <a:avLst/>
            </a:prstGeom>
            <a:noFill/>
          </p:spPr>
          <p:txBody>
            <a:bodyPr wrap="square">
              <a:prstTxWarp prst="textArchUp">
                <a:avLst/>
              </a:prstTxWarp>
              <a:spAutoFit/>
            </a:bodyPr>
            <a:lstStyle/>
            <a:p>
              <a:pPr algn="ctr"/>
              <a:r>
                <a:rPr lang="en-US" sz="7200" b="1" err="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7200" b="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7200" b="1" dirty="0">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5" name="Picture 18">
            <a:extLst>
              <a:ext uri="{FF2B5EF4-FFF2-40B4-BE49-F238E27FC236}">
                <a16:creationId xmlns:a16="http://schemas.microsoft.com/office/drawing/2014/main" id="{E2C484F6-C652-2EAF-77ED-F86E5502B073}"/>
              </a:ext>
            </a:extLst>
          </p:cNvPr>
          <p:cNvPicPr>
            <a:picLocks noChangeAspect="1"/>
          </p:cNvPicPr>
          <p:nvPr/>
        </p:nvPicPr>
        <p:blipFill>
          <a:blip r:embed="rId3"/>
          <a:stretch>
            <a:fillRect/>
          </a:stretch>
        </p:blipFill>
        <p:spPr>
          <a:xfrm>
            <a:off x="488032" y="326461"/>
            <a:ext cx="2438400" cy="939800"/>
          </a:xfrm>
          <a:prstGeom prst="rect">
            <a:avLst/>
          </a:prstGeom>
        </p:spPr>
      </p:pic>
      <p:pic>
        <p:nvPicPr>
          <p:cNvPr id="6" name="Picture 19">
            <a:extLst>
              <a:ext uri="{FF2B5EF4-FFF2-40B4-BE49-F238E27FC236}">
                <a16:creationId xmlns:a16="http://schemas.microsoft.com/office/drawing/2014/main" id="{AFC2E59A-C409-D9BE-E252-96A717ECD917}"/>
              </a:ext>
            </a:extLst>
          </p:cNvPr>
          <p:cNvPicPr>
            <a:picLocks noChangeAspect="1"/>
          </p:cNvPicPr>
          <p:nvPr/>
        </p:nvPicPr>
        <p:blipFill>
          <a:blip r:embed="rId3"/>
          <a:stretch>
            <a:fillRect/>
          </a:stretch>
        </p:blipFill>
        <p:spPr>
          <a:xfrm flipH="1" flipV="1">
            <a:off x="6242429" y="561349"/>
            <a:ext cx="2438400" cy="939800"/>
          </a:xfrm>
          <a:prstGeom prst="rect">
            <a:avLst/>
          </a:prstGeom>
        </p:spPr>
      </p:pic>
      <p:pic>
        <p:nvPicPr>
          <p:cNvPr id="7" name="Picture 36">
            <a:extLst>
              <a:ext uri="{FF2B5EF4-FFF2-40B4-BE49-F238E27FC236}">
                <a16:creationId xmlns:a16="http://schemas.microsoft.com/office/drawing/2014/main" id="{47DAC864-3C3C-3051-940F-E1E013A384F9}"/>
              </a:ext>
            </a:extLst>
          </p:cNvPr>
          <p:cNvPicPr>
            <a:picLocks noChangeAspect="1"/>
          </p:cNvPicPr>
          <p:nvPr/>
        </p:nvPicPr>
        <p:blipFill>
          <a:blip r:embed="rId4"/>
          <a:srcRect/>
          <a:stretch>
            <a:fillRect/>
          </a:stretch>
        </p:blipFill>
        <p:spPr>
          <a:xfrm>
            <a:off x="6123847" y="986375"/>
            <a:ext cx="2388264" cy="3695573"/>
          </a:xfrm>
          <a:prstGeom prst="rect">
            <a:avLst/>
          </a:prstGeom>
        </p:spPr>
      </p:pic>
      <p:grpSp>
        <p:nvGrpSpPr>
          <p:cNvPr id="8" name="Group 5">
            <a:extLst>
              <a:ext uri="{FF2B5EF4-FFF2-40B4-BE49-F238E27FC236}">
                <a16:creationId xmlns:a16="http://schemas.microsoft.com/office/drawing/2014/main" id="{DE5938F0-A4B8-7DB5-BD16-D3140CE159F9}"/>
              </a:ext>
            </a:extLst>
          </p:cNvPr>
          <p:cNvGrpSpPr/>
          <p:nvPr/>
        </p:nvGrpSpPr>
        <p:grpSpPr>
          <a:xfrm>
            <a:off x="517579" y="1592589"/>
            <a:ext cx="2379306" cy="1227071"/>
            <a:chOff x="139959" y="1387023"/>
            <a:chExt cx="3172408" cy="1636095"/>
          </a:xfrm>
        </p:grpSpPr>
        <p:sp>
          <p:nvSpPr>
            <p:cNvPr id="10" name="Rectangle: Rounded Corners 14">
              <a:extLst>
                <a:ext uri="{FF2B5EF4-FFF2-40B4-BE49-F238E27FC236}">
                  <a16:creationId xmlns:a16="http://schemas.microsoft.com/office/drawing/2014/main" id="{A5835A0A-A6DF-50E1-0390-266F2B031537}"/>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UTM Duepuntozero" panose="02040603050506020204" pitchFamily="18" charset="0"/>
                </a:rPr>
                <a:t>Mắt</a:t>
              </a:r>
              <a:r>
                <a:rPr lang="en-US" sz="3600" b="1" dirty="0">
                  <a:solidFill>
                    <a:srgbClr val="002060"/>
                  </a:solidFill>
                  <a:latin typeface="UTM Duepuntozero" panose="02040603050506020204" pitchFamily="18" charset="0"/>
                </a:rPr>
                <a:t> </a:t>
              </a:r>
              <a:r>
                <a:rPr lang="en-US" sz="3600" b="1" dirty="0" err="1">
                  <a:solidFill>
                    <a:srgbClr val="002060"/>
                  </a:solidFill>
                  <a:latin typeface="UTM Duepuntozero" panose="02040603050506020204" pitchFamily="18" charset="0"/>
                </a:rPr>
                <a:t>dõi</a:t>
              </a:r>
              <a:endParaRPr lang="en-US" sz="3600" b="1" dirty="0">
                <a:solidFill>
                  <a:srgbClr val="002060"/>
                </a:solidFill>
                <a:latin typeface="UTM Duepuntozero" panose="02040603050506020204" pitchFamily="18" charset="0"/>
              </a:endParaRPr>
            </a:p>
          </p:txBody>
        </p:sp>
        <p:pic>
          <p:nvPicPr>
            <p:cNvPr id="11" name="Picture 10">
              <a:extLst>
                <a:ext uri="{FF2B5EF4-FFF2-40B4-BE49-F238E27FC236}">
                  <a16:creationId xmlns:a16="http://schemas.microsoft.com/office/drawing/2014/main" id="{B6C8D07E-BC55-B52E-C9DD-36E9A4DC0CE2}"/>
                </a:ext>
              </a:extLst>
            </p:cNvPr>
            <p:cNvPicPr>
              <a:picLocks noChangeAspect="1"/>
            </p:cNvPicPr>
            <p:nvPr/>
          </p:nvPicPr>
          <p:blipFill>
            <a:blip r:embed="rId5"/>
            <a:stretch>
              <a:fillRect/>
            </a:stretch>
          </p:blipFill>
          <p:spPr>
            <a:xfrm>
              <a:off x="139959" y="1387023"/>
              <a:ext cx="947057" cy="947057"/>
            </a:xfrm>
            <a:prstGeom prst="rect">
              <a:avLst/>
            </a:prstGeom>
          </p:spPr>
        </p:pic>
      </p:grpSp>
      <p:grpSp>
        <p:nvGrpSpPr>
          <p:cNvPr id="12" name="Group 11">
            <a:extLst>
              <a:ext uri="{FF2B5EF4-FFF2-40B4-BE49-F238E27FC236}">
                <a16:creationId xmlns:a16="http://schemas.microsoft.com/office/drawing/2014/main" id="{18498E91-C7F6-68FA-C513-235CCD2F042F}"/>
              </a:ext>
            </a:extLst>
          </p:cNvPr>
          <p:cNvGrpSpPr/>
          <p:nvPr/>
        </p:nvGrpSpPr>
        <p:grpSpPr>
          <a:xfrm>
            <a:off x="3444010" y="1664568"/>
            <a:ext cx="2548076" cy="1169594"/>
            <a:chOff x="4424729" y="3902060"/>
            <a:chExt cx="3397434" cy="1559458"/>
          </a:xfrm>
        </p:grpSpPr>
        <p:sp>
          <p:nvSpPr>
            <p:cNvPr id="13" name="Rectangle: Rounded Corners 20">
              <a:extLst>
                <a:ext uri="{FF2B5EF4-FFF2-40B4-BE49-F238E27FC236}">
                  <a16:creationId xmlns:a16="http://schemas.microsoft.com/office/drawing/2014/main" id="{13B65E70-39A4-152B-BE7A-CA02E272ED67}"/>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UTM Duepuntozero" panose="02040603050506020204" pitchFamily="18" charset="0"/>
                </a:rPr>
                <a:t>Tai </a:t>
              </a:r>
              <a:r>
                <a:rPr lang="en-US" sz="3600" b="1" dirty="0" err="1">
                  <a:solidFill>
                    <a:srgbClr val="002060"/>
                  </a:solidFill>
                  <a:latin typeface="UTM Duepuntozero" panose="02040603050506020204" pitchFamily="18" charset="0"/>
                </a:rPr>
                <a:t>nghe</a:t>
              </a:r>
              <a:endParaRPr lang="en-US" sz="3600" b="1" dirty="0">
                <a:solidFill>
                  <a:srgbClr val="002060"/>
                </a:solidFill>
                <a:latin typeface="UTM Duepuntozero" panose="02040603050506020204" pitchFamily="18" charset="0"/>
              </a:endParaRPr>
            </a:p>
          </p:txBody>
        </p:sp>
        <p:pic>
          <p:nvPicPr>
            <p:cNvPr id="14" name="Picture 13">
              <a:extLst>
                <a:ext uri="{FF2B5EF4-FFF2-40B4-BE49-F238E27FC236}">
                  <a16:creationId xmlns:a16="http://schemas.microsoft.com/office/drawing/2014/main" id="{481DF42F-8A50-6601-6DF5-89B619ED10B1}"/>
                </a:ext>
              </a:extLst>
            </p:cNvPr>
            <p:cNvPicPr>
              <a:picLocks noChangeAspect="1"/>
            </p:cNvPicPr>
            <p:nvPr/>
          </p:nvPicPr>
          <p:blipFill>
            <a:blip r:embed="rId6"/>
            <a:stretch>
              <a:fillRect/>
            </a:stretch>
          </p:blipFill>
          <p:spPr>
            <a:xfrm>
              <a:off x="4424729" y="3902060"/>
              <a:ext cx="1083597" cy="1083597"/>
            </a:xfrm>
            <a:prstGeom prst="rect">
              <a:avLst/>
            </a:prstGeom>
          </p:spPr>
        </p:pic>
      </p:grpSp>
      <p:grpSp>
        <p:nvGrpSpPr>
          <p:cNvPr id="16" name="Group 14">
            <a:extLst>
              <a:ext uri="{FF2B5EF4-FFF2-40B4-BE49-F238E27FC236}">
                <a16:creationId xmlns:a16="http://schemas.microsoft.com/office/drawing/2014/main" id="{62096D37-4681-C107-26B7-449CB5A4284B}"/>
              </a:ext>
            </a:extLst>
          </p:cNvPr>
          <p:cNvGrpSpPr/>
          <p:nvPr/>
        </p:nvGrpSpPr>
        <p:grpSpPr>
          <a:xfrm>
            <a:off x="1826021" y="3241510"/>
            <a:ext cx="2496873" cy="1028759"/>
            <a:chOff x="8110962" y="1828720"/>
            <a:chExt cx="3329164" cy="1371679"/>
          </a:xfrm>
        </p:grpSpPr>
        <p:sp>
          <p:nvSpPr>
            <p:cNvPr id="17" name="Rectangle: Rounded Corners 26">
              <a:extLst>
                <a:ext uri="{FF2B5EF4-FFF2-40B4-BE49-F238E27FC236}">
                  <a16:creationId xmlns:a16="http://schemas.microsoft.com/office/drawing/2014/main" id="{E4B9D8D3-B08B-04B5-AF8A-8F8AFBDF0EF2}"/>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UTM Duepuntozero" panose="02040603050506020204" pitchFamily="18" charset="0"/>
                </a:rPr>
                <a:t>Tay </a:t>
              </a:r>
              <a:r>
                <a:rPr lang="en-US" sz="3600" b="1" dirty="0" err="1">
                  <a:solidFill>
                    <a:srgbClr val="002060"/>
                  </a:solidFill>
                  <a:latin typeface="UTM Duepuntozero" panose="02040603050506020204" pitchFamily="18" charset="0"/>
                </a:rPr>
                <a:t>dò</a:t>
              </a:r>
              <a:endParaRPr lang="en-US" sz="3600" b="1" dirty="0">
                <a:solidFill>
                  <a:srgbClr val="002060"/>
                </a:solidFill>
                <a:latin typeface="UTM Duepuntozero" panose="02040603050506020204" pitchFamily="18" charset="0"/>
              </a:endParaRPr>
            </a:p>
          </p:txBody>
        </p:sp>
        <p:pic>
          <p:nvPicPr>
            <p:cNvPr id="18" name="Picture 16">
              <a:extLst>
                <a:ext uri="{FF2B5EF4-FFF2-40B4-BE49-F238E27FC236}">
                  <a16:creationId xmlns:a16="http://schemas.microsoft.com/office/drawing/2014/main" id="{2527EACF-1283-1C5A-14E3-AAD2A5CAEC9D}"/>
                </a:ext>
              </a:extLst>
            </p:cNvPr>
            <p:cNvPicPr>
              <a:picLocks noChangeAspect="1"/>
            </p:cNvPicPr>
            <p:nvPr/>
          </p:nvPicPr>
          <p:blipFill>
            <a:blip r:embed="rId7"/>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025063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6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14:bounceEnd="66000">
                                          <p:cBhvr additive="base">
                                            <p:cTn id="16"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14:bounceEnd="66000">
                                          <p:cBhvr additive="base">
                                            <p:cTn id="21"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ppt_x"/>
                                              </p:val>
                                            </p:tav>
                                            <p:tav tm="100000">
                                              <p:val>
                                                <p:strVal val="#ppt_x"/>
                                              </p:val>
                                            </p:tav>
                                          </p:tavLst>
                                        </p:anim>
                                        <p:anim calcmode="lin" valueType="num">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9"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sp>
        <p:nvSpPr>
          <p:cNvPr id="24" name="Rectangle: Rounded Corners 15">
            <a:extLst>
              <a:ext uri="{FF2B5EF4-FFF2-40B4-BE49-F238E27FC236}">
                <a16:creationId xmlns:a16="http://schemas.microsoft.com/office/drawing/2014/main" id="{7A0731CB-027C-DC84-A65E-DF646AB88119}"/>
              </a:ext>
            </a:extLst>
          </p:cNvPr>
          <p:cNvSpPr/>
          <p:nvPr/>
        </p:nvSpPr>
        <p:spPr>
          <a:xfrm>
            <a:off x="272143" y="283028"/>
            <a:ext cx="8519972" cy="4405929"/>
          </a:xfrm>
          <a:prstGeom prst="roundRect">
            <a:avLst/>
          </a:prstGeom>
          <a:solidFill>
            <a:schemeClr val="tx1">
              <a:lumMod val="20000"/>
              <a:lumOff val="80000"/>
            </a:schemeClr>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grpSp>
        <p:nvGrpSpPr>
          <p:cNvPr id="8" name="Group 13">
            <a:extLst>
              <a:ext uri="{FF2B5EF4-FFF2-40B4-BE49-F238E27FC236}">
                <a16:creationId xmlns:a16="http://schemas.microsoft.com/office/drawing/2014/main" id="{A0E06B5A-294A-B3BE-D61C-F84F438EC875}"/>
              </a:ext>
            </a:extLst>
          </p:cNvPr>
          <p:cNvGrpSpPr/>
          <p:nvPr/>
        </p:nvGrpSpPr>
        <p:grpSpPr>
          <a:xfrm>
            <a:off x="806512" y="462341"/>
            <a:ext cx="7530976" cy="863157"/>
            <a:chOff x="1575311" y="446027"/>
            <a:chExt cx="11171227" cy="1150876"/>
          </a:xfrm>
        </p:grpSpPr>
        <p:sp>
          <p:nvSpPr>
            <p:cNvPr id="9" name="TextBox 8">
              <a:extLst>
                <a:ext uri="{FF2B5EF4-FFF2-40B4-BE49-F238E27FC236}">
                  <a16:creationId xmlns:a16="http://schemas.microsoft.com/office/drawing/2014/main" id="{49D6E1D7-5B2A-1BAE-DEA8-445919E56DED}"/>
                </a:ext>
              </a:extLst>
            </p:cNvPr>
            <p:cNvSpPr txBox="1"/>
            <p:nvPr/>
          </p:nvSpPr>
          <p:spPr>
            <a:xfrm>
              <a:off x="1575311" y="446027"/>
              <a:ext cx="11171227" cy="1046440"/>
            </a:xfrm>
            <a:prstGeom prst="rect">
              <a:avLst/>
            </a:prstGeom>
            <a:noFill/>
          </p:spPr>
          <p:txBody>
            <a:bodyPr wrap="square">
              <a:spAutoFit/>
            </a:bodyPr>
            <a:lstStyle/>
            <a:p>
              <a:pPr algn="ctr" defTabSz="685800" fontAlgn="base">
                <a:spcAft>
                  <a:spcPts val="450"/>
                </a:spcAft>
                <a:buClrTx/>
                <a:defRPr/>
              </a:pPr>
              <a:r>
                <a:rPr lang="sv-SE" sz="45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GIỌNG ĐỌC CỦA BÀI</a:t>
              </a:r>
            </a:p>
          </p:txBody>
        </p:sp>
        <p:sp>
          <p:nvSpPr>
            <p:cNvPr id="12" name="TextBox 12">
              <a:extLst>
                <a:ext uri="{FF2B5EF4-FFF2-40B4-BE49-F238E27FC236}">
                  <a16:creationId xmlns:a16="http://schemas.microsoft.com/office/drawing/2014/main" id="{3DFE6C8E-6739-7163-C726-B21C8F76466A}"/>
                </a:ext>
              </a:extLst>
            </p:cNvPr>
            <p:cNvSpPr txBox="1"/>
            <p:nvPr/>
          </p:nvSpPr>
          <p:spPr>
            <a:xfrm>
              <a:off x="2474116" y="458130"/>
              <a:ext cx="9465430" cy="1138773"/>
            </a:xfrm>
            <a:prstGeom prst="rect">
              <a:avLst/>
            </a:prstGeom>
            <a:noFill/>
          </p:spPr>
          <p:txBody>
            <a:bodyPr wrap="square">
              <a:spAutoFit/>
            </a:bodyPr>
            <a:lstStyle/>
            <a:p>
              <a:pPr algn="ctr" defTabSz="685800" fontAlgn="base">
                <a:spcAft>
                  <a:spcPts val="450"/>
                </a:spcAft>
                <a:buClrTx/>
                <a:defRPr/>
              </a:pPr>
              <a:r>
                <a:rPr lang="sv-SE" sz="45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sv-SE" sz="45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sv-SE" sz="45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sv-SE" sz="45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45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sv-SE" sz="4950" dirty="0">
                  <a:solidFill>
                    <a:srgbClr val="77D460"/>
                  </a:solidFill>
                  <a:latin typeface="iCiel Pony" panose="02000000000000000000" pitchFamily="2" charset="0"/>
                  <a:ea typeface="LNTH-LuoLuoNotangYuanTi 1" pitchFamily="2" charset="-128"/>
                  <a:cs typeface="LNTH-LuoLuoNotangYuanTi 1" pitchFamily="2" charset="-128"/>
                </a:rPr>
                <a:t> </a:t>
              </a:r>
              <a:r>
                <a:rPr lang="sv-SE" sz="45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sv-SE" sz="45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sv-SE" sz="45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sv-SE" sz="4950" b="1" dirty="0">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45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sv-SE" sz="45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Ủ</a:t>
              </a:r>
              <a:r>
                <a:rPr lang="sv-SE" sz="45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sv-SE" sz="4950" b="1" dirty="0">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45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B</a:t>
              </a:r>
              <a:r>
                <a:rPr lang="sv-SE" sz="45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À</a:t>
              </a:r>
              <a:r>
                <a:rPr lang="sv-SE" sz="45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endParaRPr lang="sv-SE" sz="45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13" name="TextBox 6">
            <a:extLst>
              <a:ext uri="{FF2B5EF4-FFF2-40B4-BE49-F238E27FC236}">
                <a16:creationId xmlns:a16="http://schemas.microsoft.com/office/drawing/2014/main" id="{73146AEE-1648-F45B-AA35-5131A8228333}"/>
              </a:ext>
            </a:extLst>
          </p:cNvPr>
          <p:cNvSpPr txBox="1"/>
          <p:nvPr/>
        </p:nvSpPr>
        <p:spPr>
          <a:xfrm>
            <a:off x="860668" y="1493752"/>
            <a:ext cx="7719806" cy="1877437"/>
          </a:xfrm>
          <a:prstGeom prst="rect">
            <a:avLst/>
          </a:prstGeom>
          <a:noFill/>
        </p:spPr>
        <p:txBody>
          <a:bodyPr wrap="square" rtlCol="0">
            <a:spAutoFit/>
          </a:bodyPr>
          <a:lstStyle/>
          <a:p>
            <a:pPr algn="just"/>
            <a:r>
              <a:rPr lang="en-US" sz="2400" b="1" dirty="0" err="1" smtClean="0">
                <a:latin typeface="Times New Roman" panose="02020603050405020304" pitchFamily="18" charset="0"/>
                <a:cs typeface="Times New Roman" panose="02020603050405020304" pitchFamily="18" charset="0"/>
              </a:rPr>
              <a:t>Giọng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rõ</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ràng</a:t>
            </a:r>
            <a:r>
              <a:rPr lang="en-US" sz="2400" b="1" dirty="0" smtClean="0">
                <a:latin typeface="Times New Roman" panose="02020603050405020304" pitchFamily="18" charset="0"/>
                <a:cs typeface="Times New Roman" panose="02020603050405020304" pitchFamily="18" charset="0"/>
              </a:rPr>
              <a:t>.</a:t>
            </a:r>
            <a:r>
              <a:rPr lang="vi-VN" sz="2400" b="1" dirty="0">
                <a:latin typeface="Times New Roman" panose="02020603050405020304" pitchFamily="18" charset="0"/>
                <a:cs typeface="Times New Roman" panose="02020603050405020304" pitchFamily="18" charset="0"/>
              </a:rPr>
              <a:t> Chú ý nghỉ hơi ở các câu văn dài để câu liền mạch về nghĩa không bị ngắt quãng; nhấn giọng, gây ấn tượng ở những từ ngữ quan trọng. </a:t>
            </a:r>
            <a:endParaRPr lang="en-US" sz="2400" b="1" dirty="0">
              <a:latin typeface="Times New Roman" panose="02020603050405020304" pitchFamily="18" charset="0"/>
              <a:cs typeface="Times New Roman" panose="02020603050405020304" pitchFamily="18" charset="0"/>
            </a:endParaRPr>
          </a:p>
          <a:p>
            <a:pPr algn="just"/>
            <a:endParaRPr lang="vi-VN" sz="4400" b="1" dirty="0">
              <a:latin typeface="Times New Roman" panose="02020603050405020304" pitchFamily="18" charset="0"/>
              <a:cs typeface="Times New Roman" panose="02020603050405020304" pitchFamily="18" charset="0"/>
            </a:endParaRPr>
          </a:p>
        </p:txBody>
      </p:sp>
      <p:pic>
        <p:nvPicPr>
          <p:cNvPr id="14" name="Hình ảnh 13" descr="Ảnh có chứa hình vẽ, Tác phẩm nghệ thuật của trẻ con, minh họa, phim hoạt hình&#10;&#10;Mô tả được tạo tự động">
            <a:extLst>
              <a:ext uri="{FF2B5EF4-FFF2-40B4-BE49-F238E27FC236}">
                <a16:creationId xmlns:a16="http://schemas.microsoft.com/office/drawing/2014/main" id="{4FCB6926-A942-5A11-45F3-4395262AA9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75359" y="1317795"/>
            <a:ext cx="833424" cy="747064"/>
          </a:xfrm>
          <a:prstGeom prst="rect">
            <a:avLst/>
          </a:prstGeom>
        </p:spPr>
      </p:pic>
      <p:pic>
        <p:nvPicPr>
          <p:cNvPr id="15" name="Hình ảnh 14" descr="Ảnh có chứa hình vẽ, Tác phẩm nghệ thuật của trẻ con, minh họa, phim hoạt hình&#10;&#10;Mô tả được tạo tự động">
            <a:extLst>
              <a:ext uri="{FF2B5EF4-FFF2-40B4-BE49-F238E27FC236}">
                <a16:creationId xmlns:a16="http://schemas.microsoft.com/office/drawing/2014/main" id="{54F5D46B-9878-9380-6C90-D3CC26B6BFFC}"/>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413843" y="875189"/>
            <a:ext cx="736962" cy="683988"/>
          </a:xfrm>
          <a:prstGeom prst="rect">
            <a:avLst/>
          </a:prstGeom>
        </p:spPr>
      </p:pic>
    </p:spTree>
    <p:extLst>
      <p:ext uri="{BB962C8B-B14F-4D97-AF65-F5344CB8AC3E}">
        <p14:creationId xmlns:p14="http://schemas.microsoft.com/office/powerpoint/2010/main" val="203211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3675</TotalTime>
  <Words>1653</Words>
  <Application>Microsoft Office PowerPoint</Application>
  <PresentationFormat>On-screen Show (16:9)</PresentationFormat>
  <Paragraphs>156</Paragraphs>
  <Slides>38</Slides>
  <Notes>1</Notes>
  <HiddenSlides>0</HiddenSlides>
  <MMClips>3</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38</vt:i4>
      </vt:variant>
    </vt:vector>
  </HeadingPairs>
  <TitlesOfParts>
    <vt:vector size="57" baseType="lpstr">
      <vt:lpstr>LNTH-LuoLuoNotangYuanTi 1</vt:lpstr>
      <vt:lpstr>宋体</vt:lpstr>
      <vt:lpstr>Arial</vt:lpstr>
      <vt:lpstr>Calibri</vt:lpstr>
      <vt:lpstr>等线</vt:lpstr>
      <vt:lpstr>iCiel Pony</vt:lpstr>
      <vt:lpstr>Livvic</vt:lpstr>
      <vt:lpstr>Roboto</vt:lpstr>
      <vt:lpstr>Roboto Condensed Light</vt:lpstr>
      <vt:lpstr>Rubik</vt:lpstr>
      <vt:lpstr>SVN-ARCO Typography</vt:lpstr>
      <vt:lpstr>SVN-Poky's</vt:lpstr>
      <vt:lpstr>Times New Roman</vt:lpstr>
      <vt:lpstr>UTM Duepuntozero</vt:lpstr>
      <vt:lpstr>UTM Edwardian</vt:lpstr>
      <vt:lpstr>UTM Mother</vt:lpstr>
      <vt:lpstr>UVN Banh Mi</vt:lpstr>
      <vt:lpstr>字魂65号-时光手札体</vt:lpstr>
      <vt:lpstr>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description>9Slide.vn</dc:description>
  <cp:lastModifiedBy>hien tran 0353095025</cp:lastModifiedBy>
  <cp:revision>20</cp:revision>
  <dcterms:modified xsi:type="dcterms:W3CDTF">2025-04-14T00:35:41Z</dcterms:modified>
  <cp:category>9Slide.vn</cp:category>
</cp:coreProperties>
</file>