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975" r:id="rId3"/>
    <p:sldId id="3002" r:id="rId4"/>
    <p:sldId id="283" r:id="rId5"/>
    <p:sldId id="2989" r:id="rId6"/>
    <p:sldId id="3009" r:id="rId7"/>
    <p:sldId id="3008" r:id="rId8"/>
    <p:sldId id="3018" r:id="rId9"/>
    <p:sldId id="3019" r:id="rId10"/>
    <p:sldId id="3010" r:id="rId11"/>
    <p:sldId id="3014" r:id="rId12"/>
    <p:sldId id="268" r:id="rId13"/>
    <p:sldId id="256" r:id="rId14"/>
    <p:sldId id="257" r:id="rId15"/>
    <p:sldId id="258" r:id="rId16"/>
    <p:sldId id="266" r:id="rId17"/>
    <p:sldId id="2998" r:id="rId18"/>
    <p:sldId id="301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5B"/>
    <a:srgbClr val="FFFF3B"/>
    <a:srgbClr val="0CB410"/>
    <a:srgbClr val="E9FF65"/>
    <a:srgbClr val="E7FF57"/>
    <a:srgbClr val="DDF83A"/>
    <a:srgbClr val="FFFF66"/>
    <a:srgbClr val="0FE514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2EE03-0659-41BE-AA85-AD6B17D599D1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66189-FCFE-4237-9379-A9D7F42D9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55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139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24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66AFC-886E-4D28-B0E5-1E40A9D49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83EF19-69A7-4254-8B89-4B24F6C27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18591-CA80-4972-BA78-2CF286D54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AC9-3FC6-4FC7-91A0-A2F69EFAE5A1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C32F5-EC0F-4723-8FE2-11917E322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31DD8-17B4-4219-98E8-5E0DBF2A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6468-9928-49AF-99DD-CAC0F071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1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21F7E-A178-4A6A-B335-150B0DE4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AD3C6B-7B19-494A-86B3-06A0E3172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15A77-383F-433D-BE38-8F528AD8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AC9-3FC6-4FC7-91A0-A2F69EFAE5A1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0C3B6-17F4-46E0-8AD9-77F118548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FD77A-0741-4800-81A6-540B3CFF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6468-9928-49AF-99DD-CAC0F071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9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0BAD52-F316-467C-8599-0CDEFD913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62C38-F315-4836-AAF1-C944B6211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D9735-58DD-4653-B757-C602E616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AC9-3FC6-4FC7-91A0-A2F69EFAE5A1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5C1D0-42BD-469D-87B9-821D72DE7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E4427-AC36-4986-AE8B-6EF6035D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6468-9928-49AF-99DD-CAC0F071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7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56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9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8A4A7-E8A7-4A5B-9DB5-C439474BD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D2927-7DBC-4D85-89F6-1141EA655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C4F4A-4AE9-4520-A528-DC21AA4A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AC9-3FC6-4FC7-91A0-A2F69EFAE5A1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263F0-3163-44A8-94DE-5AD189606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394F3-64AD-4E42-A7E7-0D192E48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6468-9928-49AF-99DD-CAC0F071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4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AC1D3-4187-461D-989F-7A8376FA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74E74-00FB-4143-81C0-DA9B33681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02038-1EE0-406A-9014-698E59F34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AC9-3FC6-4FC7-91A0-A2F69EFAE5A1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E211E-5AAB-456C-9994-B237A74A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E7CEC-326D-4768-836C-81F680605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6468-9928-49AF-99DD-CAC0F071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1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55A7F-1F0A-4ACF-AAC1-A8E766A45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6E2DE-C797-4007-8649-EA00EF6A2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478FB-4E28-4996-ACF7-0AC83A917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422F2-D2ED-4DFE-AE98-8F326CB8B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AC9-3FC6-4FC7-91A0-A2F69EFAE5A1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19AEB-C6D9-48D4-8DF7-E159E5CD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A1FF9-B601-42FF-8583-B0462F956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6468-9928-49AF-99DD-CAC0F071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E1CB3-274A-4209-A5D0-44156D380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C8128-75E0-4067-AF4D-AFF0A1D1C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967A1-0E8A-4803-8C9B-789E6BB57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AE7A7-978E-4817-BD53-ABA886ADA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D0B66C-E4FC-44A7-A100-6585A6A0F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DE81C2-92DD-4FAD-B76F-E2940873E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AC9-3FC6-4FC7-91A0-A2F69EFAE5A1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28923A-9891-4CA4-8705-822C22C5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477F55-12D7-4E10-9D53-D41547B7F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6468-9928-49AF-99DD-CAC0F071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4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D748C-F8B6-4D0D-AE45-C6149DB84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5A234-6F1D-42DB-BE0B-96BFA6870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AC9-3FC6-4FC7-91A0-A2F69EFAE5A1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DA22E-2B7E-43DF-84D5-9280A3F96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CC9C0-6F47-44E2-97C0-68FCCFB2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6468-9928-49AF-99DD-CAC0F071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8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73CF92-1498-4C0C-A1B0-45914AB4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AC9-3FC6-4FC7-91A0-A2F69EFAE5A1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4E90BB-7104-42ED-A6DF-CBD82CC9E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18425-C3EB-41B4-971B-98D8FE4C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6468-9928-49AF-99DD-CAC0F071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0877D-8796-421E-AFBC-2424AF99E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792A4-889B-4E2D-ADD9-ECDC9012A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7F084-2633-4BA9-A68D-D3F4C3D53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C09B6-BC38-47A1-A9E5-1AC163C93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AC9-3FC6-4FC7-91A0-A2F69EFAE5A1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B41CC-0107-4D76-AFB1-D47D95798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6E636-7412-4DC6-8BED-74172683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6468-9928-49AF-99DD-CAC0F071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3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EF8E-4CD3-441D-A0DC-7A38D6F5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24397-AFC8-4EBB-8014-C8E68B9F0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9AB66-3BD9-43B2-9F22-447CB7582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18510-6B6C-46E2-A00B-834AEE78A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AC9-3FC6-4FC7-91A0-A2F69EFAE5A1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0062D-CECC-4EF9-809F-0E3FB7D0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A0B5F-8F19-4413-B9B3-60B1BEDB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6468-9928-49AF-99DD-CAC0F071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3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5048A-E69C-4C62-8FCA-EEC096DE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1155C-2FF2-4BB9-8242-FA3AAADB7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285BD-DC74-410A-BD5C-A89794B34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76AC9-3FC6-4FC7-91A0-A2F69EFAE5A1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D66B5-A0A9-4E00-93DC-00624C125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A8705-BB05-43D2-A1C0-82049F7E7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6468-9928-49AF-99DD-CAC0F071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6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9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11" Type="http://schemas.openxmlformats.org/officeDocument/2006/relationships/image" Target="../media/image20.png"/><Relationship Id="rId5" Type="http://schemas.openxmlformats.org/officeDocument/2006/relationships/image" Target="../media/image21.png"/><Relationship Id="rId15" Type="http://schemas.openxmlformats.org/officeDocument/2006/relationships/image" Target="../media/image29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Relationship Id="rId1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6.png"/><Relationship Id="rId1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12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Relationship Id="rId1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9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35B748-0B00-491E-A5ED-9100C32CD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2554"/>
            <a:ext cx="12192000" cy="8010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BD8349-BD85-4613-9513-E9EC2902C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988" y="-50154"/>
            <a:ext cx="2915872" cy="176887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56A26C7-1147-42FC-AADF-4ABDE0CAC4CB}"/>
              </a:ext>
            </a:extLst>
          </p:cNvPr>
          <p:cNvGrpSpPr/>
          <p:nvPr/>
        </p:nvGrpSpPr>
        <p:grpSpPr>
          <a:xfrm>
            <a:off x="329988" y="1936562"/>
            <a:ext cx="11362707" cy="3327770"/>
            <a:chOff x="1768766" y="4552258"/>
            <a:chExt cx="7300588" cy="2237383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87463E55-27CE-4F53-84D3-A2D16AD8D959}"/>
                </a:ext>
              </a:extLst>
            </p:cNvPr>
            <p:cNvSpPr/>
            <p:nvPr/>
          </p:nvSpPr>
          <p:spPr>
            <a:xfrm>
              <a:off x="1768766" y="4644318"/>
              <a:ext cx="7212563" cy="2145323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A6C8193F-D622-4D36-935C-6910A39E3518}"/>
                </a:ext>
              </a:extLst>
            </p:cNvPr>
            <p:cNvSpPr/>
            <p:nvPr/>
          </p:nvSpPr>
          <p:spPr>
            <a:xfrm>
              <a:off x="1856791" y="4552258"/>
              <a:ext cx="7212563" cy="2145323"/>
            </a:xfrm>
            <a:prstGeom prst="wedgeRoundRectCallout">
              <a:avLst>
                <a:gd name="adj1" fmla="val -57056"/>
                <a:gd name="adj2" fmla="val 42928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E8E40-0C04-41D1-A809-0C5B1905F92A}"/>
              </a:ext>
            </a:extLst>
          </p:cNvPr>
          <p:cNvSpPr/>
          <p:nvPr/>
        </p:nvSpPr>
        <p:spPr>
          <a:xfrm>
            <a:off x="768441" y="2222733"/>
            <a:ext cx="1078725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500" dirty="0">
                <a:latin typeface="+mj-lt"/>
              </a:rPr>
              <a:t>Trong những tình huống </a:t>
            </a:r>
            <a:r>
              <a:rPr lang="en-US" sz="2500" dirty="0" smtClean="0">
                <a:latin typeface="+mj-lt"/>
              </a:rPr>
              <a:t>dưới</a:t>
            </a:r>
            <a:r>
              <a:rPr lang="vi-VN" sz="2500" dirty="0" smtClean="0">
                <a:latin typeface="+mj-lt"/>
              </a:rPr>
              <a:t> </a:t>
            </a:r>
            <a:r>
              <a:rPr lang="vi-VN" sz="2500" dirty="0">
                <a:latin typeface="+mj-lt"/>
              </a:rPr>
              <a:t>đây</a:t>
            </a:r>
            <a:r>
              <a:rPr lang="vi-VN" sz="2500" b="1" dirty="0">
                <a:latin typeface="+mj-lt"/>
              </a:rPr>
              <a:t>,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nào </a:t>
            </a:r>
            <a:r>
              <a:rPr lang="vi-VN" sz="2500" dirty="0" smtClean="0">
                <a:latin typeface="+mj-lt"/>
              </a:rPr>
              <a:t>chỉ </a:t>
            </a:r>
            <a:r>
              <a:rPr lang="vi-VN" sz="2500" dirty="0">
                <a:latin typeface="+mj-lt"/>
              </a:rPr>
              <a:t>khi thực hiện thì chương trình mới có được thông tin nhận vào để xử lí?</a:t>
            </a:r>
          </a:p>
          <a:p>
            <a:r>
              <a:rPr lang="vi-VN" sz="2500" dirty="0" smtClean="0">
                <a:latin typeface="+mj-lt"/>
              </a:rPr>
              <a:t>A</a:t>
            </a:r>
            <a:r>
              <a:rPr lang="en-US" sz="2500" dirty="0" smtClean="0">
                <a:latin typeface="+mj-lt"/>
              </a:rPr>
              <a:t>.  </a:t>
            </a:r>
            <a:r>
              <a:rPr lang="vi-VN" sz="2500" dirty="0" smtClean="0">
                <a:latin typeface="+mj-lt"/>
              </a:rPr>
              <a:t>Chương </a:t>
            </a:r>
            <a:r>
              <a:rPr lang="vi-VN" sz="2500" dirty="0">
                <a:latin typeface="+mj-lt"/>
              </a:rPr>
              <a:t>trình tính và đưa ra giá trị biểu thức 10 + 20.</a:t>
            </a:r>
          </a:p>
          <a:p>
            <a:r>
              <a:rPr lang="vi-VN" sz="2500" dirty="0" smtClean="0">
                <a:latin typeface="+mj-lt"/>
              </a:rPr>
              <a:t>B</a:t>
            </a:r>
            <a:r>
              <a:rPr lang="en-US" sz="2500" dirty="0" smtClean="0">
                <a:latin typeface="+mj-lt"/>
              </a:rPr>
              <a:t>. </a:t>
            </a:r>
            <a:r>
              <a:rPr lang="vi-VN" sz="2500" dirty="0" smtClean="0">
                <a:latin typeface="+mj-lt"/>
              </a:rPr>
              <a:t>Chương </a:t>
            </a:r>
            <a:r>
              <a:rPr lang="vi-VN" sz="2500" dirty="0">
                <a:latin typeface="+mj-lt"/>
              </a:rPr>
              <a:t>trình có nhân vật đọc tên của em sau khi em nhập tên mình từ bàn phím.</a:t>
            </a:r>
          </a:p>
          <a:p>
            <a:r>
              <a:rPr lang="vi-VN" sz="2500" dirty="0" smtClean="0">
                <a:latin typeface="+mj-lt"/>
              </a:rPr>
              <a:t>C</a:t>
            </a:r>
            <a:r>
              <a:rPr lang="en-US" sz="2500" dirty="0" smtClean="0">
                <a:latin typeface="+mj-lt"/>
              </a:rPr>
              <a:t>. </a:t>
            </a:r>
            <a:r>
              <a:rPr lang="vi-VN" sz="2500" dirty="0" smtClean="0">
                <a:latin typeface="+mj-lt"/>
              </a:rPr>
              <a:t>Chương </a:t>
            </a:r>
            <a:r>
              <a:rPr lang="vi-VN" sz="2500" dirty="0">
                <a:latin typeface="+mj-lt"/>
              </a:rPr>
              <a:t>trình tính và đưa ra quãng đường khi nhập vào vận tốc và thời gian.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EBC84797-42D2-4E8E-B8BD-22096657AE0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524196" y="-117328"/>
            <a:ext cx="1432904" cy="101866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886587" y="464029"/>
            <a:ext cx="2169346" cy="699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3000" b="1" dirty="0">
              <a:solidFill>
                <a:srgbClr val="FF0000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09897" y="3448594"/>
            <a:ext cx="404949" cy="34027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8441" y="4181437"/>
            <a:ext cx="404949" cy="34027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340CFAC3-6C1B-4232-BD16-9614B672F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933" y="-881979"/>
            <a:ext cx="5867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  ngày    tháng  năm 2024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1.48148E-6 L 1.45833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  <p:bldP spid="2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BD8349-BD85-4613-9513-E9EC2902C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6297" y="161295"/>
            <a:ext cx="4238431" cy="1393752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EBC84797-42D2-4E8E-B8BD-22096657AE0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29900" y="-19822"/>
            <a:ext cx="1929268" cy="137153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4256498" y="288732"/>
            <a:ext cx="3076025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VẬN DỤNG</a:t>
            </a:r>
            <a:endParaRPr lang="vi-VN" sz="4000" b="1" dirty="0">
              <a:solidFill>
                <a:srgbClr val="FF0000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219" y="1986507"/>
            <a:ext cx="11261357" cy="118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7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7.40741E-7 L -4.16667E-7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3581400"/>
            <a:ext cx="5638800" cy="4191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476999" y="1676400"/>
            <a:ext cx="5257801" cy="251460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5715000" y="4572000"/>
            <a:ext cx="2286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4114800"/>
            <a:ext cx="3810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86400" y="4953000"/>
            <a:ext cx="228600" cy="152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8359362" y="3302306"/>
            <a:ext cx="1569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</a:rPr>
              <a:t>PLAY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B225F3-710A-3D3C-0CB7-E1599E11ABD1}"/>
              </a:ext>
            </a:extLst>
          </p:cNvPr>
          <p:cNvSpPr/>
          <p:nvPr/>
        </p:nvSpPr>
        <p:spPr>
          <a:xfrm>
            <a:off x="2425104" y="300335"/>
            <a:ext cx="7036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GIÚP ÔNG LÃO CÂU CÁ!</a:t>
            </a:r>
          </a:p>
        </p:txBody>
      </p:sp>
    </p:spTree>
    <p:extLst>
      <p:ext uri="{BB962C8B-B14F-4D97-AF65-F5344CB8AC3E}">
        <p14:creationId xmlns:p14="http://schemas.microsoft.com/office/powerpoint/2010/main" val="315010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4600" y="4953000"/>
            <a:ext cx="1676400" cy="16764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400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này               thuộc nhóm lệnh nào?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Calibri"/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056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Calibri"/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Calibri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2400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Điều khiển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Sự kiện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05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Hiển thị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Chuyển động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600200" y="2514600"/>
            <a:ext cx="4114800" cy="373380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09800" y="5867401"/>
            <a:ext cx="533400" cy="473671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0" y="4879732"/>
            <a:ext cx="1905000" cy="197826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8288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Calibri"/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114800" y="54864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477000" y="55626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915400" y="55626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79CBEF-7675-80D6-5F41-BF6FA48962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05199" y="112989"/>
            <a:ext cx="1448002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-1066800"/>
            <a:ext cx="9144000" cy="7924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1357" y="-27214"/>
            <a:ext cx="9144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biến số giây em thực hiện trong nhóm lệnh nào?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Calibri"/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Calibri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2400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lệnh chuyển động.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3999" y="2057400"/>
            <a:ext cx="5257801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lệnh bút vẽ.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58000" y="1191986"/>
            <a:ext cx="4424082" cy="6088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các biến số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Nhóm lệnh Hiển thị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524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Calibri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81800" y="5867401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24600" y="5029200"/>
            <a:ext cx="1676400" cy="1676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056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Calibri"/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28800" y="55626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91000" y="54864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839200" y="54864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10000" y="677673"/>
            <a:ext cx="3272594" cy="74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0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57400" y="98286"/>
            <a:ext cx="8691419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ở hình bên thuộc nhóm lệnh nào?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Calibri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2400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lệnh hiển thị.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lệnh cảm biến.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48300" y="1380836"/>
            <a:ext cx="49149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lệnh chuyển động.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63309" y="2087996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lệnh sự kiện.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524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Calibri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0" y="5791201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24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818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Calibri"/>
              </a:rPr>
              <a:t> 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434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Calibri"/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88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  <a:latin typeface="Calibri"/>
              </a:rPr>
              <a:t>Sai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mất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rồi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839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  <a:latin typeface="Calibri"/>
              </a:rPr>
              <a:t>Sai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mất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rồi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3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  <a:latin typeface="Calibri"/>
              </a:rPr>
              <a:t>Sai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mất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rồi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60304" y="395186"/>
            <a:ext cx="1885950" cy="75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5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19" grpId="0"/>
      <p:bldP spid="22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3581400"/>
            <a:ext cx="5638800" cy="4191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476999" y="1981200"/>
            <a:ext cx="4976091" cy="2209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5715000" y="4572000"/>
            <a:ext cx="2286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4114800"/>
            <a:ext cx="3810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86400" y="4953000"/>
            <a:ext cx="228600" cy="152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634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5FDD70-57D3-47F8-AC52-964DCE21C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16"/>
            <a:ext cx="12192000" cy="6877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C7A327-B86B-4EC8-ADC4-0DCC483A5613}"/>
              </a:ext>
            </a:extLst>
          </p:cNvPr>
          <p:cNvSpPr/>
          <p:nvPr/>
        </p:nvSpPr>
        <p:spPr>
          <a:xfrm>
            <a:off x="880296" y="1168288"/>
            <a:ext cx="2135017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200" b="1">
                <a:solidFill>
                  <a:schemeClr val="bg1"/>
                </a:solidFill>
                <a:latin typeface="UTM Bienvenue" panose="02040603050506020204" pitchFamily="18" charset="0"/>
                <a:cs typeface="Times New Roman" panose="02020603050405020304" pitchFamily="18" charset="0"/>
              </a:rPr>
              <a:t>HOẠT ĐỘNG </a:t>
            </a:r>
            <a:endParaRPr lang="vi-VN" sz="22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691400-5BF3-4B22-92CD-7DD5F1BC2E40}"/>
              </a:ext>
            </a:extLst>
          </p:cNvPr>
          <p:cNvSpPr/>
          <p:nvPr/>
        </p:nvSpPr>
        <p:spPr>
          <a:xfrm>
            <a:off x="3150035" y="1014726"/>
            <a:ext cx="363894" cy="66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1</a:t>
            </a:r>
            <a:endParaRPr lang="vi-VN" sz="28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7DE449-50C4-47D5-B2B2-0C0CD4027FCB}"/>
              </a:ext>
            </a:extLst>
          </p:cNvPr>
          <p:cNvSpPr/>
          <p:nvPr/>
        </p:nvSpPr>
        <p:spPr>
          <a:xfrm>
            <a:off x="2548095" y="1040652"/>
            <a:ext cx="363894" cy="722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1</a:t>
            </a:r>
            <a:endParaRPr lang="vi-VN" sz="28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722C39-6EDE-48C8-BB9B-BE75216423A8}"/>
              </a:ext>
            </a:extLst>
          </p:cNvPr>
          <p:cNvSpPr/>
          <p:nvPr/>
        </p:nvSpPr>
        <p:spPr>
          <a:xfrm>
            <a:off x="2479724" y="1045531"/>
            <a:ext cx="36389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2</a:t>
            </a:r>
            <a:endParaRPr lang="vi-VN" sz="28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33" y="1038985"/>
            <a:ext cx="11075336" cy="386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2DF62D-A3EF-8092-DC4E-9702C2E751E5}"/>
              </a:ext>
            </a:extLst>
          </p:cNvPr>
          <p:cNvSpPr/>
          <p:nvPr/>
        </p:nvSpPr>
        <p:spPr>
          <a:xfrm>
            <a:off x="1883778" y="2967335"/>
            <a:ext cx="77497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>
                <a:ln/>
                <a:solidFill>
                  <a:schemeClr val="accent5">
                    <a:lumMod val="75000"/>
                  </a:schemeClr>
                </a:solidFill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315034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530" y="3938047"/>
            <a:ext cx="12658374" cy="291995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6C37ED-D01A-4235-A17D-5A9FD74D8599}"/>
              </a:ext>
            </a:extLst>
          </p:cNvPr>
          <p:cNvSpPr/>
          <p:nvPr/>
        </p:nvSpPr>
        <p:spPr>
          <a:xfrm>
            <a:off x="-1015066" y="662744"/>
            <a:ext cx="1072890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SVN-Adam Gorry" panose="02040603050506020204" pitchFamily="18" charset="0"/>
                <a:cs typeface="Times New Roman" panose="02020603050405020304" pitchFamily="18" charset="0"/>
              </a:rPr>
              <a:t>CHỦ ĐỀ A2. THÔNG TIN VÀ XỬ LÝ THÔNG TIN</a:t>
            </a:r>
            <a:endParaRPr lang="vi-VN" sz="3600" b="1" dirty="0">
              <a:solidFill>
                <a:schemeClr val="bg1"/>
              </a:solidFill>
              <a:latin typeface="SVN-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340CFAC3-6C1B-4232-BD16-9614B672F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299" y="122226"/>
            <a:ext cx="68658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  ngày    tháng  năm 2024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19FA2C-A11B-4795-BBB2-633FB0348271}"/>
              </a:ext>
            </a:extLst>
          </p:cNvPr>
          <p:cNvGrpSpPr/>
          <p:nvPr/>
        </p:nvGrpSpPr>
        <p:grpSpPr>
          <a:xfrm>
            <a:off x="1510208" y="1491686"/>
            <a:ext cx="9332001" cy="1940925"/>
            <a:chOff x="1055313" y="1366069"/>
            <a:chExt cx="9591665" cy="1940925"/>
          </a:xfrm>
        </p:grpSpPr>
        <p:sp>
          <p:nvSpPr>
            <p:cNvPr id="11" name="Rectangle: Rounded Corners 25">
              <a:extLst>
                <a:ext uri="{FF2B5EF4-FFF2-40B4-BE49-F238E27FC236}">
                  <a16:creationId xmlns:a16="http://schemas.microsoft.com/office/drawing/2014/main" id="{92D79674-3A3B-45E5-BAFD-BC63F7E6954B}"/>
                </a:ext>
              </a:extLst>
            </p:cNvPr>
            <p:cNvSpPr/>
            <p:nvPr/>
          </p:nvSpPr>
          <p:spPr>
            <a:xfrm>
              <a:off x="2367016" y="1580423"/>
              <a:ext cx="8279962" cy="151221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583E47A7-B17E-4277-BF97-D54AD1FE5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291F0A-6538-47EE-8BBD-8BA2D20B5E24}"/>
                </a:ext>
              </a:extLst>
            </p:cNvPr>
            <p:cNvSpPr/>
            <p:nvPr/>
          </p:nvSpPr>
          <p:spPr>
            <a:xfrm>
              <a:off x="1575226" y="1936665"/>
              <a:ext cx="1017382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400" b="1" dirty="0">
                  <a:latin typeface="SVN-SAF" panose="02040603050506020204" pitchFamily="18" charset="0"/>
                  <a:cs typeface="Times New Roman" panose="02020603050405020304" pitchFamily="18" charset="0"/>
                </a:rPr>
                <a:t>BÀI 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3056290" y="1832192"/>
              <a:ext cx="6901412" cy="742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 VÀ CÁCH DÙNG BIẾN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564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04" y="786215"/>
            <a:ext cx="1664763" cy="151221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4F19FA2C-A11B-4795-BBB2-633FB0348271}"/>
              </a:ext>
            </a:extLst>
          </p:cNvPr>
          <p:cNvGrpSpPr/>
          <p:nvPr/>
        </p:nvGrpSpPr>
        <p:grpSpPr>
          <a:xfrm>
            <a:off x="2024743" y="241324"/>
            <a:ext cx="7395535" cy="1089782"/>
            <a:chOff x="2367016" y="1580423"/>
            <a:chExt cx="8279962" cy="151221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2D79674-3A3B-45E5-BAFD-BC63F7E6954B}"/>
                </a:ext>
              </a:extLst>
            </p:cNvPr>
            <p:cNvSpPr/>
            <p:nvPr/>
          </p:nvSpPr>
          <p:spPr>
            <a:xfrm>
              <a:off x="2367016" y="1580423"/>
              <a:ext cx="8279962" cy="151221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3056290" y="1832192"/>
              <a:ext cx="6901412" cy="7018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1: </a:t>
              </a:r>
              <a:r>
                <a:rPr 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dùng biến có sẵn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61087F7-A494-4BBF-A686-6587AC0DF1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4" y="149720"/>
            <a:ext cx="636495" cy="6364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15C19C-ABFA-453A-87E1-6BF74BA5C22E}"/>
              </a:ext>
            </a:extLst>
          </p:cNvPr>
          <p:cNvSpPr/>
          <p:nvPr/>
        </p:nvSpPr>
        <p:spPr>
          <a:xfrm>
            <a:off x="1865330" y="1512544"/>
            <a:ext cx="8532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đọc HĐ 1 trong SGK và trả lời câu hỏi sau:</a:t>
            </a:r>
          </a:p>
          <a:p>
            <a:pPr defTabSz="342900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HĐ 1 cho biết gì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yêu cầu em làm gì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7559" y="3122335"/>
            <a:ext cx="10490012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vi-VN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vi-VN" altLang="en-US" sz="3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</a:t>
            </a:r>
            <a:r>
              <a:rPr lang="vi-VN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 biết: Bảng 1 là lệnh nhập thông tin từ bàn phím và </a:t>
            </a:r>
            <a:r>
              <a:rPr lang="vi-VN" altLang="en-US" sz="3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altLang="en-US" sz="3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“Trả lời”</a:t>
            </a:r>
            <a:r>
              <a:rPr kumimoji="0" lang="vi-VN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sẵn.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Bài yêu cầu: Tạo chương trình gọi tên bạn. Khi chạy chương trình, nhân vật mèo hỏi tên em,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 khi em nhập tên mình từ bàn </a:t>
            </a:r>
            <a:r>
              <a:rPr kumimoji="0" lang="vi-VN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phím, Mèo sẽ gọi tên em.</a:t>
            </a:r>
            <a:endParaRPr kumimoji="0" lang="vi-VN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0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F19FA2C-A11B-4795-BBB2-633FB0348271}"/>
              </a:ext>
            </a:extLst>
          </p:cNvPr>
          <p:cNvGrpSpPr/>
          <p:nvPr/>
        </p:nvGrpSpPr>
        <p:grpSpPr>
          <a:xfrm>
            <a:off x="2334026" y="241324"/>
            <a:ext cx="7395535" cy="1089782"/>
            <a:chOff x="2367016" y="1580423"/>
            <a:chExt cx="8279962" cy="1512215"/>
          </a:xfrm>
        </p:grpSpPr>
        <p:sp>
          <p:nvSpPr>
            <p:cNvPr id="17" name="Rectangle: Rounded Corners 25">
              <a:extLst>
                <a:ext uri="{FF2B5EF4-FFF2-40B4-BE49-F238E27FC236}">
                  <a16:creationId xmlns:a16="http://schemas.microsoft.com/office/drawing/2014/main" id="{92D79674-3A3B-45E5-BAFD-BC63F7E6954B}"/>
                </a:ext>
              </a:extLst>
            </p:cNvPr>
            <p:cNvSpPr/>
            <p:nvPr/>
          </p:nvSpPr>
          <p:spPr>
            <a:xfrm>
              <a:off x="2367016" y="1580423"/>
              <a:ext cx="8279962" cy="151221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3056290" y="1832192"/>
              <a:ext cx="6901412" cy="7018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1: </a:t>
              </a:r>
              <a:r>
                <a:rPr 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dùng biến có sẵn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252348" y="1512544"/>
            <a:ext cx="2988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KẾT LUẬN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576" y="2619374"/>
            <a:ext cx="10412187" cy="236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9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ỘT SỐ KĨ THUẬT DẠY HỌC TÍCH CỰC">
            <a:extLst>
              <a:ext uri="{FF2B5EF4-FFF2-40B4-BE49-F238E27FC236}">
                <a16:creationId xmlns:a16="http://schemas.microsoft.com/office/drawing/2014/main" id="{42F9E702-63A5-B916-DBF4-BB1314D9E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53" y="738833"/>
            <a:ext cx="17526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F19FA2C-A11B-4795-BBB2-633FB0348271}"/>
              </a:ext>
            </a:extLst>
          </p:cNvPr>
          <p:cNvGrpSpPr/>
          <p:nvPr/>
        </p:nvGrpSpPr>
        <p:grpSpPr>
          <a:xfrm>
            <a:off x="2024743" y="403412"/>
            <a:ext cx="7395535" cy="927694"/>
            <a:chOff x="2367016" y="1580423"/>
            <a:chExt cx="8279962" cy="1512215"/>
          </a:xfrm>
        </p:grpSpPr>
        <p:sp>
          <p:nvSpPr>
            <p:cNvPr id="13" name="Rectangle: Rounded Corners 25">
              <a:extLst>
                <a:ext uri="{FF2B5EF4-FFF2-40B4-BE49-F238E27FC236}">
                  <a16:creationId xmlns:a16="http://schemas.microsoft.com/office/drawing/2014/main" id="{92D79674-3A3B-45E5-BAFD-BC63F7E6954B}"/>
                </a:ext>
              </a:extLst>
            </p:cNvPr>
            <p:cNvSpPr/>
            <p:nvPr/>
          </p:nvSpPr>
          <p:spPr>
            <a:xfrm>
              <a:off x="2367016" y="1580423"/>
              <a:ext cx="8279962" cy="151221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3056290" y="1582658"/>
              <a:ext cx="7281370" cy="1144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2: </a:t>
              </a:r>
              <a:r>
                <a:rPr 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biến của người dùng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417" y="1461407"/>
            <a:ext cx="9170126" cy="518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2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19FA2C-A11B-4795-BBB2-633FB0348271}"/>
              </a:ext>
            </a:extLst>
          </p:cNvPr>
          <p:cNvGrpSpPr/>
          <p:nvPr/>
        </p:nvGrpSpPr>
        <p:grpSpPr>
          <a:xfrm>
            <a:off x="2286000" y="547102"/>
            <a:ext cx="7395535" cy="2850300"/>
            <a:chOff x="2367016" y="1580423"/>
            <a:chExt cx="8279962" cy="4646215"/>
          </a:xfrm>
        </p:grpSpPr>
        <p:sp>
          <p:nvSpPr>
            <p:cNvPr id="9" name="Rectangle: Rounded Corners 25">
              <a:extLst>
                <a:ext uri="{FF2B5EF4-FFF2-40B4-BE49-F238E27FC236}">
                  <a16:creationId xmlns:a16="http://schemas.microsoft.com/office/drawing/2014/main" id="{92D79674-3A3B-45E5-BAFD-BC63F7E6954B}"/>
                </a:ext>
              </a:extLst>
            </p:cNvPr>
            <p:cNvSpPr/>
            <p:nvPr/>
          </p:nvSpPr>
          <p:spPr>
            <a:xfrm>
              <a:off x="2367016" y="1580423"/>
              <a:ext cx="8279962" cy="151221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3056290" y="1582658"/>
              <a:ext cx="7281370" cy="1144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2: </a:t>
              </a:r>
              <a:r>
                <a:rPr 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biến của người dùng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2676185" y="3818476"/>
              <a:ext cx="7281370" cy="2408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HS thực hiện lại trên máy cá nhân sau khi quan sát GV thực hiện mẫu</a:t>
              </a:r>
              <a:endPara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59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38" y="468956"/>
            <a:ext cx="9595757" cy="53570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82785" y="5684409"/>
            <a:ext cx="7975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Thảo luận nhóm đôi 3 phút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2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2142" y="1465106"/>
            <a:ext cx="987435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1. Nếu muốn đặt giá trị biến số giây là 10, 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ta dùng lệnh </a:t>
            </a:r>
          </a:p>
          <a:p>
            <a:endParaRPr lang="en-US" sz="36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 Nếu muốn tăng giá trị biến số giây thêm 3, ta dùng lệnh 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107" y="1927656"/>
            <a:ext cx="3272594" cy="1050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700" y="3693787"/>
            <a:ext cx="3050721" cy="109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1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BD8349-BD85-4613-9513-E9EC2902C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7554" y="-171828"/>
            <a:ext cx="4238431" cy="1393752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EBC84797-42D2-4E8E-B8BD-22096657AE0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29901" y="0"/>
            <a:ext cx="1929268" cy="137153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4426315" y="0"/>
            <a:ext cx="3076025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LUYỆN TẬP</a:t>
            </a:r>
            <a:endParaRPr lang="vi-VN" sz="4000" b="1">
              <a:solidFill>
                <a:srgbClr val="FF0000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206" y="1543362"/>
            <a:ext cx="10972800" cy="31331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33841" y="4848331"/>
            <a:ext cx="846097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HS thực hiện trên máy cá nhân và báo cáo kết quả</a:t>
            </a:r>
            <a:endParaRPr lang="en-US" sz="30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7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3.7037E-7 L -2.70833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507</Words>
  <Application>Microsoft Office PowerPoint</Application>
  <PresentationFormat>Widescreen</PresentationFormat>
  <Paragraphs>76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Calibri</vt:lpstr>
      <vt:lpstr>Calibri Light</vt:lpstr>
      <vt:lpstr>等线</vt:lpstr>
      <vt:lpstr>SVN-Adam Gorry</vt:lpstr>
      <vt:lpstr>SVN-Avo</vt:lpstr>
      <vt:lpstr>SVN-SAF</vt:lpstr>
      <vt:lpstr>Times New Roman</vt:lpstr>
      <vt:lpstr>UTM Avo</vt:lpstr>
      <vt:lpstr>UTM Bienvenue</vt:lpstr>
      <vt:lpstr>UTM HelvetIns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>Administrator</dc:creator>
  <cp:lastModifiedBy>do cuong</cp:lastModifiedBy>
  <cp:revision>136</cp:revision>
  <dcterms:created xsi:type="dcterms:W3CDTF">2022-07-08T11:44:11Z</dcterms:created>
  <dcterms:modified xsi:type="dcterms:W3CDTF">2024-08-24T02:14:09Z</dcterms:modified>
</cp:coreProperties>
</file>