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6"/>
  </p:notesMasterIdLst>
  <p:sldIdLst>
    <p:sldId id="257" r:id="rId3"/>
    <p:sldId id="448" r:id="rId4"/>
    <p:sldId id="449" r:id="rId5"/>
    <p:sldId id="450" r:id="rId6"/>
    <p:sldId id="451" r:id="rId7"/>
    <p:sldId id="256" r:id="rId8"/>
    <p:sldId id="261" r:id="rId9"/>
    <p:sldId id="327" r:id="rId10"/>
    <p:sldId id="453" r:id="rId11"/>
    <p:sldId id="265" r:id="rId12"/>
    <p:sldId id="459" r:id="rId13"/>
    <p:sldId id="461" r:id="rId14"/>
    <p:sldId id="460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264" r:id="rId26"/>
    <p:sldId id="472" r:id="rId27"/>
    <p:sldId id="260" r:id="rId28"/>
    <p:sldId id="386" r:id="rId29"/>
    <p:sldId id="376" r:id="rId30"/>
    <p:sldId id="377" r:id="rId31"/>
    <p:sldId id="9497" r:id="rId32"/>
    <p:sldId id="9498" r:id="rId33"/>
    <p:sldId id="458" r:id="rId34"/>
    <p:sldId id="457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A9"/>
    <a:srgbClr val="59B3E7"/>
    <a:srgbClr val="276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22" autoAdjust="0"/>
  </p:normalViewPr>
  <p:slideViewPr>
    <p:cSldViewPr snapToGrid="0">
      <p:cViewPr varScale="1">
        <p:scale>
          <a:sx n="62" d="100"/>
          <a:sy n="62" d="100"/>
        </p:scale>
        <p:origin x="28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7967A-9288-41F2-B85D-D5C6655C095C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B707-B4FD-454E-89A0-7DFCDB9FD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38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6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0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2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4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758D-7818-F4D0-2584-B09307A7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0D404-D226-B0B2-F74F-1C3F8FF66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C2D0-3287-8018-2A41-BAF6A4E0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CEA42-C5F3-76B0-FF25-2809DFC8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9CB3A-D78A-552C-5029-9471279D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5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9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6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9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5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5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7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2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3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D1F555B-5765-61C0-C770-95B1A9E24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5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FF8A25-754F-204D-AA7A-D0C2DF37F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8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66" y="-3560501"/>
            <a:ext cx="2585965" cy="24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5.wdp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2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png"/><Relationship Id="rId18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39.png"/><Relationship Id="rId2" Type="http://schemas.openxmlformats.org/officeDocument/2006/relationships/audio" Target="../media/media4.mp3"/><Relationship Id="rId16" Type="http://schemas.openxmlformats.org/officeDocument/2006/relationships/image" Target="../media/image50.sv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9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6.pn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37.png"/><Relationship Id="rId1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17" Type="http://schemas.openxmlformats.org/officeDocument/2006/relationships/image" Target="../media/image45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2.png"/><Relationship Id="rId1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518" y="-497526"/>
            <a:ext cx="12777011" cy="7800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005DE-8480-DA4D-3D5B-377C4299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94" y="1554515"/>
            <a:ext cx="8896211" cy="27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718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châu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Mỹ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ba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rõ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rệt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thấp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Trong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hệ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Coóc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-e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dãy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đét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sộ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A-ma-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dôn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rộng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phẳng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đủ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khí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hậu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8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BF0E9-62C1-46A1-AB5E-92162EF17001}"/>
              </a:ext>
            </a:extLst>
          </p:cNvPr>
          <p:cNvGrpSpPr/>
          <p:nvPr/>
        </p:nvGrpSpPr>
        <p:grpSpPr>
          <a:xfrm>
            <a:off x="201881" y="1151906"/>
            <a:ext cx="8415273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FBAB0-523B-4696-9FE9-7A2D7DDA4AA3}"/>
                </a:ext>
              </a:extLst>
            </p:cNvPr>
            <p:cNvSpPr txBox="1"/>
            <p:nvPr/>
          </p:nvSpPr>
          <p:spPr>
            <a:xfrm>
              <a:off x="1204760" y="1696909"/>
              <a:ext cx="7576256" cy="174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Mạng lưới sông, hồ ở đây khá phát triển. Hai hệ thống sông Mi-xi-xi-pi và A-ma-dôn lớn bậc nhất thế giới.</a:t>
              </a:r>
            </a:p>
            <a:p>
              <a:pPr algn="just"/>
              <a:r>
                <a:rPr lang="vi-VN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Đây là châu lục có nhiều cảnh thiên nhiên khác nhau. Trong đó, nổi bật là rừng nhiệt đới A-ma-dôn lớn nhất thế giới.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2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9CE29-B0A3-4D5B-932B-EEF36206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mazon Rainforest in Brazil - Jungle Cruise on the Amazon River">
            <a:hlinkClick r:id="" action="ppaction://media"/>
            <a:extLst>
              <a:ext uri="{FF2B5EF4-FFF2-40B4-BE49-F238E27FC236}">
                <a16:creationId xmlns:a16="http://schemas.microsoft.com/office/drawing/2014/main" id="{E8993763-1FC6-F631-A102-EF479D9998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4027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BE2DF-CE57-7FCC-BDE6-BAE4DDF6A8A5}"/>
              </a:ext>
            </a:extLst>
          </p:cNvPr>
          <p:cNvSpPr txBox="1"/>
          <p:nvPr/>
        </p:nvSpPr>
        <p:spPr>
          <a:xfrm>
            <a:off x="3109256" y="634251"/>
            <a:ext cx="8813569" cy="3375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Đọc thông tin và quan sát hình 6, em hãy nêu một số đặc điểm tự nhiên của châu Đại Dương.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trên quả địa cầu dãy Trường Sơn Ô-xtrây-li-a (Australia).</a:t>
            </a: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3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FBAB0-523B-4696-9FE9-7A2D7DDA4AA3}"/>
                </a:ext>
              </a:extLst>
            </p:cNvPr>
            <p:cNvSpPr txBox="1"/>
            <p:nvPr/>
          </p:nvSpPr>
          <p:spPr>
            <a:xfrm>
              <a:off x="1122824" y="1808481"/>
              <a:ext cx="7754085" cy="140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Châu Đại Dương gồm lục địa Ô-xtrây-li-a, các đảo, quần đảo ở vùng trung tâm và tây nam Thái Bình Dương.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Lục địa Ô-xtrây-li-a bao gồm ba khu vực địa hình chính: núi, cao nguyên, vùng đất thấp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Có khí hậu khô hơn là chủ yếu.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29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5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Châu lục này có ít sông, hồ. Phần lớn diện tích lục địa là hoang mạc và xa-van.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Sinh vật có nhiều loài độc đáo như: thủ có túi, thú mỏ vịt, đà điều....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Phần lớn các đảo, quần đảo có khí hậu nóng ẩm, có rừng rậm hoặc rừng dừa bao phủ.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14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549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BE2DF-CE57-7FCC-BDE6-BAE4DDF6A8A5}"/>
              </a:ext>
            </a:extLst>
          </p:cNvPr>
          <p:cNvSpPr txBox="1"/>
          <p:nvPr/>
        </p:nvSpPr>
        <p:spPr>
          <a:xfrm>
            <a:off x="3014253" y="658001"/>
            <a:ext cx="8813569" cy="2062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 thông tin và quan sát hình 7, em hãy nêu một số đặc điểm tự nhiên của châu Nam Cực.</a:t>
            </a:r>
            <a:endParaRPr kumimoji="0" lang="vi-VN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D50E7-F97A-4907-2274-099B500D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893" y="2848708"/>
            <a:ext cx="4793424" cy="35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3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BF0E9-62C1-46A1-AB5E-92162EF17001}"/>
              </a:ext>
            </a:extLst>
          </p:cNvPr>
          <p:cNvGrpSpPr/>
          <p:nvPr/>
        </p:nvGrpSpPr>
        <p:grpSpPr>
          <a:xfrm>
            <a:off x="178131" y="961902"/>
            <a:ext cx="8450899" cy="4987636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71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Đặc điểm tựu nhiên của châu Nam Cực: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Đại bộ phận lãnh thổ bị băng bao phủ, tạo thành các cao nguyên băng khổng lồ.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Đây là châu lục lạnh nhất thế giới, quanh năm nhiệt độ dưới 0°C.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Thực vật ở châu lục này rất nghèo nàn, chỉ có rêu và địa y mọc ở các ốc đảo vào mùa hạ.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Động vật tiêu biểu nhất nơi đây là chim cánh cụt.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6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2E8BC-6363-49D2-BFE9-BB816FF73030}"/>
              </a:ext>
            </a:extLst>
          </p:cNvPr>
          <p:cNvGrpSpPr/>
          <p:nvPr/>
        </p:nvGrpSpPr>
        <p:grpSpPr>
          <a:xfrm>
            <a:off x="8683" y="2080753"/>
            <a:ext cx="5696923" cy="2152047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0B12DFF-B795-4568-BC9C-1A8F98593B49}"/>
                    </a:ext>
                  </a:extLst>
                </p:cNvPr>
                <p:cNvSpPr txBox="1"/>
                <p:nvPr/>
              </p:nvSpPr>
              <p:spPr>
                <a:xfrm>
                  <a:off x="3831907" y="2678176"/>
                  <a:ext cx="3947217" cy="1093230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0B12DFF-B795-4568-BC9C-1A8F98593B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907" y="2678176"/>
                  <a:ext cx="3947217" cy="10932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D247-5E91-4CFA-8236-371914E85AF3}"/>
              </a:ext>
            </a:extLst>
          </p:cNvPr>
          <p:cNvGrpSpPr/>
          <p:nvPr/>
        </p:nvGrpSpPr>
        <p:grpSpPr>
          <a:xfrm>
            <a:off x="368102" y="4422214"/>
            <a:ext cx="5337504" cy="2073162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86FEB5-A337-41D6-BCEA-ADFED24D1FCC}"/>
                    </a:ext>
                  </a:extLst>
                </p:cNvPr>
                <p:cNvSpPr txBox="1"/>
                <p:nvPr/>
              </p:nvSpPr>
              <p:spPr>
                <a:xfrm>
                  <a:off x="3790015" y="2692753"/>
                  <a:ext cx="4686065" cy="983088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86FEB5-A337-41D6-BCEA-ADFED24D1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015" y="2692753"/>
                  <a:ext cx="4686065" cy="9830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135913F-08CC-4431-BC1F-A076491C7980}"/>
                    </a:ext>
                  </a:extLst>
                </p:cNvPr>
                <p:cNvSpPr txBox="1"/>
                <p:nvPr/>
              </p:nvSpPr>
              <p:spPr>
                <a:xfrm>
                  <a:off x="3624866" y="2619723"/>
                  <a:ext cx="4814107" cy="1096609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135913F-08CC-4431-BC1F-A076491C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866" y="2619723"/>
                  <a:ext cx="4814107" cy="109660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51" y="2796219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20" y="5261760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A37316A-3B9F-4F08-8AED-332770FBEAAE}"/>
              </a:ext>
            </a:extLst>
          </p:cNvPr>
          <p:cNvGrpSpPr/>
          <p:nvPr/>
        </p:nvGrpSpPr>
        <p:grpSpPr>
          <a:xfrm>
            <a:off x="6561862" y="4688786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1B22E04-07FF-47AA-BB45-343265F36686}"/>
                    </a:ext>
                  </a:extLst>
                </p:cNvPr>
                <p:cNvSpPr txBox="1"/>
                <p:nvPr/>
              </p:nvSpPr>
              <p:spPr>
                <a:xfrm>
                  <a:off x="3653442" y="2634444"/>
                  <a:ext cx="4704930" cy="1094821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1B22E04-07FF-47AA-BB45-343265F36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3442" y="2634444"/>
                  <a:ext cx="4704930" cy="109482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57" y="3188850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098" y="5166297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376160" cy="1628092"/>
            <a:chOff x="725416" y="494155"/>
            <a:chExt cx="11376160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B58A4D-1EA3-4F7D-B926-AC8CFFC92F04}"/>
                </a:ext>
              </a:extLst>
            </p:cNvPr>
            <p:cNvSpPr txBox="1"/>
            <p:nvPr/>
          </p:nvSpPr>
          <p:spPr>
            <a:xfrm>
              <a:off x="967250" y="546295"/>
              <a:ext cx="111343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 Á có 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diện tích là núi và cao nguyên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652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03A3-625A-0F5F-FF42-9E8C727E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i quát về thiên nhiên châu Nam Cực">
            <a:hlinkClick r:id="" action="ppaction://media"/>
            <a:extLst>
              <a:ext uri="{FF2B5EF4-FFF2-40B4-BE49-F238E27FC236}">
                <a16:creationId xmlns:a16="http://schemas.microsoft.com/office/drawing/2014/main" id="{01496829-50E3-C770-E25F-0E10CB6D5F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4415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4072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BE2DF-CE57-7FCC-BDE6-BAE4DDF6A8A5}"/>
              </a:ext>
            </a:extLst>
          </p:cNvPr>
          <p:cNvSpPr txBox="1"/>
          <p:nvPr/>
        </p:nvSpPr>
        <p:spPr>
          <a:xfrm>
            <a:off x="579864" y="156196"/>
            <a:ext cx="1125911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Dựa vào quả địa cầu, hình 1 và bảng 1, em hãy</a:t>
            </a: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vị trí địa lí của các đại dương trên hình 1 hoặc quả địa cầu.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Cho biết mỗi đại dương tiếp giáp với châu lục và đại dương nào.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So sánh diện tích, độ sâu trung bình của các đại dương.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249C16-8D96-A946-A5D8-FF0A384B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78" y="2147061"/>
            <a:ext cx="6884600" cy="42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1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33E29-F975-DAAF-6B5B-6DFD9A3F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634" y="668840"/>
            <a:ext cx="8001581" cy="53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4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id="{E3292C75-FCA1-4D2E-949D-F5B8A7DC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4"/>
          <a:stretch/>
        </p:blipFill>
        <p:spPr bwMode="auto">
          <a:xfrm>
            <a:off x="7114352" y="724664"/>
            <a:ext cx="4998501" cy="7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A0C49F0-9678-AAA2-237E-14B546CE6BB7}"/>
              </a:ext>
            </a:extLst>
          </p:cNvPr>
          <p:cNvSpPr/>
          <p:nvPr/>
        </p:nvSpPr>
        <p:spPr>
          <a:xfrm>
            <a:off x="148980" y="336323"/>
            <a:ext cx="8046719" cy="5272740"/>
          </a:xfrm>
          <a:prstGeom prst="wedgeRoundRectCallout">
            <a:avLst>
              <a:gd name="adj1" fmla="val 59654"/>
              <a:gd name="adj2" fmla="val 3285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 Độ Dương tiếp giáp với Thái Bình Dương, Đại Tây Dương, châu Á, châu Phi, châu Đại Dương, châu Nam Cực.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Băng Dương tiếp giáp với Thái Bình Dương, Đại Tây Dương, châu Mỹ, châu Âu, Châu Á.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Tây Dương tiếp giáp với Thái Bình Dương, Ấn Độ Dương, Bắc Băng Dương, Châu Mỹ, châu Âu, châu Phi, châu Nam Cực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 Dương tiếp giáp với Bắc Băng Dương, Ấn Độ Dương, Đại Tây Dương, Châu Mỹ, châu Nam Cực, châu Á, châu Đại Dương.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Đại Dương tiếp giáp với Thái Bình Dương, Đại Tây Dương, Ấn Độ Dương.</a:t>
            </a:r>
          </a:p>
        </p:txBody>
      </p:sp>
    </p:spTree>
    <p:extLst>
      <p:ext uri="{BB962C8B-B14F-4D97-AF65-F5344CB8AC3E}">
        <p14:creationId xmlns:p14="http://schemas.microsoft.com/office/powerpoint/2010/main" val="1607355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id="{E3292C75-FCA1-4D2E-949D-F5B8A7DC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4"/>
          <a:stretch/>
        </p:blipFill>
        <p:spPr bwMode="auto">
          <a:xfrm>
            <a:off x="7114352" y="724664"/>
            <a:ext cx="4998501" cy="7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A0C49F0-9678-AAA2-237E-14B546CE6BB7}"/>
              </a:ext>
            </a:extLst>
          </p:cNvPr>
          <p:cNvSpPr/>
          <p:nvPr/>
        </p:nvSpPr>
        <p:spPr>
          <a:xfrm>
            <a:off x="148980" y="336323"/>
            <a:ext cx="8046719" cy="5272740"/>
          </a:xfrm>
          <a:prstGeom prst="wedgeRoundRectCallout">
            <a:avLst>
              <a:gd name="adj1" fmla="val 59654"/>
              <a:gd name="adj2" fmla="val 3285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đại dương khác nhau về diện tích và độ sâu trung bình.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đó, dại dương có diện tích lớn nhất và độ sâu trung bình sâu nhất là Thái Bình Dương.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Dương có diện tích nhỏ nhất và độ sâu trung bình nông nhất là Bắc Băng Dương.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6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54"/>
            <a:ext cx="12192000" cy="6831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4154F-094C-FA95-9A54-BC181C7B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13" y="2085102"/>
            <a:ext cx="98276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2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3C9571-63A6-428A-924B-0A66EE6BD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808523" y="468085"/>
            <a:ext cx="10491536" cy="1845327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 đại dương nằm ở phía đông châu Á và phía tây châu Mỹ là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402335" y="2668860"/>
            <a:ext cx="5522763" cy="1650274"/>
            <a:chOff x="-115832" y="4090892"/>
            <a:chExt cx="8497832" cy="2438205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15832" y="4090892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096000" y="2932739"/>
            <a:ext cx="5836123" cy="1402003"/>
            <a:chOff x="8573741" y="4348601"/>
            <a:chExt cx="8775811" cy="2094812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918840" y="4348601"/>
              <a:ext cx="7430712" cy="209481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n Độ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73741" y="4553993"/>
              <a:ext cx="1602976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2480608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259877" y="4776726"/>
            <a:ext cx="5748528" cy="1534836"/>
            <a:chOff x="-371212" y="6760009"/>
            <a:chExt cx="8899313" cy="2168998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46028" y="6760009"/>
              <a:ext cx="7682073" cy="21689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371212" y="676012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327648" y="4776727"/>
            <a:ext cx="5674432" cy="1613188"/>
            <a:chOff x="8813601" y="6966246"/>
            <a:chExt cx="8672052" cy="2198753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10054941" y="7070196"/>
              <a:ext cx="7430712" cy="209480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Bắc Băng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13601" y="6966246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137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96918B-7CFE-4DEA-A2B9-FFF42397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901915" y="360718"/>
            <a:ext cx="10538971" cy="1845326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Đại dương nào có diện tích nhỏ nhất?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136093" y="2888742"/>
            <a:ext cx="5556383" cy="1380932"/>
            <a:chOff x="-20405" y="4559608"/>
            <a:chExt cx="833457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10984" y="4559608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405" y="4644828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146205" y="2888738"/>
            <a:ext cx="5592066" cy="1380936"/>
            <a:chOff x="8552999" y="4664167"/>
            <a:chExt cx="8388098" cy="2071405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765048" y="4664167"/>
              <a:ext cx="7176049" cy="2071405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52999" y="4764262"/>
              <a:ext cx="1602977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6" y="2740137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119743" y="4951975"/>
            <a:ext cx="5814179" cy="1380925"/>
            <a:chOff x="-49351" y="7427988"/>
            <a:chExt cx="8721270" cy="2071397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35699" y="7427988"/>
              <a:ext cx="7836220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Ấn Độ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9351" y="744699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146205" y="4844318"/>
            <a:ext cx="5598369" cy="1380936"/>
            <a:chOff x="8808069" y="7315419"/>
            <a:chExt cx="8397554" cy="2071397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9902439" y="731541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8069" y="7397683"/>
              <a:ext cx="1623041" cy="1783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82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0DA31-4F18-46F4-A320-64A1E4CDB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944183" y="407253"/>
            <a:ext cx="10346758" cy="1999973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 đại dương nằm ở phía đông châu Mỹ và phía tây châu Âu là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CC5F8B1-C428-B437-2D45-34F3468BADB4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DD26BBB-25FB-16DB-519A-539290C4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71F44D-91AE-9F72-0AFC-B7A729189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97F906A-DC8C-87C7-F2FE-30CCD674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CE966E7-5E0E-1D28-7E63-3714FE9F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FB9F0A1-580A-8C37-CDEB-B94F85F124A1}"/>
              </a:ext>
            </a:extLst>
          </p:cNvPr>
          <p:cNvGrpSpPr/>
          <p:nvPr/>
        </p:nvGrpSpPr>
        <p:grpSpPr>
          <a:xfrm>
            <a:off x="155737" y="2920355"/>
            <a:ext cx="5716629" cy="1428436"/>
            <a:chOff x="221315" y="4445838"/>
            <a:chExt cx="8574945" cy="2142654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1D95CC53-B33D-80D2-AAA7-7ABE74AB7AA5}"/>
                </a:ext>
              </a:extLst>
            </p:cNvPr>
            <p:cNvSpPr/>
            <p:nvPr/>
          </p:nvSpPr>
          <p:spPr>
            <a:xfrm>
              <a:off x="1403984" y="4445838"/>
              <a:ext cx="7392276" cy="2142654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049D5D75-05C4-3049-275A-B8E0F852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21315" y="4483556"/>
              <a:ext cx="1773729" cy="196535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800380-ADA7-0AEB-073F-F1C949992398}"/>
              </a:ext>
            </a:extLst>
          </p:cNvPr>
          <p:cNvGrpSpPr/>
          <p:nvPr/>
        </p:nvGrpSpPr>
        <p:grpSpPr>
          <a:xfrm>
            <a:off x="6071571" y="2953325"/>
            <a:ext cx="5795913" cy="1380932"/>
            <a:chOff x="8174187" y="4457700"/>
            <a:chExt cx="9421572" cy="2071397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id="{2BD72121-2027-EF9F-500D-7B83280AD799}"/>
                </a:ext>
              </a:extLst>
            </p:cNvPr>
            <p:cNvSpPr/>
            <p:nvPr/>
          </p:nvSpPr>
          <p:spPr>
            <a:xfrm>
              <a:off x="9175811" y="4457700"/>
              <a:ext cx="841994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7B28FF68-7DB5-1280-5388-24608398F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174187" y="4623627"/>
              <a:ext cx="1662272" cy="18495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457FAF-1415-E93F-F2C2-890EB12BC888}"/>
              </a:ext>
            </a:extLst>
          </p:cNvPr>
          <p:cNvGrpSpPr/>
          <p:nvPr/>
        </p:nvGrpSpPr>
        <p:grpSpPr>
          <a:xfrm>
            <a:off x="155737" y="4869829"/>
            <a:ext cx="5508715" cy="1472827"/>
            <a:chOff x="259773" y="7142975"/>
            <a:chExt cx="8263072" cy="2209241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3278A7F2-EF95-72E7-42B2-26E9489DC936}"/>
                </a:ext>
              </a:extLst>
            </p:cNvPr>
            <p:cNvSpPr/>
            <p:nvPr/>
          </p:nvSpPr>
          <p:spPr>
            <a:xfrm>
              <a:off x="1130572" y="7209563"/>
              <a:ext cx="7392273" cy="214265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2E08EC5-A4F1-CE1A-C23C-9E51F45A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59773" y="7142975"/>
              <a:ext cx="1741599" cy="19007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27CF8A-9F97-B6B7-CB76-BB8CF267DDD3}"/>
              </a:ext>
            </a:extLst>
          </p:cNvPr>
          <p:cNvGrpSpPr/>
          <p:nvPr/>
        </p:nvGrpSpPr>
        <p:grpSpPr>
          <a:xfrm>
            <a:off x="6127294" y="4948367"/>
            <a:ext cx="5690414" cy="1380931"/>
            <a:chOff x="8532607" y="7429559"/>
            <a:chExt cx="8535622" cy="2071397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6715F445-5DB1-5F64-235F-B828FC50151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Tây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73EECE09-75C3-07A7-E613-65AC2263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532607" y="7452692"/>
              <a:ext cx="1740080" cy="1912176"/>
            </a:xfrm>
            <a:prstGeom prst="rect">
              <a:avLst/>
            </a:prstGeom>
          </p:spPr>
        </p:pic>
      </p:grpSp>
      <p:pic>
        <p:nvPicPr>
          <p:cNvPr id="32" name="Đúng">
            <a:extLst>
              <a:ext uri="{FF2B5EF4-FFF2-40B4-BE49-F238E27FC236}">
                <a16:creationId xmlns:a16="http://schemas.microsoft.com/office/drawing/2014/main" id="{988F3198-117D-2F15-1A47-15960D13C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65" y="489853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4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2E8BC-6363-49D2-BFE9-BB816FF73030}"/>
              </a:ext>
            </a:extLst>
          </p:cNvPr>
          <p:cNvGrpSpPr/>
          <p:nvPr/>
        </p:nvGrpSpPr>
        <p:grpSpPr>
          <a:xfrm>
            <a:off x="58201" y="2010495"/>
            <a:ext cx="5696923" cy="2152049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B12DFF-B795-4568-BC9C-1A8F98593B49}"/>
                </a:ext>
              </a:extLst>
            </p:cNvPr>
            <p:cNvSpPr txBox="1"/>
            <p:nvPr/>
          </p:nvSpPr>
          <p:spPr>
            <a:xfrm>
              <a:off x="3829434" y="2670165"/>
              <a:ext cx="3768626" cy="1162812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D247-5E91-4CFA-8236-371914E85AF3}"/>
              </a:ext>
            </a:extLst>
          </p:cNvPr>
          <p:cNvGrpSpPr/>
          <p:nvPr/>
        </p:nvGrpSpPr>
        <p:grpSpPr>
          <a:xfrm>
            <a:off x="567869" y="4276802"/>
            <a:ext cx="5116885" cy="2073163"/>
            <a:chOff x="2373128" y="2324752"/>
            <a:chExt cx="6711319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86FEB5-A337-41D6-BCEA-ADFED24D1FCC}"/>
                </a:ext>
              </a:extLst>
            </p:cNvPr>
            <p:cNvSpPr txBox="1"/>
            <p:nvPr/>
          </p:nvSpPr>
          <p:spPr>
            <a:xfrm>
              <a:off x="3736562" y="2792043"/>
              <a:ext cx="4686066" cy="667443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1BD9A-F4D6-43F7-AFD8-731A200B894C}"/>
              </a:ext>
            </a:extLst>
          </p:cNvPr>
          <p:cNvGrpSpPr/>
          <p:nvPr/>
        </p:nvGrpSpPr>
        <p:grpSpPr>
          <a:xfrm>
            <a:off x="6351502" y="252788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35913F-08CC-4431-BC1F-A076491C7980}"/>
                </a:ext>
              </a:extLst>
            </p:cNvPr>
            <p:cNvSpPr txBox="1"/>
            <p:nvPr/>
          </p:nvSpPr>
          <p:spPr>
            <a:xfrm>
              <a:off x="4192475" y="2656096"/>
              <a:ext cx="3931939" cy="620429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90" y="5164731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A37316A-3B9F-4F08-8AED-332770FBEAAE}"/>
              </a:ext>
            </a:extLst>
          </p:cNvPr>
          <p:cNvGrpSpPr/>
          <p:nvPr/>
        </p:nvGrpSpPr>
        <p:grpSpPr>
          <a:xfrm>
            <a:off x="6558601" y="4571899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B22E04-07FF-47AA-BB45-343265F36686}"/>
                </a:ext>
              </a:extLst>
            </p:cNvPr>
            <p:cNvSpPr txBox="1"/>
            <p:nvPr/>
          </p:nvSpPr>
          <p:spPr>
            <a:xfrm>
              <a:off x="3564990" y="2666862"/>
              <a:ext cx="4704930" cy="6194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52" y="3042307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8" y="3058671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56" y="4942267"/>
            <a:ext cx="1153064" cy="9835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79FF1E-D4E3-4B84-96CC-6DC5B3FE8044}"/>
              </a:ext>
            </a:extLst>
          </p:cNvPr>
          <p:cNvGrpSpPr/>
          <p:nvPr/>
        </p:nvGrpSpPr>
        <p:grpSpPr>
          <a:xfrm>
            <a:off x="501594" y="571823"/>
            <a:ext cx="11303495" cy="1448861"/>
            <a:chOff x="596922" y="494154"/>
            <a:chExt cx="11303495" cy="144886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9306781-0812-441A-9552-6E165CD7DDC2}"/>
                </a:ext>
              </a:extLst>
            </p:cNvPr>
            <p:cNvSpPr/>
            <p:nvPr/>
          </p:nvSpPr>
          <p:spPr>
            <a:xfrm>
              <a:off x="596922" y="494154"/>
              <a:ext cx="11303495" cy="14488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0F7D45-A48C-4493-9F3D-A335EA95E05E}"/>
                </a:ext>
              </a:extLst>
            </p:cNvPr>
            <p:cNvSpPr txBox="1"/>
            <p:nvPr/>
          </p:nvSpPr>
          <p:spPr>
            <a:xfrm>
              <a:off x="718483" y="747907"/>
              <a:ext cx="11134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Châu Âu có địa hình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chủ yếu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384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3C9571-63A6-428A-924B-0A66EE6BD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808523" y="468085"/>
            <a:ext cx="10491536" cy="1845327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dương nào bao quanh toàn bộ châu lục được xem “lạnh nhất” Trái Đất?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402335" y="2668860"/>
            <a:ext cx="5522763" cy="1650274"/>
            <a:chOff x="-115832" y="4090892"/>
            <a:chExt cx="8497832" cy="2438205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15832" y="4090892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096000" y="2932739"/>
            <a:ext cx="5836123" cy="1402003"/>
            <a:chOff x="8573741" y="4348601"/>
            <a:chExt cx="8775811" cy="2094812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918840" y="4348601"/>
              <a:ext cx="7430712" cy="209481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73741" y="4553993"/>
              <a:ext cx="1602976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2480608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259877" y="4776726"/>
            <a:ext cx="5748528" cy="1534836"/>
            <a:chOff x="-371212" y="6760009"/>
            <a:chExt cx="8899313" cy="2168998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46028" y="6760009"/>
              <a:ext cx="7682073" cy="21689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371212" y="676012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327648" y="4776727"/>
            <a:ext cx="5674432" cy="1613188"/>
            <a:chOff x="8813601" y="6966246"/>
            <a:chExt cx="8672052" cy="2198753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10054941" y="7070196"/>
              <a:ext cx="7430712" cy="209480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Tây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13601" y="6966246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99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96918B-7CFE-4DEA-A2B9-FFF42397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C7C04D-7CF1-232C-7958-6C32C90DD022}"/>
              </a:ext>
            </a:extLst>
          </p:cNvPr>
          <p:cNvSpPr/>
          <p:nvPr/>
        </p:nvSpPr>
        <p:spPr>
          <a:xfrm>
            <a:off x="901915" y="360718"/>
            <a:ext cx="10538971" cy="1845326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5: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Đại dương nào có độ sâu trung bình lớn nhất?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BFA9D5-7AA0-3AD6-9F25-6488DE4BF36D}"/>
              </a:ext>
            </a:extLst>
          </p:cNvPr>
          <p:cNvGrpSpPr/>
          <p:nvPr/>
        </p:nvGrpSpPr>
        <p:grpSpPr>
          <a:xfrm>
            <a:off x="136093" y="2888742"/>
            <a:ext cx="5556383" cy="1380932"/>
            <a:chOff x="-20405" y="4559608"/>
            <a:chExt cx="833457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A2452A26-2781-11E3-09C9-733B91BA1288}"/>
                </a:ext>
              </a:extLst>
            </p:cNvPr>
            <p:cNvSpPr/>
            <p:nvPr/>
          </p:nvSpPr>
          <p:spPr>
            <a:xfrm>
              <a:off x="1010984" y="4559608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405" y="4644828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64C7A7-E515-9D74-DE36-2A6A9CCD9F9D}"/>
              </a:ext>
            </a:extLst>
          </p:cNvPr>
          <p:cNvGrpSpPr/>
          <p:nvPr/>
        </p:nvGrpSpPr>
        <p:grpSpPr>
          <a:xfrm>
            <a:off x="6146205" y="2888738"/>
            <a:ext cx="5592066" cy="1380936"/>
            <a:chOff x="8552999" y="4664167"/>
            <a:chExt cx="8388098" cy="2071405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id="{A29F0F05-DFF5-8457-21FA-083BC66F49D7}"/>
                </a:ext>
              </a:extLst>
            </p:cNvPr>
            <p:cNvSpPr/>
            <p:nvPr/>
          </p:nvSpPr>
          <p:spPr>
            <a:xfrm>
              <a:off x="9765048" y="4664167"/>
              <a:ext cx="7176049" cy="2071405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52999" y="4764262"/>
              <a:ext cx="1602977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6" y="2740137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4AAED7B-C04A-BE8F-E989-F328EDA34B6E}"/>
              </a:ext>
            </a:extLst>
          </p:cNvPr>
          <p:cNvGrpSpPr/>
          <p:nvPr/>
        </p:nvGrpSpPr>
        <p:grpSpPr>
          <a:xfrm>
            <a:off x="119743" y="4951975"/>
            <a:ext cx="5814179" cy="1380925"/>
            <a:chOff x="-49351" y="7427988"/>
            <a:chExt cx="8721270" cy="2071397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id="{5422BD04-A468-B6C0-6FC5-29BA4A91E547}"/>
                </a:ext>
              </a:extLst>
            </p:cNvPr>
            <p:cNvSpPr/>
            <p:nvPr/>
          </p:nvSpPr>
          <p:spPr>
            <a:xfrm>
              <a:off x="835699" y="7427988"/>
              <a:ext cx="7836220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9351" y="744699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359346-2AB2-0EEA-801D-55BACC159707}"/>
              </a:ext>
            </a:extLst>
          </p:cNvPr>
          <p:cNvGrpSpPr/>
          <p:nvPr/>
        </p:nvGrpSpPr>
        <p:grpSpPr>
          <a:xfrm>
            <a:off x="6146205" y="4844318"/>
            <a:ext cx="5598369" cy="1380936"/>
            <a:chOff x="8808069" y="7315419"/>
            <a:chExt cx="8397554" cy="2071397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id="{5C13CE72-C34D-92EA-B43A-1C4EAE0F95B1}"/>
                </a:ext>
              </a:extLst>
            </p:cNvPr>
            <p:cNvSpPr/>
            <p:nvPr/>
          </p:nvSpPr>
          <p:spPr>
            <a:xfrm>
              <a:off x="9902439" y="731541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8069" y="7397683"/>
              <a:ext cx="1623041" cy="1783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531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2816"/>
            <a:ext cx="11437112" cy="612775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92D0FE2-1CB5-4788-8134-BC387F1D3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838200" y="1027906"/>
            <a:ext cx="7287260" cy="5110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D66685-362F-4233-83A1-2E82B07E33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949" y="2216598"/>
            <a:ext cx="6174118" cy="4939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931E59-1204-47B8-A9DC-0C334513BDBF}"/>
              </a:ext>
            </a:extLst>
          </p:cNvPr>
          <p:cNvSpPr txBox="1"/>
          <p:nvPr/>
        </p:nvSpPr>
        <p:spPr>
          <a:xfrm>
            <a:off x="8263076" y="1182856"/>
            <a:ext cx="355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ln w="285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DẶN DÒ</a:t>
            </a:r>
            <a:endParaRPr lang="en-US" sz="6000" dirty="0">
              <a:ln w="28575"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7" name="Nhóm 13">
            <a:extLst>
              <a:ext uri="{FF2B5EF4-FFF2-40B4-BE49-F238E27FC236}">
                <a16:creationId xmlns:a16="http://schemas.microsoft.com/office/drawing/2014/main" id="{E6325CD1-2BD0-4B8F-94DD-6DEEB897A1B0}"/>
              </a:ext>
            </a:extLst>
          </p:cNvPr>
          <p:cNvGrpSpPr/>
          <p:nvPr/>
        </p:nvGrpSpPr>
        <p:grpSpPr>
          <a:xfrm>
            <a:off x="1662255" y="1690687"/>
            <a:ext cx="3103885" cy="1492717"/>
            <a:chOff x="1237505" y="2070184"/>
            <a:chExt cx="3169658" cy="1492717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14A85D89-1EA7-4A51-AA44-5BFFAE721A6C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68B88577-6B40-4102-8813-DEDC57907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grpSp>
        <p:nvGrpSpPr>
          <p:cNvPr id="20" name="Nhóm 13">
            <a:extLst>
              <a:ext uri="{FF2B5EF4-FFF2-40B4-BE49-F238E27FC236}">
                <a16:creationId xmlns:a16="http://schemas.microsoft.com/office/drawing/2014/main" id="{D9EE248E-49F0-4136-AC4B-46D05FBFA06B}"/>
              </a:ext>
            </a:extLst>
          </p:cNvPr>
          <p:cNvGrpSpPr/>
          <p:nvPr/>
        </p:nvGrpSpPr>
        <p:grpSpPr>
          <a:xfrm>
            <a:off x="1641910" y="2928238"/>
            <a:ext cx="3103885" cy="1492717"/>
            <a:chOff x="1237505" y="2070184"/>
            <a:chExt cx="3169658" cy="1492717"/>
          </a:xfrm>
        </p:grpSpPr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A6E96AC7-8D60-4200-976F-AB41D56213E3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F257253A-C8A2-4E48-8198-0C5DD38E8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grpSp>
        <p:nvGrpSpPr>
          <p:cNvPr id="23" name="Nhóm 13">
            <a:extLst>
              <a:ext uri="{FF2B5EF4-FFF2-40B4-BE49-F238E27FC236}">
                <a16:creationId xmlns:a16="http://schemas.microsoft.com/office/drawing/2014/main" id="{BBD351B5-29F1-45CC-A51B-77F6EFEDD1A8}"/>
              </a:ext>
            </a:extLst>
          </p:cNvPr>
          <p:cNvGrpSpPr/>
          <p:nvPr/>
        </p:nvGrpSpPr>
        <p:grpSpPr>
          <a:xfrm>
            <a:off x="1641910" y="4337377"/>
            <a:ext cx="3103885" cy="1492717"/>
            <a:chOff x="1237505" y="2070184"/>
            <a:chExt cx="3169658" cy="1492717"/>
          </a:xfrm>
        </p:grpSpPr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6A03EA67-4E3D-4F46-9A34-E66F25E5E591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5C18AC8F-D48C-43ED-9F29-D50CB6F11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790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3275C2F2-CC71-B231-F689-6DEE4CC15157}"/>
              </a:ext>
            </a:extLst>
          </p:cNvPr>
          <p:cNvSpPr/>
          <p:nvPr/>
        </p:nvSpPr>
        <p:spPr>
          <a:xfrm>
            <a:off x="-116440" y="2522717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EE745534-9794-4CDE-9C3D-30E4A56BA55C}"/>
              </a:ext>
            </a:extLst>
          </p:cNvPr>
          <p:cNvSpPr/>
          <p:nvPr/>
        </p:nvSpPr>
        <p:spPr>
          <a:xfrm>
            <a:off x="4551450" y="817706"/>
            <a:ext cx="7263829" cy="5568663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0286A2-C4E6-4145-BBEE-B9F2615E2429}"/>
              </a:ext>
            </a:extLst>
          </p:cNvPr>
          <p:cNvSpPr txBox="1"/>
          <p:nvPr/>
        </p:nvSpPr>
        <p:spPr>
          <a:xfrm>
            <a:off x="5103736" y="1167983"/>
            <a:ext cx="615925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Tạm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biệt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Hẹn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gặp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lại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!</a:t>
            </a:r>
            <a:endParaRPr lang="en-US" sz="115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5475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2E8BC-6363-49D2-BFE9-BB816FF73030}"/>
              </a:ext>
            </a:extLst>
          </p:cNvPr>
          <p:cNvGrpSpPr/>
          <p:nvPr/>
        </p:nvGrpSpPr>
        <p:grpSpPr>
          <a:xfrm>
            <a:off x="8683" y="2080754"/>
            <a:ext cx="5696923" cy="2152048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B12DFF-B795-4568-BC9C-1A8F98593B49}"/>
                </a:ext>
              </a:extLst>
            </p:cNvPr>
            <p:cNvSpPr txBox="1"/>
            <p:nvPr/>
          </p:nvSpPr>
          <p:spPr>
            <a:xfrm>
              <a:off x="3831907" y="2678176"/>
              <a:ext cx="3947217" cy="6185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Xa-van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D247-5E91-4CFA-8236-371914E85AF3}"/>
              </a:ext>
            </a:extLst>
          </p:cNvPr>
          <p:cNvGrpSpPr/>
          <p:nvPr/>
        </p:nvGrpSpPr>
        <p:grpSpPr>
          <a:xfrm>
            <a:off x="368102" y="4422214"/>
            <a:ext cx="5337504" cy="2073162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86FEB5-A337-41D6-BCEA-ADFED24D1FCC}"/>
                </a:ext>
              </a:extLst>
            </p:cNvPr>
            <p:cNvSpPr txBox="1"/>
            <p:nvPr/>
          </p:nvSpPr>
          <p:spPr>
            <a:xfrm>
              <a:off x="3790015" y="2692753"/>
              <a:ext cx="4686065" cy="556202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 – ha – ra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35913F-08CC-4431-BC1F-A076491C7980}"/>
                </a:ext>
              </a:extLst>
            </p:cNvPr>
            <p:cNvSpPr txBox="1"/>
            <p:nvPr/>
          </p:nvSpPr>
          <p:spPr>
            <a:xfrm>
              <a:off x="4085125" y="2651717"/>
              <a:ext cx="3841556" cy="620429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Gô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-bi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09" y="4987163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90" y="3102976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A37316A-3B9F-4F08-8AED-332770FBEAAE}"/>
              </a:ext>
            </a:extLst>
          </p:cNvPr>
          <p:cNvGrpSpPr/>
          <p:nvPr/>
        </p:nvGrpSpPr>
        <p:grpSpPr>
          <a:xfrm>
            <a:off x="6561862" y="4688786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B22E04-07FF-47AA-BB45-343265F36686}"/>
                </a:ext>
              </a:extLst>
            </p:cNvPr>
            <p:cNvSpPr txBox="1"/>
            <p:nvPr/>
          </p:nvSpPr>
          <p:spPr>
            <a:xfrm>
              <a:off x="3653442" y="2634444"/>
              <a:ext cx="4704930" cy="6194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Sy-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743" y="3031453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26" y="5163343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376160" cy="1628092"/>
            <a:chOff x="725416" y="494155"/>
            <a:chExt cx="11376160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B58A4D-1EA3-4F7D-B926-AC8CFFC92F04}"/>
                </a:ext>
              </a:extLst>
            </p:cNvPr>
            <p:cNvSpPr txBox="1"/>
            <p:nvPr/>
          </p:nvSpPr>
          <p:spPr>
            <a:xfrm>
              <a:off x="967250" y="546295"/>
              <a:ext cx="11134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560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2E8BC-6363-49D2-BFE9-BB816FF73030}"/>
              </a:ext>
            </a:extLst>
          </p:cNvPr>
          <p:cNvGrpSpPr/>
          <p:nvPr/>
        </p:nvGrpSpPr>
        <p:grpSpPr>
          <a:xfrm>
            <a:off x="8683" y="2080755"/>
            <a:ext cx="5696923" cy="2152048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B12DFF-B795-4568-BC9C-1A8F98593B49}"/>
                </a:ext>
              </a:extLst>
            </p:cNvPr>
            <p:cNvSpPr txBox="1"/>
            <p:nvPr/>
          </p:nvSpPr>
          <p:spPr>
            <a:xfrm>
              <a:off x="3501732" y="2784412"/>
              <a:ext cx="5255331" cy="569036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Ê-</a:t>
              </a:r>
              <a:r>
                <a:rPr lang="en-US" sz="4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40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4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rét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D247-5E91-4CFA-8236-371914E85AF3}"/>
              </a:ext>
            </a:extLst>
          </p:cNvPr>
          <p:cNvGrpSpPr/>
          <p:nvPr/>
        </p:nvGrpSpPr>
        <p:grpSpPr>
          <a:xfrm>
            <a:off x="368102" y="4422216"/>
            <a:ext cx="5337504" cy="2073163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86FEB5-A337-41D6-BCEA-ADFED24D1FCC}"/>
                </a:ext>
              </a:extLst>
            </p:cNvPr>
            <p:cNvSpPr txBox="1"/>
            <p:nvPr/>
          </p:nvSpPr>
          <p:spPr>
            <a:xfrm>
              <a:off x="3587017" y="2738387"/>
              <a:ext cx="5617097" cy="511706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Phan-xi-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păng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35913F-08CC-4431-BC1F-A076491C7980}"/>
                </a:ext>
              </a:extLst>
            </p:cNvPr>
            <p:cNvSpPr txBox="1"/>
            <p:nvPr/>
          </p:nvSpPr>
          <p:spPr>
            <a:xfrm>
              <a:off x="3394779" y="2706510"/>
              <a:ext cx="5540191" cy="570795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An-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14" y="2801341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55" y="5306804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A37316A-3B9F-4F08-8AED-332770FBEAAE}"/>
              </a:ext>
            </a:extLst>
          </p:cNvPr>
          <p:cNvGrpSpPr/>
          <p:nvPr/>
        </p:nvGrpSpPr>
        <p:grpSpPr>
          <a:xfrm>
            <a:off x="6561862" y="4671571"/>
            <a:ext cx="5000625" cy="1861583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B22E04-07FF-47AA-BB45-343265F36686}"/>
                </a:ext>
              </a:extLst>
            </p:cNvPr>
            <p:cNvSpPr txBox="1"/>
            <p:nvPr/>
          </p:nvSpPr>
          <p:spPr>
            <a:xfrm>
              <a:off x="3479798" y="2695357"/>
              <a:ext cx="5431005" cy="569864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24" y="3105543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640" y="5204641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175001" cy="1628092"/>
            <a:chOff x="725416" y="494155"/>
            <a:chExt cx="11175001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B58A4D-1EA3-4F7D-B926-AC8CFFC92F04}"/>
                </a:ext>
              </a:extLst>
            </p:cNvPr>
            <p:cNvSpPr txBox="1"/>
            <p:nvPr/>
          </p:nvSpPr>
          <p:spPr>
            <a:xfrm>
              <a:off x="1223149" y="579136"/>
              <a:ext cx="10203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61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018" y="13113"/>
            <a:ext cx="12857018" cy="7302087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3275C2F2-CC71-B231-F689-6DEE4CC15157}"/>
              </a:ext>
            </a:extLst>
          </p:cNvPr>
          <p:cNvSpPr/>
          <p:nvPr/>
        </p:nvSpPr>
        <p:spPr>
          <a:xfrm>
            <a:off x="-922119" y="2532057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FE9385-3602-7632-E686-7F3BE85FE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42" y="569449"/>
            <a:ext cx="4395597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DEA3F-C552-4F2A-0437-D988B7D2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112" y="1993034"/>
            <a:ext cx="826689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4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4" y="-1055667"/>
            <a:ext cx="12861783" cy="806210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E6BF70AE-0ED0-059B-376D-8DE41CFE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49" y="2363191"/>
            <a:ext cx="8651907" cy="23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2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endParaRPr lang="en-US" sz="66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13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BE2DF-CE57-7FCC-BDE6-BAE4DDF6A8A5}"/>
              </a:ext>
            </a:extLst>
          </p:cNvPr>
          <p:cNvSpPr txBox="1"/>
          <p:nvPr/>
        </p:nvSpPr>
        <p:spPr>
          <a:xfrm>
            <a:off x="3109256" y="634251"/>
            <a:ext cx="8813569" cy="4688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Đọc thông tin và quan sát hình 5, em hãy nêu một số đặc điểm tự nhiên của châu Mỹ.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trên quả địa cầu hệ thống núi Coóc-đi-e (Cordillera) và dãy An-đét (Andes); đồng bằng Trung Tâm và đồng bằng A-ma-dôn (Amazon).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3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279</TotalTime>
  <Words>1073</Words>
  <Application>Microsoft Office PowerPoint</Application>
  <PresentationFormat>Widescreen</PresentationFormat>
  <Paragraphs>109</Paragraphs>
  <Slides>33</Slides>
  <Notes>5</Notes>
  <HiddenSlides>0</HiddenSlides>
  <MMClips>26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#9Slide07 SVNBeachwood Sans</vt:lpstr>
      <vt:lpstr>Aptos</vt:lpstr>
      <vt:lpstr>Arial</vt:lpstr>
      <vt:lpstr>Calibri</vt:lpstr>
      <vt:lpstr>Calibri Light</vt:lpstr>
      <vt:lpstr>Cambria</vt:lpstr>
      <vt:lpstr>Cambria Math</vt:lpstr>
      <vt:lpstr>等线</vt:lpstr>
      <vt:lpstr>iCiel Pony</vt:lpstr>
      <vt:lpstr>Open Sans Light</vt:lpstr>
      <vt:lpstr>Times New Roman</vt:lpstr>
      <vt:lpstr>UTM Cookies</vt:lpstr>
      <vt:lpstr>Wingdings</vt:lpstr>
      <vt:lpstr>字魂189号-星岩乐黑体</vt:lpstr>
      <vt:lpstr>字魂59号-创粗黑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40</cp:revision>
  <dcterms:created xsi:type="dcterms:W3CDTF">2024-09-20T03:03:07Z</dcterms:created>
  <dcterms:modified xsi:type="dcterms:W3CDTF">2025-03-21T03:46:45Z</dcterms:modified>
  <cp:category>9Slide.vn</cp:category>
</cp:coreProperties>
</file>