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1" r:id="rId2"/>
    <p:sldId id="462" r:id="rId3"/>
    <p:sldId id="456" r:id="rId4"/>
    <p:sldId id="475" r:id="rId5"/>
    <p:sldId id="452" r:id="rId6"/>
    <p:sldId id="463" r:id="rId7"/>
    <p:sldId id="469" r:id="rId8"/>
    <p:sldId id="464" r:id="rId9"/>
    <p:sldId id="476" r:id="rId10"/>
    <p:sldId id="477" r:id="rId11"/>
    <p:sldId id="465" r:id="rId12"/>
    <p:sldId id="466" r:id="rId13"/>
    <p:sldId id="478" r:id="rId14"/>
    <p:sldId id="479" r:id="rId15"/>
    <p:sldId id="467" r:id="rId16"/>
    <p:sldId id="472" r:id="rId17"/>
    <p:sldId id="473" r:id="rId18"/>
    <p:sldId id="287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EF488"/>
    <a:srgbClr val="DAECF4"/>
    <a:srgbClr val="FFFFFF"/>
    <a:srgbClr val="0000CC"/>
    <a:srgbClr val="FF3300"/>
    <a:srgbClr val="6600FF"/>
    <a:srgbClr val="CE229D"/>
    <a:srgbClr val="FF99CC"/>
    <a:srgbClr val="CBF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74" autoAdjust="0"/>
    <p:restoredTop sz="93842" autoAdjust="0"/>
  </p:normalViewPr>
  <p:slideViewPr>
    <p:cSldViewPr>
      <p:cViewPr varScale="1">
        <p:scale>
          <a:sx n="62" d="100"/>
          <a:sy n="62" d="100"/>
        </p:scale>
        <p:origin x="56" y="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4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58BC-7341-4F27-34AD-6E23F02B1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B53FE-743F-DD6E-B995-2FD515C8B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82CC1-C917-6030-75E0-C6399074A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3743B-AFFF-8BDA-D9D6-61D3FFA0B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32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9E70F-7011-4C08-08FD-316DDC3C8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C77D8-9A17-C2A1-8A8F-92EAA1F3A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F0C64-4722-9668-A4EC-2FCF543C3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F1F4E-BD59-FF7A-FE63-73B003319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14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6D47A-94FA-5BE8-1C2F-67CA4C7E6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391F2-0D95-A749-AD05-AC3CFAC64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C4CCA9-DEB1-AA85-DF8E-920F4CEE4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6A2F1-68E7-7CF0-8E75-5B609A8D5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91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EB58A-9686-E095-96CD-78D3A6BE2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973CD7-D4A6-32E4-C0CC-0A34A65CC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6B145-849A-CD35-2BAD-5131182E6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385A7-0BD8-06A5-0B58-406E4C168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5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E3CED6-D11C-20D0-7064-AD4C3749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42514-7E41-4920-9918-5FB5BFD6B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8701776F-9189-4AAE-3C13-28129CD23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8"/>
          <a:stretch/>
        </p:blipFill>
        <p:spPr>
          <a:xfrm>
            <a:off x="-75235" y="404665"/>
            <a:ext cx="12267235" cy="6453336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6C162FFD-3B56-CAA3-B681-BFA9C0E0B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-15411"/>
            <a:ext cx="1155567" cy="1155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178D36-9897-D402-5DAA-8EBD9D9FD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01"/>
          <a:stretch/>
        </p:blipFill>
        <p:spPr>
          <a:xfrm>
            <a:off x="911424" y="1140156"/>
            <a:ext cx="10369152" cy="52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-3704" t="7407" r="3704" b="18519"/>
          <a:stretch/>
        </p:blipFill>
        <p:spPr>
          <a:xfrm>
            <a:off x="839416" y="2708920"/>
            <a:ext cx="1944216" cy="1440160"/>
          </a:xfrm>
          <a:prstGeom prst="ellipse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3215680" y="2564904"/>
            <a:ext cx="7200800" cy="1728192"/>
          </a:xfrm>
          <a:custGeom>
            <a:avLst/>
            <a:gdLst>
              <a:gd name="connsiteX0" fmla="*/ 122621 w 6308328"/>
              <a:gd name="connsiteY0" fmla="*/ 157449 h 1296144"/>
              <a:gd name="connsiteX1" fmla="*/ 115640 w 6308328"/>
              <a:gd name="connsiteY1" fmla="*/ 192025 h 1296144"/>
              <a:gd name="connsiteX2" fmla="*/ 115640 w 6308328"/>
              <a:gd name="connsiteY2" fmla="*/ 960103 h 1296144"/>
              <a:gd name="connsiteX3" fmla="*/ 307665 w 6308328"/>
              <a:gd name="connsiteY3" fmla="*/ 1152128 h 1296144"/>
              <a:gd name="connsiteX4" fmla="*/ 6116303 w 6308328"/>
              <a:gd name="connsiteY4" fmla="*/ 1152128 h 1296144"/>
              <a:gd name="connsiteX5" fmla="*/ 6155003 w 6308328"/>
              <a:gd name="connsiteY5" fmla="*/ 1148227 h 1296144"/>
              <a:gd name="connsiteX6" fmla="*/ 6185707 w 6308328"/>
              <a:gd name="connsiteY6" fmla="*/ 1138696 h 1296144"/>
              <a:gd name="connsiteX7" fmla="*/ 6177598 w 6308328"/>
              <a:gd name="connsiteY7" fmla="*/ 1178864 h 1296144"/>
              <a:gd name="connsiteX8" fmla="*/ 6000663 w 6308328"/>
              <a:gd name="connsiteY8" fmla="*/ 1296144 h 1296144"/>
              <a:gd name="connsiteX9" fmla="*/ 192025 w 6308328"/>
              <a:gd name="connsiteY9" fmla="*/ 1296144 h 1296144"/>
              <a:gd name="connsiteX10" fmla="*/ 0 w 6308328"/>
              <a:gd name="connsiteY10" fmla="*/ 1104119 h 1296144"/>
              <a:gd name="connsiteX11" fmla="*/ 0 w 6308328"/>
              <a:gd name="connsiteY11" fmla="*/ 336041 h 1296144"/>
              <a:gd name="connsiteX12" fmla="*/ 117281 w 6308328"/>
              <a:gd name="connsiteY12" fmla="*/ 159106 h 1296144"/>
              <a:gd name="connsiteX13" fmla="*/ 307665 w 6308328"/>
              <a:gd name="connsiteY13" fmla="*/ 0 h 1296144"/>
              <a:gd name="connsiteX14" fmla="*/ 6116303 w 6308328"/>
              <a:gd name="connsiteY14" fmla="*/ 0 h 1296144"/>
              <a:gd name="connsiteX15" fmla="*/ 6308328 w 6308328"/>
              <a:gd name="connsiteY15" fmla="*/ 192025 h 1296144"/>
              <a:gd name="connsiteX16" fmla="*/ 6308328 w 6308328"/>
              <a:gd name="connsiteY16" fmla="*/ 960103 h 1296144"/>
              <a:gd name="connsiteX17" fmla="*/ 6191048 w 6308328"/>
              <a:gd name="connsiteY17" fmla="*/ 1137038 h 1296144"/>
              <a:gd name="connsiteX18" fmla="*/ 6185707 w 6308328"/>
              <a:gd name="connsiteY18" fmla="*/ 1138696 h 1296144"/>
              <a:gd name="connsiteX19" fmla="*/ 6192688 w 6308328"/>
              <a:gd name="connsiteY19" fmla="*/ 1104119 h 1296144"/>
              <a:gd name="connsiteX20" fmla="*/ 6192688 w 6308328"/>
              <a:gd name="connsiteY20" fmla="*/ 336041 h 1296144"/>
              <a:gd name="connsiteX21" fmla="*/ 6000663 w 6308328"/>
              <a:gd name="connsiteY21" fmla="*/ 144016 h 1296144"/>
              <a:gd name="connsiteX22" fmla="*/ 192025 w 6308328"/>
              <a:gd name="connsiteY22" fmla="*/ 144016 h 1296144"/>
              <a:gd name="connsiteX23" fmla="*/ 153326 w 6308328"/>
              <a:gd name="connsiteY23" fmla="*/ 147917 h 1296144"/>
              <a:gd name="connsiteX24" fmla="*/ 122621 w 6308328"/>
              <a:gd name="connsiteY24" fmla="*/ 157449 h 1296144"/>
              <a:gd name="connsiteX25" fmla="*/ 130731 w 6308328"/>
              <a:gd name="connsiteY25" fmla="*/ 117280 h 1296144"/>
              <a:gd name="connsiteX26" fmla="*/ 307665 w 6308328"/>
              <a:gd name="connsiteY26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8328" h="1296144">
                <a:moveTo>
                  <a:pt x="122621" y="157449"/>
                </a:moveTo>
                <a:lnTo>
                  <a:pt x="115640" y="192025"/>
                </a:lnTo>
                <a:lnTo>
                  <a:pt x="115640" y="960103"/>
                </a:lnTo>
                <a:cubicBezTo>
                  <a:pt x="115640" y="1066155"/>
                  <a:pt x="201613" y="1152128"/>
                  <a:pt x="307665" y="1152128"/>
                </a:cubicBezTo>
                <a:lnTo>
                  <a:pt x="6116303" y="1152128"/>
                </a:lnTo>
                <a:cubicBezTo>
                  <a:pt x="6129559" y="1152128"/>
                  <a:pt x="6142502" y="1150785"/>
                  <a:pt x="6155003" y="1148227"/>
                </a:cubicBezTo>
                <a:lnTo>
                  <a:pt x="6185707" y="1138696"/>
                </a:lnTo>
                <a:lnTo>
                  <a:pt x="6177598" y="1178864"/>
                </a:lnTo>
                <a:cubicBezTo>
                  <a:pt x="6148447" y="1247784"/>
                  <a:pt x="6080202" y="1296144"/>
                  <a:pt x="6000663" y="1296144"/>
                </a:cubicBezTo>
                <a:lnTo>
                  <a:pt x="192025" y="1296144"/>
                </a:lnTo>
                <a:cubicBezTo>
                  <a:pt x="85973" y="1296144"/>
                  <a:pt x="0" y="1210171"/>
                  <a:pt x="0" y="1104119"/>
                </a:cubicBezTo>
                <a:lnTo>
                  <a:pt x="0" y="336041"/>
                </a:lnTo>
                <a:cubicBezTo>
                  <a:pt x="0" y="256502"/>
                  <a:pt x="48360" y="188258"/>
                  <a:pt x="117281" y="159106"/>
                </a:cubicBezTo>
                <a:close/>
                <a:moveTo>
                  <a:pt x="307665" y="0"/>
                </a:moveTo>
                <a:lnTo>
                  <a:pt x="6116303" y="0"/>
                </a:lnTo>
                <a:cubicBezTo>
                  <a:pt x="6222355" y="0"/>
                  <a:pt x="6308328" y="85973"/>
                  <a:pt x="6308328" y="192025"/>
                </a:cubicBezTo>
                <a:lnTo>
                  <a:pt x="6308328" y="960103"/>
                </a:lnTo>
                <a:cubicBezTo>
                  <a:pt x="6308328" y="1039642"/>
                  <a:pt x="6259968" y="1107887"/>
                  <a:pt x="6191048" y="1137038"/>
                </a:cubicBezTo>
                <a:lnTo>
                  <a:pt x="6185707" y="1138696"/>
                </a:lnTo>
                <a:lnTo>
                  <a:pt x="6192688" y="1104119"/>
                </a:lnTo>
                <a:lnTo>
                  <a:pt x="6192688" y="336041"/>
                </a:lnTo>
                <a:cubicBezTo>
                  <a:pt x="6192688" y="229989"/>
                  <a:pt x="6106715" y="144016"/>
                  <a:pt x="6000663" y="144016"/>
                </a:cubicBezTo>
                <a:lnTo>
                  <a:pt x="192025" y="144016"/>
                </a:lnTo>
                <a:cubicBezTo>
                  <a:pt x="178769" y="144016"/>
                  <a:pt x="165826" y="145359"/>
                  <a:pt x="153326" y="147917"/>
                </a:cubicBezTo>
                <a:lnTo>
                  <a:pt x="122621" y="157449"/>
                </a:lnTo>
                <a:lnTo>
                  <a:pt x="130731" y="117280"/>
                </a:lnTo>
                <a:cubicBezTo>
                  <a:pt x="159882" y="48360"/>
                  <a:pt x="228126" y="0"/>
                  <a:pt x="307665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UTM American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UTM Americana"/>
              </a:rPr>
              <a:t>LÀM VIỆC NHÓM ĐÔI HOÀN THÀNH BÀI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mericana"/>
            </a:endParaRPr>
          </a:p>
        </p:txBody>
      </p:sp>
    </p:spTree>
    <p:extLst>
      <p:ext uri="{BB962C8B-B14F-4D97-AF65-F5344CB8AC3E}">
        <p14:creationId xmlns:p14="http://schemas.microsoft.com/office/powerpoint/2010/main" val="19706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3272244" y="310344"/>
            <a:ext cx="5760640" cy="720080"/>
          </a:xfrm>
          <a:prstGeom prst="wedgeEllipseCallout">
            <a:avLst>
              <a:gd name="adj1" fmla="val -47356"/>
              <a:gd name="adj2" fmla="val -50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CHIA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 SẺ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UTM Americ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591DD-B56D-4926-74AB-D9739AC1DD15}"/>
              </a:ext>
            </a:extLst>
          </p:cNvPr>
          <p:cNvSpPr txBox="1"/>
          <p:nvPr/>
        </p:nvSpPr>
        <p:spPr>
          <a:xfrm>
            <a:off x="1084073" y="1552084"/>
            <a:ext cx="9928894" cy="652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nhờ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từ</a:t>
            </a:r>
            <a:r>
              <a:rPr lang="en-US" sz="2400" spc="-5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cậu</a:t>
            </a:r>
            <a:r>
              <a:rPr lang="en-US" sz="2400" i="1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bé</a:t>
            </a:r>
            <a:r>
              <a:rPr lang="en-US" sz="2400" i="1" spc="-5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thay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Xi-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ôn</a:t>
            </a:r>
            <a:r>
              <a:rPr lang="en-US" sz="2400" i="1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-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cốp-xki</a:t>
            </a:r>
            <a:r>
              <a:rPr lang="en-US" sz="2400" i="1" spc="-5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 </a:t>
            </a:r>
            <a:r>
              <a:rPr lang="en-US" sz="2400" spc="-25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rPr>
              <a:t>1.</a:t>
            </a:r>
            <a:endParaRPr lang="en-US" sz="24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4330A-48CE-B498-8AD4-17FA3A7855BD}"/>
              </a:ext>
            </a:extLst>
          </p:cNvPr>
          <p:cNvSpPr txBox="1"/>
          <p:nvPr/>
        </p:nvSpPr>
        <p:spPr>
          <a:xfrm>
            <a:off x="1084073" y="2193607"/>
            <a:ext cx="8669258" cy="6527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defRPr>
            </a:lvl1pPr>
          </a:lstStyle>
          <a:p>
            <a:r>
              <a:rPr lang="en-US" sz="2400" dirty="0" err="1"/>
              <a:t>Câu</a:t>
            </a:r>
            <a:r>
              <a:rPr lang="en-US" sz="2400" dirty="0"/>
              <a:t> 3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2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ở </a:t>
            </a:r>
            <a:r>
              <a:rPr lang="en-US" sz="2400" dirty="0" err="1"/>
              <a:t>câu</a:t>
            </a:r>
            <a:r>
              <a:rPr lang="en-US" sz="2400" dirty="0"/>
              <a:t> 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D7ED14-5B3D-EA04-FEC5-51CB8687CE67}"/>
              </a:ext>
            </a:extLst>
          </p:cNvPr>
          <p:cNvSpPr txBox="1"/>
          <p:nvPr/>
        </p:nvSpPr>
        <p:spPr>
          <a:xfrm>
            <a:off x="1097582" y="2852936"/>
            <a:ext cx="9804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defRPr>
            </a:lvl1pPr>
          </a:lstStyle>
          <a:p>
            <a:r>
              <a:rPr lang="en-US" sz="2400" dirty="0" err="1"/>
              <a:t>Câu</a:t>
            </a:r>
            <a:r>
              <a:rPr lang="en-US" sz="2400" dirty="0"/>
              <a:t> 4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3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lai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ở </a:t>
            </a:r>
            <a:r>
              <a:rPr lang="en-US" sz="2400" dirty="0" err="1"/>
              <a:t>câu</a:t>
            </a:r>
            <a:r>
              <a:rPr lang="en-US" sz="2400" dirty="0"/>
              <a:t> 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5E3E2-1A4E-93B7-86D1-292985B7DA24}"/>
              </a:ext>
            </a:extLst>
          </p:cNvPr>
          <p:cNvSpPr txBox="1"/>
          <p:nvPr/>
        </p:nvSpPr>
        <p:spPr>
          <a:xfrm>
            <a:off x="1121753" y="3573016"/>
            <a:ext cx="9942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defRPr>
            </a:lvl1pPr>
          </a:lstStyle>
          <a:p>
            <a:r>
              <a:rPr lang="vi-VN" sz="2400" dirty="0"/>
              <a:t>Câu 5 liên kết với câu 4: Toàn bộ câu 5 “Vì sao quả bóng không có cánh mà vẫn bay được?” thay cho câu hỏi ở câu 4.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C8417-CE85-CE7E-436B-272BADA50FE7}"/>
              </a:ext>
            </a:extLst>
          </p:cNvPr>
          <p:cNvSpPr txBox="1"/>
          <p:nvPr/>
        </p:nvSpPr>
        <p:spPr>
          <a:xfrm>
            <a:off x="1128045" y="4509121"/>
            <a:ext cx="9942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defRPr>
            </a:lvl1pPr>
          </a:lstStyle>
          <a:p>
            <a:r>
              <a:rPr lang="en-US" sz="2400" dirty="0" err="1"/>
              <a:t>Câu</a:t>
            </a:r>
            <a:r>
              <a:rPr lang="en-US" sz="2400" dirty="0"/>
              <a:t> 6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5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bí</a:t>
            </a:r>
            <a:r>
              <a:rPr lang="en-US" sz="2400" dirty="0"/>
              <a:t> </a:t>
            </a:r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5 “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bay </a:t>
            </a:r>
            <a:r>
              <a:rPr lang="en-US" sz="2400" dirty="0" err="1"/>
              <a:t>được</a:t>
            </a:r>
            <a:r>
              <a:rPr lang="en-US" sz="2400" dirty="0"/>
              <a:t>?”.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8DC4C8-F1DA-EF43-AB3C-38B3AA90004B}"/>
              </a:ext>
            </a:extLst>
          </p:cNvPr>
          <p:cNvSpPr txBox="1"/>
          <p:nvPr/>
        </p:nvSpPr>
        <p:spPr>
          <a:xfrm>
            <a:off x="1121754" y="5589240"/>
            <a:ext cx="9942798" cy="6527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</a:defRPr>
            </a:lvl1pPr>
          </a:lstStyle>
          <a:p>
            <a:r>
              <a:rPr lang="en-US" sz="2400" dirty="0" err="1"/>
              <a:t>Câu</a:t>
            </a:r>
            <a:r>
              <a:rPr lang="en-US" sz="2400" dirty="0"/>
              <a:t> 7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6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Xi-</a:t>
            </a:r>
            <a:r>
              <a:rPr lang="en-US" sz="2400" dirty="0" err="1"/>
              <a:t>ôn</a:t>
            </a:r>
            <a:r>
              <a:rPr lang="en-US" sz="2400" dirty="0"/>
              <a:t>-</a:t>
            </a:r>
            <a:r>
              <a:rPr lang="en-US" sz="2400" dirty="0" err="1"/>
              <a:t>cốp-xki</a:t>
            </a:r>
            <a:r>
              <a:rPr lang="en-US" sz="2400" dirty="0"/>
              <a:t> ở </a:t>
            </a:r>
            <a:r>
              <a:rPr lang="en-US" sz="2400" dirty="0" err="1"/>
              <a:t>câu</a:t>
            </a:r>
            <a:r>
              <a:rPr lang="en-US" sz="2400" dirty="0"/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5954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9F519-0D25-22A5-F00C-FA1FEDFF8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0C920BC8-4830-AE45-22E2-7AF6BA602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3"/>
          <a:stretch/>
        </p:blipFill>
        <p:spPr>
          <a:xfrm>
            <a:off x="-75235" y="1025351"/>
            <a:ext cx="12267235" cy="5832649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5C14EA16-03FF-CCD2-EA03-6F6EA844B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-15411"/>
            <a:ext cx="1155567" cy="1155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28FB40-3FDF-AF27-1F76-610C64977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700808"/>
            <a:ext cx="1029714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14B0-919C-0F91-E7C5-B79750B33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603CE-4C0B-7C10-162F-AA6F1E0CE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-3704" t="7407" r="3704" b="18519"/>
          <a:stretch/>
        </p:blipFill>
        <p:spPr>
          <a:xfrm>
            <a:off x="839416" y="2708920"/>
            <a:ext cx="1944216" cy="1440160"/>
          </a:xfrm>
          <a:prstGeom prst="ellipse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321F31F2-E3F2-48E8-0802-6D7C74AC9C35}"/>
              </a:ext>
            </a:extLst>
          </p:cNvPr>
          <p:cNvSpPr/>
          <p:nvPr/>
        </p:nvSpPr>
        <p:spPr bwMode="auto">
          <a:xfrm>
            <a:off x="3215680" y="2564904"/>
            <a:ext cx="7200800" cy="1728192"/>
          </a:xfrm>
          <a:custGeom>
            <a:avLst/>
            <a:gdLst>
              <a:gd name="connsiteX0" fmla="*/ 122621 w 6308328"/>
              <a:gd name="connsiteY0" fmla="*/ 157449 h 1296144"/>
              <a:gd name="connsiteX1" fmla="*/ 115640 w 6308328"/>
              <a:gd name="connsiteY1" fmla="*/ 192025 h 1296144"/>
              <a:gd name="connsiteX2" fmla="*/ 115640 w 6308328"/>
              <a:gd name="connsiteY2" fmla="*/ 960103 h 1296144"/>
              <a:gd name="connsiteX3" fmla="*/ 307665 w 6308328"/>
              <a:gd name="connsiteY3" fmla="*/ 1152128 h 1296144"/>
              <a:gd name="connsiteX4" fmla="*/ 6116303 w 6308328"/>
              <a:gd name="connsiteY4" fmla="*/ 1152128 h 1296144"/>
              <a:gd name="connsiteX5" fmla="*/ 6155003 w 6308328"/>
              <a:gd name="connsiteY5" fmla="*/ 1148227 h 1296144"/>
              <a:gd name="connsiteX6" fmla="*/ 6185707 w 6308328"/>
              <a:gd name="connsiteY6" fmla="*/ 1138696 h 1296144"/>
              <a:gd name="connsiteX7" fmla="*/ 6177598 w 6308328"/>
              <a:gd name="connsiteY7" fmla="*/ 1178864 h 1296144"/>
              <a:gd name="connsiteX8" fmla="*/ 6000663 w 6308328"/>
              <a:gd name="connsiteY8" fmla="*/ 1296144 h 1296144"/>
              <a:gd name="connsiteX9" fmla="*/ 192025 w 6308328"/>
              <a:gd name="connsiteY9" fmla="*/ 1296144 h 1296144"/>
              <a:gd name="connsiteX10" fmla="*/ 0 w 6308328"/>
              <a:gd name="connsiteY10" fmla="*/ 1104119 h 1296144"/>
              <a:gd name="connsiteX11" fmla="*/ 0 w 6308328"/>
              <a:gd name="connsiteY11" fmla="*/ 336041 h 1296144"/>
              <a:gd name="connsiteX12" fmla="*/ 117281 w 6308328"/>
              <a:gd name="connsiteY12" fmla="*/ 159106 h 1296144"/>
              <a:gd name="connsiteX13" fmla="*/ 307665 w 6308328"/>
              <a:gd name="connsiteY13" fmla="*/ 0 h 1296144"/>
              <a:gd name="connsiteX14" fmla="*/ 6116303 w 6308328"/>
              <a:gd name="connsiteY14" fmla="*/ 0 h 1296144"/>
              <a:gd name="connsiteX15" fmla="*/ 6308328 w 6308328"/>
              <a:gd name="connsiteY15" fmla="*/ 192025 h 1296144"/>
              <a:gd name="connsiteX16" fmla="*/ 6308328 w 6308328"/>
              <a:gd name="connsiteY16" fmla="*/ 960103 h 1296144"/>
              <a:gd name="connsiteX17" fmla="*/ 6191048 w 6308328"/>
              <a:gd name="connsiteY17" fmla="*/ 1137038 h 1296144"/>
              <a:gd name="connsiteX18" fmla="*/ 6185707 w 6308328"/>
              <a:gd name="connsiteY18" fmla="*/ 1138696 h 1296144"/>
              <a:gd name="connsiteX19" fmla="*/ 6192688 w 6308328"/>
              <a:gd name="connsiteY19" fmla="*/ 1104119 h 1296144"/>
              <a:gd name="connsiteX20" fmla="*/ 6192688 w 6308328"/>
              <a:gd name="connsiteY20" fmla="*/ 336041 h 1296144"/>
              <a:gd name="connsiteX21" fmla="*/ 6000663 w 6308328"/>
              <a:gd name="connsiteY21" fmla="*/ 144016 h 1296144"/>
              <a:gd name="connsiteX22" fmla="*/ 192025 w 6308328"/>
              <a:gd name="connsiteY22" fmla="*/ 144016 h 1296144"/>
              <a:gd name="connsiteX23" fmla="*/ 153326 w 6308328"/>
              <a:gd name="connsiteY23" fmla="*/ 147917 h 1296144"/>
              <a:gd name="connsiteX24" fmla="*/ 122621 w 6308328"/>
              <a:gd name="connsiteY24" fmla="*/ 157449 h 1296144"/>
              <a:gd name="connsiteX25" fmla="*/ 130731 w 6308328"/>
              <a:gd name="connsiteY25" fmla="*/ 117280 h 1296144"/>
              <a:gd name="connsiteX26" fmla="*/ 307665 w 6308328"/>
              <a:gd name="connsiteY26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8328" h="1296144">
                <a:moveTo>
                  <a:pt x="122621" y="157449"/>
                </a:moveTo>
                <a:lnTo>
                  <a:pt x="115640" y="192025"/>
                </a:lnTo>
                <a:lnTo>
                  <a:pt x="115640" y="960103"/>
                </a:lnTo>
                <a:cubicBezTo>
                  <a:pt x="115640" y="1066155"/>
                  <a:pt x="201613" y="1152128"/>
                  <a:pt x="307665" y="1152128"/>
                </a:cubicBezTo>
                <a:lnTo>
                  <a:pt x="6116303" y="1152128"/>
                </a:lnTo>
                <a:cubicBezTo>
                  <a:pt x="6129559" y="1152128"/>
                  <a:pt x="6142502" y="1150785"/>
                  <a:pt x="6155003" y="1148227"/>
                </a:cubicBezTo>
                <a:lnTo>
                  <a:pt x="6185707" y="1138696"/>
                </a:lnTo>
                <a:lnTo>
                  <a:pt x="6177598" y="1178864"/>
                </a:lnTo>
                <a:cubicBezTo>
                  <a:pt x="6148447" y="1247784"/>
                  <a:pt x="6080202" y="1296144"/>
                  <a:pt x="6000663" y="1296144"/>
                </a:cubicBezTo>
                <a:lnTo>
                  <a:pt x="192025" y="1296144"/>
                </a:lnTo>
                <a:cubicBezTo>
                  <a:pt x="85973" y="1296144"/>
                  <a:pt x="0" y="1210171"/>
                  <a:pt x="0" y="1104119"/>
                </a:cubicBezTo>
                <a:lnTo>
                  <a:pt x="0" y="336041"/>
                </a:lnTo>
                <a:cubicBezTo>
                  <a:pt x="0" y="256502"/>
                  <a:pt x="48360" y="188258"/>
                  <a:pt x="117281" y="159106"/>
                </a:cubicBezTo>
                <a:close/>
                <a:moveTo>
                  <a:pt x="307665" y="0"/>
                </a:moveTo>
                <a:lnTo>
                  <a:pt x="6116303" y="0"/>
                </a:lnTo>
                <a:cubicBezTo>
                  <a:pt x="6222355" y="0"/>
                  <a:pt x="6308328" y="85973"/>
                  <a:pt x="6308328" y="192025"/>
                </a:cubicBezTo>
                <a:lnTo>
                  <a:pt x="6308328" y="960103"/>
                </a:lnTo>
                <a:cubicBezTo>
                  <a:pt x="6308328" y="1039642"/>
                  <a:pt x="6259968" y="1107887"/>
                  <a:pt x="6191048" y="1137038"/>
                </a:cubicBezTo>
                <a:lnTo>
                  <a:pt x="6185707" y="1138696"/>
                </a:lnTo>
                <a:lnTo>
                  <a:pt x="6192688" y="1104119"/>
                </a:lnTo>
                <a:lnTo>
                  <a:pt x="6192688" y="336041"/>
                </a:lnTo>
                <a:cubicBezTo>
                  <a:pt x="6192688" y="229989"/>
                  <a:pt x="6106715" y="144016"/>
                  <a:pt x="6000663" y="144016"/>
                </a:cubicBezTo>
                <a:lnTo>
                  <a:pt x="192025" y="144016"/>
                </a:lnTo>
                <a:cubicBezTo>
                  <a:pt x="178769" y="144016"/>
                  <a:pt x="165826" y="145359"/>
                  <a:pt x="153326" y="147917"/>
                </a:cubicBezTo>
                <a:lnTo>
                  <a:pt x="122621" y="157449"/>
                </a:lnTo>
                <a:lnTo>
                  <a:pt x="130731" y="117280"/>
                </a:lnTo>
                <a:cubicBezTo>
                  <a:pt x="159882" y="48360"/>
                  <a:pt x="228126" y="0"/>
                  <a:pt x="307665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UTM American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UTM Americana"/>
              </a:rPr>
              <a:t>LÀM VIỆC CÁ NHÂN HOÀN THÀNH BÀI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mericana"/>
            </a:endParaRPr>
          </a:p>
        </p:txBody>
      </p:sp>
    </p:spTree>
    <p:extLst>
      <p:ext uri="{BB962C8B-B14F-4D97-AF65-F5344CB8AC3E}">
        <p14:creationId xmlns:p14="http://schemas.microsoft.com/office/powerpoint/2010/main" val="7765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3272244" y="310344"/>
            <a:ext cx="5760640" cy="720080"/>
          </a:xfrm>
          <a:prstGeom prst="wedgeEllipseCallout">
            <a:avLst>
              <a:gd name="adj1" fmla="val -47356"/>
              <a:gd name="adj2" fmla="val -50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CHIA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 SẺ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UTM Americ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6D4D0-46D0-13C2-07D8-9CC6DBE609AB}"/>
              </a:ext>
            </a:extLst>
          </p:cNvPr>
          <p:cNvSpPr txBox="1"/>
          <p:nvPr/>
        </p:nvSpPr>
        <p:spPr>
          <a:xfrm>
            <a:off x="1271464" y="2959000"/>
            <a:ext cx="1000911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>
              <a:lnSpc>
                <a:spcPct val="107000"/>
              </a:lnSpc>
              <a:spcAft>
                <a:spcPts val="800"/>
              </a:spcAft>
              <a:tabLst>
                <a:tab pos="538480" algn="l"/>
              </a:tabLst>
            </a:pP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effectLst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5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auto">
          <a:xfrm>
            <a:off x="2171564" y="2420888"/>
            <a:ext cx="7848872" cy="1728192"/>
          </a:xfrm>
          <a:custGeom>
            <a:avLst/>
            <a:gdLst>
              <a:gd name="connsiteX0" fmla="*/ 122621 w 6308328"/>
              <a:gd name="connsiteY0" fmla="*/ 157449 h 1296144"/>
              <a:gd name="connsiteX1" fmla="*/ 115640 w 6308328"/>
              <a:gd name="connsiteY1" fmla="*/ 192025 h 1296144"/>
              <a:gd name="connsiteX2" fmla="*/ 115640 w 6308328"/>
              <a:gd name="connsiteY2" fmla="*/ 960103 h 1296144"/>
              <a:gd name="connsiteX3" fmla="*/ 307665 w 6308328"/>
              <a:gd name="connsiteY3" fmla="*/ 1152128 h 1296144"/>
              <a:gd name="connsiteX4" fmla="*/ 6116303 w 6308328"/>
              <a:gd name="connsiteY4" fmla="*/ 1152128 h 1296144"/>
              <a:gd name="connsiteX5" fmla="*/ 6155003 w 6308328"/>
              <a:gd name="connsiteY5" fmla="*/ 1148227 h 1296144"/>
              <a:gd name="connsiteX6" fmla="*/ 6185707 w 6308328"/>
              <a:gd name="connsiteY6" fmla="*/ 1138696 h 1296144"/>
              <a:gd name="connsiteX7" fmla="*/ 6177598 w 6308328"/>
              <a:gd name="connsiteY7" fmla="*/ 1178864 h 1296144"/>
              <a:gd name="connsiteX8" fmla="*/ 6000663 w 6308328"/>
              <a:gd name="connsiteY8" fmla="*/ 1296144 h 1296144"/>
              <a:gd name="connsiteX9" fmla="*/ 192025 w 6308328"/>
              <a:gd name="connsiteY9" fmla="*/ 1296144 h 1296144"/>
              <a:gd name="connsiteX10" fmla="*/ 0 w 6308328"/>
              <a:gd name="connsiteY10" fmla="*/ 1104119 h 1296144"/>
              <a:gd name="connsiteX11" fmla="*/ 0 w 6308328"/>
              <a:gd name="connsiteY11" fmla="*/ 336041 h 1296144"/>
              <a:gd name="connsiteX12" fmla="*/ 117281 w 6308328"/>
              <a:gd name="connsiteY12" fmla="*/ 159106 h 1296144"/>
              <a:gd name="connsiteX13" fmla="*/ 307665 w 6308328"/>
              <a:gd name="connsiteY13" fmla="*/ 0 h 1296144"/>
              <a:gd name="connsiteX14" fmla="*/ 6116303 w 6308328"/>
              <a:gd name="connsiteY14" fmla="*/ 0 h 1296144"/>
              <a:gd name="connsiteX15" fmla="*/ 6308328 w 6308328"/>
              <a:gd name="connsiteY15" fmla="*/ 192025 h 1296144"/>
              <a:gd name="connsiteX16" fmla="*/ 6308328 w 6308328"/>
              <a:gd name="connsiteY16" fmla="*/ 960103 h 1296144"/>
              <a:gd name="connsiteX17" fmla="*/ 6191048 w 6308328"/>
              <a:gd name="connsiteY17" fmla="*/ 1137038 h 1296144"/>
              <a:gd name="connsiteX18" fmla="*/ 6185707 w 6308328"/>
              <a:gd name="connsiteY18" fmla="*/ 1138696 h 1296144"/>
              <a:gd name="connsiteX19" fmla="*/ 6192688 w 6308328"/>
              <a:gd name="connsiteY19" fmla="*/ 1104119 h 1296144"/>
              <a:gd name="connsiteX20" fmla="*/ 6192688 w 6308328"/>
              <a:gd name="connsiteY20" fmla="*/ 336041 h 1296144"/>
              <a:gd name="connsiteX21" fmla="*/ 6000663 w 6308328"/>
              <a:gd name="connsiteY21" fmla="*/ 144016 h 1296144"/>
              <a:gd name="connsiteX22" fmla="*/ 192025 w 6308328"/>
              <a:gd name="connsiteY22" fmla="*/ 144016 h 1296144"/>
              <a:gd name="connsiteX23" fmla="*/ 153326 w 6308328"/>
              <a:gd name="connsiteY23" fmla="*/ 147917 h 1296144"/>
              <a:gd name="connsiteX24" fmla="*/ 122621 w 6308328"/>
              <a:gd name="connsiteY24" fmla="*/ 157449 h 1296144"/>
              <a:gd name="connsiteX25" fmla="*/ 130731 w 6308328"/>
              <a:gd name="connsiteY25" fmla="*/ 117280 h 1296144"/>
              <a:gd name="connsiteX26" fmla="*/ 307665 w 6308328"/>
              <a:gd name="connsiteY26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8328" h="1296144">
                <a:moveTo>
                  <a:pt x="122621" y="157449"/>
                </a:moveTo>
                <a:lnTo>
                  <a:pt x="115640" y="192025"/>
                </a:lnTo>
                <a:lnTo>
                  <a:pt x="115640" y="960103"/>
                </a:lnTo>
                <a:cubicBezTo>
                  <a:pt x="115640" y="1066155"/>
                  <a:pt x="201613" y="1152128"/>
                  <a:pt x="307665" y="1152128"/>
                </a:cubicBezTo>
                <a:lnTo>
                  <a:pt x="6116303" y="1152128"/>
                </a:lnTo>
                <a:cubicBezTo>
                  <a:pt x="6129559" y="1152128"/>
                  <a:pt x="6142502" y="1150785"/>
                  <a:pt x="6155003" y="1148227"/>
                </a:cubicBezTo>
                <a:lnTo>
                  <a:pt x="6185707" y="1138696"/>
                </a:lnTo>
                <a:lnTo>
                  <a:pt x="6177598" y="1178864"/>
                </a:lnTo>
                <a:cubicBezTo>
                  <a:pt x="6148447" y="1247784"/>
                  <a:pt x="6080202" y="1296144"/>
                  <a:pt x="6000663" y="1296144"/>
                </a:cubicBezTo>
                <a:lnTo>
                  <a:pt x="192025" y="1296144"/>
                </a:lnTo>
                <a:cubicBezTo>
                  <a:pt x="85973" y="1296144"/>
                  <a:pt x="0" y="1210171"/>
                  <a:pt x="0" y="1104119"/>
                </a:cubicBezTo>
                <a:lnTo>
                  <a:pt x="0" y="336041"/>
                </a:lnTo>
                <a:cubicBezTo>
                  <a:pt x="0" y="256502"/>
                  <a:pt x="48360" y="188258"/>
                  <a:pt x="117281" y="159106"/>
                </a:cubicBezTo>
                <a:close/>
                <a:moveTo>
                  <a:pt x="307665" y="0"/>
                </a:moveTo>
                <a:lnTo>
                  <a:pt x="6116303" y="0"/>
                </a:lnTo>
                <a:cubicBezTo>
                  <a:pt x="6222355" y="0"/>
                  <a:pt x="6308328" y="85973"/>
                  <a:pt x="6308328" y="192025"/>
                </a:cubicBezTo>
                <a:lnTo>
                  <a:pt x="6308328" y="960103"/>
                </a:lnTo>
                <a:cubicBezTo>
                  <a:pt x="6308328" y="1039642"/>
                  <a:pt x="6259968" y="1107887"/>
                  <a:pt x="6191048" y="1137038"/>
                </a:cubicBezTo>
                <a:lnTo>
                  <a:pt x="6185707" y="1138696"/>
                </a:lnTo>
                <a:lnTo>
                  <a:pt x="6192688" y="1104119"/>
                </a:lnTo>
                <a:lnTo>
                  <a:pt x="6192688" y="336041"/>
                </a:lnTo>
                <a:cubicBezTo>
                  <a:pt x="6192688" y="229989"/>
                  <a:pt x="6106715" y="144016"/>
                  <a:pt x="6000663" y="144016"/>
                </a:cubicBezTo>
                <a:lnTo>
                  <a:pt x="192025" y="144016"/>
                </a:lnTo>
                <a:cubicBezTo>
                  <a:pt x="178769" y="144016"/>
                  <a:pt x="165826" y="145359"/>
                  <a:pt x="153326" y="147917"/>
                </a:cubicBezTo>
                <a:lnTo>
                  <a:pt x="122621" y="157449"/>
                </a:lnTo>
                <a:lnTo>
                  <a:pt x="130731" y="117280"/>
                </a:lnTo>
                <a:cubicBezTo>
                  <a:pt x="159882" y="48360"/>
                  <a:pt x="228126" y="0"/>
                  <a:pt x="307665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7337"/>
            <a:endParaRPr lang="en-US" sz="2000" dirty="0">
              <a:latin typeface="UTM Avo"/>
            </a:endParaRPr>
          </a:p>
          <a:p>
            <a:pPr marL="457200" indent="-169863">
              <a:spcBef>
                <a:spcPts val="600"/>
              </a:spcBef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UTM Avo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hôm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nay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giúp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em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điều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?</a:t>
            </a:r>
          </a:p>
          <a:p>
            <a:pPr marL="457200" indent="-169863">
              <a:spcBef>
                <a:spcPts val="600"/>
              </a:spcBef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UTM Avo"/>
              </a:rPr>
              <a:t>Điều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giúp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em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UTM Avo"/>
              </a:rPr>
              <a:t>?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7FECEDFC-2685-081F-3B46-6E1ABB3F4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80" y="764704"/>
            <a:ext cx="8576441" cy="112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3215680" y="1196752"/>
            <a:ext cx="5760640" cy="1080120"/>
          </a:xfrm>
          <a:prstGeom prst="wedgeEllipseCallout">
            <a:avLst>
              <a:gd name="adj1" fmla="val -47356"/>
              <a:gd name="adj2" fmla="val -50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CHIA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 SẺ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UTM Americ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FFE63-D613-2F2E-9D16-1D5CFF10C7D9}"/>
              </a:ext>
            </a:extLst>
          </p:cNvPr>
          <p:cNvSpPr txBox="1"/>
          <p:nvPr/>
        </p:nvSpPr>
        <p:spPr>
          <a:xfrm>
            <a:off x="1199456" y="2967335"/>
            <a:ext cx="1036915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UTM Avo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hôm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nay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h</a:t>
            </a:r>
            <a:r>
              <a:rPr lang="vi-VN" sz="2400" dirty="0">
                <a:solidFill>
                  <a:srgbClr val="FF0000"/>
                </a:solidFill>
                <a:latin typeface="UTM Avo"/>
              </a:rPr>
              <a:t>ọc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UTM Avo"/>
              </a:rPr>
              <a:t>cách liên kết câu đứng trước, từ đồng nghĩa (hoặc từ ngữ có nghĩa tương tự) thay thế cho từ ngữ đã dùng ở câu trước.</a:t>
            </a:r>
            <a:endParaRPr lang="en-US" sz="2400" dirty="0">
              <a:solidFill>
                <a:srgbClr val="FF0000"/>
              </a:solidFill>
              <a:latin typeface="UTM Avo"/>
            </a:endParaRPr>
          </a:p>
          <a:p>
            <a:pPr>
              <a:spcBef>
                <a:spcPts val="600"/>
              </a:spcBef>
            </a:pPr>
            <a:endParaRPr lang="vi-VN" sz="2400" dirty="0">
              <a:solidFill>
                <a:srgbClr val="FF0000"/>
              </a:solidFill>
              <a:latin typeface="UTM Avo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UTM Avo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 l</a:t>
            </a:r>
            <a:r>
              <a:rPr lang="vi-VN" sz="2400" dirty="0">
                <a:solidFill>
                  <a:srgbClr val="FF0000"/>
                </a:solidFill>
                <a:latin typeface="UTM Avo"/>
              </a:rPr>
              <a:t>iên kết các câu từ lại với nhau.</a:t>
            </a:r>
          </a:p>
        </p:txBody>
      </p:sp>
      <p:pic>
        <p:nvPicPr>
          <p:cNvPr id="7" name="Graphic 6" descr="Direction">
            <a:extLst>
              <a:ext uri="{FF2B5EF4-FFF2-40B4-BE49-F238E27FC236}">
                <a16:creationId xmlns:a16="http://schemas.microsoft.com/office/drawing/2014/main" id="{BB1DBB07-A26E-9E1B-898F-DEB7D17AD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4255">
            <a:off x="448967" y="3114783"/>
            <a:ext cx="548640" cy="548640"/>
          </a:xfrm>
          <a:prstGeom prst="rect">
            <a:avLst/>
          </a:prstGeom>
        </p:spPr>
      </p:pic>
      <p:pic>
        <p:nvPicPr>
          <p:cNvPr id="8" name="Graphic 7" descr="Direction">
            <a:extLst>
              <a:ext uri="{FF2B5EF4-FFF2-40B4-BE49-F238E27FC236}">
                <a16:creationId xmlns:a16="http://schemas.microsoft.com/office/drawing/2014/main" id="{331804FF-9768-23D8-1DFC-140274E88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4255">
            <a:off x="448967" y="419067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4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767408" y="2321005"/>
            <a:ext cx="11084605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39" y="2524397"/>
            <a:ext cx="12192000" cy="15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vi-VN" sz="40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vi-V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Liên kết câu bằng cách thay thế từ ngữ</a:t>
            </a: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961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35" y="1025351"/>
            <a:ext cx="11931873" cy="5832648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-15411"/>
            <a:ext cx="1155567" cy="11555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A19CB4-843F-79B7-2DB3-AE714D4C6B1D}"/>
              </a:ext>
            </a:extLst>
          </p:cNvPr>
          <p:cNvGrpSpPr/>
          <p:nvPr/>
        </p:nvGrpSpPr>
        <p:grpSpPr>
          <a:xfrm>
            <a:off x="2378043" y="2060848"/>
            <a:ext cx="6624736" cy="2088232"/>
            <a:chOff x="2639616" y="1844824"/>
            <a:chExt cx="6624736" cy="2088232"/>
          </a:xfrm>
        </p:grpSpPr>
        <p:pic>
          <p:nvPicPr>
            <p:cNvPr id="9" name="图片 1">
              <a:extLst>
                <a:ext uri="{FF2B5EF4-FFF2-40B4-BE49-F238E27FC236}">
                  <a16:creationId xmlns:a16="http://schemas.microsoft.com/office/drawing/2014/main" id="{F121761F-0705-89EE-1A59-E020BCD93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2" r="14112"/>
            <a:stretch/>
          </p:blipFill>
          <p:spPr>
            <a:xfrm>
              <a:off x="2639616" y="1844824"/>
              <a:ext cx="6624736" cy="2088232"/>
            </a:xfrm>
            <a:prstGeom prst="rect">
              <a:avLst/>
            </a:prstGeom>
          </p:spPr>
        </p:pic>
        <p:sp>
          <p:nvSpPr>
            <p:cNvPr id="10" name="文本框 4">
              <a:extLst>
                <a:ext uri="{FF2B5EF4-FFF2-40B4-BE49-F238E27FC236}">
                  <a16:creationId xmlns:a16="http://schemas.microsoft.com/office/drawing/2014/main" id="{7793D50D-ADEA-964B-CA58-707EB73C9795}"/>
                </a:ext>
              </a:extLst>
            </p:cNvPr>
            <p:cNvSpPr txBox="1"/>
            <p:nvPr/>
          </p:nvSpPr>
          <p:spPr>
            <a:xfrm rot="21360030">
              <a:off x="3233092" y="2859033"/>
              <a:ext cx="5838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8947">
                <a:defRPr/>
              </a:pPr>
              <a:r>
                <a:rPr lang="en-US" altLang="zh-CN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altLang="zh-CN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xét</a:t>
              </a:r>
              <a:endPara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3BEDB-076C-C197-7113-3EE4822CA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75F6AD3-9A90-350F-E47F-83C591DA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78E33B31-F9EE-8FA6-F240-964C0DC9F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-75235" y="-15411"/>
            <a:ext cx="12211878" cy="6888821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9A159D9E-7CA3-21A9-0AA9-B54820283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-15411"/>
            <a:ext cx="1155567" cy="11555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2EC7B90-093A-929A-4166-D878808227BA}"/>
              </a:ext>
            </a:extLst>
          </p:cNvPr>
          <p:cNvGrpSpPr/>
          <p:nvPr/>
        </p:nvGrpSpPr>
        <p:grpSpPr>
          <a:xfrm>
            <a:off x="839417" y="575462"/>
            <a:ext cx="10382207" cy="5805865"/>
            <a:chOff x="886144" y="575462"/>
            <a:chExt cx="10335420" cy="580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54F917-F0C7-B088-0CB9-8C7F13A79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1" b="99801" l="7215" r="96484">
                          <a14:foregroundMark x1="11735" y1="38806" x2="22283" y2="37413"/>
                          <a14:foregroundMark x1="22283" y1="37413" x2="46667" y2="37413"/>
                          <a14:foregroundMark x1="46667" y1="37413" x2="53288" y2="36020"/>
                          <a14:foregroundMark x1="12374" y1="37015" x2="52968" y2="37015"/>
                          <a14:foregroundMark x1="14556" y1="35834" x2="22055" y2="34627"/>
                          <a14:foregroundMark x1="22055" y1="34627" x2="42877" y2="34627"/>
                          <a14:foregroundMark x1="42877" y1="34627" x2="52557" y2="34328"/>
                          <a14:foregroundMark x1="52557" y1="34328" x2="53607" y2="33632"/>
                          <a14:foregroundMark x1="52648" y1="39104" x2="62877" y2="37512"/>
                          <a14:foregroundMark x1="62877" y1="37512" x2="91781" y2="39801"/>
                          <a14:foregroundMark x1="91781" y1="39801" x2="95662" y2="56318"/>
                          <a14:foregroundMark x1="95662" y1="56318" x2="96164" y2="92537"/>
                          <a14:foregroundMark x1="96164" y1="92537" x2="87215" y2="97811"/>
                          <a14:foregroundMark x1="87215" y1="97811" x2="8858" y2="97114"/>
                          <a14:foregroundMark x1="10320" y1="37711" x2="7260" y2="98507"/>
                          <a14:foregroundMark x1="7260" y1="98507" x2="8402" y2="99900"/>
                          <a14:foregroundMark x1="94886" y1="41592" x2="96301" y2="99204"/>
                          <a14:foregroundMark x1="10137" y1="33632" x2="15388" y2="33930"/>
                          <a14:foregroundMark x1="10320" y1="32537" x2="16027" y2="32537"/>
                          <a14:foregroundMark x1="9817" y1="33234" x2="10137" y2="43682"/>
                          <a14:foregroundMark x1="85023" y1="32935" x2="95479" y2="35224"/>
                          <a14:foregroundMark x1="95479" y1="35224" x2="95342" y2="52338"/>
                          <a14:foregroundMark x1="88037" y1="32537" x2="95525" y2="35721"/>
                          <a14:foregroundMark x1="95525" y1="35721" x2="95982" y2="56119"/>
                          <a14:foregroundMark x1="92009" y1="34328" x2="96484" y2="33930"/>
                          <a14:foregroundMark x1="91050" y1="33234" x2="95845" y2="32935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9" t="32407" r="3992"/>
            <a:stretch/>
          </p:blipFill>
          <p:spPr>
            <a:xfrm>
              <a:off x="886144" y="575462"/>
              <a:ext cx="10322424" cy="2637514"/>
            </a:xfrm>
            <a:prstGeom prst="rect">
              <a:avLst/>
            </a:prstGeom>
            <a:ln>
              <a:solidFill>
                <a:srgbClr val="DAECF4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BE0103-A030-8AB5-39BA-F6571DBA8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44" y="3169469"/>
              <a:ext cx="10335420" cy="11236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1E542E-61AB-7F90-851C-FC568BCA7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44" y="4236499"/>
              <a:ext cx="10322424" cy="214482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36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-3704" t="7407" r="3704" b="18519"/>
          <a:stretch/>
        </p:blipFill>
        <p:spPr>
          <a:xfrm>
            <a:off x="839416" y="2708920"/>
            <a:ext cx="1944216" cy="1440160"/>
          </a:xfrm>
          <a:prstGeom prst="ellipse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3215680" y="2564904"/>
            <a:ext cx="7200800" cy="1728192"/>
          </a:xfrm>
          <a:custGeom>
            <a:avLst/>
            <a:gdLst>
              <a:gd name="connsiteX0" fmla="*/ 122621 w 6308328"/>
              <a:gd name="connsiteY0" fmla="*/ 157449 h 1296144"/>
              <a:gd name="connsiteX1" fmla="*/ 115640 w 6308328"/>
              <a:gd name="connsiteY1" fmla="*/ 192025 h 1296144"/>
              <a:gd name="connsiteX2" fmla="*/ 115640 w 6308328"/>
              <a:gd name="connsiteY2" fmla="*/ 960103 h 1296144"/>
              <a:gd name="connsiteX3" fmla="*/ 307665 w 6308328"/>
              <a:gd name="connsiteY3" fmla="*/ 1152128 h 1296144"/>
              <a:gd name="connsiteX4" fmla="*/ 6116303 w 6308328"/>
              <a:gd name="connsiteY4" fmla="*/ 1152128 h 1296144"/>
              <a:gd name="connsiteX5" fmla="*/ 6155003 w 6308328"/>
              <a:gd name="connsiteY5" fmla="*/ 1148227 h 1296144"/>
              <a:gd name="connsiteX6" fmla="*/ 6185707 w 6308328"/>
              <a:gd name="connsiteY6" fmla="*/ 1138696 h 1296144"/>
              <a:gd name="connsiteX7" fmla="*/ 6177598 w 6308328"/>
              <a:gd name="connsiteY7" fmla="*/ 1178864 h 1296144"/>
              <a:gd name="connsiteX8" fmla="*/ 6000663 w 6308328"/>
              <a:gd name="connsiteY8" fmla="*/ 1296144 h 1296144"/>
              <a:gd name="connsiteX9" fmla="*/ 192025 w 6308328"/>
              <a:gd name="connsiteY9" fmla="*/ 1296144 h 1296144"/>
              <a:gd name="connsiteX10" fmla="*/ 0 w 6308328"/>
              <a:gd name="connsiteY10" fmla="*/ 1104119 h 1296144"/>
              <a:gd name="connsiteX11" fmla="*/ 0 w 6308328"/>
              <a:gd name="connsiteY11" fmla="*/ 336041 h 1296144"/>
              <a:gd name="connsiteX12" fmla="*/ 117281 w 6308328"/>
              <a:gd name="connsiteY12" fmla="*/ 159106 h 1296144"/>
              <a:gd name="connsiteX13" fmla="*/ 307665 w 6308328"/>
              <a:gd name="connsiteY13" fmla="*/ 0 h 1296144"/>
              <a:gd name="connsiteX14" fmla="*/ 6116303 w 6308328"/>
              <a:gd name="connsiteY14" fmla="*/ 0 h 1296144"/>
              <a:gd name="connsiteX15" fmla="*/ 6308328 w 6308328"/>
              <a:gd name="connsiteY15" fmla="*/ 192025 h 1296144"/>
              <a:gd name="connsiteX16" fmla="*/ 6308328 w 6308328"/>
              <a:gd name="connsiteY16" fmla="*/ 960103 h 1296144"/>
              <a:gd name="connsiteX17" fmla="*/ 6191048 w 6308328"/>
              <a:gd name="connsiteY17" fmla="*/ 1137038 h 1296144"/>
              <a:gd name="connsiteX18" fmla="*/ 6185707 w 6308328"/>
              <a:gd name="connsiteY18" fmla="*/ 1138696 h 1296144"/>
              <a:gd name="connsiteX19" fmla="*/ 6192688 w 6308328"/>
              <a:gd name="connsiteY19" fmla="*/ 1104119 h 1296144"/>
              <a:gd name="connsiteX20" fmla="*/ 6192688 w 6308328"/>
              <a:gd name="connsiteY20" fmla="*/ 336041 h 1296144"/>
              <a:gd name="connsiteX21" fmla="*/ 6000663 w 6308328"/>
              <a:gd name="connsiteY21" fmla="*/ 144016 h 1296144"/>
              <a:gd name="connsiteX22" fmla="*/ 192025 w 6308328"/>
              <a:gd name="connsiteY22" fmla="*/ 144016 h 1296144"/>
              <a:gd name="connsiteX23" fmla="*/ 153326 w 6308328"/>
              <a:gd name="connsiteY23" fmla="*/ 147917 h 1296144"/>
              <a:gd name="connsiteX24" fmla="*/ 122621 w 6308328"/>
              <a:gd name="connsiteY24" fmla="*/ 157449 h 1296144"/>
              <a:gd name="connsiteX25" fmla="*/ 130731 w 6308328"/>
              <a:gd name="connsiteY25" fmla="*/ 117280 h 1296144"/>
              <a:gd name="connsiteX26" fmla="*/ 307665 w 6308328"/>
              <a:gd name="connsiteY26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8328" h="1296144">
                <a:moveTo>
                  <a:pt x="122621" y="157449"/>
                </a:moveTo>
                <a:lnTo>
                  <a:pt x="115640" y="192025"/>
                </a:lnTo>
                <a:lnTo>
                  <a:pt x="115640" y="960103"/>
                </a:lnTo>
                <a:cubicBezTo>
                  <a:pt x="115640" y="1066155"/>
                  <a:pt x="201613" y="1152128"/>
                  <a:pt x="307665" y="1152128"/>
                </a:cubicBezTo>
                <a:lnTo>
                  <a:pt x="6116303" y="1152128"/>
                </a:lnTo>
                <a:cubicBezTo>
                  <a:pt x="6129559" y="1152128"/>
                  <a:pt x="6142502" y="1150785"/>
                  <a:pt x="6155003" y="1148227"/>
                </a:cubicBezTo>
                <a:lnTo>
                  <a:pt x="6185707" y="1138696"/>
                </a:lnTo>
                <a:lnTo>
                  <a:pt x="6177598" y="1178864"/>
                </a:lnTo>
                <a:cubicBezTo>
                  <a:pt x="6148447" y="1247784"/>
                  <a:pt x="6080202" y="1296144"/>
                  <a:pt x="6000663" y="1296144"/>
                </a:cubicBezTo>
                <a:lnTo>
                  <a:pt x="192025" y="1296144"/>
                </a:lnTo>
                <a:cubicBezTo>
                  <a:pt x="85973" y="1296144"/>
                  <a:pt x="0" y="1210171"/>
                  <a:pt x="0" y="1104119"/>
                </a:cubicBezTo>
                <a:lnTo>
                  <a:pt x="0" y="336041"/>
                </a:lnTo>
                <a:cubicBezTo>
                  <a:pt x="0" y="256502"/>
                  <a:pt x="48360" y="188258"/>
                  <a:pt x="117281" y="159106"/>
                </a:cubicBezTo>
                <a:close/>
                <a:moveTo>
                  <a:pt x="307665" y="0"/>
                </a:moveTo>
                <a:lnTo>
                  <a:pt x="6116303" y="0"/>
                </a:lnTo>
                <a:cubicBezTo>
                  <a:pt x="6222355" y="0"/>
                  <a:pt x="6308328" y="85973"/>
                  <a:pt x="6308328" y="192025"/>
                </a:cubicBezTo>
                <a:lnTo>
                  <a:pt x="6308328" y="960103"/>
                </a:lnTo>
                <a:cubicBezTo>
                  <a:pt x="6308328" y="1039642"/>
                  <a:pt x="6259968" y="1107887"/>
                  <a:pt x="6191048" y="1137038"/>
                </a:cubicBezTo>
                <a:lnTo>
                  <a:pt x="6185707" y="1138696"/>
                </a:lnTo>
                <a:lnTo>
                  <a:pt x="6192688" y="1104119"/>
                </a:lnTo>
                <a:lnTo>
                  <a:pt x="6192688" y="336041"/>
                </a:lnTo>
                <a:cubicBezTo>
                  <a:pt x="6192688" y="229989"/>
                  <a:pt x="6106715" y="144016"/>
                  <a:pt x="6000663" y="144016"/>
                </a:cubicBezTo>
                <a:lnTo>
                  <a:pt x="192025" y="144016"/>
                </a:lnTo>
                <a:cubicBezTo>
                  <a:pt x="178769" y="144016"/>
                  <a:pt x="165826" y="145359"/>
                  <a:pt x="153326" y="147917"/>
                </a:cubicBezTo>
                <a:lnTo>
                  <a:pt x="122621" y="157449"/>
                </a:lnTo>
                <a:lnTo>
                  <a:pt x="130731" y="117280"/>
                </a:lnTo>
                <a:cubicBezTo>
                  <a:pt x="159882" y="48360"/>
                  <a:pt x="228126" y="0"/>
                  <a:pt x="307665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UTM American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UTM Americana"/>
              </a:rPr>
              <a:t>LÀM VIỆC NHÓM ĐÔI HOÀN THÀNH BÀI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mericana"/>
            </a:endParaRPr>
          </a:p>
        </p:txBody>
      </p:sp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3244379" y="764704"/>
            <a:ext cx="5760640" cy="720080"/>
          </a:xfrm>
          <a:prstGeom prst="wedgeEllipseCallout">
            <a:avLst>
              <a:gd name="adj1" fmla="val -47356"/>
              <a:gd name="adj2" fmla="val -50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CHIA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 SẺ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UTM Americ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6184" y="3428999"/>
            <a:ext cx="94330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UTM Americana"/>
              </a:rPr>
              <a:t>2</a:t>
            </a:r>
            <a:r>
              <a:rPr lang="vi-VN" sz="2800" dirty="0">
                <a:solidFill>
                  <a:srgbClr val="C00000"/>
                </a:solidFill>
                <a:latin typeface="UTM Americana"/>
              </a:rPr>
              <a:t>. </a:t>
            </a:r>
            <a:endParaRPr lang="en-US" sz="2800" dirty="0">
              <a:solidFill>
                <a:srgbClr val="C00000"/>
              </a:solidFill>
              <a:latin typeface="UTM Americana"/>
            </a:endParaRPr>
          </a:p>
          <a:p>
            <a:r>
              <a:rPr lang="en-US" sz="2800" dirty="0">
                <a:solidFill>
                  <a:srgbClr val="C00000"/>
                </a:solidFill>
                <a:latin typeface="UTM Americana"/>
              </a:rPr>
              <a:t>- </a:t>
            </a:r>
            <a:r>
              <a:rPr lang="vi-VN" sz="2800" dirty="0">
                <a:solidFill>
                  <a:srgbClr val="C00000"/>
                </a:solidFill>
                <a:latin typeface="UTM Americana"/>
              </a:rPr>
              <a:t>Trong đoạn văn a: a) Tránh lặp từ; c) Liên kết các câu trong đoạn văn.</a:t>
            </a:r>
          </a:p>
          <a:p>
            <a:r>
              <a:rPr lang="vi-VN" sz="2800" dirty="0">
                <a:solidFill>
                  <a:srgbClr val="C00000"/>
                </a:solidFill>
                <a:latin typeface="UTM Americana"/>
              </a:rPr>
              <a:t>-</a:t>
            </a:r>
            <a:r>
              <a:rPr lang="en-US" sz="2800" dirty="0">
                <a:solidFill>
                  <a:srgbClr val="C00000"/>
                </a:solidFill>
                <a:latin typeface="UTM Americana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UTM Americana"/>
              </a:rPr>
              <a:t>Trong đoạn văn b: a) Tránh lặp từ; c) Liên kết các câu trong đoạn văn; d) Cung cấp thêm thông tin về nhân vật (Lan Anh là một cô gái Hà Nội).</a:t>
            </a:r>
          </a:p>
          <a:p>
            <a:endParaRPr lang="vi-VN" sz="2800" dirty="0">
              <a:solidFill>
                <a:srgbClr val="C00000"/>
              </a:solidFill>
              <a:latin typeface="UTM Americ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536" y="2044005"/>
            <a:ext cx="9649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UTM Americana"/>
              </a:rPr>
              <a:t>1</a:t>
            </a:r>
            <a:r>
              <a:rPr lang="vi-VN" sz="2800" dirty="0">
                <a:solidFill>
                  <a:srgbClr val="C00000"/>
                </a:solidFill>
                <a:latin typeface="UTM Americana"/>
              </a:rPr>
              <a:t>. Các câu trong đoạn văn a đều nói về sự việc tìm ra Sao Thiên Vương. Các từ ngữ nói về sự việc đó là phát hiện, phát kiến này.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5439" y="3307631"/>
            <a:ext cx="688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UTM Americana"/>
                <a:sym typeface="Wingdings" panose="05000000000000000000" pitchFamily="2" charset="2"/>
              </a:rPr>
              <a:t>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055439" y="1988840"/>
            <a:ext cx="688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UTM Americana"/>
                <a:sym typeface="Wingdings" panose="05000000000000000000" pitchFamily="2" charset="2"/>
              </a:rPr>
              <a:t>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723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3244379" y="764704"/>
            <a:ext cx="5760640" cy="720080"/>
          </a:xfrm>
          <a:prstGeom prst="wedgeEllipseCallout">
            <a:avLst>
              <a:gd name="adj1" fmla="val -47356"/>
              <a:gd name="adj2" fmla="val -50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CHIA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UTM Americana"/>
              </a:rPr>
              <a:t> SẺ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UTM Americ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6370" y="4249628"/>
            <a:ext cx="6995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UTM Americana"/>
              </a:rPr>
              <a:t>Những từ ngữ nào có thể thay thế cho nhau?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9496" y="2349144"/>
            <a:ext cx="10406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UTM Americana"/>
              </a:rPr>
              <a:t>Từ BT ở phần Nhận xét, em hiểu người ta thay thế từ ngữ để làm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278" y="2256811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UTM Americana"/>
                <a:sym typeface="Wingdings" panose="05000000000000000000" pitchFamily="2" charset="2"/>
              </a:rPr>
              <a:t>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152" y="4157295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UTM Americana"/>
                <a:sym typeface="Wingdings" panose="05000000000000000000" pitchFamily="2" charset="2"/>
              </a:rPr>
              <a:t>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8EFF0-DCE5-E98A-6100-2AE585AE76A2}"/>
              </a:ext>
            </a:extLst>
          </p:cNvPr>
          <p:cNvSpPr txBox="1"/>
          <p:nvPr/>
        </p:nvSpPr>
        <p:spPr>
          <a:xfrm>
            <a:off x="1505442" y="3271540"/>
            <a:ext cx="1046023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latin typeface="UTM Americana"/>
              </a:defRPr>
            </a:lvl1pPr>
          </a:lstStyle>
          <a:p>
            <a:r>
              <a:rPr lang="vi-VN" dirty="0">
                <a:solidFill>
                  <a:srgbClr val="FF0000"/>
                </a:solidFill>
              </a:rPr>
              <a:t>Người ta thay thế từ ngữ để liên kết các câu trong đoạn văn, bài văn.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Graphic 7" descr="Right pointing backhand index">
            <a:extLst>
              <a:ext uri="{FF2B5EF4-FFF2-40B4-BE49-F238E27FC236}">
                <a16:creationId xmlns:a16="http://schemas.microsoft.com/office/drawing/2014/main" id="{39A68693-6ECD-6E09-AEF4-B45B922E7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250" y="3266224"/>
            <a:ext cx="731520" cy="731520"/>
          </a:xfrm>
          <a:prstGeom prst="rect">
            <a:avLst/>
          </a:prstGeom>
        </p:spPr>
      </p:pic>
      <p:pic>
        <p:nvPicPr>
          <p:cNvPr id="12" name="Graphic 11" descr="Right pointing backhand index">
            <a:extLst>
              <a:ext uri="{FF2B5EF4-FFF2-40B4-BE49-F238E27FC236}">
                <a16:creationId xmlns:a16="http://schemas.microsoft.com/office/drawing/2014/main" id="{F5F1E27F-C1D8-7BA0-D8F6-FB053AC34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250" y="5241541"/>
            <a:ext cx="731520" cy="7315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F2871-FDBE-BCF8-E3A6-5C2B14E941D4}"/>
              </a:ext>
            </a:extLst>
          </p:cNvPr>
          <p:cNvSpPr txBox="1"/>
          <p:nvPr/>
        </p:nvSpPr>
        <p:spPr>
          <a:xfrm>
            <a:off x="1556370" y="5144430"/>
            <a:ext cx="8261364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0000"/>
                </a:solidFill>
                <a:latin typeface="UTM Americana"/>
              </a:defRPr>
            </a:lvl1pPr>
          </a:lstStyle>
          <a:p>
            <a:r>
              <a:rPr lang="vi-VN" dirty="0"/>
              <a:t>Đó là các từ ngữ đồng nghĩa, từ ngữ dùng để xưng hô </a:t>
            </a:r>
            <a:endParaRPr lang="en-US" dirty="0"/>
          </a:p>
          <a:p>
            <a:r>
              <a:rPr lang="vi-VN" dirty="0"/>
              <a:t>(đại từ và danh từ dùng để xưng hô).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35" y="1025351"/>
            <a:ext cx="12252252" cy="5832648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-15411"/>
            <a:ext cx="1155567" cy="1155567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9A55DF9B-4B11-01DC-E0AC-82707DB8D052}"/>
              </a:ext>
            </a:extLst>
          </p:cNvPr>
          <p:cNvSpPr/>
          <p:nvPr/>
        </p:nvSpPr>
        <p:spPr bwMode="auto">
          <a:xfrm>
            <a:off x="4799856" y="1504509"/>
            <a:ext cx="2592288" cy="864096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.VnArabia" panose="020B7200000000000000" pitchFamily="34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Arabia" panose="020B7200000000000000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.VnArabia" panose="020B7200000000000000" pitchFamily="34" charset="0"/>
              </a:rPr>
              <a:t>học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Arabia" panose="020B7200000000000000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265A7-CF75-BA81-66EC-4BE0C01EDF0D}"/>
              </a:ext>
            </a:extLst>
          </p:cNvPr>
          <p:cNvSpPr txBox="1"/>
          <p:nvPr/>
        </p:nvSpPr>
        <p:spPr>
          <a:xfrm>
            <a:off x="983432" y="2368605"/>
            <a:ext cx="10513167" cy="285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4069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liên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đứng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nó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, ta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đại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danh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xưng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hô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nghĩa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ngữ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nghĩa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ngữ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    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liên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biện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effectLst/>
                <a:latin typeface="UTM Avo" panose="02040603050506020204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99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7F42B-6DAD-D88E-7E2C-11EC83B45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7365FFA9-B306-E1A0-F2A9-933A94C85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35" y="1025351"/>
            <a:ext cx="11931873" cy="5832648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7B8B06D-91A5-470A-D7A0-20A22282D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-15411"/>
            <a:ext cx="1155567" cy="11555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453617-B4FF-F75C-33DF-C3ED0E0F4FFC}"/>
              </a:ext>
            </a:extLst>
          </p:cNvPr>
          <p:cNvGrpSpPr/>
          <p:nvPr/>
        </p:nvGrpSpPr>
        <p:grpSpPr>
          <a:xfrm>
            <a:off x="2378043" y="2060848"/>
            <a:ext cx="6624736" cy="2088232"/>
            <a:chOff x="2639616" y="1844824"/>
            <a:chExt cx="6624736" cy="2088232"/>
          </a:xfrm>
        </p:grpSpPr>
        <p:pic>
          <p:nvPicPr>
            <p:cNvPr id="9" name="图片 1">
              <a:extLst>
                <a:ext uri="{FF2B5EF4-FFF2-40B4-BE49-F238E27FC236}">
                  <a16:creationId xmlns:a16="http://schemas.microsoft.com/office/drawing/2014/main" id="{BD4D3C9E-CC17-A429-FBC3-66B4D6EFB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2" r="14112"/>
            <a:stretch/>
          </p:blipFill>
          <p:spPr>
            <a:xfrm>
              <a:off x="2639616" y="1844824"/>
              <a:ext cx="6624736" cy="2088232"/>
            </a:xfrm>
            <a:prstGeom prst="rect">
              <a:avLst/>
            </a:prstGeom>
          </p:spPr>
        </p:pic>
        <p:sp>
          <p:nvSpPr>
            <p:cNvPr id="10" name="文本框 4">
              <a:extLst>
                <a:ext uri="{FF2B5EF4-FFF2-40B4-BE49-F238E27FC236}">
                  <a16:creationId xmlns:a16="http://schemas.microsoft.com/office/drawing/2014/main" id="{07A51D10-7AA4-E546-C1DA-C9E48C3E54F9}"/>
                </a:ext>
              </a:extLst>
            </p:cNvPr>
            <p:cNvSpPr txBox="1"/>
            <p:nvPr/>
          </p:nvSpPr>
          <p:spPr>
            <a:xfrm rot="21360030">
              <a:off x="3233092" y="2859033"/>
              <a:ext cx="5838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8947">
                <a:defRPr/>
              </a:pPr>
              <a:r>
                <a:rPr lang="en-US" altLang="zh-CN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altLang="zh-CN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endPara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2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3892</TotalTime>
  <Words>540</Words>
  <Application>Microsoft Office PowerPoint</Application>
  <PresentationFormat>Widescreen</PresentationFormat>
  <Paragraphs>52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.VnArabia</vt:lpstr>
      <vt:lpstr>Arial</vt:lpstr>
      <vt:lpstr>Italic</vt:lpstr>
      <vt:lpstr>Times New Roman</vt:lpstr>
      <vt:lpstr>UTM Americana</vt:lpstr>
      <vt:lpstr>UTM Avo</vt:lpstr>
      <vt:lpstr>UTM LinotypeZapfino KT</vt:lpstr>
      <vt:lpstr>UTM Showcard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WIN 10</cp:lastModifiedBy>
  <cp:revision>252</cp:revision>
  <dcterms:created xsi:type="dcterms:W3CDTF">2013-10-28T09:13:32Z</dcterms:created>
  <dcterms:modified xsi:type="dcterms:W3CDTF">2025-02-11T01:14:46Z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