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60" r:id="rId3"/>
    <p:sldId id="261" r:id="rId4"/>
    <p:sldId id="263" r:id="rId5"/>
    <p:sldId id="269" r:id="rId6"/>
    <p:sldId id="265" r:id="rId7"/>
    <p:sldId id="264" r:id="rId8"/>
    <p:sldId id="281" r:id="rId9"/>
    <p:sldId id="280" r:id="rId10"/>
    <p:sldId id="266" r:id="rId11"/>
    <p:sldId id="267" r:id="rId12"/>
    <p:sldId id="270" r:id="rId13"/>
    <p:sldId id="271" r:id="rId14"/>
    <p:sldId id="272" r:id="rId15"/>
    <p:sldId id="268" r:id="rId16"/>
    <p:sldId id="274" r:id="rId17"/>
    <p:sldId id="275" r:id="rId18"/>
    <p:sldId id="276" r:id="rId19"/>
    <p:sldId id="278" r:id="rId20"/>
    <p:sldId id="279" r:id="rId21"/>
  </p:sldIdLst>
  <p:sldSz cx="18288000" cy="10287000"/>
  <p:notesSz cx="6858000" cy="9144000"/>
  <p:embeddedFontLst>
    <p:embeddedFont>
      <p:font typeface="Roboto Black" panose="02000000000000000000" pitchFamily="2" charset="0"/>
      <p:bold r:id="rId23"/>
    </p:embeddedFont>
    <p:embeddedFont>
      <p:font typeface="Tahoma" panose="020B0604030504040204"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5"/>
    <a:srgbClr val="FEFCB6"/>
    <a:srgbClr val="FDC15F"/>
    <a:srgbClr val="8BC8EC"/>
    <a:srgbClr val="6DBBC8"/>
    <a:srgbClr val="62F3D7"/>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27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A419A-06C4-4F4F-9AD7-C258CD168573}"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EFE5D-BCF3-4D70-A30B-7311ECF9722F}" type="slidenum">
              <a:rPr lang="en-US" smtClean="0"/>
              <a:t>‹#›</a:t>
            </a:fld>
            <a:endParaRPr lang="en-US"/>
          </a:p>
        </p:txBody>
      </p:sp>
    </p:spTree>
    <p:extLst>
      <p:ext uri="{BB962C8B-B14F-4D97-AF65-F5344CB8AC3E}">
        <p14:creationId xmlns:p14="http://schemas.microsoft.com/office/powerpoint/2010/main" val="262428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EFE5D-BCF3-4D70-A30B-7311ECF9722F}" type="slidenum">
              <a:rPr lang="en-US" smtClean="0"/>
              <a:t>1</a:t>
            </a:fld>
            <a:endParaRPr lang="en-US"/>
          </a:p>
        </p:txBody>
      </p:sp>
    </p:spTree>
    <p:extLst>
      <p:ext uri="{BB962C8B-B14F-4D97-AF65-F5344CB8AC3E}">
        <p14:creationId xmlns:p14="http://schemas.microsoft.com/office/powerpoint/2010/main" val="190399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youtu.be/B60XWxlxgLg?si=rYiX3EDPrmxGS0p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17B16A-9E8F-D1D0-E913-0E2BEA3618B3}"/>
              </a:ext>
            </a:extLst>
          </p:cNvPr>
          <p:cNvPicPr>
            <a:picLocks noChangeAspect="1"/>
          </p:cNvPicPr>
          <p:nvPr/>
        </p:nvPicPr>
        <p:blipFill>
          <a:blip r:embed="rId3"/>
          <a:stretch>
            <a:fillRect/>
          </a:stretch>
        </p:blipFill>
        <p:spPr>
          <a:xfrm>
            <a:off x="0" y="-1"/>
            <a:ext cx="18288000" cy="10290675"/>
          </a:xfrm>
          <a:prstGeom prst="rect">
            <a:avLst/>
          </a:prstGeom>
        </p:spPr>
      </p:pic>
      <p:sp>
        <p:nvSpPr>
          <p:cNvPr id="8" name="TextBox 7">
            <a:extLst>
              <a:ext uri="{FF2B5EF4-FFF2-40B4-BE49-F238E27FC236}">
                <a16:creationId xmlns:a16="http://schemas.microsoft.com/office/drawing/2014/main" id="{02360B7C-47CE-4B68-B98C-9C9C2EFBC730}"/>
              </a:ext>
            </a:extLst>
          </p:cNvPr>
          <p:cNvSpPr txBox="1"/>
          <p:nvPr/>
        </p:nvSpPr>
        <p:spPr>
          <a:xfrm>
            <a:off x="4191000" y="9334500"/>
            <a:ext cx="14097000" cy="1200329"/>
          </a:xfrm>
          <a:prstGeom prst="rect">
            <a:avLst/>
          </a:prstGeom>
          <a:noFill/>
        </p:spPr>
        <p:txBody>
          <a:bodyPr wrap="square">
            <a:spAutoFit/>
          </a:bodyPr>
          <a:lstStyle/>
          <a:p>
            <a:r>
              <a:rPr lang="en-US" sz="3600" b="1" dirty="0">
                <a:latin typeface="Tahoma" panose="020B0604030504040204" pitchFamily="34" charset="0"/>
                <a:ea typeface="Tahoma" panose="020B0604030504040204" pitchFamily="34" charset="0"/>
                <a:cs typeface="Tahoma" panose="020B0604030504040204" pitchFamily="34" charset="0"/>
                <a:hlinkClick r:id="rId4"/>
              </a:rPr>
              <a:t>https://youtu.be/B60XWxlxgLg?si=rYiX3EDPrmxGS0pC</a:t>
            </a:r>
            <a:endParaRPr lang="en-US" sz="3600" b="1" dirty="0">
              <a:latin typeface="Tahoma" panose="020B0604030504040204" pitchFamily="34" charset="0"/>
              <a:ea typeface="Tahoma" panose="020B0604030504040204" pitchFamily="34" charset="0"/>
              <a:cs typeface="Tahoma" panose="020B0604030504040204" pitchFamily="34" charset="0"/>
            </a:endParaRPr>
          </a:p>
          <a:p>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84CC8-71FB-351D-ED6B-0160B39A8DB6}"/>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54765A58-A310-626B-D297-20E0DBFA0A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FE5BC3F-7FA9-CA21-66E2-2E10589C9CA9}"/>
              </a:ext>
            </a:extLst>
          </p:cNvPr>
          <p:cNvGrpSpPr/>
          <p:nvPr/>
        </p:nvGrpSpPr>
        <p:grpSpPr>
          <a:xfrm>
            <a:off x="3200400" y="3314700"/>
            <a:ext cx="10990880" cy="2133600"/>
            <a:chOff x="3200400" y="3314700"/>
            <a:chExt cx="10990880" cy="2133600"/>
          </a:xfrm>
        </p:grpSpPr>
        <p:pic>
          <p:nvPicPr>
            <p:cNvPr id="1026" name="Picture 2" descr="180,000+ Hình ảnh Ngồi đọc Sách tải xuống miễn phí - Pikbest">
              <a:extLst>
                <a:ext uri="{FF2B5EF4-FFF2-40B4-BE49-F238E27FC236}">
                  <a16:creationId xmlns:a16="http://schemas.microsoft.com/office/drawing/2014/main" id="{79F64C81-E4E7-31E4-EF83-A538D0B9B4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00400" y="3314700"/>
              <a:ext cx="2133600" cy="213360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 Box 14">
              <a:extLst>
                <a:ext uri="{FF2B5EF4-FFF2-40B4-BE49-F238E27FC236}">
                  <a16:creationId xmlns:a16="http://schemas.microsoft.com/office/drawing/2014/main" id="{C9B5A120-58C3-FEDB-F3B2-8443C504F996}"/>
                </a:ext>
              </a:extLst>
            </p:cNvPr>
            <p:cNvSpPr txBox="1">
              <a:spLocks noChangeArrowheads="1"/>
            </p:cNvSpPr>
            <p:nvPr/>
          </p:nvSpPr>
          <p:spPr bwMode="auto">
            <a:xfrm>
              <a:off x="5334000" y="3442283"/>
              <a:ext cx="8857280" cy="187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11500" b="1" dirty="0" err="1">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Đọc</a:t>
              </a:r>
              <a:r>
                <a:rPr lang="en-US" sz="11500" b="1" dirty="0">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 </a:t>
              </a:r>
              <a:r>
                <a:rPr lang="en-US" sz="11500" b="1" dirty="0" err="1">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hiểu</a:t>
              </a:r>
              <a:endParaRPr lang="en-US" sz="11500" dirty="0">
                <a:solidFill>
                  <a:srgbClr val="0070C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5670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CCF02-E2D9-6B8C-BC36-E11D06976031}"/>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C616AD82-3189-EC64-FA12-DAF09F914D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88E9A3-F5C0-DC30-02EC-3B5F222F2100}"/>
              </a:ext>
            </a:extLst>
          </p:cNvPr>
          <p:cNvSpPr txBox="1"/>
          <p:nvPr/>
        </p:nvSpPr>
        <p:spPr>
          <a:xfrm>
            <a:off x="2590800" y="2247900"/>
            <a:ext cx="14249400" cy="1224502"/>
          </a:xfrm>
          <a:prstGeom prst="rect">
            <a:avLst/>
          </a:prstGeom>
          <a:noFill/>
        </p:spPr>
        <p:txBody>
          <a:bodyPr wrap="square">
            <a:spAutoFit/>
          </a:bodyPr>
          <a:lstStyle/>
          <a:p>
            <a:pPr algn="ctr">
              <a:lnSpc>
                <a:spcPct val="107000"/>
              </a:lnSpc>
              <a:spcAft>
                <a:spcPts val="800"/>
              </a:spcAft>
            </a:pPr>
            <a:r>
              <a:rPr lang="en-US" sz="36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 </a:t>
            </a:r>
            <a:r>
              <a:rPr lang="vi-VN"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Theo bài đọc, cơ duyên nào đã dẫn ông Nguyễn Quang Riệu đến với công việc khám phá bầu trời? </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F70EA1AF-BAC7-0FC9-C220-7FEFFDEC1D4D}"/>
              </a:ext>
            </a:extLst>
          </p:cNvPr>
          <p:cNvGrpSpPr/>
          <p:nvPr/>
        </p:nvGrpSpPr>
        <p:grpSpPr>
          <a:xfrm>
            <a:off x="838200" y="3896862"/>
            <a:ext cx="16840200" cy="2917737"/>
            <a:chOff x="838200" y="3896862"/>
            <a:chExt cx="16840200" cy="2917737"/>
          </a:xfrm>
        </p:grpSpPr>
        <p:pic>
          <p:nvPicPr>
            <p:cNvPr id="6" name="Graphic 5" descr="Right pointing backhand index">
              <a:extLst>
                <a:ext uri="{FF2B5EF4-FFF2-40B4-BE49-F238E27FC236}">
                  <a16:creationId xmlns:a16="http://schemas.microsoft.com/office/drawing/2014/main" id="{98FCA93A-A1EE-4FEF-8327-609C3C6B1C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4898530"/>
              <a:ext cx="914400" cy="914400"/>
            </a:xfrm>
            <a:prstGeom prst="rect">
              <a:avLst/>
            </a:prstGeom>
          </p:spPr>
        </p:pic>
        <p:sp>
          <p:nvSpPr>
            <p:cNvPr id="12" name="Rectangle: Rounded Corners 11">
              <a:extLst>
                <a:ext uri="{FF2B5EF4-FFF2-40B4-BE49-F238E27FC236}">
                  <a16:creationId xmlns:a16="http://schemas.microsoft.com/office/drawing/2014/main" id="{2BA2D581-DDA6-0788-3EDF-6FFD033F5730}"/>
                </a:ext>
              </a:extLst>
            </p:cNvPr>
            <p:cNvSpPr/>
            <p:nvPr/>
          </p:nvSpPr>
          <p:spPr>
            <a:xfrm>
              <a:off x="1752600" y="3896862"/>
              <a:ext cx="15925800" cy="2917737"/>
            </a:xfrm>
            <a:prstGeom prst="roundRect">
              <a:avLst>
                <a:gd name="adj" fmla="val 50000"/>
              </a:avLst>
            </a:prstGeom>
            <a:solidFill>
              <a:srgbClr val="FEF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82880" algn="just">
                <a:lnSpc>
                  <a:spcPct val="107000"/>
                </a:lnSpc>
                <a:spcAft>
                  <a:spcPts val="800"/>
                </a:spcAft>
                <a:tabLst>
                  <a:tab pos="591820" algn="l"/>
                </a:tabLst>
              </a:pPr>
              <a:r>
                <a:rPr lang="vi-VN" sz="36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Thuở nhỏ, ông thường được cha mẹ đưa lên thăm Đài Thiên văn Phủ Liễn. Có thể hình ảnh đài thiên văn này đã khắc sâu vào tâm trí ông, là một trong những cơ duyên dẫn ông đến với công việc khám phá bầu trời khi sang Pháp học.</a:t>
              </a:r>
              <a:endParaRPr lang="en-US" sz="28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5477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A9D82-D582-9E13-EFBB-591DF071AD7C}"/>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A2633F6E-EF2D-A551-8016-AF342591CB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F8B6EE-BB03-9549-7549-BE0EBD8D413E}"/>
              </a:ext>
            </a:extLst>
          </p:cNvPr>
          <p:cNvSpPr txBox="1"/>
          <p:nvPr/>
        </p:nvSpPr>
        <p:spPr>
          <a:xfrm>
            <a:off x="2743200" y="1866900"/>
            <a:ext cx="14935200" cy="1224502"/>
          </a:xfrm>
          <a:prstGeom prst="rect">
            <a:avLst/>
          </a:prstGeom>
          <a:noFill/>
        </p:spPr>
        <p:txBody>
          <a:bodyPr wrap="square">
            <a:spAutoFit/>
          </a:bodyPr>
          <a:lstStyle/>
          <a:p>
            <a:pPr>
              <a:lnSpc>
                <a:spcPct val="107000"/>
              </a:lnSpc>
              <a:spcAft>
                <a:spcPts val="800"/>
              </a:spcAft>
            </a:pPr>
            <a:r>
              <a:rPr lang="en-US" sz="36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2: </a:t>
            </a:r>
            <a:r>
              <a:rPr lang="vi-VN"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Giáo sư Nguyễn Quang Riệu đã có những đóng góp gì cho khoa học và đất nước?</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9E696EAF-A8A4-1832-BB10-044265DCB63A}"/>
              </a:ext>
            </a:extLst>
          </p:cNvPr>
          <p:cNvGrpSpPr/>
          <p:nvPr/>
        </p:nvGrpSpPr>
        <p:grpSpPr>
          <a:xfrm>
            <a:off x="613611" y="3390900"/>
            <a:ext cx="16940463" cy="5943601"/>
            <a:chOff x="613611" y="3390900"/>
            <a:chExt cx="16940463" cy="5943601"/>
          </a:xfrm>
          <a:solidFill>
            <a:srgbClr val="FEFFF5"/>
          </a:solidFill>
        </p:grpSpPr>
        <p:pic>
          <p:nvPicPr>
            <p:cNvPr id="6" name="Graphic 5" descr="Right pointing backhand index">
              <a:extLst>
                <a:ext uri="{FF2B5EF4-FFF2-40B4-BE49-F238E27FC236}">
                  <a16:creationId xmlns:a16="http://schemas.microsoft.com/office/drawing/2014/main" id="{93E43BCD-D145-54E6-1DAF-90EDC5E6FE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611" y="5905500"/>
              <a:ext cx="914400" cy="914400"/>
            </a:xfrm>
            <a:prstGeom prst="rect">
              <a:avLst/>
            </a:prstGeom>
          </p:spPr>
        </p:pic>
        <p:sp>
          <p:nvSpPr>
            <p:cNvPr id="12" name="Rectangle: Rounded Corners 11">
              <a:extLst>
                <a:ext uri="{FF2B5EF4-FFF2-40B4-BE49-F238E27FC236}">
                  <a16:creationId xmlns:a16="http://schemas.microsoft.com/office/drawing/2014/main" id="{1F72E8AE-A951-CB05-43CF-8E28797D66E2}"/>
                </a:ext>
              </a:extLst>
            </p:cNvPr>
            <p:cNvSpPr/>
            <p:nvPr/>
          </p:nvSpPr>
          <p:spPr>
            <a:xfrm>
              <a:off x="1628274" y="3390900"/>
              <a:ext cx="15925800" cy="5943601"/>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82880" algn="just">
                <a:lnSpc>
                  <a:spcPct val="107000"/>
                </a:lnSpc>
                <a:spcAft>
                  <a:spcPts val="800"/>
                </a:spcAft>
                <a:tabLst>
                  <a:tab pos="591820" algn="l"/>
                </a:tabLst>
              </a:pPr>
              <a:r>
                <a:rPr lang="vi-VN" sz="36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Cả cuộc đời lao động miệt mài, Giáo sư đã công bố hơn 150 công trình nghiên cứu. Năm 1972, ông xác định được chính xác vị trí vụ nổ ở chòm sao Thiên Nga và được Giải thưởng của Viện Hàn lâm Khoa học Pháp. Từ sau ngày đất nước thống nhất, ông thường xuyên về nước nghiên cứu và dạy học, tặng thiết bị thiên văn học cho các cơ quan nghiên cứu, xin học bổng của Pháp cho sinh viên Việt Nam và góp phần đào tạo nhiều tiến sĩ cho Việt Nam.</a:t>
              </a:r>
              <a:endParaRPr lang="en-US" sz="28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672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44E19-5CBF-FEEF-0FF1-DEE668795F4E}"/>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051125A1-A501-A94F-409B-A81BD00A42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203A22-3642-0411-0BAC-178655861803}"/>
              </a:ext>
            </a:extLst>
          </p:cNvPr>
          <p:cNvSpPr txBox="1"/>
          <p:nvPr/>
        </p:nvSpPr>
        <p:spPr>
          <a:xfrm>
            <a:off x="2743200" y="1866900"/>
            <a:ext cx="14935200" cy="1224502"/>
          </a:xfrm>
          <a:prstGeom prst="rect">
            <a:avLst/>
          </a:prstGeom>
          <a:noFill/>
        </p:spPr>
        <p:txBody>
          <a:bodyPr wrap="square">
            <a:spAutoFit/>
          </a:bodyPr>
          <a:lstStyle/>
          <a:p>
            <a:pPr>
              <a:lnSpc>
                <a:spcPct val="107000"/>
              </a:lnSpc>
              <a:spcAft>
                <a:spcPts val="800"/>
              </a:spcAft>
            </a:pPr>
            <a:r>
              <a:rPr lang="en-US" sz="36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3: </a:t>
            </a:r>
            <a:r>
              <a:rPr lang="vi-VN"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Giải thưởng Vinh danh nước Việt thể hiện sự đánh giá của quê hương đối với ông Nguyễn Quang Riệu như thế nào?</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1D67CFE3-9A0C-F2CB-2B29-A552C535EBF1}"/>
              </a:ext>
            </a:extLst>
          </p:cNvPr>
          <p:cNvGrpSpPr/>
          <p:nvPr/>
        </p:nvGrpSpPr>
        <p:grpSpPr>
          <a:xfrm>
            <a:off x="762000" y="3814894"/>
            <a:ext cx="16896347" cy="2917737"/>
            <a:chOff x="762000" y="3814894"/>
            <a:chExt cx="16896347" cy="2917737"/>
          </a:xfrm>
        </p:grpSpPr>
        <p:pic>
          <p:nvPicPr>
            <p:cNvPr id="6" name="Graphic 5" descr="Right pointing backhand index">
              <a:extLst>
                <a:ext uri="{FF2B5EF4-FFF2-40B4-BE49-F238E27FC236}">
                  <a16:creationId xmlns:a16="http://schemas.microsoft.com/office/drawing/2014/main" id="{7BFA821B-CFBB-D1CD-D705-74D3D831B1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000" y="4816563"/>
              <a:ext cx="914400" cy="914400"/>
            </a:xfrm>
            <a:prstGeom prst="rect">
              <a:avLst/>
            </a:prstGeom>
          </p:spPr>
        </p:pic>
        <p:sp>
          <p:nvSpPr>
            <p:cNvPr id="12" name="Rectangle: Rounded Corners 11">
              <a:extLst>
                <a:ext uri="{FF2B5EF4-FFF2-40B4-BE49-F238E27FC236}">
                  <a16:creationId xmlns:a16="http://schemas.microsoft.com/office/drawing/2014/main" id="{27C634F8-4EC9-99D8-01AF-BF2D5C1CE72B}"/>
                </a:ext>
              </a:extLst>
            </p:cNvPr>
            <p:cNvSpPr/>
            <p:nvPr/>
          </p:nvSpPr>
          <p:spPr>
            <a:xfrm>
              <a:off x="1732547" y="3814894"/>
              <a:ext cx="15925800" cy="2917737"/>
            </a:xfrm>
            <a:prstGeom prst="roundRect">
              <a:avLst>
                <a:gd name="adj" fmla="val 50000"/>
              </a:avLst>
            </a:prstGeom>
            <a:solidFill>
              <a:srgbClr val="FEF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82880">
                <a:lnSpc>
                  <a:spcPct val="107000"/>
                </a:lnSpc>
                <a:spcAft>
                  <a:spcPts val="800"/>
                </a:spcAft>
                <a:tabLst>
                  <a:tab pos="591820" algn="l"/>
                </a:tabLst>
              </a:pPr>
              <a:r>
                <a:rPr lang="vi-VN" sz="36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Giải thưởng đó thể hiện sự đánh giá cao của quê hương đối với ông Nguyễn Quang Riệu. Ông đã làm rạng danh Tổ quốc Việt Nam.</a:t>
              </a:r>
              <a:endParaRPr lang="en-US" sz="28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629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86F3-B59D-6D1B-9DFF-E4E6AB7531F5}"/>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4B5D0749-6CAB-58BD-1F0C-E597AAACF4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F02F15-F18E-5286-514C-F9B99415AAA0}"/>
              </a:ext>
            </a:extLst>
          </p:cNvPr>
          <p:cNvSpPr txBox="1"/>
          <p:nvPr/>
        </p:nvSpPr>
        <p:spPr>
          <a:xfrm>
            <a:off x="2743200" y="1866900"/>
            <a:ext cx="14935200" cy="1224502"/>
          </a:xfrm>
          <a:prstGeom prst="rect">
            <a:avLst/>
          </a:prstGeom>
          <a:noFill/>
        </p:spPr>
        <p:txBody>
          <a:bodyPr wrap="square">
            <a:spAutoFit/>
          </a:bodyPr>
          <a:lstStyle/>
          <a:p>
            <a:pPr>
              <a:lnSpc>
                <a:spcPct val="107000"/>
              </a:lnSpc>
              <a:spcAft>
                <a:spcPts val="800"/>
              </a:spcAft>
            </a:pPr>
            <a:r>
              <a:rPr lang="en-US" sz="36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4: </a:t>
            </a:r>
            <a:r>
              <a:rPr lang="vi-VN"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Em học được gì ở cách giới thiệu nhân vật trong bài đọc này?</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5CA83B5A-D4D9-E2CE-C1E7-3C784AE09CEE}"/>
              </a:ext>
            </a:extLst>
          </p:cNvPr>
          <p:cNvGrpSpPr/>
          <p:nvPr/>
        </p:nvGrpSpPr>
        <p:grpSpPr>
          <a:xfrm>
            <a:off x="762000" y="3684631"/>
            <a:ext cx="16916400" cy="2917737"/>
            <a:chOff x="762000" y="3684631"/>
            <a:chExt cx="16916400" cy="2917737"/>
          </a:xfrm>
        </p:grpSpPr>
        <p:pic>
          <p:nvPicPr>
            <p:cNvPr id="6" name="Graphic 5" descr="Right pointing backhand index">
              <a:extLst>
                <a:ext uri="{FF2B5EF4-FFF2-40B4-BE49-F238E27FC236}">
                  <a16:creationId xmlns:a16="http://schemas.microsoft.com/office/drawing/2014/main" id="{5FF9AFA8-5884-EEC6-786D-9C1A97CEF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000" y="4816563"/>
              <a:ext cx="914400" cy="914400"/>
            </a:xfrm>
            <a:prstGeom prst="rect">
              <a:avLst/>
            </a:prstGeom>
          </p:spPr>
        </p:pic>
        <p:sp>
          <p:nvSpPr>
            <p:cNvPr id="12" name="Rectangle: Rounded Corners 11">
              <a:extLst>
                <a:ext uri="{FF2B5EF4-FFF2-40B4-BE49-F238E27FC236}">
                  <a16:creationId xmlns:a16="http://schemas.microsoft.com/office/drawing/2014/main" id="{5B567062-1B54-A65C-72C1-098ED47ADCEA}"/>
                </a:ext>
              </a:extLst>
            </p:cNvPr>
            <p:cNvSpPr/>
            <p:nvPr/>
          </p:nvSpPr>
          <p:spPr>
            <a:xfrm>
              <a:off x="1752600" y="3684631"/>
              <a:ext cx="15925800" cy="2917737"/>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82880">
                <a:lnSpc>
                  <a:spcPct val="107000"/>
                </a:lnSpc>
                <a:spcAft>
                  <a:spcPts val="800"/>
                </a:spcAft>
                <a:tabLst>
                  <a:tab pos="591820" algn="l"/>
                </a:tabLst>
              </a:pPr>
              <a:r>
                <a:rPr lang="vi-VN" sz="36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Bài đọc mở đầu bằng một sự kiện đặc biệt diễn ra ở thành phố Phan Thiết, từ đó giới thiệu nhân vật và kể về cuộc đời ông, về những đóng góp của ông cho thiên văn học và cho đất nước.</a:t>
              </a:r>
              <a:endParaRPr lang="en-US" sz="28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270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37C2-5926-C707-3F87-54F807F4B3FF}"/>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B7B4F309-2D42-43D6-6DE5-EED4276D9D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rút ra bài học gì sau khi đọc bài Họa mi">
            <a:extLst>
              <a:ext uri="{FF2B5EF4-FFF2-40B4-BE49-F238E27FC236}">
                <a16:creationId xmlns:a16="http://schemas.microsoft.com/office/drawing/2014/main" id="{BED895C5-7AE7-D5D2-E439-A2649025D7C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066800" y="5295900"/>
            <a:ext cx="2143125" cy="2143125"/>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F538B9-DB28-A1C0-D3F8-C3B1D88D55C7}"/>
              </a:ext>
            </a:extLst>
          </p:cNvPr>
          <p:cNvSpPr txBox="1"/>
          <p:nvPr/>
        </p:nvSpPr>
        <p:spPr>
          <a:xfrm>
            <a:off x="3962400" y="2019300"/>
            <a:ext cx="10820400" cy="707886"/>
          </a:xfrm>
          <a:prstGeom prst="rect">
            <a:avLst/>
          </a:prstGeom>
          <a:noFill/>
        </p:spPr>
        <p:txBody>
          <a:bodyPr wrap="square">
            <a:spAutoFit/>
          </a:bodyPr>
          <a:lstStyle/>
          <a:p>
            <a:pPr algn="ctr"/>
            <a:r>
              <a:rPr lang="en-US" sz="4000" b="1" kern="0" dirty="0">
                <a:solidFill>
                  <a:srgbClr val="FF0000"/>
                </a:solidFill>
                <a:latin typeface="UTM Avo" panose="02040603050506020204" pitchFamily="18" charset="0"/>
                <a:cs typeface="Calibri" panose="020F0502020204030204" pitchFamily="34" charset="0"/>
                <a:sym typeface="Arial"/>
              </a:rPr>
              <a:t>Theo </a:t>
            </a:r>
            <a:r>
              <a:rPr lang="en-US" sz="4000" b="1" kern="0" dirty="0" err="1">
                <a:solidFill>
                  <a:srgbClr val="FF0000"/>
                </a:solidFill>
                <a:latin typeface="UTM Avo" panose="02040603050506020204" pitchFamily="18" charset="0"/>
                <a:cs typeface="Calibri" panose="020F0502020204030204" pitchFamily="34" charset="0"/>
                <a:sym typeface="Arial"/>
              </a:rPr>
              <a:t>em</a:t>
            </a:r>
            <a:r>
              <a:rPr lang="en-US" sz="4000" b="1" kern="0" dirty="0">
                <a:solidFill>
                  <a:srgbClr val="FF0000"/>
                </a:solidFill>
                <a:latin typeface="UTM Avo" panose="02040603050506020204" pitchFamily="18" charset="0"/>
                <a:cs typeface="Calibri" panose="020F0502020204030204" pitchFamily="34" charset="0"/>
                <a:sym typeface="Arial"/>
              </a:rPr>
              <a:t> </a:t>
            </a:r>
            <a:r>
              <a:rPr lang="en-US" sz="4000" b="1" kern="0" dirty="0" err="1">
                <a:solidFill>
                  <a:srgbClr val="FF0000"/>
                </a:solidFill>
                <a:latin typeface="UTM Avo" panose="02040603050506020204" pitchFamily="18" charset="0"/>
                <a:cs typeface="Calibri" panose="020F0502020204030204" pitchFamily="34" charset="0"/>
                <a:sym typeface="Arial"/>
              </a:rPr>
              <a:t>nội</a:t>
            </a:r>
            <a:r>
              <a:rPr lang="en-US" sz="4000" b="1" kern="0" dirty="0">
                <a:solidFill>
                  <a:srgbClr val="FF0000"/>
                </a:solidFill>
                <a:latin typeface="UTM Avo" panose="02040603050506020204" pitchFamily="18" charset="0"/>
                <a:cs typeface="Calibri" panose="020F0502020204030204" pitchFamily="34" charset="0"/>
                <a:sym typeface="Arial"/>
              </a:rPr>
              <a:t> dung </a:t>
            </a:r>
            <a:r>
              <a:rPr lang="en-US" sz="4000" b="1" kern="0" dirty="0" err="1">
                <a:solidFill>
                  <a:srgbClr val="FF0000"/>
                </a:solidFill>
                <a:latin typeface="UTM Avo" panose="02040603050506020204" pitchFamily="18" charset="0"/>
                <a:cs typeface="Calibri" panose="020F0502020204030204" pitchFamily="34" charset="0"/>
                <a:sym typeface="Arial"/>
              </a:rPr>
              <a:t>bài</a:t>
            </a:r>
            <a:r>
              <a:rPr lang="en-US" sz="4000" b="1" kern="0" dirty="0">
                <a:solidFill>
                  <a:srgbClr val="FF0000"/>
                </a:solidFill>
                <a:latin typeface="UTM Avo" panose="02040603050506020204" pitchFamily="18" charset="0"/>
                <a:cs typeface="Calibri" panose="020F0502020204030204" pitchFamily="34" charset="0"/>
                <a:sym typeface="Arial"/>
              </a:rPr>
              <a:t> </a:t>
            </a:r>
            <a:r>
              <a:rPr lang="en-US" sz="4000" b="1" kern="0" dirty="0" err="1">
                <a:solidFill>
                  <a:srgbClr val="FF0000"/>
                </a:solidFill>
                <a:latin typeface="UTM Avo" panose="02040603050506020204" pitchFamily="18" charset="0"/>
                <a:cs typeface="Calibri" panose="020F0502020204030204" pitchFamily="34" charset="0"/>
                <a:sym typeface="Arial"/>
              </a:rPr>
              <a:t>đọc</a:t>
            </a:r>
            <a:r>
              <a:rPr lang="en-US" sz="4000" b="1" kern="0" dirty="0">
                <a:solidFill>
                  <a:srgbClr val="FF0000"/>
                </a:solidFill>
                <a:latin typeface="UTM Avo" panose="02040603050506020204" pitchFamily="18" charset="0"/>
                <a:cs typeface="Calibri" panose="020F0502020204030204" pitchFamily="34" charset="0"/>
                <a:sym typeface="Arial"/>
              </a:rPr>
              <a:t> </a:t>
            </a:r>
            <a:r>
              <a:rPr lang="en-US" sz="4000" b="1" kern="0" dirty="0" err="1">
                <a:solidFill>
                  <a:srgbClr val="FF0000"/>
                </a:solidFill>
                <a:latin typeface="UTM Avo" panose="02040603050506020204" pitchFamily="18" charset="0"/>
                <a:cs typeface="Calibri" panose="020F0502020204030204" pitchFamily="34" charset="0"/>
                <a:sym typeface="Arial"/>
              </a:rPr>
              <a:t>nói</a:t>
            </a:r>
            <a:r>
              <a:rPr lang="en-US" sz="4000" b="1" kern="0" dirty="0">
                <a:solidFill>
                  <a:srgbClr val="FF0000"/>
                </a:solidFill>
                <a:latin typeface="UTM Avo" panose="02040603050506020204" pitchFamily="18" charset="0"/>
                <a:cs typeface="Calibri" panose="020F0502020204030204" pitchFamily="34" charset="0"/>
                <a:sym typeface="Arial"/>
              </a:rPr>
              <a:t> </a:t>
            </a:r>
            <a:r>
              <a:rPr lang="en-US" sz="4000" b="1" kern="0" dirty="0" err="1">
                <a:solidFill>
                  <a:srgbClr val="FF0000"/>
                </a:solidFill>
                <a:latin typeface="UTM Avo" panose="02040603050506020204" pitchFamily="18" charset="0"/>
                <a:cs typeface="Calibri" panose="020F0502020204030204" pitchFamily="34" charset="0"/>
                <a:sym typeface="Arial"/>
              </a:rPr>
              <a:t>lên</a:t>
            </a:r>
            <a:r>
              <a:rPr lang="en-US" sz="4000" b="1" kern="0" dirty="0">
                <a:solidFill>
                  <a:srgbClr val="FF0000"/>
                </a:solidFill>
                <a:latin typeface="UTM Avo" panose="02040603050506020204" pitchFamily="18" charset="0"/>
                <a:cs typeface="Calibri" panose="020F0502020204030204" pitchFamily="34" charset="0"/>
                <a:sym typeface="Arial"/>
              </a:rPr>
              <a:t> </a:t>
            </a:r>
            <a:r>
              <a:rPr lang="en-US" sz="4000" b="1" kern="0" dirty="0" err="1">
                <a:solidFill>
                  <a:srgbClr val="FF0000"/>
                </a:solidFill>
                <a:latin typeface="UTM Avo" panose="02040603050506020204" pitchFamily="18" charset="0"/>
                <a:cs typeface="Calibri" panose="020F0502020204030204" pitchFamily="34" charset="0"/>
                <a:sym typeface="Arial"/>
              </a:rPr>
              <a:t>điều</a:t>
            </a:r>
            <a:r>
              <a:rPr lang="en-US" sz="4000" b="1" kern="0" dirty="0">
                <a:solidFill>
                  <a:srgbClr val="FF0000"/>
                </a:solidFill>
                <a:latin typeface="UTM Avo" panose="02040603050506020204" pitchFamily="18" charset="0"/>
                <a:cs typeface="Calibri" panose="020F0502020204030204" pitchFamily="34" charset="0"/>
                <a:sym typeface="Arial"/>
              </a:rPr>
              <a:t> </a:t>
            </a:r>
            <a:r>
              <a:rPr lang="en-US" sz="4000" b="1" kern="0" dirty="0" err="1">
                <a:solidFill>
                  <a:srgbClr val="FF0000"/>
                </a:solidFill>
                <a:latin typeface="UTM Avo" panose="02040603050506020204" pitchFamily="18" charset="0"/>
                <a:cs typeface="Calibri" panose="020F0502020204030204" pitchFamily="34" charset="0"/>
                <a:sym typeface="Arial"/>
              </a:rPr>
              <a:t>gì</a:t>
            </a:r>
            <a:r>
              <a:rPr lang="en-US" sz="4000" b="1" kern="0" dirty="0">
                <a:solidFill>
                  <a:srgbClr val="FF0000"/>
                </a:solidFill>
                <a:latin typeface="UTM Avo" panose="02040603050506020204" pitchFamily="18" charset="0"/>
                <a:cs typeface="Calibri" panose="020F0502020204030204" pitchFamily="34" charset="0"/>
                <a:sym typeface="Arial"/>
              </a:rPr>
              <a:t>?</a:t>
            </a:r>
            <a:endParaRPr lang="en-US"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8F28EA4E-EB34-99F5-41CC-FEA13A36C80D}"/>
              </a:ext>
            </a:extLst>
          </p:cNvPr>
          <p:cNvSpPr txBox="1"/>
          <p:nvPr/>
        </p:nvSpPr>
        <p:spPr>
          <a:xfrm>
            <a:off x="3209925" y="4000500"/>
            <a:ext cx="13630275" cy="1323439"/>
          </a:xfrm>
          <a:prstGeom prst="rect">
            <a:avLst/>
          </a:prstGeom>
          <a:noFill/>
        </p:spPr>
        <p:txBody>
          <a:bodyPr wrap="square">
            <a:spAutoFit/>
          </a:bodyPr>
          <a:lstStyle>
            <a:defPPr>
              <a:defRPr lang="en-US"/>
            </a:defPPr>
            <a:lvl1pPr algn="ctr">
              <a:defRPr sz="4000" b="1" kern="0">
                <a:solidFill>
                  <a:srgbClr val="0070C0"/>
                </a:solidFill>
                <a:latin typeface="UTM Avo" panose="02040603050506020204" pitchFamily="18" charset="0"/>
                <a:cs typeface="Calibri" panose="020F0502020204030204" pitchFamily="34" charset="0"/>
              </a:defRPr>
            </a:lvl1pPr>
          </a:lstStyle>
          <a:p>
            <a:pPr algn="l"/>
            <a:r>
              <a:rPr lang="vi-VN" dirty="0"/>
              <a:t>Bài học ca ngợi tài năng và lòng yêu nước của Giáo sư Nguyễn Quang Riệu,</a:t>
            </a:r>
            <a:r>
              <a:rPr lang="en-US" dirty="0"/>
              <a:t> </a:t>
            </a:r>
            <a:r>
              <a:rPr lang="vi-VN" dirty="0"/>
              <a:t>một người Việt Nam định cư ở nước ngoài.</a:t>
            </a:r>
            <a:endParaRPr lang="en-US" dirty="0"/>
          </a:p>
        </p:txBody>
      </p:sp>
    </p:spTree>
    <p:extLst>
      <p:ext uri="{BB962C8B-B14F-4D97-AF65-F5344CB8AC3E}">
        <p14:creationId xmlns:p14="http://schemas.microsoft.com/office/powerpoint/2010/main" val="13421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3B7BA-709B-D480-A5AB-A7C9F647E13C}"/>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D2E5BF4C-0B28-15AA-A1FF-84F46FD186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068D31A-85D7-A69F-8BBA-B132FBAF5813}"/>
              </a:ext>
            </a:extLst>
          </p:cNvPr>
          <p:cNvGrpSpPr/>
          <p:nvPr/>
        </p:nvGrpSpPr>
        <p:grpSpPr>
          <a:xfrm>
            <a:off x="2341145" y="3162300"/>
            <a:ext cx="13605710" cy="2857500"/>
            <a:chOff x="2514600" y="3162300"/>
            <a:chExt cx="13605710" cy="2857500"/>
          </a:xfrm>
        </p:grpSpPr>
        <p:sp>
          <p:nvSpPr>
            <p:cNvPr id="3" name="Text Box 14">
              <a:extLst>
                <a:ext uri="{FF2B5EF4-FFF2-40B4-BE49-F238E27FC236}">
                  <a16:creationId xmlns:a16="http://schemas.microsoft.com/office/drawing/2014/main" id="{E8560341-54EA-420C-0660-2DE9DDBD3A73}"/>
                </a:ext>
              </a:extLst>
            </p:cNvPr>
            <p:cNvSpPr txBox="1">
              <a:spLocks noChangeArrowheads="1"/>
            </p:cNvSpPr>
            <p:nvPr/>
          </p:nvSpPr>
          <p:spPr bwMode="auto">
            <a:xfrm>
              <a:off x="5147510" y="3697610"/>
              <a:ext cx="10972800" cy="146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8800" b="1"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LUYỆN ĐỌC NÂNG CAO</a:t>
              </a:r>
              <a:endParaRPr lang="en-US" sz="88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endParaRPr>
            </a:p>
          </p:txBody>
        </p:sp>
        <p:pic>
          <p:nvPicPr>
            <p:cNvPr id="3074" name="Picture 2" descr="Em rút ra được bài học gì sau khi học xong bài Bọ rùa tìm mẹ?">
              <a:extLst>
                <a:ext uri="{FF2B5EF4-FFF2-40B4-BE49-F238E27FC236}">
                  <a16:creationId xmlns:a16="http://schemas.microsoft.com/office/drawing/2014/main" id="{E02284AB-1D85-9F28-E131-C6ECFE686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62300"/>
              <a:ext cx="2857500" cy="2857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084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77D51-FAFA-0F2F-A400-0E672214AF30}"/>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152F181B-831E-9527-08A7-8CF77DD7A7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rút ra bài học gì sau khi đọc bài Họa mi">
            <a:extLst>
              <a:ext uri="{FF2B5EF4-FFF2-40B4-BE49-F238E27FC236}">
                <a16:creationId xmlns:a16="http://schemas.microsoft.com/office/drawing/2014/main" id="{40192364-6C09-8012-E91F-57C822BAF3F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066800" y="5295900"/>
            <a:ext cx="2143125" cy="2143125"/>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02795E-F96E-6868-FBD4-AD7DF6BB8FE5}"/>
              </a:ext>
            </a:extLst>
          </p:cNvPr>
          <p:cNvSpPr txBox="1"/>
          <p:nvPr/>
        </p:nvSpPr>
        <p:spPr>
          <a:xfrm>
            <a:off x="4267200" y="2482920"/>
            <a:ext cx="10820400" cy="707886"/>
          </a:xfrm>
          <a:prstGeom prst="rect">
            <a:avLst/>
          </a:prstGeom>
          <a:noFill/>
        </p:spPr>
        <p:txBody>
          <a:bodyPr wrap="square">
            <a:spAutoFit/>
          </a:bodyPr>
          <a:lstStyle/>
          <a:p>
            <a:pPr algn="ctr"/>
            <a:r>
              <a:rPr lang="vi-VN" sz="4000" b="1" kern="0" dirty="0">
                <a:solidFill>
                  <a:srgbClr val="7030A0"/>
                </a:solidFill>
                <a:latin typeface="UTM Avo" panose="02040603050506020204" pitchFamily="18" charset="0"/>
                <a:cs typeface="Calibri" panose="020F0502020204030204" pitchFamily="34" charset="0"/>
                <a:sym typeface="Arial"/>
              </a:rPr>
              <a:t>Theo em, bài thơ đọc với giọng như thế nào?</a:t>
            </a:r>
          </a:p>
        </p:txBody>
      </p:sp>
      <p:sp>
        <p:nvSpPr>
          <p:cNvPr id="6" name="TextBox 5">
            <a:extLst>
              <a:ext uri="{FF2B5EF4-FFF2-40B4-BE49-F238E27FC236}">
                <a16:creationId xmlns:a16="http://schemas.microsoft.com/office/drawing/2014/main" id="{DB066131-5118-4C70-86C1-8F49718D581C}"/>
              </a:ext>
            </a:extLst>
          </p:cNvPr>
          <p:cNvSpPr txBox="1"/>
          <p:nvPr/>
        </p:nvSpPr>
        <p:spPr>
          <a:xfrm>
            <a:off x="3209925" y="4000500"/>
            <a:ext cx="13630275" cy="1938992"/>
          </a:xfrm>
          <a:prstGeom prst="rect">
            <a:avLst/>
          </a:prstGeom>
          <a:noFill/>
        </p:spPr>
        <p:txBody>
          <a:bodyPr wrap="square">
            <a:spAutoFit/>
          </a:bodyPr>
          <a:lstStyle>
            <a:defPPr>
              <a:defRPr lang="en-US"/>
            </a:defPPr>
            <a:lvl1pPr algn="ctr">
              <a:defRPr sz="4000" b="1" kern="0">
                <a:solidFill>
                  <a:srgbClr val="0070C0"/>
                </a:solidFill>
                <a:latin typeface="UTM Avo" panose="02040603050506020204" pitchFamily="18" charset="0"/>
                <a:cs typeface="Calibri" panose="020F0502020204030204" pitchFamily="34" charset="0"/>
              </a:defRPr>
            </a:lvl1pPr>
          </a:lstStyle>
          <a:p>
            <a:pPr algn="l"/>
            <a:r>
              <a:rPr lang="en-US" dirty="0" err="1"/>
              <a:t>Đoc</a:t>
            </a:r>
            <a:r>
              <a:rPr lang="en-US" dirty="0"/>
              <a:t> </a:t>
            </a:r>
            <a:r>
              <a:rPr lang="en-US" dirty="0" err="1"/>
              <a:t>bài</a:t>
            </a:r>
            <a:r>
              <a:rPr lang="en-US" dirty="0"/>
              <a:t> </a:t>
            </a:r>
            <a:r>
              <a:rPr lang="en-US" dirty="0" err="1"/>
              <a:t>với</a:t>
            </a:r>
            <a:r>
              <a:rPr lang="vi-VN" dirty="0"/>
              <a:t> giọng </a:t>
            </a:r>
            <a:r>
              <a:rPr lang="en-US" dirty="0" err="1"/>
              <a:t>trang</a:t>
            </a:r>
            <a:r>
              <a:rPr lang="en-US" dirty="0"/>
              <a:t> </a:t>
            </a:r>
            <a:r>
              <a:rPr lang="en-US" dirty="0" err="1"/>
              <a:t>trọng</a:t>
            </a:r>
            <a:r>
              <a:rPr lang="en-US" dirty="0"/>
              <a:t> </a:t>
            </a:r>
            <a:r>
              <a:rPr lang="en-US" dirty="0" err="1"/>
              <a:t>thể</a:t>
            </a:r>
            <a:r>
              <a:rPr lang="en-US" dirty="0"/>
              <a:t> </a:t>
            </a:r>
            <a:r>
              <a:rPr lang="en-US" dirty="0" err="1"/>
              <a:t>hiện</a:t>
            </a:r>
            <a:r>
              <a:rPr lang="en-US" dirty="0"/>
              <a:t> </a:t>
            </a:r>
            <a:r>
              <a:rPr lang="en-US" dirty="0" err="1"/>
              <a:t>sự</a:t>
            </a:r>
            <a:r>
              <a:rPr lang="en-US" dirty="0"/>
              <a:t> </a:t>
            </a:r>
            <a:r>
              <a:rPr lang="en-US" dirty="0" err="1"/>
              <a:t>tự</a:t>
            </a:r>
            <a:r>
              <a:rPr lang="en-US" dirty="0"/>
              <a:t> </a:t>
            </a:r>
            <a:r>
              <a:rPr lang="en-US" dirty="0" err="1"/>
              <a:t>hào</a:t>
            </a:r>
            <a:r>
              <a:rPr lang="en-US" dirty="0"/>
              <a:t> </a:t>
            </a:r>
            <a:r>
              <a:rPr lang="en-US" dirty="0" err="1"/>
              <a:t>và</a:t>
            </a:r>
            <a:r>
              <a:rPr lang="en-US" dirty="0"/>
              <a:t> </a:t>
            </a:r>
            <a:r>
              <a:rPr lang="en-US" dirty="0" err="1"/>
              <a:t>kính</a:t>
            </a:r>
            <a:r>
              <a:rPr lang="en-US" dirty="0"/>
              <a:t> </a:t>
            </a:r>
            <a:r>
              <a:rPr lang="en-US" dirty="0" err="1"/>
              <a:t>trọng</a:t>
            </a:r>
            <a:r>
              <a:rPr lang="vi-VN" dirty="0"/>
              <a:t>. </a:t>
            </a:r>
            <a:r>
              <a:rPr lang="en-US" dirty="0"/>
              <a:t>N</a:t>
            </a:r>
            <a:r>
              <a:rPr lang="vi-VN" dirty="0"/>
              <a:t>hấn giọng ở từ </a:t>
            </a:r>
            <a:r>
              <a:rPr lang="en-US" dirty="0" err="1"/>
              <a:t>thể</a:t>
            </a:r>
            <a:r>
              <a:rPr lang="en-US" dirty="0"/>
              <a:t> </a:t>
            </a:r>
            <a:r>
              <a:rPr lang="en-US" dirty="0" err="1"/>
              <a:t>hiện</a:t>
            </a:r>
            <a:r>
              <a:rPr lang="en-US" dirty="0"/>
              <a:t> </a:t>
            </a:r>
            <a:r>
              <a:rPr lang="en-US" dirty="0" err="1"/>
              <a:t>tình</a:t>
            </a:r>
            <a:r>
              <a:rPr lang="en-US" dirty="0"/>
              <a:t> </a:t>
            </a:r>
            <a:r>
              <a:rPr lang="en-US" dirty="0" err="1"/>
              <a:t>cảm</a:t>
            </a:r>
            <a:r>
              <a:rPr lang="en-US" dirty="0"/>
              <a:t> </a:t>
            </a:r>
            <a:r>
              <a:rPr lang="en-US" dirty="0" err="1"/>
              <a:t>yêu</a:t>
            </a:r>
            <a:r>
              <a:rPr lang="en-US" dirty="0"/>
              <a:t> </a:t>
            </a:r>
            <a:r>
              <a:rPr lang="en-US" dirty="0" err="1"/>
              <a:t>nước</a:t>
            </a:r>
            <a:r>
              <a:rPr lang="en-US" dirty="0"/>
              <a:t> </a:t>
            </a:r>
            <a:r>
              <a:rPr lang="en-US" dirty="0" err="1"/>
              <a:t>và</a:t>
            </a:r>
            <a:r>
              <a:rPr lang="en-US" dirty="0"/>
              <a:t> </a:t>
            </a:r>
            <a:r>
              <a:rPr lang="en-US" dirty="0" err="1"/>
              <a:t>sự</a:t>
            </a:r>
            <a:r>
              <a:rPr lang="en-US" dirty="0"/>
              <a:t> </a:t>
            </a:r>
            <a:r>
              <a:rPr lang="en-US" dirty="0" err="1"/>
              <a:t>kính</a:t>
            </a:r>
            <a:r>
              <a:rPr lang="en-US" dirty="0"/>
              <a:t> </a:t>
            </a:r>
            <a:r>
              <a:rPr lang="en-US" dirty="0" err="1"/>
              <a:t>trọng</a:t>
            </a:r>
            <a:r>
              <a:rPr lang="en-US" dirty="0"/>
              <a:t> </a:t>
            </a:r>
            <a:r>
              <a:rPr lang="en-US" dirty="0" err="1"/>
              <a:t>đối</a:t>
            </a:r>
            <a:r>
              <a:rPr lang="en-US" dirty="0"/>
              <a:t> </a:t>
            </a:r>
            <a:r>
              <a:rPr lang="en-US" dirty="0" err="1"/>
              <a:t>với</a:t>
            </a:r>
            <a:r>
              <a:rPr lang="en-US" dirty="0"/>
              <a:t> </a:t>
            </a:r>
            <a:r>
              <a:rPr lang="en-US" dirty="0" err="1"/>
              <a:t>những</a:t>
            </a:r>
            <a:r>
              <a:rPr lang="en-US" dirty="0"/>
              <a:t> </a:t>
            </a:r>
            <a:r>
              <a:rPr lang="en-US" dirty="0" err="1"/>
              <a:t>đóng</a:t>
            </a:r>
            <a:r>
              <a:rPr lang="en-US" dirty="0"/>
              <a:t> </a:t>
            </a:r>
            <a:r>
              <a:rPr lang="en-US" dirty="0" err="1"/>
              <a:t>góp</a:t>
            </a:r>
            <a:r>
              <a:rPr lang="en-US" dirty="0"/>
              <a:t> </a:t>
            </a:r>
            <a:r>
              <a:rPr lang="en-US" dirty="0" err="1"/>
              <a:t>của</a:t>
            </a:r>
            <a:r>
              <a:rPr lang="en-US" dirty="0"/>
              <a:t> </a:t>
            </a:r>
            <a:r>
              <a:rPr lang="en-US" dirty="0" err="1"/>
              <a:t>ông</a:t>
            </a:r>
            <a:r>
              <a:rPr lang="vi-VN" dirty="0"/>
              <a:t>.</a:t>
            </a:r>
            <a:endParaRPr lang="en-US" dirty="0"/>
          </a:p>
        </p:txBody>
      </p:sp>
    </p:spTree>
    <p:extLst>
      <p:ext uri="{BB962C8B-B14F-4D97-AF65-F5344CB8AC3E}">
        <p14:creationId xmlns:p14="http://schemas.microsoft.com/office/powerpoint/2010/main" val="165033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BD2A6-4D94-A716-4473-502B0CA42862}"/>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AC5A9AC0-8DFB-81A7-C903-699CB4A326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36095"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4">
            <a:extLst>
              <a:ext uri="{FF2B5EF4-FFF2-40B4-BE49-F238E27FC236}">
                <a16:creationId xmlns:a16="http://schemas.microsoft.com/office/drawing/2014/main" id="{48BFC05B-F525-74D6-6929-97FA108932C1}"/>
              </a:ext>
            </a:extLst>
          </p:cNvPr>
          <p:cNvSpPr txBox="1">
            <a:spLocks noChangeArrowheads="1"/>
          </p:cNvSpPr>
          <p:nvPr/>
        </p:nvSpPr>
        <p:spPr bwMode="auto">
          <a:xfrm>
            <a:off x="5410200" y="2012976"/>
            <a:ext cx="8857280" cy="133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8000" b="1" dirty="0" err="1">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Thi</a:t>
            </a:r>
            <a:r>
              <a:rPr lang="en-US" sz="8000" b="1" dirty="0">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 </a:t>
            </a:r>
            <a:r>
              <a:rPr lang="en-US" sz="8000" b="1" dirty="0" err="1">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đọc</a:t>
            </a:r>
            <a:r>
              <a:rPr lang="en-US" sz="8000" b="1" dirty="0">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 </a:t>
            </a:r>
            <a:r>
              <a:rPr lang="en-US" sz="8000" b="1" dirty="0" err="1">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diễn</a:t>
            </a:r>
            <a:r>
              <a:rPr lang="en-US" sz="8000" b="1" dirty="0">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 </a:t>
            </a:r>
            <a:r>
              <a:rPr lang="en-US" sz="8000" b="1" dirty="0" err="1">
                <a:solidFill>
                  <a:srgbClr val="FF000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rPr>
              <a:t>cảm</a:t>
            </a:r>
            <a:endParaRPr lang="en-US" sz="11500" dirty="0">
              <a:solidFill>
                <a:srgbClr val="0070C0"/>
              </a:solidFill>
              <a:effectLst>
                <a:outerShdw blurRad="38100" dist="38100" dir="2700000" algn="tl">
                  <a:srgbClr val="000000">
                    <a:alpha val="43137"/>
                  </a:srgbClr>
                </a:outerShdw>
              </a:effectLst>
              <a:latin typeface="UTM Bienvenue"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690A356-3C39-2E85-B068-88802F75C5D3}"/>
              </a:ext>
            </a:extLst>
          </p:cNvPr>
          <p:cNvPicPr>
            <a:picLocks noChangeAspect="1"/>
          </p:cNvPicPr>
          <p:nvPr/>
        </p:nvPicPr>
        <p:blipFill>
          <a:blip r:embed="rId3"/>
          <a:stretch>
            <a:fillRect/>
          </a:stretch>
        </p:blipFill>
        <p:spPr>
          <a:xfrm>
            <a:off x="5410200" y="4762500"/>
            <a:ext cx="9601200" cy="4114800"/>
          </a:xfrm>
          <a:prstGeom prst="rect">
            <a:avLst/>
          </a:prstGeom>
        </p:spPr>
      </p:pic>
    </p:spTree>
    <p:extLst>
      <p:ext uri="{BB962C8B-B14F-4D97-AF65-F5344CB8AC3E}">
        <p14:creationId xmlns:p14="http://schemas.microsoft.com/office/powerpoint/2010/main" val="30621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915C5-3A4A-2449-CC3C-A21F431F2AEC}"/>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316478D2-606C-156A-830B-529FDEA695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0F1CC5E-E96E-EBE0-91CE-CEF95B009D8D}"/>
              </a:ext>
            </a:extLst>
          </p:cNvPr>
          <p:cNvPicPr>
            <a:picLocks noChangeAspect="1"/>
          </p:cNvPicPr>
          <p:nvPr/>
        </p:nvPicPr>
        <p:blipFill>
          <a:blip r:embed="rId3"/>
          <a:stretch>
            <a:fillRect/>
          </a:stretch>
        </p:blipFill>
        <p:spPr>
          <a:xfrm>
            <a:off x="3706761" y="3467100"/>
            <a:ext cx="12142839" cy="3200400"/>
          </a:xfrm>
          <a:prstGeom prst="rect">
            <a:avLst/>
          </a:prstGeom>
        </p:spPr>
      </p:pic>
    </p:spTree>
    <p:extLst>
      <p:ext uri="{BB962C8B-B14F-4D97-AF65-F5344CB8AC3E}">
        <p14:creationId xmlns:p14="http://schemas.microsoft.com/office/powerpoint/2010/main" val="207272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F399C6EB-D8DE-C7A5-B798-6F544A1D5A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7D5CCF-A571-8855-1F75-F6E752425ADF}"/>
              </a:ext>
            </a:extLst>
          </p:cNvPr>
          <p:cNvSpPr txBox="1"/>
          <p:nvPr/>
        </p:nvSpPr>
        <p:spPr>
          <a:xfrm>
            <a:off x="8686800" y="4243137"/>
            <a:ext cx="65" cy="276999"/>
          </a:xfrm>
          <a:prstGeom prst="rect">
            <a:avLst/>
          </a:prstGeom>
          <a:noFill/>
        </p:spPr>
        <p:txBody>
          <a:bodyPr wrap="none" lIns="0" tIns="0" rIns="0" bIns="0" rtlCol="0">
            <a:spAutoFit/>
          </a:bodyPr>
          <a:lstStyle/>
          <a:p>
            <a:endParaRPr lang="en-US" dirty="0"/>
          </a:p>
        </p:txBody>
      </p:sp>
      <p:sp>
        <p:nvSpPr>
          <p:cNvPr id="6" name="TextBox 5">
            <a:extLst>
              <a:ext uri="{FF2B5EF4-FFF2-40B4-BE49-F238E27FC236}">
                <a16:creationId xmlns:a16="http://schemas.microsoft.com/office/drawing/2014/main" id="{76E87D87-2290-8F1F-44EC-9E9012D795E8}"/>
              </a:ext>
            </a:extLst>
          </p:cNvPr>
          <p:cNvSpPr txBox="1"/>
          <p:nvPr/>
        </p:nvSpPr>
        <p:spPr>
          <a:xfrm>
            <a:off x="6896133" y="952499"/>
            <a:ext cx="4480560" cy="822960"/>
          </a:xfrm>
          <a:prstGeom prst="rect">
            <a:avLst/>
          </a:prstGeom>
          <a:noFill/>
        </p:spPr>
        <p:txBody>
          <a:bodyPr wrap="square" rtlCol="0">
            <a:spAutoFit/>
          </a:bodyPr>
          <a:lstStyle/>
          <a:p>
            <a:pPr algn="ctr"/>
            <a:r>
              <a:rPr lang="en-US" sz="4800" b="1" u="sng" dirty="0" err="1">
                <a:latin typeface="Italic" panose="020B0609050302020204" pitchFamily="49" charset="0"/>
              </a:rPr>
              <a:t>Tiếng</a:t>
            </a:r>
            <a:r>
              <a:rPr lang="en-US" sz="4800" b="1" u="sng" dirty="0">
                <a:latin typeface="Italic" panose="020B0609050302020204" pitchFamily="49" charset="0"/>
              </a:rPr>
              <a:t> </a:t>
            </a:r>
            <a:r>
              <a:rPr lang="en-US" sz="4800" b="1" u="sng" dirty="0" err="1">
                <a:latin typeface="Italic" panose="020B0609050302020204" pitchFamily="49" charset="0"/>
              </a:rPr>
              <a:t>Việt</a:t>
            </a:r>
            <a:r>
              <a:rPr lang="en-US" sz="4800" b="1" u="sng" dirty="0">
                <a:latin typeface="Italic" panose="020B0609050302020204" pitchFamily="49" charset="0"/>
              </a:rPr>
              <a:t>:</a:t>
            </a:r>
          </a:p>
        </p:txBody>
      </p:sp>
      <p:sp>
        <p:nvSpPr>
          <p:cNvPr id="7" name="TextBox 6">
            <a:extLst>
              <a:ext uri="{FF2B5EF4-FFF2-40B4-BE49-F238E27FC236}">
                <a16:creationId xmlns:a16="http://schemas.microsoft.com/office/drawing/2014/main" id="{0424E73E-B0F7-01CD-D3BE-619EA9B59F86}"/>
              </a:ext>
            </a:extLst>
          </p:cNvPr>
          <p:cNvSpPr txBox="1"/>
          <p:nvPr/>
        </p:nvSpPr>
        <p:spPr>
          <a:xfrm>
            <a:off x="3740835" y="2282389"/>
            <a:ext cx="10806330" cy="830997"/>
          </a:xfrm>
          <a:prstGeom prst="rect">
            <a:avLst/>
          </a:prstGeom>
          <a:noFill/>
        </p:spPr>
        <p:txBody>
          <a:bodyPr wrap="square" rtlCol="0">
            <a:spAutoFit/>
          </a:bodyPr>
          <a:lstStyle/>
          <a:p>
            <a:pPr algn="ctr"/>
            <a:r>
              <a:rPr lang="en-US" sz="4800" b="1" dirty="0" err="1">
                <a:latin typeface="Times New Roman" panose="02020603050405020304" pitchFamily="18" charset="0"/>
                <a:ea typeface="Tahoma" panose="020B0604030504040204" pitchFamily="34" charset="0"/>
                <a:cs typeface="Times New Roman" panose="02020603050405020304" pitchFamily="18" charset="0"/>
              </a:rPr>
              <a:t>Bài</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đọc</a:t>
            </a:r>
            <a:r>
              <a:rPr lang="en-US" sz="4800" b="1" dirty="0">
                <a:latin typeface="Times New Roman" panose="02020603050405020304" pitchFamily="18" charset="0"/>
                <a:ea typeface="Tahoma" panose="020B0604030504040204" pitchFamily="34" charset="0"/>
                <a:cs typeface="Times New Roman" panose="02020603050405020304" pitchFamily="18" charset="0"/>
              </a:rPr>
              <a:t> 1:</a:t>
            </a:r>
            <a:r>
              <a:rPr lang="en-US" sz="4800" b="1" dirty="0">
                <a:latin typeface="Times New Roman" panose="02020603050405020304" pitchFamily="18" charset="0"/>
                <a:cs typeface="Times New Roman" panose="02020603050405020304" pitchFamily="18" charset="0"/>
              </a:rPr>
              <a:t> </a:t>
            </a:r>
            <a:r>
              <a:rPr lang="en-US" sz="4800" b="1" dirty="0">
                <a:solidFill>
                  <a:srgbClr val="FF0000"/>
                </a:solidFill>
                <a:latin typeface="Italic" panose="020B0609050302020204" pitchFamily="49" charset="0"/>
              </a:rPr>
              <a:t>Vinh </a:t>
            </a:r>
            <a:r>
              <a:rPr lang="en-US" sz="4800" b="1" dirty="0" err="1">
                <a:solidFill>
                  <a:srgbClr val="FF0000"/>
                </a:solidFill>
                <a:latin typeface="Italic" panose="020B0609050302020204" pitchFamily="49" charset="0"/>
              </a:rPr>
              <a:t>danh</a:t>
            </a:r>
            <a:r>
              <a:rPr lang="en-US" sz="4800" b="1" dirty="0">
                <a:solidFill>
                  <a:srgbClr val="FF0000"/>
                </a:solidFill>
                <a:latin typeface="Italic" panose="020B0609050302020204" pitchFamily="49" charset="0"/>
              </a:rPr>
              <a:t> </a:t>
            </a:r>
            <a:r>
              <a:rPr lang="en-US" sz="4800" b="1" dirty="0" err="1">
                <a:solidFill>
                  <a:srgbClr val="FF0000"/>
                </a:solidFill>
                <a:latin typeface="Italic" panose="020B0609050302020204" pitchFamily="49" charset="0"/>
              </a:rPr>
              <a:t>nước</a:t>
            </a:r>
            <a:r>
              <a:rPr lang="en-US" sz="4800" b="1" dirty="0">
                <a:solidFill>
                  <a:srgbClr val="FF0000"/>
                </a:solidFill>
                <a:latin typeface="Italic" panose="020B0609050302020204" pitchFamily="49" charset="0"/>
              </a:rPr>
              <a:t> </a:t>
            </a:r>
            <a:r>
              <a:rPr lang="en-US" sz="4800" b="1" dirty="0" err="1">
                <a:solidFill>
                  <a:srgbClr val="FF0000"/>
                </a:solidFill>
                <a:latin typeface="Italic" panose="020B0609050302020204" pitchFamily="49" charset="0"/>
              </a:rPr>
              <a:t>Việt</a:t>
            </a:r>
            <a:endParaRPr lang="en-US" sz="4800" b="1" dirty="0">
              <a:solidFill>
                <a:srgbClr val="FF0000"/>
              </a:solidFill>
              <a:latin typeface="Italic" panose="020B0609050302020204" pitchFamily="49" charset="0"/>
            </a:endParaRPr>
          </a:p>
        </p:txBody>
      </p:sp>
      <p:sp>
        <p:nvSpPr>
          <p:cNvPr id="8" name="TextBox 7">
            <a:extLst>
              <a:ext uri="{FF2B5EF4-FFF2-40B4-BE49-F238E27FC236}">
                <a16:creationId xmlns:a16="http://schemas.microsoft.com/office/drawing/2014/main" id="{6ED88241-4B96-8E9C-8CD5-B1024DC660BB}"/>
              </a:ext>
            </a:extLst>
          </p:cNvPr>
          <p:cNvSpPr txBox="1"/>
          <p:nvPr/>
        </p:nvSpPr>
        <p:spPr>
          <a:xfrm>
            <a:off x="11388725" y="3377989"/>
            <a:ext cx="6324469" cy="523220"/>
          </a:xfrm>
          <a:prstGeom prst="rect">
            <a:avLst/>
          </a:prstGeom>
          <a:noFill/>
        </p:spPr>
        <p:txBody>
          <a:bodyPr wrap="square" rtlCol="0">
            <a:spAutoFit/>
          </a:bodyPr>
          <a:lstStyle/>
          <a:p>
            <a:pPr algn="ctr"/>
            <a:r>
              <a:rPr lang="en-US" sz="2800" b="1" u="sng" dirty="0">
                <a:latin typeface="Italic" panose="020B0609050302020204" pitchFamily="49" charset="0"/>
              </a:rPr>
              <a:t>(Theo </a:t>
            </a:r>
            <a:r>
              <a:rPr lang="en-US" sz="2800" b="1" u="sng" dirty="0" err="1">
                <a:latin typeface="Italic" panose="020B0609050302020204" pitchFamily="49" charset="0"/>
              </a:rPr>
              <a:t>Nguyễn</a:t>
            </a:r>
            <a:r>
              <a:rPr lang="en-US" sz="2800" b="1" u="sng" dirty="0">
                <a:latin typeface="Italic" panose="020B0609050302020204" pitchFamily="49" charset="0"/>
              </a:rPr>
              <a:t> Xuân)</a:t>
            </a:r>
          </a:p>
        </p:txBody>
      </p:sp>
      <p:pic>
        <p:nvPicPr>
          <p:cNvPr id="9" name="Picture 8">
            <a:extLst>
              <a:ext uri="{FF2B5EF4-FFF2-40B4-BE49-F238E27FC236}">
                <a16:creationId xmlns:a16="http://schemas.microsoft.com/office/drawing/2014/main" id="{6903C7DB-5802-52F7-5E04-4304C9612C2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4340" t="8567" r="50004" b="66417"/>
          <a:stretch/>
        </p:blipFill>
        <p:spPr>
          <a:xfrm>
            <a:off x="2590800" y="3363952"/>
            <a:ext cx="5295868" cy="4237232"/>
          </a:xfrm>
          <a:prstGeom prst="roundRect">
            <a:avLst/>
          </a:prstGeom>
        </p:spPr>
      </p:pic>
    </p:spTree>
    <p:extLst>
      <p:ext uri="{BB962C8B-B14F-4D97-AF65-F5344CB8AC3E}">
        <p14:creationId xmlns:p14="http://schemas.microsoft.com/office/powerpoint/2010/main" val="410851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00922-5A09-BB1B-E8F5-933C45581FB5}"/>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056C2943-F3A0-3D7F-2A4B-43C8D586F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8BC5B9-E5DF-A974-22CB-3EA8BFD8F717}"/>
              </a:ext>
            </a:extLst>
          </p:cNvPr>
          <p:cNvSpPr txBox="1"/>
          <p:nvPr/>
        </p:nvSpPr>
        <p:spPr>
          <a:xfrm>
            <a:off x="4495800" y="2781300"/>
            <a:ext cx="10065026" cy="5486400"/>
          </a:xfrm>
          <a:prstGeom prst="rect">
            <a:avLst/>
          </a:prstGeom>
          <a:noFill/>
        </p:spPr>
        <p:txBody>
          <a:bodyPr wrap="square" rtlCol="0">
            <a:prstTxWarp prst="textArchUp">
              <a:avLst/>
            </a:prstTxWarp>
            <a:spAutoFit/>
          </a:bodyPr>
          <a:lstStyle/>
          <a:p>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Chúc</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các</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em</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học</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tốt</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a:t>
            </a:r>
          </a:p>
        </p:txBody>
      </p:sp>
    </p:spTree>
    <p:extLst>
      <p:ext uri="{BB962C8B-B14F-4D97-AF65-F5344CB8AC3E}">
        <p14:creationId xmlns:p14="http://schemas.microsoft.com/office/powerpoint/2010/main" val="186869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5F86E214-AEAD-EEB9-B74F-4019C51575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5E7A25C-9EBE-843C-BE20-42A23F5AF7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85" b="79800" l="8676" r="95571">
                        <a14:foregroundMark x1="34384" y1="8099" x2="57443" y2="5941"/>
                        <a14:foregroundMark x1="57443" y1="5941" x2="71872" y2="7755"/>
                        <a14:foregroundMark x1="33881" y1="8099" x2="41233" y2="7974"/>
                        <a14:foregroundMark x1="41233" y1="7974" x2="72831" y2="10069"/>
                        <a14:foregroundMark x1="51461" y1="9756" x2="59178" y2="11413"/>
                        <a14:foregroundMark x1="59178" y1="11413" x2="78037" y2="24765"/>
                        <a14:foregroundMark x1="78037" y1="24765" x2="93014" y2="53189"/>
                        <a14:foregroundMark x1="12968" y1="75422" x2="85388" y2="13759"/>
                        <a14:foregroundMark x1="85388" y1="13759" x2="90868" y2="10725"/>
                        <a14:foregroundMark x1="71872" y1="10413" x2="70685" y2="49500"/>
                        <a14:foregroundMark x1="70685" y1="49500" x2="71644" y2="51220"/>
                        <a14:foregroundMark x1="52420" y1="22420" x2="85525" y2="21263"/>
                        <a14:foregroundMark x1="85525" y1="21263" x2="92055" y2="21263"/>
                        <a14:foregroundMark x1="73562" y1="10069" x2="81872" y2="9912"/>
                        <a14:foregroundMark x1="81872" y1="9912" x2="92557" y2="9912"/>
                        <a14:foregroundMark x1="52146" y1="11069" x2="75799" y2="10413"/>
                        <a14:foregroundMark x1="75799" y1="10413" x2="92283" y2="10413"/>
                        <a14:foregroundMark x1="50731" y1="10413" x2="51461" y2="32770"/>
                        <a14:foregroundMark x1="51461" y1="32770" x2="51461" y2="32770"/>
                        <a14:foregroundMark x1="51461" y1="32770" x2="10594" y2="33615"/>
                        <a14:foregroundMark x1="12283" y1="34928" x2="7352" y2="41401"/>
                        <a14:foregroundMark x1="7352" y1="41401" x2="4110" y2="69887"/>
                        <a14:foregroundMark x1="4110" y1="69887" x2="11370" y2="75922"/>
                        <a14:foregroundMark x1="11370" y1="75922" x2="10365" y2="78862"/>
                        <a14:foregroundMark x1="10594" y1="78205" x2="24201" y2="76954"/>
                        <a14:foregroundMark x1="24201" y1="76954" x2="33790" y2="79518"/>
                        <a14:foregroundMark x1="33790" y1="79518" x2="55388" y2="79862"/>
                        <a14:foregroundMark x1="91341" y1="78309" x2="93744" y2="78205"/>
                        <a14:foregroundMark x1="55388" y1="79862" x2="71553" y2="79164"/>
                        <a14:foregroundMark x1="95662" y1="78205" x2="94932" y2="10725"/>
                        <a14:foregroundMark x1="31233" y1="6942" x2="45205" y2="5785"/>
                        <a14:foregroundMark x1="65616" y1="6942" x2="73196" y2="6629"/>
                        <a14:foregroundMark x1="73196" y1="6629" x2="94475" y2="8099"/>
                        <a14:foregroundMark x1="62968" y1="6442" x2="69224" y2="5941"/>
                        <a14:foregroundMark x1="8676" y1="36241" x2="9406" y2="77705"/>
                        <a14:backgroundMark x1="11781" y1="11726" x2="45936" y2="28674"/>
                        <a14:backgroundMark x1="12283" y1="29174" x2="33425" y2="16417"/>
                        <a14:backgroundMark x1="33425" y1="16417" x2="46164" y2="12383"/>
                        <a14:backgroundMark x1="12009" y1="31645" x2="19178" y2="31457"/>
                        <a14:backgroundMark x1="19178" y1="31457" x2="43516" y2="31801"/>
                        <a14:backgroundMark x1="67763" y1="58068" x2="91689" y2="79956"/>
                        <a14:backgroundMark x1="71187" y1="79612" x2="76164" y2="78862"/>
                        <a14:backgroundMark x1="76164" y1="78862" x2="94475" y2="79800"/>
                        <a14:backgroundMark x1="85114" y1="78487" x2="88676" y2="78487"/>
                      </a14:backgroundRemoval>
                    </a14:imgEffect>
                  </a14:imgLayer>
                </a14:imgProps>
              </a:ext>
              <a:ext uri="{28A0092B-C50C-407E-A947-70E740481C1C}">
                <a14:useLocalDpi xmlns:a14="http://schemas.microsoft.com/office/drawing/2010/main" val="0"/>
              </a:ext>
            </a:extLst>
          </a:blip>
          <a:srcRect t="6223" b="19512"/>
          <a:stretch/>
        </p:blipFill>
        <p:spPr>
          <a:xfrm>
            <a:off x="1219200" y="34089"/>
            <a:ext cx="15849600" cy="10218821"/>
          </a:xfrm>
          <a:prstGeom prst="rect">
            <a:avLst/>
          </a:prstGeom>
        </p:spPr>
      </p:pic>
    </p:spTree>
    <p:extLst>
      <p:ext uri="{BB962C8B-B14F-4D97-AF65-F5344CB8AC3E}">
        <p14:creationId xmlns:p14="http://schemas.microsoft.com/office/powerpoint/2010/main" val="339828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29D2E3A2-3EB7-BB3C-77B6-3B0B1C869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647739-F668-847A-20E7-4DC2A5DFF43C}"/>
              </a:ext>
            </a:extLst>
          </p:cNvPr>
          <p:cNvSpPr txBox="1"/>
          <p:nvPr/>
        </p:nvSpPr>
        <p:spPr>
          <a:xfrm>
            <a:off x="5638800" y="3238500"/>
            <a:ext cx="7010400" cy="1446550"/>
          </a:xfrm>
          <a:prstGeom prst="rect">
            <a:avLst/>
          </a:prstGeom>
          <a:noFill/>
        </p:spPr>
        <p:txBody>
          <a:bodyPr wrap="square" rtlCol="0">
            <a:spAutoFit/>
          </a:bodyPr>
          <a:lstStyle/>
          <a:p>
            <a:pPr algn="ctr"/>
            <a:r>
              <a:rPr lang="en-US" sz="8800" dirty="0" err="1">
                <a:solidFill>
                  <a:srgbClr val="7030A0"/>
                </a:solidFill>
                <a:latin typeface="Roboto Black" panose="02000000000000000000" pitchFamily="2" charset="0"/>
                <a:ea typeface="Roboto Black" panose="02000000000000000000" pitchFamily="2" charset="0"/>
              </a:rPr>
              <a:t>Luyện</a:t>
            </a:r>
            <a:r>
              <a:rPr lang="en-US" sz="8800" dirty="0">
                <a:solidFill>
                  <a:srgbClr val="7030A0"/>
                </a:solidFill>
                <a:latin typeface="Roboto Black" panose="02000000000000000000" pitchFamily="2" charset="0"/>
                <a:ea typeface="Roboto Black" panose="02000000000000000000" pitchFamily="2" charset="0"/>
              </a:rPr>
              <a:t> </a:t>
            </a:r>
            <a:r>
              <a:rPr lang="en-US" sz="8800" dirty="0" err="1">
                <a:solidFill>
                  <a:srgbClr val="7030A0"/>
                </a:solidFill>
                <a:latin typeface="Roboto Black" panose="02000000000000000000" pitchFamily="2" charset="0"/>
                <a:ea typeface="Roboto Black" panose="02000000000000000000" pitchFamily="2" charset="0"/>
              </a:rPr>
              <a:t>đọc</a:t>
            </a:r>
            <a:endParaRPr lang="en-US" sz="8800" dirty="0">
              <a:solidFill>
                <a:srgbClr val="7030A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24068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1A62A-ACDC-1D8A-8511-163516F417C7}"/>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E657191B-29FB-345A-DDBF-882C38BE04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4">
            <a:extLst>
              <a:ext uri="{FF2B5EF4-FFF2-40B4-BE49-F238E27FC236}">
                <a16:creationId xmlns:a16="http://schemas.microsoft.com/office/drawing/2014/main" id="{4BC4DA76-C50F-2D2B-C2E9-A537E2BF5376}"/>
              </a:ext>
            </a:extLst>
          </p:cNvPr>
          <p:cNvSpPr txBox="1">
            <a:spLocks noChangeArrowheads="1"/>
          </p:cNvSpPr>
          <p:nvPr/>
        </p:nvSpPr>
        <p:spPr bwMode="auto">
          <a:xfrm>
            <a:off x="4855780" y="1409700"/>
            <a:ext cx="8576441" cy="9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b="1"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LUYỆN ĐỌC THEO NHÓM</a:t>
            </a:r>
            <a:endParaRPr lang="en-US" sz="54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endParaRPr>
          </a:p>
        </p:txBody>
      </p:sp>
      <p:sp>
        <p:nvSpPr>
          <p:cNvPr id="4" name="Rectangle: Rounded Corners 34">
            <a:extLst>
              <a:ext uri="{FF2B5EF4-FFF2-40B4-BE49-F238E27FC236}">
                <a16:creationId xmlns:a16="http://schemas.microsoft.com/office/drawing/2014/main" id="{BFB309D8-D07B-8020-817A-F09671A9DBBA}"/>
              </a:ext>
            </a:extLst>
          </p:cNvPr>
          <p:cNvSpPr/>
          <p:nvPr/>
        </p:nvSpPr>
        <p:spPr>
          <a:xfrm>
            <a:off x="3429000" y="4076700"/>
            <a:ext cx="11887200" cy="3815255"/>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00">
              <a:alpha val="94902"/>
            </a:srgbClr>
          </a:solidFill>
          <a:ln w="38100">
            <a:solidFill>
              <a:srgbClr val="002060"/>
            </a:solidFill>
            <a:extLst>
              <a:ext uri="{C807C97D-BFC1-408E-A445-0C87EB9F89A2}">
                <ask:lineSketchStyleProps xmlns:ask="http://schemas.microsoft.com/office/drawing/2018/sketchyshapes" sd="2129858240">
                  <a:custGeom>
                    <a:avLst/>
                    <a:gdLst>
                      <a:gd name="connsiteX0" fmla="*/ 0 w 11887200"/>
                      <a:gd name="connsiteY0" fmla="*/ 769613 h 3815255"/>
                      <a:gd name="connsiteX1" fmla="*/ 1133702 w 11887200"/>
                      <a:gd name="connsiteY1" fmla="*/ 0 h 3815255"/>
                      <a:gd name="connsiteX2" fmla="*/ 2507959 w 11887200"/>
                      <a:gd name="connsiteY2" fmla="*/ 0 h 3815255"/>
                      <a:gd name="connsiteX3" fmla="*/ 3689820 w 11887200"/>
                      <a:gd name="connsiteY3" fmla="*/ 0 h 3815255"/>
                      <a:gd name="connsiteX4" fmla="*/ 4871681 w 11887200"/>
                      <a:gd name="connsiteY4" fmla="*/ 0 h 3815255"/>
                      <a:gd name="connsiteX5" fmla="*/ 6342135 w 11887200"/>
                      <a:gd name="connsiteY5" fmla="*/ 0 h 3815255"/>
                      <a:gd name="connsiteX6" fmla="*/ 7427796 w 11887200"/>
                      <a:gd name="connsiteY6" fmla="*/ 0 h 3815255"/>
                      <a:gd name="connsiteX7" fmla="*/ 8609657 w 11887200"/>
                      <a:gd name="connsiteY7" fmla="*/ 0 h 3815255"/>
                      <a:gd name="connsiteX8" fmla="*/ 10753497 w 11887200"/>
                      <a:gd name="connsiteY8" fmla="*/ 0 h 3815255"/>
                      <a:gd name="connsiteX9" fmla="*/ 11887200 w 11887200"/>
                      <a:gd name="connsiteY9" fmla="*/ 769613 h 3815255"/>
                      <a:gd name="connsiteX10" fmla="*/ 11887200 w 11887200"/>
                      <a:gd name="connsiteY10" fmla="*/ 1551050 h 3815255"/>
                      <a:gd name="connsiteX11" fmla="*/ 11887200 w 11887200"/>
                      <a:gd name="connsiteY11" fmla="*/ 2309725 h 3815255"/>
                      <a:gd name="connsiteX12" fmla="*/ 11887200 w 11887200"/>
                      <a:gd name="connsiteY12" fmla="*/ 3045641 h 3815255"/>
                      <a:gd name="connsiteX13" fmla="*/ 10753497 w 11887200"/>
                      <a:gd name="connsiteY13" fmla="*/ 3815255 h 3815255"/>
                      <a:gd name="connsiteX14" fmla="*/ 9379240 w 11887200"/>
                      <a:gd name="connsiteY14" fmla="*/ 3815255 h 3815255"/>
                      <a:gd name="connsiteX15" fmla="*/ 8004985 w 11887200"/>
                      <a:gd name="connsiteY15" fmla="*/ 3815255 h 3815255"/>
                      <a:gd name="connsiteX16" fmla="*/ 6534529 w 11887200"/>
                      <a:gd name="connsiteY16" fmla="*/ 3815255 h 3815255"/>
                      <a:gd name="connsiteX17" fmla="*/ 5160274 w 11887200"/>
                      <a:gd name="connsiteY17" fmla="*/ 3815255 h 3815255"/>
                      <a:gd name="connsiteX18" fmla="*/ 3882214 w 11887200"/>
                      <a:gd name="connsiteY18" fmla="*/ 3815255 h 3815255"/>
                      <a:gd name="connsiteX19" fmla="*/ 2604156 w 11887200"/>
                      <a:gd name="connsiteY19" fmla="*/ 3815255 h 3815255"/>
                      <a:gd name="connsiteX20" fmla="*/ 1133702 w 11887200"/>
                      <a:gd name="connsiteY20" fmla="*/ 3815255 h 3815255"/>
                      <a:gd name="connsiteX21" fmla="*/ 0 w 11887200"/>
                      <a:gd name="connsiteY21" fmla="*/ 3045641 h 3815255"/>
                      <a:gd name="connsiteX22" fmla="*/ 0 w 11887200"/>
                      <a:gd name="connsiteY22" fmla="*/ 2286966 h 3815255"/>
                      <a:gd name="connsiteX23" fmla="*/ 0 w 11887200"/>
                      <a:gd name="connsiteY23" fmla="*/ 1482768 h 3815255"/>
                      <a:gd name="connsiteX24" fmla="*/ 0 w 11887200"/>
                      <a:gd name="connsiteY24" fmla="*/ 769613 h 3815255"/>
                      <a:gd name="connsiteX0" fmla="*/ 0 w 11887200"/>
                      <a:gd name="connsiteY0" fmla="*/ 769613 h 3815255"/>
                      <a:gd name="connsiteX1" fmla="*/ 1133702 w 11887200"/>
                      <a:gd name="connsiteY1" fmla="*/ 0 h 3815255"/>
                      <a:gd name="connsiteX2" fmla="*/ 2604156 w 11887200"/>
                      <a:gd name="connsiteY2" fmla="*/ 0 h 3815255"/>
                      <a:gd name="connsiteX3" fmla="*/ 3786017 w 11887200"/>
                      <a:gd name="connsiteY3" fmla="*/ 0 h 3815255"/>
                      <a:gd name="connsiteX4" fmla="*/ 4967878 w 11887200"/>
                      <a:gd name="connsiteY4" fmla="*/ 0 h 3815255"/>
                      <a:gd name="connsiteX5" fmla="*/ 6438332 w 11887200"/>
                      <a:gd name="connsiteY5" fmla="*/ 0 h 3815255"/>
                      <a:gd name="connsiteX6" fmla="*/ 7716389 w 11887200"/>
                      <a:gd name="connsiteY6" fmla="*/ 0 h 3815255"/>
                      <a:gd name="connsiteX7" fmla="*/ 9283043 w 11887200"/>
                      <a:gd name="connsiteY7" fmla="*/ 0 h 3815255"/>
                      <a:gd name="connsiteX8" fmla="*/ 10753497 w 11887200"/>
                      <a:gd name="connsiteY8" fmla="*/ 0 h 3815255"/>
                      <a:gd name="connsiteX9" fmla="*/ 11887200 w 11887200"/>
                      <a:gd name="connsiteY9" fmla="*/ 769613 h 3815255"/>
                      <a:gd name="connsiteX10" fmla="*/ 11887200 w 11887200"/>
                      <a:gd name="connsiteY10" fmla="*/ 1482768 h 3815255"/>
                      <a:gd name="connsiteX11" fmla="*/ 11887200 w 11887200"/>
                      <a:gd name="connsiteY11" fmla="*/ 2286966 h 3815255"/>
                      <a:gd name="connsiteX12" fmla="*/ 11887200 w 11887200"/>
                      <a:gd name="connsiteY12" fmla="*/ 3045641 h 3815255"/>
                      <a:gd name="connsiteX13" fmla="*/ 10753497 w 11887200"/>
                      <a:gd name="connsiteY13" fmla="*/ 3815255 h 3815255"/>
                      <a:gd name="connsiteX14" fmla="*/ 9667833 w 11887200"/>
                      <a:gd name="connsiteY14" fmla="*/ 3815255 h 3815255"/>
                      <a:gd name="connsiteX15" fmla="*/ 8101182 w 11887200"/>
                      <a:gd name="connsiteY15" fmla="*/ 3815255 h 3815255"/>
                      <a:gd name="connsiteX16" fmla="*/ 6823124 w 11887200"/>
                      <a:gd name="connsiteY16" fmla="*/ 3815255 h 3815255"/>
                      <a:gd name="connsiteX17" fmla="*/ 5545064 w 11887200"/>
                      <a:gd name="connsiteY17" fmla="*/ 3815255 h 3815255"/>
                      <a:gd name="connsiteX18" fmla="*/ 3978413 w 11887200"/>
                      <a:gd name="connsiteY18" fmla="*/ 3815255 h 3815255"/>
                      <a:gd name="connsiteX19" fmla="*/ 2507959 w 11887200"/>
                      <a:gd name="connsiteY19" fmla="*/ 3815255 h 3815255"/>
                      <a:gd name="connsiteX20" fmla="*/ 1133702 w 11887200"/>
                      <a:gd name="connsiteY20" fmla="*/ 3815255 h 3815255"/>
                      <a:gd name="connsiteX21" fmla="*/ 0 w 11887200"/>
                      <a:gd name="connsiteY21" fmla="*/ 3045641 h 3815255"/>
                      <a:gd name="connsiteX22" fmla="*/ 0 w 11887200"/>
                      <a:gd name="connsiteY22" fmla="*/ 2286966 h 3815255"/>
                      <a:gd name="connsiteX23" fmla="*/ 0 w 11887200"/>
                      <a:gd name="connsiteY23" fmla="*/ 1551050 h 3815255"/>
                      <a:gd name="connsiteX24" fmla="*/ 0 w 11887200"/>
                      <a:gd name="connsiteY24" fmla="*/ 769613 h 381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7200" h="3815255" fill="none" extrusionOk="0">
                        <a:moveTo>
                          <a:pt x="0" y="769613"/>
                        </a:moveTo>
                        <a:cubicBezTo>
                          <a:pt x="-36652" y="389704"/>
                          <a:pt x="517945" y="2193"/>
                          <a:pt x="1133702" y="0"/>
                        </a:cubicBezTo>
                        <a:cubicBezTo>
                          <a:pt x="1489464" y="10545"/>
                          <a:pt x="2072200" y="42912"/>
                          <a:pt x="2507959" y="0"/>
                        </a:cubicBezTo>
                        <a:cubicBezTo>
                          <a:pt x="3031877" y="30861"/>
                          <a:pt x="3131280" y="22299"/>
                          <a:pt x="3689820" y="0"/>
                        </a:cubicBezTo>
                        <a:cubicBezTo>
                          <a:pt x="4216168" y="-47960"/>
                          <a:pt x="4475482" y="68578"/>
                          <a:pt x="4871681" y="0"/>
                        </a:cubicBezTo>
                        <a:cubicBezTo>
                          <a:pt x="5289806" y="-32597"/>
                          <a:pt x="5972235" y="76545"/>
                          <a:pt x="6342135" y="0"/>
                        </a:cubicBezTo>
                        <a:cubicBezTo>
                          <a:pt x="6700007" y="-6571"/>
                          <a:pt x="7126606" y="-21306"/>
                          <a:pt x="7427796" y="0"/>
                        </a:cubicBezTo>
                        <a:cubicBezTo>
                          <a:pt x="7670141" y="59169"/>
                          <a:pt x="8123515" y="-24716"/>
                          <a:pt x="8609657" y="0"/>
                        </a:cubicBezTo>
                        <a:cubicBezTo>
                          <a:pt x="8972049" y="-86107"/>
                          <a:pt x="10159809" y="30441"/>
                          <a:pt x="10753497" y="0"/>
                        </a:cubicBezTo>
                        <a:cubicBezTo>
                          <a:pt x="11376794" y="-102055"/>
                          <a:pt x="11851261" y="281398"/>
                          <a:pt x="11887200" y="769613"/>
                        </a:cubicBezTo>
                        <a:cubicBezTo>
                          <a:pt x="11933988" y="1144859"/>
                          <a:pt x="11892315" y="1284237"/>
                          <a:pt x="11887200" y="1551050"/>
                        </a:cubicBezTo>
                        <a:cubicBezTo>
                          <a:pt x="11824554" y="1800479"/>
                          <a:pt x="11897062" y="1988362"/>
                          <a:pt x="11887200" y="2309725"/>
                        </a:cubicBezTo>
                        <a:cubicBezTo>
                          <a:pt x="11866849" y="2623136"/>
                          <a:pt x="11910880" y="2776436"/>
                          <a:pt x="11887200" y="3045641"/>
                        </a:cubicBezTo>
                        <a:cubicBezTo>
                          <a:pt x="11908845" y="3470042"/>
                          <a:pt x="11364629" y="3771432"/>
                          <a:pt x="10753497" y="3815255"/>
                        </a:cubicBezTo>
                        <a:cubicBezTo>
                          <a:pt x="10149596" y="3803749"/>
                          <a:pt x="9917882" y="3831734"/>
                          <a:pt x="9379240" y="3815255"/>
                        </a:cubicBezTo>
                        <a:cubicBezTo>
                          <a:pt x="8826724" y="3713789"/>
                          <a:pt x="8449858" y="3844029"/>
                          <a:pt x="8004985" y="3815255"/>
                        </a:cubicBezTo>
                        <a:cubicBezTo>
                          <a:pt x="7456339" y="3805920"/>
                          <a:pt x="7259131" y="3799957"/>
                          <a:pt x="6534529" y="3815255"/>
                        </a:cubicBezTo>
                        <a:cubicBezTo>
                          <a:pt x="5809185" y="3851836"/>
                          <a:pt x="5482195" y="3827069"/>
                          <a:pt x="5160274" y="3815255"/>
                        </a:cubicBezTo>
                        <a:cubicBezTo>
                          <a:pt x="4867081" y="3892420"/>
                          <a:pt x="4154455" y="3758446"/>
                          <a:pt x="3882214" y="3815255"/>
                        </a:cubicBezTo>
                        <a:cubicBezTo>
                          <a:pt x="3573721" y="3754492"/>
                          <a:pt x="2945154" y="3837446"/>
                          <a:pt x="2604156" y="3815255"/>
                        </a:cubicBezTo>
                        <a:cubicBezTo>
                          <a:pt x="2276781" y="3783142"/>
                          <a:pt x="1867381" y="3846955"/>
                          <a:pt x="1133702" y="3815255"/>
                        </a:cubicBezTo>
                        <a:cubicBezTo>
                          <a:pt x="546570" y="3830673"/>
                          <a:pt x="190100" y="3456086"/>
                          <a:pt x="0" y="3045641"/>
                        </a:cubicBezTo>
                        <a:cubicBezTo>
                          <a:pt x="69807" y="2787601"/>
                          <a:pt x="-40161" y="2515175"/>
                          <a:pt x="0" y="2286966"/>
                        </a:cubicBezTo>
                        <a:cubicBezTo>
                          <a:pt x="22103" y="2052279"/>
                          <a:pt x="27897" y="1843537"/>
                          <a:pt x="0" y="1482768"/>
                        </a:cubicBezTo>
                        <a:cubicBezTo>
                          <a:pt x="-22847" y="1187307"/>
                          <a:pt x="-53341" y="960453"/>
                          <a:pt x="0" y="769613"/>
                        </a:cubicBezTo>
                        <a:close/>
                      </a:path>
                      <a:path w="11887200" h="3815255" stroke="0" extrusionOk="0">
                        <a:moveTo>
                          <a:pt x="0" y="769613"/>
                        </a:moveTo>
                        <a:cubicBezTo>
                          <a:pt x="98880" y="332494"/>
                          <a:pt x="532930" y="20918"/>
                          <a:pt x="1133702" y="0"/>
                        </a:cubicBezTo>
                        <a:cubicBezTo>
                          <a:pt x="1518598" y="-9627"/>
                          <a:pt x="2259182" y="-44622"/>
                          <a:pt x="2604156" y="0"/>
                        </a:cubicBezTo>
                        <a:cubicBezTo>
                          <a:pt x="2927759" y="-18360"/>
                          <a:pt x="3373647" y="-24946"/>
                          <a:pt x="3786017" y="0"/>
                        </a:cubicBezTo>
                        <a:cubicBezTo>
                          <a:pt x="4199209" y="65780"/>
                          <a:pt x="4697122" y="7368"/>
                          <a:pt x="4967878" y="0"/>
                        </a:cubicBezTo>
                        <a:cubicBezTo>
                          <a:pt x="5203271" y="-12215"/>
                          <a:pt x="5864837" y="36030"/>
                          <a:pt x="6438332" y="0"/>
                        </a:cubicBezTo>
                        <a:cubicBezTo>
                          <a:pt x="6893896" y="-15116"/>
                          <a:pt x="7345017" y="-24177"/>
                          <a:pt x="7716389" y="0"/>
                        </a:cubicBezTo>
                        <a:cubicBezTo>
                          <a:pt x="8103894" y="25939"/>
                          <a:pt x="8918305" y="64104"/>
                          <a:pt x="9283043" y="0"/>
                        </a:cubicBezTo>
                        <a:cubicBezTo>
                          <a:pt x="9725802" y="52088"/>
                          <a:pt x="10257573" y="85642"/>
                          <a:pt x="10753497" y="0"/>
                        </a:cubicBezTo>
                        <a:cubicBezTo>
                          <a:pt x="11191937" y="56016"/>
                          <a:pt x="11993733" y="200352"/>
                          <a:pt x="11887200" y="769613"/>
                        </a:cubicBezTo>
                        <a:cubicBezTo>
                          <a:pt x="11881070" y="966654"/>
                          <a:pt x="11860668" y="1296278"/>
                          <a:pt x="11887200" y="1482768"/>
                        </a:cubicBezTo>
                        <a:cubicBezTo>
                          <a:pt x="11943399" y="1630772"/>
                          <a:pt x="11858434" y="2057120"/>
                          <a:pt x="11887200" y="2286966"/>
                        </a:cubicBezTo>
                        <a:cubicBezTo>
                          <a:pt x="11921033" y="2593490"/>
                          <a:pt x="11886101" y="2694437"/>
                          <a:pt x="11887200" y="3045641"/>
                        </a:cubicBezTo>
                        <a:cubicBezTo>
                          <a:pt x="11885325" y="3330428"/>
                          <a:pt x="11188043" y="3757581"/>
                          <a:pt x="10753497" y="3815255"/>
                        </a:cubicBezTo>
                        <a:cubicBezTo>
                          <a:pt x="10559566" y="3783898"/>
                          <a:pt x="9948870" y="3824090"/>
                          <a:pt x="9667833" y="3815255"/>
                        </a:cubicBezTo>
                        <a:cubicBezTo>
                          <a:pt x="9297178" y="3848765"/>
                          <a:pt x="8674237" y="3852294"/>
                          <a:pt x="8101182" y="3815255"/>
                        </a:cubicBezTo>
                        <a:cubicBezTo>
                          <a:pt x="7536885" y="3762231"/>
                          <a:pt x="7280929" y="3778844"/>
                          <a:pt x="6823124" y="3815255"/>
                        </a:cubicBezTo>
                        <a:cubicBezTo>
                          <a:pt x="6358957" y="3824993"/>
                          <a:pt x="5961177" y="3889638"/>
                          <a:pt x="5545064" y="3815255"/>
                        </a:cubicBezTo>
                        <a:cubicBezTo>
                          <a:pt x="5197151" y="3724266"/>
                          <a:pt x="4756075" y="3808077"/>
                          <a:pt x="3978413" y="3815255"/>
                        </a:cubicBezTo>
                        <a:cubicBezTo>
                          <a:pt x="3211773" y="3826165"/>
                          <a:pt x="3232440" y="3852587"/>
                          <a:pt x="2507959" y="3815255"/>
                        </a:cubicBezTo>
                        <a:cubicBezTo>
                          <a:pt x="1810798" y="3810336"/>
                          <a:pt x="1429374" y="3876561"/>
                          <a:pt x="1133702" y="3815255"/>
                        </a:cubicBezTo>
                        <a:cubicBezTo>
                          <a:pt x="544961" y="3727199"/>
                          <a:pt x="15255" y="3524065"/>
                          <a:pt x="0" y="3045641"/>
                        </a:cubicBezTo>
                        <a:cubicBezTo>
                          <a:pt x="17836" y="2792341"/>
                          <a:pt x="-57400" y="2682933"/>
                          <a:pt x="0" y="2286966"/>
                        </a:cubicBezTo>
                        <a:cubicBezTo>
                          <a:pt x="28700" y="1915351"/>
                          <a:pt x="14206" y="1919403"/>
                          <a:pt x="0" y="1551050"/>
                        </a:cubicBezTo>
                        <a:cubicBezTo>
                          <a:pt x="-1812" y="1182625"/>
                          <a:pt x="334" y="996752"/>
                          <a:pt x="0" y="769613"/>
                        </a:cubicBezTo>
                        <a:close/>
                      </a:path>
                      <a:path w="11887200" h="3815255" fill="none" stroke="0" extrusionOk="0">
                        <a:moveTo>
                          <a:pt x="0" y="769613"/>
                        </a:moveTo>
                        <a:cubicBezTo>
                          <a:pt x="-23451" y="339009"/>
                          <a:pt x="656686" y="201389"/>
                          <a:pt x="1133702" y="0"/>
                        </a:cubicBezTo>
                        <a:cubicBezTo>
                          <a:pt x="1354933" y="23040"/>
                          <a:pt x="1935936" y="-4399"/>
                          <a:pt x="2507959" y="0"/>
                        </a:cubicBezTo>
                        <a:cubicBezTo>
                          <a:pt x="3037950" y="34363"/>
                          <a:pt x="3097902" y="35535"/>
                          <a:pt x="3689820" y="0"/>
                        </a:cubicBezTo>
                        <a:cubicBezTo>
                          <a:pt x="4230091" y="-24012"/>
                          <a:pt x="4486698" y="4848"/>
                          <a:pt x="4871681" y="0"/>
                        </a:cubicBezTo>
                        <a:cubicBezTo>
                          <a:pt x="5353073" y="-41297"/>
                          <a:pt x="6046991" y="-3126"/>
                          <a:pt x="6342135" y="0"/>
                        </a:cubicBezTo>
                        <a:cubicBezTo>
                          <a:pt x="6642338" y="-77634"/>
                          <a:pt x="7108844" y="-18442"/>
                          <a:pt x="7427796" y="0"/>
                        </a:cubicBezTo>
                        <a:cubicBezTo>
                          <a:pt x="7760612" y="-38736"/>
                          <a:pt x="8167225" y="70362"/>
                          <a:pt x="8609657" y="0"/>
                        </a:cubicBezTo>
                        <a:cubicBezTo>
                          <a:pt x="8978641" y="-15390"/>
                          <a:pt x="9991238" y="-18234"/>
                          <a:pt x="10753497" y="0"/>
                        </a:cubicBezTo>
                        <a:cubicBezTo>
                          <a:pt x="11297105" y="-90961"/>
                          <a:pt x="11891402" y="242533"/>
                          <a:pt x="11887200" y="769613"/>
                        </a:cubicBezTo>
                        <a:cubicBezTo>
                          <a:pt x="11929384" y="1133018"/>
                          <a:pt x="11951960" y="1277323"/>
                          <a:pt x="11887200" y="1551050"/>
                        </a:cubicBezTo>
                        <a:cubicBezTo>
                          <a:pt x="11837343" y="1837948"/>
                          <a:pt x="11905907" y="1957973"/>
                          <a:pt x="11887200" y="2309725"/>
                        </a:cubicBezTo>
                        <a:cubicBezTo>
                          <a:pt x="11863064" y="2602805"/>
                          <a:pt x="11879170" y="2822526"/>
                          <a:pt x="11887200" y="3045641"/>
                        </a:cubicBezTo>
                        <a:cubicBezTo>
                          <a:pt x="12086111" y="3424653"/>
                          <a:pt x="11324653" y="3819753"/>
                          <a:pt x="10753497" y="3815255"/>
                        </a:cubicBezTo>
                        <a:cubicBezTo>
                          <a:pt x="10120644" y="3803975"/>
                          <a:pt x="9916512" y="3795151"/>
                          <a:pt x="9379240" y="3815255"/>
                        </a:cubicBezTo>
                        <a:cubicBezTo>
                          <a:pt x="8879978" y="3787811"/>
                          <a:pt x="8447519" y="3770046"/>
                          <a:pt x="8004985" y="3815255"/>
                        </a:cubicBezTo>
                        <a:cubicBezTo>
                          <a:pt x="7496377" y="3791687"/>
                          <a:pt x="7233833" y="3791741"/>
                          <a:pt x="6534529" y="3815255"/>
                        </a:cubicBezTo>
                        <a:cubicBezTo>
                          <a:pt x="5805996" y="3852354"/>
                          <a:pt x="5550469" y="3777246"/>
                          <a:pt x="5160274" y="3815255"/>
                        </a:cubicBezTo>
                        <a:cubicBezTo>
                          <a:pt x="4873941" y="3861592"/>
                          <a:pt x="4172901" y="3825103"/>
                          <a:pt x="3882214" y="3815255"/>
                        </a:cubicBezTo>
                        <a:cubicBezTo>
                          <a:pt x="3623827" y="3856177"/>
                          <a:pt x="2865596" y="3828875"/>
                          <a:pt x="2604156" y="3815255"/>
                        </a:cubicBezTo>
                        <a:cubicBezTo>
                          <a:pt x="2264329" y="3845417"/>
                          <a:pt x="1880180" y="3838706"/>
                          <a:pt x="1133702" y="3815255"/>
                        </a:cubicBezTo>
                        <a:cubicBezTo>
                          <a:pt x="520994" y="3858982"/>
                          <a:pt x="157457" y="3456178"/>
                          <a:pt x="0" y="3045641"/>
                        </a:cubicBezTo>
                        <a:cubicBezTo>
                          <a:pt x="40430" y="2725877"/>
                          <a:pt x="-4621" y="2503470"/>
                          <a:pt x="0" y="2286966"/>
                        </a:cubicBezTo>
                        <a:cubicBezTo>
                          <a:pt x="-36378" y="2111962"/>
                          <a:pt x="-1728" y="1778122"/>
                          <a:pt x="0" y="1482768"/>
                        </a:cubicBezTo>
                        <a:cubicBezTo>
                          <a:pt x="-25258" y="1215840"/>
                          <a:pt x="-68180" y="966600"/>
                          <a:pt x="0" y="76961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50000"/>
              </a:lnSpc>
              <a:buClr>
                <a:srgbClr val="000000"/>
              </a:buClr>
            </a:pP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Mỗi</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nhóm</a:t>
            </a:r>
            <a:r>
              <a:rPr lang="en-US" sz="4400" kern="0" dirty="0">
                <a:solidFill>
                  <a:srgbClr val="000000"/>
                </a:solidFill>
                <a:latin typeface="UTM Avo" panose="02040603050506020204" pitchFamily="18" charset="0"/>
                <a:cs typeface="Calibri" panose="020F0502020204030204" pitchFamily="34" charset="0"/>
                <a:sym typeface="Arial"/>
              </a:rPr>
              <a:t> 5 </a:t>
            </a:r>
            <a:r>
              <a:rPr lang="en-US" sz="4400" kern="0" dirty="0" err="1">
                <a:solidFill>
                  <a:srgbClr val="000000"/>
                </a:solidFill>
                <a:latin typeface="UTM Avo" panose="02040603050506020204" pitchFamily="18" charset="0"/>
                <a:cs typeface="Calibri" panose="020F0502020204030204" pitchFamily="34" charset="0"/>
                <a:sym typeface="Arial"/>
              </a:rPr>
              <a:t>bạn</a:t>
            </a:r>
            <a:r>
              <a:rPr lang="en-US" sz="4400" kern="0" dirty="0">
                <a:solidFill>
                  <a:srgbClr val="000000"/>
                </a:solidFill>
                <a:latin typeface="UTM Avo" panose="02040603050506020204" pitchFamily="18" charset="0"/>
                <a:cs typeface="Calibri" panose="020F0502020204030204" pitchFamily="34" charset="0"/>
                <a:sym typeface="Arial"/>
              </a:rPr>
              <a:t>.</a:t>
            </a:r>
          </a:p>
          <a:p>
            <a:pPr marL="757748" algn="just" defTabSz="1219170">
              <a:lnSpc>
                <a:spcPct val="150000"/>
              </a:lnSpc>
              <a:buClr>
                <a:srgbClr val="000000"/>
              </a:buClr>
            </a:pP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Đọc</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nối</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tiếp</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trong</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nhóm</a:t>
            </a:r>
            <a:r>
              <a:rPr lang="en-US" sz="4400" kern="0" dirty="0">
                <a:solidFill>
                  <a:srgbClr val="000000"/>
                </a:solidFill>
                <a:latin typeface="UTM Avo" panose="02040603050506020204" pitchFamily="18" charset="0"/>
                <a:cs typeface="Calibri" panose="020F0502020204030204" pitchFamily="34" charset="0"/>
                <a:sym typeface="Arial"/>
              </a:rPr>
              <a:t>.</a:t>
            </a:r>
          </a:p>
          <a:p>
            <a:pPr marL="757748" algn="just" defTabSz="1219170">
              <a:lnSpc>
                <a:spcPct val="150000"/>
              </a:lnSpc>
              <a:buClr>
                <a:srgbClr val="000000"/>
              </a:buClr>
            </a:pP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Một</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số</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nhóm</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đọc</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nối</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tiếp</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trước</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lớp</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theo</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yêu</a:t>
            </a:r>
            <a:r>
              <a:rPr lang="en-US" sz="4400" kern="0" dirty="0">
                <a:solidFill>
                  <a:srgbClr val="000000"/>
                </a:solidFill>
                <a:latin typeface="UTM Avo" panose="02040603050506020204" pitchFamily="18" charset="0"/>
                <a:cs typeface="Calibri" panose="020F0502020204030204" pitchFamily="34" charset="0"/>
                <a:sym typeface="Arial"/>
              </a:rPr>
              <a:t> </a:t>
            </a:r>
            <a:r>
              <a:rPr lang="en-US" sz="4400" kern="0" dirty="0" err="1">
                <a:solidFill>
                  <a:srgbClr val="000000"/>
                </a:solidFill>
                <a:latin typeface="UTM Avo" panose="02040603050506020204" pitchFamily="18" charset="0"/>
                <a:cs typeface="Calibri" panose="020F0502020204030204" pitchFamily="34" charset="0"/>
                <a:sym typeface="Arial"/>
              </a:rPr>
              <a:t>cầu</a:t>
            </a:r>
            <a:r>
              <a:rPr lang="en-US" sz="4400" kern="0" dirty="0">
                <a:solidFill>
                  <a:srgbClr val="000000"/>
                </a:solidFill>
                <a:latin typeface="UTM Avo" panose="02040603050506020204" pitchFamily="18" charset="0"/>
                <a:cs typeface="Calibri" panose="020F0502020204030204" pitchFamily="34" charset="0"/>
                <a:sym typeface="Arial"/>
              </a:rPr>
              <a:t>.</a:t>
            </a:r>
          </a:p>
        </p:txBody>
      </p:sp>
    </p:spTree>
    <p:extLst>
      <p:ext uri="{BB962C8B-B14F-4D97-AF65-F5344CB8AC3E}">
        <p14:creationId xmlns:p14="http://schemas.microsoft.com/office/powerpoint/2010/main" val="27004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59450-BBAC-3173-6BD2-A394DDB2F2FB}"/>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BBA78336-D9A0-1BEB-C781-69E71102C3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ln/>
          <a:extLst>
            <a:ext uri="{909E8E84-426E-40DD-AFC4-6F175D3DCCD1}">
              <a14:hiddenFill xmlns:a14="http://schemas.microsoft.com/office/drawing/2010/main">
                <a:solidFill>
                  <a:srgbClr val="FFFFFF"/>
                </a:solidFill>
              </a14:hiddenFill>
            </a:ext>
          </a:extLst>
        </p:spPr>
      </p:pic>
      <p:sp>
        <p:nvSpPr>
          <p:cNvPr id="7" name="Text Box 14">
            <a:extLst>
              <a:ext uri="{FF2B5EF4-FFF2-40B4-BE49-F238E27FC236}">
                <a16:creationId xmlns:a16="http://schemas.microsoft.com/office/drawing/2014/main" id="{857D34AA-1A93-0FF6-F8D4-937CB8CF18FB}"/>
              </a:ext>
            </a:extLst>
          </p:cNvPr>
          <p:cNvSpPr txBox="1">
            <a:spLocks noChangeArrowheads="1"/>
          </p:cNvSpPr>
          <p:nvPr/>
        </p:nvSpPr>
        <p:spPr bwMode="auto">
          <a:xfrm>
            <a:off x="6375859" y="718393"/>
            <a:ext cx="5536282" cy="9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b="1"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Chia </a:t>
            </a:r>
            <a:r>
              <a:rPr lang="en-US" sz="5400" b="1" dirty="0" err="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đoạn</a:t>
            </a:r>
            <a:endParaRPr lang="en-US" sz="54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endParaRPr>
          </a:p>
        </p:txBody>
      </p:sp>
      <p:sp>
        <p:nvSpPr>
          <p:cNvPr id="9" name="Hexagon 8">
            <a:extLst>
              <a:ext uri="{FF2B5EF4-FFF2-40B4-BE49-F238E27FC236}">
                <a16:creationId xmlns:a16="http://schemas.microsoft.com/office/drawing/2014/main" id="{A287E0A9-2FAE-F112-AC76-8FC2002752C9}"/>
              </a:ext>
            </a:extLst>
          </p:cNvPr>
          <p:cNvSpPr/>
          <p:nvPr/>
        </p:nvSpPr>
        <p:spPr>
          <a:xfrm>
            <a:off x="1333500" y="2091244"/>
            <a:ext cx="16268700" cy="1372067"/>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4400" b="1" dirty="0" err="1">
                <a:solidFill>
                  <a:srgbClr val="002060"/>
                </a:solidFill>
                <a:latin typeface="Times New Roman" panose="02020603050405020304" pitchFamily="18" charset="0"/>
                <a:cs typeface="Times New Roman" panose="02020603050405020304" pitchFamily="18" charset="0"/>
              </a:rPr>
              <a:t>Đoạn</a:t>
            </a:r>
            <a:r>
              <a:rPr lang="en-US" sz="4400" b="1" dirty="0">
                <a:solidFill>
                  <a:srgbClr val="002060"/>
                </a:solidFill>
                <a:latin typeface="Times New Roman" panose="02020603050405020304" pitchFamily="18" charset="0"/>
                <a:cs typeface="Times New Roman" panose="02020603050405020304" pitchFamily="18" charset="0"/>
              </a:rPr>
              <a:t> 1: </a:t>
            </a:r>
            <a:r>
              <a:rPr lang="en-US" sz="4400" b="1" dirty="0" err="1">
                <a:solidFill>
                  <a:srgbClr val="002060"/>
                </a:solidFill>
                <a:latin typeface="Times New Roman" panose="02020603050405020304" pitchFamily="18" charset="0"/>
                <a:cs typeface="Times New Roman" panose="02020603050405020304" pitchFamily="18" charset="0"/>
              </a:rPr>
              <a:t>từ</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đầu</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đến</a:t>
            </a:r>
            <a:r>
              <a:rPr lang="en-US" sz="4400" b="1" dirty="0">
                <a:solidFill>
                  <a:srgbClr val="002060"/>
                </a:solidFill>
                <a:latin typeface="Times New Roman" panose="02020603050405020304" pitchFamily="18" charset="0"/>
                <a:cs typeface="Times New Roman" panose="02020603050405020304" pitchFamily="18" charset="0"/>
              </a:rPr>
              <a:t> ... </a:t>
            </a:r>
            <a:r>
              <a:rPr lang="en-US" sz="4400" b="1" dirty="0" err="1">
                <a:solidFill>
                  <a:srgbClr val="002060"/>
                </a:solidFill>
                <a:latin typeface="Times New Roman" panose="02020603050405020304" pitchFamily="18" charset="0"/>
                <a:cs typeface="Times New Roman" panose="02020603050405020304" pitchFamily="18" charset="0"/>
              </a:rPr>
              <a:t>Đài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Thiên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Pa-</a:t>
            </a:r>
            <a:r>
              <a:rPr lang="en-US" sz="4400" b="1" dirty="0" err="1">
                <a:solidFill>
                  <a:srgbClr val="002060"/>
                </a:solidFill>
                <a:latin typeface="Times New Roman" panose="02020603050405020304" pitchFamily="18" charset="0"/>
                <a:cs typeface="Times New Roman" panose="02020603050405020304" pitchFamily="18" charset="0"/>
              </a:rPr>
              <a:t>ri</a:t>
            </a:r>
            <a:r>
              <a:rPr lang="en-US" sz="4400" b="1" dirty="0">
                <a:solidFill>
                  <a:srgbClr val="002060"/>
                </a:solidFill>
                <a:latin typeface="Times New Roman" panose="02020603050405020304" pitchFamily="18" charset="0"/>
                <a:cs typeface="Times New Roman" panose="02020603050405020304" pitchFamily="18" charset="0"/>
              </a:rPr>
              <a:t>.</a:t>
            </a:r>
          </a:p>
        </p:txBody>
      </p:sp>
      <p:sp>
        <p:nvSpPr>
          <p:cNvPr id="3" name="Hexagon 2">
            <a:extLst>
              <a:ext uri="{FF2B5EF4-FFF2-40B4-BE49-F238E27FC236}">
                <a16:creationId xmlns:a16="http://schemas.microsoft.com/office/drawing/2014/main" id="{AF9DA426-139B-C0BC-617E-17649486C4E1}"/>
              </a:ext>
            </a:extLst>
          </p:cNvPr>
          <p:cNvSpPr/>
          <p:nvPr/>
        </p:nvSpPr>
        <p:spPr>
          <a:xfrm>
            <a:off x="1333500" y="3712270"/>
            <a:ext cx="16268700" cy="1372067"/>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4400" b="1" dirty="0" err="1">
                <a:solidFill>
                  <a:srgbClr val="002060"/>
                </a:solidFill>
                <a:latin typeface="Times New Roman" panose="02020603050405020304" pitchFamily="18" charset="0"/>
                <a:cs typeface="Times New Roman" panose="02020603050405020304" pitchFamily="18" charset="0"/>
              </a:rPr>
              <a:t>Đoạn</a:t>
            </a:r>
            <a:r>
              <a:rPr lang="en-US" sz="4400" b="1" dirty="0">
                <a:solidFill>
                  <a:srgbClr val="002060"/>
                </a:solidFill>
                <a:latin typeface="Times New Roman" panose="02020603050405020304" pitchFamily="18" charset="0"/>
                <a:cs typeface="Times New Roman" panose="02020603050405020304" pitchFamily="18" charset="0"/>
              </a:rPr>
              <a:t> 2: </a:t>
            </a:r>
            <a:r>
              <a:rPr lang="vi-VN" sz="4400" b="1" dirty="0">
                <a:solidFill>
                  <a:srgbClr val="002060"/>
                </a:solidFill>
                <a:latin typeface="Times New Roman" panose="02020603050405020304" pitchFamily="18" charset="0"/>
                <a:cs typeface="Times New Roman" panose="02020603050405020304" pitchFamily="18" charset="0"/>
              </a:rPr>
              <a:t>từ </a:t>
            </a:r>
            <a:r>
              <a:rPr lang="en-US" sz="4400" b="1" dirty="0" err="1">
                <a:solidFill>
                  <a:srgbClr val="002060"/>
                </a:solidFill>
                <a:latin typeface="Times New Roman" panose="02020603050405020304" pitchFamily="18" charset="0"/>
                <a:cs typeface="Times New Roman" panose="02020603050405020304" pitchFamily="18" charset="0"/>
              </a:rPr>
              <a:t>Giáo</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sư</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Nguyễn</a:t>
            </a:r>
            <a:r>
              <a:rPr lang="en-US" sz="4400" b="1" dirty="0">
                <a:solidFill>
                  <a:srgbClr val="002060"/>
                </a:solidFill>
                <a:latin typeface="Times New Roman" panose="02020603050405020304" pitchFamily="18" charset="0"/>
                <a:cs typeface="Times New Roman" panose="02020603050405020304" pitchFamily="18" charset="0"/>
              </a:rPr>
              <a:t> Quang </a:t>
            </a:r>
            <a:r>
              <a:rPr lang="en-US" sz="4400" b="1" dirty="0" err="1">
                <a:solidFill>
                  <a:srgbClr val="002060"/>
                </a:solidFill>
                <a:latin typeface="Times New Roman" panose="02020603050405020304" pitchFamily="18" charset="0"/>
                <a:cs typeface="Times New Roman" panose="02020603050405020304" pitchFamily="18" charset="0"/>
              </a:rPr>
              <a:t>Riệu</a:t>
            </a:r>
            <a:r>
              <a:rPr lang="vi-VN" sz="4400" b="1" dirty="0">
                <a:solidFill>
                  <a:srgbClr val="002060"/>
                </a:solidFill>
                <a:latin typeface="Times New Roman" panose="02020603050405020304" pitchFamily="18" charset="0"/>
                <a:cs typeface="Times New Roman" panose="02020603050405020304" pitchFamily="18" charset="0"/>
              </a:rPr>
              <a:t>... đến </a:t>
            </a:r>
            <a:r>
              <a:rPr lang="en-US" sz="4400" b="1" dirty="0">
                <a:solidFill>
                  <a:srgbClr val="002060"/>
                </a:solidFill>
                <a:latin typeface="Times New Roman" panose="02020603050405020304" pitchFamily="18" charset="0"/>
                <a:cs typeface="Times New Roman" panose="02020603050405020304" pitchFamily="18" charset="0"/>
              </a:rPr>
              <a:t>sang </a:t>
            </a:r>
            <a:r>
              <a:rPr lang="en-US" sz="4400" b="1" dirty="0" err="1">
                <a:solidFill>
                  <a:srgbClr val="002060"/>
                </a:solidFill>
                <a:latin typeface="Times New Roman" panose="02020603050405020304" pitchFamily="18" charset="0"/>
                <a:cs typeface="Times New Roman" panose="02020603050405020304" pitchFamily="18" charset="0"/>
              </a:rPr>
              <a:t>Pháp</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học</a:t>
            </a:r>
            <a:r>
              <a:rPr lang="en-US" sz="4400" b="1" dirty="0">
                <a:solidFill>
                  <a:srgbClr val="002060"/>
                </a:solidFill>
                <a:latin typeface="Times New Roman" panose="02020603050405020304" pitchFamily="18" charset="0"/>
                <a:cs typeface="Times New Roman" panose="02020603050405020304" pitchFamily="18" charset="0"/>
              </a:rPr>
              <a:t>.</a:t>
            </a:r>
          </a:p>
        </p:txBody>
      </p:sp>
      <p:sp>
        <p:nvSpPr>
          <p:cNvPr id="4" name="Hexagon 3">
            <a:extLst>
              <a:ext uri="{FF2B5EF4-FFF2-40B4-BE49-F238E27FC236}">
                <a16:creationId xmlns:a16="http://schemas.microsoft.com/office/drawing/2014/main" id="{855D17B1-3413-EEB8-B415-9D1184CCD510}"/>
              </a:ext>
            </a:extLst>
          </p:cNvPr>
          <p:cNvSpPr/>
          <p:nvPr/>
        </p:nvSpPr>
        <p:spPr>
          <a:xfrm>
            <a:off x="1333500" y="5333296"/>
            <a:ext cx="16268700" cy="1372067"/>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4400" b="1" dirty="0" err="1">
                <a:solidFill>
                  <a:srgbClr val="002060"/>
                </a:solidFill>
                <a:latin typeface="Times New Roman" panose="02020603050405020304" pitchFamily="18" charset="0"/>
                <a:cs typeface="Times New Roman" panose="02020603050405020304" pitchFamily="18" charset="0"/>
              </a:rPr>
              <a:t>Đoạn</a:t>
            </a:r>
            <a:r>
              <a:rPr lang="en-US" sz="4400" b="1" dirty="0">
                <a:solidFill>
                  <a:srgbClr val="002060"/>
                </a:solidFill>
                <a:latin typeface="Times New Roman" panose="02020603050405020304" pitchFamily="18" charset="0"/>
                <a:cs typeface="Times New Roman" panose="02020603050405020304" pitchFamily="18" charset="0"/>
              </a:rPr>
              <a:t> 3: </a:t>
            </a:r>
            <a:r>
              <a:rPr lang="vi-VN" sz="4400" b="1" dirty="0">
                <a:solidFill>
                  <a:srgbClr val="002060"/>
                </a:solidFill>
                <a:latin typeface="Times New Roman" panose="02020603050405020304" pitchFamily="18" charset="0"/>
                <a:cs typeface="Times New Roman" panose="02020603050405020304" pitchFamily="18" charset="0"/>
              </a:rPr>
              <a:t>Từ </a:t>
            </a:r>
            <a:r>
              <a:rPr lang="en-US" sz="4400" b="1" dirty="0" err="1">
                <a:solidFill>
                  <a:srgbClr val="002060"/>
                </a:solidFill>
                <a:latin typeface="Times New Roman" panose="02020603050405020304" pitchFamily="18" charset="0"/>
                <a:cs typeface="Times New Roman" panose="02020603050405020304" pitchFamily="18" charset="0"/>
              </a:rPr>
              <a:t>Cả</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cuộc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đời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lao</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động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miệt</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mài</a:t>
            </a:r>
            <a:r>
              <a:rPr lang="vi-VN" sz="4400" b="1" dirty="0">
                <a:solidFill>
                  <a:srgbClr val="002060"/>
                </a:solidFill>
                <a:latin typeface="Times New Roman" panose="02020603050405020304" pitchFamily="18" charset="0"/>
                <a:cs typeface="Times New Roman" panose="02020603050405020304" pitchFamily="18" charset="0"/>
              </a:rPr>
              <a:t>...đến </a:t>
            </a:r>
            <a:r>
              <a:rPr lang="en-US" sz="4400" b="1" dirty="0">
                <a:solidFill>
                  <a:srgbClr val="002060"/>
                </a:solidFill>
                <a:latin typeface="Times New Roman" panose="02020603050405020304" pitchFamily="18" charset="0"/>
                <a:cs typeface="Times New Roman" panose="02020603050405020304" pitchFamily="18" charset="0"/>
              </a:rPr>
              <a:t>Khoa </a:t>
            </a:r>
            <a:r>
              <a:rPr lang="en-US" sz="4400" b="1" dirty="0" err="1">
                <a:solidFill>
                  <a:srgbClr val="002060"/>
                </a:solidFill>
                <a:latin typeface="Times New Roman" panose="02020603050405020304" pitchFamily="18" charset="0"/>
                <a:cs typeface="Times New Roman" panose="02020603050405020304" pitchFamily="18" charset="0"/>
              </a:rPr>
              <a:t>học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Pháp</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5" name="Hexagon 4">
            <a:extLst>
              <a:ext uri="{FF2B5EF4-FFF2-40B4-BE49-F238E27FC236}">
                <a16:creationId xmlns:a16="http://schemas.microsoft.com/office/drawing/2014/main" id="{5415363E-C1E8-DAAE-545B-6EBABC4F6DAD}"/>
              </a:ext>
            </a:extLst>
          </p:cNvPr>
          <p:cNvSpPr/>
          <p:nvPr/>
        </p:nvSpPr>
        <p:spPr>
          <a:xfrm>
            <a:off x="1333500" y="6954322"/>
            <a:ext cx="16268700" cy="1372067"/>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4400" b="1" dirty="0" err="1">
                <a:solidFill>
                  <a:srgbClr val="002060"/>
                </a:solidFill>
                <a:latin typeface="Times New Roman" panose="02020603050405020304" pitchFamily="18" charset="0"/>
                <a:cs typeface="Times New Roman" panose="02020603050405020304" pitchFamily="18" charset="0"/>
              </a:rPr>
              <a:t>Đoạn</a:t>
            </a:r>
            <a:r>
              <a:rPr lang="en-US" sz="4400" b="1" dirty="0">
                <a:solidFill>
                  <a:srgbClr val="002060"/>
                </a:solidFill>
                <a:latin typeface="Times New Roman" panose="02020603050405020304" pitchFamily="18" charset="0"/>
                <a:cs typeface="Times New Roman" panose="02020603050405020304" pitchFamily="18" charset="0"/>
              </a:rPr>
              <a:t> 4: </a:t>
            </a:r>
            <a:r>
              <a:rPr lang="vi-VN" sz="4400" b="1" dirty="0">
                <a:solidFill>
                  <a:srgbClr val="002060"/>
                </a:solidFill>
                <a:latin typeface="Times New Roman" panose="02020603050405020304" pitchFamily="18" charset="0"/>
                <a:cs typeface="Times New Roman" panose="02020603050405020304" pitchFamily="18" charset="0"/>
              </a:rPr>
              <a:t>Từ </a:t>
            </a:r>
            <a:r>
              <a:rPr lang="en-US" sz="4400" b="1" dirty="0" err="1">
                <a:solidFill>
                  <a:srgbClr val="002060"/>
                </a:solidFill>
                <a:latin typeface="Times New Roman" panose="02020603050405020304" pitchFamily="18" charset="0"/>
                <a:cs typeface="Times New Roman" panose="02020603050405020304" pitchFamily="18" charset="0"/>
              </a:rPr>
              <a:t>Từ</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năm</a:t>
            </a:r>
            <a:r>
              <a:rPr lang="en-US" sz="4400" b="1" dirty="0">
                <a:solidFill>
                  <a:srgbClr val="002060"/>
                </a:solidFill>
                <a:latin typeface="Times New Roman" panose="02020603050405020304" pitchFamily="18" charset="0"/>
                <a:cs typeface="Times New Roman" panose="02020603050405020304" pitchFamily="18" charset="0"/>
              </a:rPr>
              <a:t> 1976</a:t>
            </a:r>
            <a:r>
              <a:rPr lang="vi-VN" sz="4400" b="1" dirty="0">
                <a:solidFill>
                  <a:srgbClr val="002060"/>
                </a:solidFill>
                <a:latin typeface="Times New Roman" panose="02020603050405020304" pitchFamily="18" charset="0"/>
                <a:cs typeface="Times New Roman" panose="02020603050405020304" pitchFamily="18" charset="0"/>
              </a:rPr>
              <a:t>... đến </a:t>
            </a:r>
            <a:r>
              <a:rPr lang="en-US" sz="4400" b="1" dirty="0" err="1">
                <a:solidFill>
                  <a:srgbClr val="002060"/>
                </a:solidFill>
                <a:latin typeface="Times New Roman" panose="02020603050405020304" pitchFamily="18" charset="0"/>
                <a:cs typeface="Times New Roman" panose="02020603050405020304" pitchFamily="18" charset="0"/>
              </a:rPr>
              <a:t>làm</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tiến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sĩ</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tại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Pháp</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6" name="Hexagon 5">
            <a:extLst>
              <a:ext uri="{FF2B5EF4-FFF2-40B4-BE49-F238E27FC236}">
                <a16:creationId xmlns:a16="http://schemas.microsoft.com/office/drawing/2014/main" id="{3FBD1C7E-6D64-FED8-E147-EA5D47F3626A}"/>
              </a:ext>
            </a:extLst>
          </p:cNvPr>
          <p:cNvSpPr/>
          <p:nvPr/>
        </p:nvSpPr>
        <p:spPr>
          <a:xfrm>
            <a:off x="1333500" y="8575347"/>
            <a:ext cx="16268700" cy="1372067"/>
          </a:xfrm>
          <a:prstGeom prst="hexagon">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4400" b="1" dirty="0" err="1">
                <a:solidFill>
                  <a:srgbClr val="002060"/>
                </a:solidFill>
                <a:latin typeface="Times New Roman" panose="02020603050405020304" pitchFamily="18" charset="0"/>
                <a:cs typeface="Times New Roman" panose="02020603050405020304" pitchFamily="18" charset="0"/>
              </a:rPr>
              <a:t>Đoạn</a:t>
            </a:r>
            <a:r>
              <a:rPr lang="en-US" sz="4400" b="1" dirty="0">
                <a:solidFill>
                  <a:srgbClr val="002060"/>
                </a:solidFill>
                <a:latin typeface="Times New Roman" panose="02020603050405020304" pitchFamily="18" charset="0"/>
                <a:cs typeface="Times New Roman" panose="02020603050405020304" pitchFamily="18" charset="0"/>
              </a:rPr>
              <a:t> 5: </a:t>
            </a:r>
            <a:r>
              <a:rPr lang="vi-VN" sz="4400" b="1" dirty="0">
                <a:solidFill>
                  <a:srgbClr val="002060"/>
                </a:solidFill>
                <a:latin typeface="Times New Roman" panose="02020603050405020304" pitchFamily="18" charset="0"/>
                <a:cs typeface="Times New Roman" panose="02020603050405020304" pitchFamily="18" charset="0"/>
              </a:rPr>
              <a:t>Từ </a:t>
            </a:r>
            <a:r>
              <a:rPr lang="en-US" sz="4400" b="1" dirty="0" err="1">
                <a:solidFill>
                  <a:srgbClr val="002060"/>
                </a:solidFill>
                <a:latin typeface="Times New Roman" panose="02020603050405020304" pitchFamily="18" charset="0"/>
                <a:cs typeface="Times New Roman" panose="02020603050405020304" pitchFamily="18" charset="0"/>
              </a:rPr>
              <a:t>Với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những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đóng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góp</a:t>
            </a:r>
            <a:r>
              <a:rPr lang="vi-VN" sz="4400" b="1" dirty="0">
                <a:solidFill>
                  <a:srgbClr val="002060"/>
                </a:solidFill>
                <a:latin typeface="Times New Roman" panose="02020603050405020304" pitchFamily="18" charset="0"/>
                <a:cs typeface="Times New Roman" panose="02020603050405020304" pitchFamily="18" charset="0"/>
              </a:rPr>
              <a:t>... đến hết.</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4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91778-F889-6489-170E-F33936D2A6AB}"/>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E142E74B-2DBA-8059-B6F1-2C0E0352F1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4">
            <a:extLst>
              <a:ext uri="{FF2B5EF4-FFF2-40B4-BE49-F238E27FC236}">
                <a16:creationId xmlns:a16="http://schemas.microsoft.com/office/drawing/2014/main" id="{236BC72B-0B85-2608-30CE-271ABD7A2951}"/>
              </a:ext>
            </a:extLst>
          </p:cNvPr>
          <p:cNvSpPr txBox="1">
            <a:spLocks noChangeArrowheads="1"/>
          </p:cNvSpPr>
          <p:nvPr/>
        </p:nvSpPr>
        <p:spPr bwMode="auto">
          <a:xfrm>
            <a:off x="6375859" y="495300"/>
            <a:ext cx="5536282" cy="9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b="1" dirty="0" err="1">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Luyện</a:t>
            </a:r>
            <a:r>
              <a:rPr lang="en-US" sz="5400" b="1" dirty="0">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đọc</a:t>
            </a:r>
            <a:r>
              <a:rPr lang="en-US" sz="5400" b="1" dirty="0">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từ</a:t>
            </a:r>
            <a:r>
              <a:rPr lang="en-US" sz="5400" b="1" dirty="0">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khó</a:t>
            </a:r>
            <a:endParaRPr lang="en-US" sz="5400" dirty="0">
              <a:solidFill>
                <a:srgbClr val="0070C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endParaRPr>
          </a:p>
        </p:txBody>
      </p:sp>
      <p:sp>
        <p:nvSpPr>
          <p:cNvPr id="5" name="Rectangle: Rounded Corners 8">
            <a:extLst>
              <a:ext uri="{FF2B5EF4-FFF2-40B4-BE49-F238E27FC236}">
                <a16:creationId xmlns:a16="http://schemas.microsoft.com/office/drawing/2014/main" id="{DC92F49E-5009-81D6-48C3-C491AA988C7B}"/>
              </a:ext>
            </a:extLst>
          </p:cNvPr>
          <p:cNvSpPr/>
          <p:nvPr/>
        </p:nvSpPr>
        <p:spPr>
          <a:xfrm>
            <a:off x="3352800" y="2698082"/>
            <a:ext cx="4705563" cy="1028700"/>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vi-VN" sz="4800" dirty="0" err="1">
                <a:solidFill>
                  <a:srgbClr val="0070C0"/>
                </a:solidFill>
                <a:latin typeface="UTM Avo" panose="02040603050506020204" pitchFamily="18" charset="0"/>
              </a:rPr>
              <a:t>nhật</a:t>
            </a:r>
            <a:r>
              <a:rPr lang="en-US" altLang="vi-VN" sz="4800" dirty="0">
                <a:solidFill>
                  <a:srgbClr val="0070C0"/>
                </a:solidFill>
                <a:latin typeface="UTM Avo" panose="02040603050506020204" pitchFamily="18" charset="0"/>
              </a:rPr>
              <a:t> </a:t>
            </a:r>
            <a:r>
              <a:rPr lang="en-US" altLang="vi-VN" sz="4800" dirty="0" err="1">
                <a:solidFill>
                  <a:srgbClr val="0070C0"/>
                </a:solidFill>
                <a:latin typeface="UTM Avo" panose="02040603050506020204" pitchFamily="18" charset="0"/>
              </a:rPr>
              <a:t>thực</a:t>
            </a:r>
            <a:endParaRPr lang="en-US" altLang="vi-VN" sz="4800" dirty="0">
              <a:solidFill>
                <a:srgbClr val="0070C0"/>
              </a:solidFill>
              <a:latin typeface="UTM Avo" panose="02040603050506020204" pitchFamily="18" charset="0"/>
            </a:endParaRPr>
          </a:p>
        </p:txBody>
      </p:sp>
      <p:sp>
        <p:nvSpPr>
          <p:cNvPr id="6" name="Rectangle: Rounded Corners 8">
            <a:extLst>
              <a:ext uri="{FF2B5EF4-FFF2-40B4-BE49-F238E27FC236}">
                <a16:creationId xmlns:a16="http://schemas.microsoft.com/office/drawing/2014/main" id="{3A133E08-74FF-ABA0-D18A-7C654F2FD1D7}"/>
              </a:ext>
            </a:extLst>
          </p:cNvPr>
          <p:cNvSpPr/>
          <p:nvPr/>
        </p:nvSpPr>
        <p:spPr>
          <a:xfrm>
            <a:off x="7620000" y="4629150"/>
            <a:ext cx="4705563" cy="1028700"/>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4800" dirty="0" err="1">
                <a:solidFill>
                  <a:srgbClr val="0070C0"/>
                </a:solidFill>
                <a:latin typeface="UTM Avo" panose="02040603050506020204" pitchFamily="18" charset="0"/>
              </a:rPr>
              <a:t>nghiên</a:t>
            </a:r>
            <a:r>
              <a:rPr lang="en-US" altLang="vi-VN" sz="4800" dirty="0">
                <a:solidFill>
                  <a:srgbClr val="0070C0"/>
                </a:solidFill>
                <a:latin typeface="UTM Avo" panose="02040603050506020204" pitchFamily="18" charset="0"/>
              </a:rPr>
              <a:t> </a:t>
            </a:r>
            <a:r>
              <a:rPr lang="en-US" altLang="vi-VN" sz="4800" dirty="0" err="1">
                <a:solidFill>
                  <a:srgbClr val="0070C0"/>
                </a:solidFill>
                <a:latin typeface="UTM Avo" panose="02040603050506020204" pitchFamily="18" charset="0"/>
              </a:rPr>
              <a:t>cứu</a:t>
            </a:r>
            <a:endParaRPr lang="en-US" altLang="vi-VN" sz="4800" dirty="0">
              <a:solidFill>
                <a:srgbClr val="0070C0"/>
              </a:solidFill>
              <a:latin typeface="UTM Avo" panose="02040603050506020204" pitchFamily="18" charset="0"/>
            </a:endParaRPr>
          </a:p>
        </p:txBody>
      </p:sp>
      <p:sp>
        <p:nvSpPr>
          <p:cNvPr id="3" name="Rectangle: Rounded Corners 8">
            <a:extLst>
              <a:ext uri="{FF2B5EF4-FFF2-40B4-BE49-F238E27FC236}">
                <a16:creationId xmlns:a16="http://schemas.microsoft.com/office/drawing/2014/main" id="{BB9DB308-5B7A-9DD3-6553-BF817D2CCFA7}"/>
              </a:ext>
            </a:extLst>
          </p:cNvPr>
          <p:cNvSpPr/>
          <p:nvPr/>
        </p:nvSpPr>
        <p:spPr>
          <a:xfrm>
            <a:off x="11506200" y="6743700"/>
            <a:ext cx="4705563" cy="1028700"/>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4800" dirty="0" err="1">
                <a:solidFill>
                  <a:srgbClr val="0070C0"/>
                </a:solidFill>
                <a:latin typeface="UTM Avo" panose="02040603050506020204" pitchFamily="18" charset="0"/>
              </a:rPr>
              <a:t>cơ</a:t>
            </a:r>
            <a:r>
              <a:rPr lang="en-US" altLang="vi-VN" sz="4800" dirty="0">
                <a:solidFill>
                  <a:srgbClr val="0070C0"/>
                </a:solidFill>
                <a:latin typeface="UTM Avo" panose="02040603050506020204" pitchFamily="18" charset="0"/>
              </a:rPr>
              <a:t> </a:t>
            </a:r>
            <a:r>
              <a:rPr lang="en-US" altLang="vi-VN" sz="4800" dirty="0" err="1">
                <a:solidFill>
                  <a:srgbClr val="0070C0"/>
                </a:solidFill>
                <a:latin typeface="UTM Avo" panose="02040603050506020204" pitchFamily="18" charset="0"/>
              </a:rPr>
              <a:t>duyên</a:t>
            </a:r>
            <a:endParaRPr lang="en-US" altLang="vi-VN" sz="4800" dirty="0">
              <a:solidFill>
                <a:srgbClr val="0070C0"/>
              </a:solidFill>
              <a:latin typeface="UTM Avo" panose="02040603050506020204" pitchFamily="18" charset="0"/>
            </a:endParaRPr>
          </a:p>
        </p:txBody>
      </p:sp>
    </p:spTree>
    <p:extLst>
      <p:ext uri="{BB962C8B-B14F-4D97-AF65-F5344CB8AC3E}">
        <p14:creationId xmlns:p14="http://schemas.microsoft.com/office/powerpoint/2010/main" val="21105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9CEF3-5F3A-E9D1-102F-E462B2B4DEAF}"/>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04D4297B-A135-20C1-AB45-1CC0373E33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B9F25A-616F-A39E-6B63-B23F6D0D838B}"/>
              </a:ext>
            </a:extLst>
          </p:cNvPr>
          <p:cNvSpPr txBox="1"/>
          <p:nvPr/>
        </p:nvSpPr>
        <p:spPr>
          <a:xfrm>
            <a:off x="5638800" y="3238500"/>
            <a:ext cx="7010400" cy="1446550"/>
          </a:xfrm>
          <a:prstGeom prst="rect">
            <a:avLst/>
          </a:prstGeom>
          <a:noFill/>
        </p:spPr>
        <p:txBody>
          <a:bodyPr wrap="square" rtlCol="0">
            <a:spAutoFit/>
          </a:bodyPr>
          <a:lstStyle/>
          <a:p>
            <a:pPr algn="ctr"/>
            <a:r>
              <a:rPr lang="en-US" sz="8800" dirty="0" err="1">
                <a:solidFill>
                  <a:srgbClr val="7030A0"/>
                </a:solidFill>
                <a:latin typeface="Roboto Black" panose="02000000000000000000" pitchFamily="2" charset="0"/>
                <a:ea typeface="Roboto Black" panose="02000000000000000000" pitchFamily="2" charset="0"/>
              </a:rPr>
              <a:t>Luyện</a:t>
            </a:r>
            <a:r>
              <a:rPr lang="en-US" sz="8800" dirty="0">
                <a:solidFill>
                  <a:srgbClr val="7030A0"/>
                </a:solidFill>
                <a:latin typeface="Roboto Black" panose="02000000000000000000" pitchFamily="2" charset="0"/>
                <a:ea typeface="Roboto Black" panose="02000000000000000000" pitchFamily="2" charset="0"/>
              </a:rPr>
              <a:t> </a:t>
            </a:r>
            <a:r>
              <a:rPr lang="en-US" sz="8800" dirty="0" err="1">
                <a:solidFill>
                  <a:srgbClr val="7030A0"/>
                </a:solidFill>
                <a:latin typeface="Roboto Black" panose="02000000000000000000" pitchFamily="2" charset="0"/>
                <a:ea typeface="Roboto Black" panose="02000000000000000000" pitchFamily="2" charset="0"/>
              </a:rPr>
              <a:t>đọc</a:t>
            </a:r>
            <a:endParaRPr lang="en-US" sz="8800" dirty="0">
              <a:solidFill>
                <a:srgbClr val="7030A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61131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E832A-9644-A229-83AA-A49BC01BC94B}"/>
            </a:ext>
          </a:extLst>
        </p:cNvPr>
        <p:cNvGrpSpPr/>
        <p:nvPr/>
      </p:nvGrpSpPr>
      <p:grpSpPr>
        <a:xfrm>
          <a:off x="0" y="0"/>
          <a:ext cx="0" cy="0"/>
          <a:chOff x="0" y="0"/>
          <a:chExt cx="0" cy="0"/>
        </a:xfrm>
      </p:grpSpPr>
      <p:pic>
        <p:nvPicPr>
          <p:cNvPr id="2" name="Picture 4" descr="Tải về 99+ hình nền powerpoint chủ đề giáo dục thiết kế ...">
            <a:extLst>
              <a:ext uri="{FF2B5EF4-FFF2-40B4-BE49-F238E27FC236}">
                <a16:creationId xmlns:a16="http://schemas.microsoft.com/office/drawing/2014/main" id="{09D66DE5-ADE7-1EA9-5F7F-2B226008A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50"/>
          <a:stretch/>
        </p:blipFill>
        <p:spPr bwMode="auto">
          <a:xfrm>
            <a:off x="0" y="34089"/>
            <a:ext cx="18288000" cy="10252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4">
            <a:extLst>
              <a:ext uri="{FF2B5EF4-FFF2-40B4-BE49-F238E27FC236}">
                <a16:creationId xmlns:a16="http://schemas.microsoft.com/office/drawing/2014/main" id="{1C67119D-6F31-044B-C797-66919364C6EB}"/>
              </a:ext>
            </a:extLst>
          </p:cNvPr>
          <p:cNvSpPr txBox="1">
            <a:spLocks noChangeArrowheads="1"/>
          </p:cNvSpPr>
          <p:nvPr/>
        </p:nvSpPr>
        <p:spPr bwMode="auto">
          <a:xfrm>
            <a:off x="6375859" y="495300"/>
            <a:ext cx="5536282" cy="9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b="1" dirty="0" err="1">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Giải</a:t>
            </a:r>
            <a:r>
              <a:rPr lang="en-US" sz="5400" b="1" dirty="0">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nghĩa</a:t>
            </a:r>
            <a:r>
              <a:rPr lang="en-US" sz="5400" b="1" dirty="0">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từ</a:t>
            </a:r>
            <a:endParaRPr lang="en-US" sz="5400" dirty="0">
              <a:solidFill>
                <a:srgbClr val="0070C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D4786C9-D0CA-611D-4EA0-16527EF9F34E}"/>
              </a:ext>
            </a:extLst>
          </p:cNvPr>
          <p:cNvSpPr txBox="1"/>
          <p:nvPr/>
        </p:nvSpPr>
        <p:spPr>
          <a:xfrm>
            <a:off x="1028700" y="3707669"/>
            <a:ext cx="17068800" cy="1200329"/>
          </a:xfrm>
          <a:prstGeom prst="rect">
            <a:avLst/>
          </a:prstGeom>
          <a:noFill/>
        </p:spPr>
        <p:txBody>
          <a:bodyPr wrap="square">
            <a:spAutoFit/>
          </a:bodyPr>
          <a:lstStyle/>
          <a:p>
            <a:pPr algn="ctr"/>
            <a:r>
              <a:rPr lang="en-US" altLang="vi-VN" sz="3200" i="1" dirty="0">
                <a:solidFill>
                  <a:srgbClr val="FF0000"/>
                </a:solidFill>
                <a:latin typeface="UTM Avo" panose="02040603050506020204"/>
                <a:ea typeface="Tahoma" panose="020B0604030504040204" pitchFamily="34" charset="0"/>
                <a:cs typeface="Tahoma" panose="020B0604030504040204" pitchFamily="34" charset="0"/>
              </a:rPr>
              <a:t>-</a:t>
            </a:r>
            <a:r>
              <a:rPr lang="en-US" altLang="vi-VN" sz="3200" i="1" dirty="0">
                <a:solidFill>
                  <a:srgbClr val="0070C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nhật</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thực</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hiện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tượng</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xảy</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ra</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khi</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Mặt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Trăng</a:t>
            </a:r>
            <a:r>
              <a:rPr lang="en-US" altLang="vi-VN" sz="3600" i="1" dirty="0">
                <a:latin typeface="UTM Avo" panose="02040603050506020204"/>
                <a:ea typeface="Tahoma" panose="020B0604030504040204" pitchFamily="34" charset="0"/>
                <a:cs typeface="Tahoma" panose="020B0604030504040204" pitchFamily="34" charset="0"/>
              </a:rPr>
              <a:t> xen </a:t>
            </a:r>
            <a:r>
              <a:rPr lang="en-US" altLang="vi-VN" sz="3600" i="1" dirty="0" err="1">
                <a:latin typeface="UTM Avo" panose="02040603050506020204"/>
                <a:ea typeface="Tahoma" panose="020B0604030504040204" pitchFamily="34" charset="0"/>
                <a:cs typeface="Tahoma" panose="020B0604030504040204" pitchFamily="34" charset="0"/>
              </a:rPr>
              <a:t>vào</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giữa</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Trái</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Đất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và</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Mặt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Trời</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che</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khuất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toàn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bộ</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Mặt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Trời</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nhật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thực</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toàn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phần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hoặc</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một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phần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Mặt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Trời</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nhật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thực</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một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phần</a:t>
            </a:r>
            <a:r>
              <a:rPr lang="en-US" altLang="vi-VN" sz="3600" i="1" dirty="0">
                <a:latin typeface="UTM Avo" panose="02040603050506020204"/>
                <a:ea typeface="Tahoma" panose="020B0604030504040204" pitchFamily="34" charset="0"/>
                <a:cs typeface="Tahoma" panose="020B0604030504040204" pitchFamily="34" charset="0"/>
              </a:rPr>
              <a:t>)</a:t>
            </a:r>
            <a:endParaRPr lang="en-US" altLang="vi-VN" sz="3200" i="1" dirty="0">
              <a:latin typeface="UTM Avo" panose="02040603050506020204"/>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CD97BC25-958A-3864-6597-5EFF03DFDFF0}"/>
              </a:ext>
            </a:extLst>
          </p:cNvPr>
          <p:cNvSpPr txBox="1"/>
          <p:nvPr/>
        </p:nvSpPr>
        <p:spPr>
          <a:xfrm>
            <a:off x="914400" y="5332017"/>
            <a:ext cx="17297400" cy="646331"/>
          </a:xfrm>
          <a:prstGeom prst="rect">
            <a:avLst/>
          </a:prstGeom>
          <a:noFill/>
        </p:spPr>
        <p:txBody>
          <a:bodyPr wrap="square">
            <a:spAutoFit/>
          </a:bodyPr>
          <a:lstStyle/>
          <a:p>
            <a:pPr algn="ct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a:t>
            </a:r>
            <a:r>
              <a:rPr lang="en-US" altLang="vi-VN" sz="3600" i="1" dirty="0">
                <a:solidFill>
                  <a:srgbClr val="0070C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Giám</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đốc</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nghiên</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cứu</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chức</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vụ</a:t>
            </a:r>
            <a:r>
              <a:rPr lang="en-US" altLang="vi-VN" sz="3600" i="1" dirty="0">
                <a:latin typeface="UTM Avo" panose="02040603050506020204"/>
                <a:ea typeface="Tahoma" panose="020B0604030504040204" pitchFamily="34" charset="0"/>
                <a:cs typeface="Tahoma" panose="020B0604030504040204" pitchFamily="34" charset="0"/>
              </a:rPr>
              <a:t> khoa </a:t>
            </a:r>
            <a:r>
              <a:rPr lang="en-US" altLang="vi-VN" sz="3600" i="1" dirty="0" err="1">
                <a:latin typeface="UTM Avo" panose="02040603050506020204"/>
                <a:ea typeface="Tahoma" panose="020B0604030504040204" pitchFamily="34" charset="0"/>
                <a:cs typeface="Tahoma" panose="020B0604030504040204" pitchFamily="34" charset="0"/>
              </a:rPr>
              <a:t>học</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hàng</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đầu</a:t>
            </a:r>
            <a:r>
              <a:rPr lang="en-US" altLang="vi-VN" sz="3600" i="1" dirty="0">
                <a:latin typeface="UTM Avo" panose="02040603050506020204"/>
                <a:ea typeface="Tahoma" panose="020B0604030504040204" pitchFamily="34" charset="0"/>
                <a:cs typeface="Tahoma" panose="020B0604030504040204" pitchFamily="34" charset="0"/>
              </a:rPr>
              <a:t> ở </a:t>
            </a:r>
            <a:r>
              <a:rPr lang="en-US" altLang="vi-VN" sz="3600" i="1" dirty="0" err="1">
                <a:latin typeface="UTM Avo" panose="02040603050506020204"/>
                <a:ea typeface="Tahoma" panose="020B0604030504040204" pitchFamily="34" charset="0"/>
                <a:cs typeface="Tahoma" panose="020B0604030504040204" pitchFamily="34" charset="0"/>
              </a:rPr>
              <a:t>cơ</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quan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nghiên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cứu</a:t>
            </a:r>
            <a:r>
              <a:rPr lang="en-US" altLang="vi-VN" sz="3600" i="1" dirty="0">
                <a:latin typeface="UTM Avo" panose="02040603050506020204"/>
                <a:ea typeface="Tahoma" panose="020B0604030504040204" pitchFamily="34" charset="0"/>
                <a:cs typeface="Tahoma" panose="020B0604030504040204" pitchFamily="34" charset="0"/>
              </a:rPr>
              <a:t> khoa </a:t>
            </a:r>
            <a:r>
              <a:rPr lang="en-US" altLang="vi-VN" sz="3600" i="1" dirty="0" err="1">
                <a:latin typeface="UTM Avo" panose="02040603050506020204"/>
                <a:ea typeface="Tahoma" panose="020B0604030504040204" pitchFamily="34" charset="0"/>
                <a:cs typeface="Tahoma" panose="020B0604030504040204" pitchFamily="34" charset="0"/>
              </a:rPr>
              <a:t>học</a:t>
            </a:r>
            <a:r>
              <a:rPr lang="en-US" altLang="vi-VN" sz="3600" i="1" dirty="0">
                <a:latin typeface="UTM Avo" panose="02040603050506020204"/>
                <a:ea typeface="Tahoma" panose="020B0604030504040204" pitchFamily="34" charset="0"/>
                <a:cs typeface="Tahoma" panose="020B0604030504040204" pitchFamily="34" charset="0"/>
              </a:rPr>
              <a:t> ở </a:t>
            </a:r>
            <a:r>
              <a:rPr lang="en-US" altLang="vi-VN" sz="3600" i="1" dirty="0" err="1">
                <a:latin typeface="UTM Avo" panose="02040603050506020204"/>
                <a:ea typeface="Tahoma" panose="020B0604030504040204" pitchFamily="34" charset="0"/>
                <a:cs typeface="Tahoma" panose="020B0604030504040204" pitchFamily="34" charset="0"/>
              </a:rPr>
              <a:t>Pháp</a:t>
            </a:r>
            <a:endParaRPr lang="en-US" altLang="vi-VN" sz="3600" i="1" dirty="0">
              <a:latin typeface="UTM Avo" panose="02040603050506020204"/>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B0F84E18-49B1-A1EE-C834-AAEB824438A1}"/>
              </a:ext>
            </a:extLst>
          </p:cNvPr>
          <p:cNvSpPr txBox="1"/>
          <p:nvPr/>
        </p:nvSpPr>
        <p:spPr>
          <a:xfrm>
            <a:off x="495300" y="6538003"/>
            <a:ext cx="17297400" cy="1200329"/>
          </a:xfrm>
          <a:prstGeom prst="rect">
            <a:avLst/>
          </a:prstGeom>
          <a:noFill/>
        </p:spPr>
        <p:txBody>
          <a:bodyPr wrap="square">
            <a:spAutoFit/>
          </a:bodyPr>
          <a:lstStyle/>
          <a:p>
            <a:pPr algn="ct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a:t>
            </a:r>
            <a:r>
              <a:rPr lang="en-US" altLang="vi-VN" sz="3600" i="1" dirty="0">
                <a:solidFill>
                  <a:srgbClr val="0070C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Đài</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Thiên</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văn</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Phủ</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Liễn</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đài</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thiên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văn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được</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thành</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lập</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năm</a:t>
            </a:r>
            <a:r>
              <a:rPr lang="en-US" altLang="vi-VN" sz="3600" i="1" dirty="0">
                <a:latin typeface="UTM Avo" panose="02040603050506020204"/>
                <a:ea typeface="Tahoma" panose="020B0604030504040204" pitchFamily="34" charset="0"/>
                <a:cs typeface="Tahoma" panose="020B0604030504040204" pitchFamily="34" charset="0"/>
              </a:rPr>
              <a:t> 1902, </a:t>
            </a:r>
            <a:r>
              <a:rPr lang="en-US" altLang="vi-VN" sz="3600" i="1" dirty="0" err="1">
                <a:latin typeface="UTM Avo" panose="02040603050506020204"/>
                <a:ea typeface="Tahoma" panose="020B0604030504040204" pitchFamily="34" charset="0"/>
                <a:cs typeface="Tahoma" panose="020B0604030504040204" pitchFamily="34" charset="0"/>
              </a:rPr>
              <a:t>đặt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trên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núi</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Phủ</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Liễn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thuộc</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quận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Kiến</a:t>
            </a:r>
            <a:r>
              <a:rPr lang="en-US" altLang="vi-VN" sz="3600" i="1" dirty="0">
                <a:latin typeface="UTM Avo" panose="02040603050506020204"/>
                <a:ea typeface="Tahoma" panose="020B0604030504040204" pitchFamily="34" charset="0"/>
                <a:cs typeface="Tahoma" panose="020B0604030504040204" pitchFamily="34" charset="0"/>
              </a:rPr>
              <a:t> An, </a:t>
            </a:r>
            <a:r>
              <a:rPr lang="en-US" altLang="vi-VN" sz="3600" i="1" dirty="0" err="1">
                <a:latin typeface="UTM Avo" panose="02040603050506020204"/>
                <a:ea typeface="Tahoma" panose="020B0604030504040204" pitchFamily="34" charset="0"/>
                <a:cs typeface="Tahoma" panose="020B0604030504040204" pitchFamily="34" charset="0"/>
              </a:rPr>
              <a:t>Hải</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Phòng</a:t>
            </a:r>
            <a:endParaRPr lang="en-US" altLang="vi-VN" sz="3600" i="1" dirty="0">
              <a:latin typeface="UTM Avo" panose="02040603050506020204"/>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5F272731-6283-66D4-B41E-CAB0AD5C971A}"/>
              </a:ext>
            </a:extLst>
          </p:cNvPr>
          <p:cNvSpPr txBox="1"/>
          <p:nvPr/>
        </p:nvSpPr>
        <p:spPr>
          <a:xfrm>
            <a:off x="838200" y="8040340"/>
            <a:ext cx="13030200" cy="646331"/>
          </a:xfrm>
          <a:prstGeom prst="rect">
            <a:avLst/>
          </a:prstGeom>
          <a:noFill/>
        </p:spPr>
        <p:txBody>
          <a:bodyPr wrap="square">
            <a:spAutoFit/>
          </a:bodyPr>
          <a:lstStyle/>
          <a:p>
            <a:pPr algn="ct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a:t>
            </a:r>
            <a:r>
              <a:rPr lang="en-US" altLang="vi-VN" sz="3600" i="1" dirty="0">
                <a:solidFill>
                  <a:srgbClr val="0070C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cơ</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solidFill>
                  <a:srgbClr val="FF0000"/>
                </a:solidFill>
                <a:latin typeface="UTM Avo" panose="02040603050506020204"/>
                <a:ea typeface="Tahoma" panose="020B0604030504040204" pitchFamily="34" charset="0"/>
                <a:cs typeface="Tahoma" panose="020B0604030504040204" pitchFamily="34" charset="0"/>
              </a:rPr>
              <a:t>duyên</a:t>
            </a:r>
            <a:r>
              <a:rPr lang="en-US" altLang="vi-VN" sz="3600" i="1" dirty="0">
                <a:solidFill>
                  <a:srgbClr val="FF0000"/>
                </a:solidFill>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nguyên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nhân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tốt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đẹp</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dẫn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đến</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một</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việc</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nghĩa</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trong</a:t>
            </a:r>
            <a:r>
              <a:rPr lang="en-US" altLang="vi-VN" sz="3600" i="1" dirty="0">
                <a:latin typeface="UTM Avo" panose="02040603050506020204"/>
                <a:ea typeface="Tahoma" panose="020B0604030504040204" pitchFamily="34" charset="0"/>
                <a:cs typeface="Tahoma" panose="020B0604030504040204" pitchFamily="34" charset="0"/>
              </a:rPr>
              <a:t> </a:t>
            </a:r>
            <a:r>
              <a:rPr lang="en-US" altLang="vi-VN" sz="3600" i="1" dirty="0" err="1">
                <a:latin typeface="UTM Avo" panose="02040603050506020204"/>
                <a:ea typeface="Tahoma" panose="020B0604030504040204" pitchFamily="34" charset="0"/>
                <a:cs typeface="Tahoma" panose="020B0604030504040204" pitchFamily="34" charset="0"/>
              </a:rPr>
              <a:t>bài</a:t>
            </a:r>
            <a:r>
              <a:rPr lang="en-US" altLang="vi-VN" sz="3600" i="1" dirty="0">
                <a:latin typeface="UTM Avo" panose="02040603050506020204"/>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943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683</Words>
  <Application>Microsoft Office PowerPoint</Application>
  <PresentationFormat>Custom</PresentationFormat>
  <Paragraphs>42</Paragraphs>
  <Slides>20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Italic</vt:lpstr>
      <vt:lpstr>Arial</vt:lpstr>
      <vt:lpstr>Calibri</vt:lpstr>
      <vt:lpstr>UTM Azuki</vt:lpstr>
      <vt:lpstr>UTM LinotypeZapfino KT</vt:lpstr>
      <vt:lpstr>Times New Roman</vt:lpstr>
      <vt:lpstr>UTM Avo</vt:lpstr>
      <vt:lpstr>Roboto Black</vt:lpstr>
      <vt:lpstr>Tahoma</vt:lpstr>
      <vt:lpstr>UTM Bienvenue</vt:lpstr>
      <vt:lpstr>UTM Showcard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TRÒ CHƠI: DÁN TRĂNG</dc:title>
  <cp:lastModifiedBy>WIN 10</cp:lastModifiedBy>
  <cp:revision>9</cp:revision>
  <dcterms:created xsi:type="dcterms:W3CDTF">2006-08-16T00:00:00Z</dcterms:created>
  <dcterms:modified xsi:type="dcterms:W3CDTF">2025-02-11T00:38:02Z</dcterms:modified>
  <dc:identifier>DAGaSNGyfh4</dc:identifier>
</cp:coreProperties>
</file>