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5" r:id="rId5"/>
    <p:sldId id="269" r:id="rId6"/>
    <p:sldId id="268" r:id="rId7"/>
    <p:sldId id="260" r:id="rId8"/>
    <p:sldId id="261" r:id="rId9"/>
    <p:sldId id="284" r:id="rId10"/>
    <p:sldId id="288" r:id="rId11"/>
    <p:sldId id="271" r:id="rId12"/>
    <p:sldId id="272" r:id="rId13"/>
    <p:sldId id="289" r:id="rId14"/>
    <p:sldId id="279" r:id="rId15"/>
    <p:sldId id="290" r:id="rId16"/>
    <p:sldId id="291" r:id="rId17"/>
    <p:sldId id="292" r:id="rId18"/>
    <p:sldId id="281" r:id="rId19"/>
    <p:sldId id="282"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500"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25/03/2025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25/03/2025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25/03/2025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25/03/2025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25/03/2025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25/03/2025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25/03/2025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25/03/2025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12"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383553" y="1536469"/>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5306" y="4398884"/>
            <a:ext cx="2380622" cy="2219041"/>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C81C7A-D5EA-81A3-FC97-685232604044}"/>
              </a:ext>
            </a:extLst>
          </p:cNvPr>
          <p:cNvSpPr/>
          <p:nvPr/>
        </p:nvSpPr>
        <p:spPr>
          <a:xfrm>
            <a:off x="1733108" y="4614531"/>
            <a:ext cx="9356650" cy="1531088"/>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mbria" panose="02040503050406030204" pitchFamily="18" charset="0"/>
                <a:ea typeface="Cambria" panose="02040503050406030204" pitchFamily="18" charset="0"/>
              </a:rPr>
              <a:t>Tổng tỉ số phần trăm là: 25% + 25% + 10% + 35% = 95%</a:t>
            </a:r>
          </a:p>
          <a:p>
            <a:pPr lvl="0" algn="just"/>
            <a:r>
              <a:rPr lang="vi-VN" sz="2800" dirty="0">
                <a:solidFill>
                  <a:prstClr val="black"/>
                </a:solidFill>
                <a:latin typeface="Cambria" panose="02040503050406030204" pitchFamily="18" charset="0"/>
                <a:ea typeface="Cambria" panose="02040503050406030204" pitchFamily="18" charset="0"/>
              </a:rPr>
              <a:t>Lỗi sai trong biểu đồ ở hình 2 là tổng các tỉ số phần trăm nhỏ hơn 100%.</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F5F49F4-796C-3EB5-7CA4-0C4137310141}"/>
              </a:ext>
            </a:extLst>
          </p:cNvPr>
          <p:cNvPicPr>
            <a:picLocks noChangeAspect="1"/>
          </p:cNvPicPr>
          <p:nvPr/>
        </p:nvPicPr>
        <p:blipFill>
          <a:blip r:embed="rId2"/>
          <a:stretch>
            <a:fillRect/>
          </a:stretch>
        </p:blipFill>
        <p:spPr>
          <a:xfrm>
            <a:off x="4359349" y="583639"/>
            <a:ext cx="3249907" cy="3563943"/>
          </a:xfrm>
          <a:prstGeom prst="rect">
            <a:avLst/>
          </a:prstGeom>
        </p:spPr>
      </p:pic>
    </p:spTree>
    <p:extLst>
      <p:ext uri="{BB962C8B-B14F-4D97-AF65-F5344CB8AC3E}">
        <p14:creationId xmlns:p14="http://schemas.microsoft.com/office/powerpoint/2010/main" val="2190037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4</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Biểu đồ sau cho biết các khoản chi tiêu hàng tháng của một người.</a:t>
            </a:r>
            <a:endParaRPr lang="en-US" sz="32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9F7CE1C0-0A43-23C0-0C99-5ED1532A1E1B}"/>
              </a:ext>
            </a:extLst>
          </p:cNvPr>
          <p:cNvPicPr>
            <a:picLocks noChangeAspect="1"/>
          </p:cNvPicPr>
          <p:nvPr/>
        </p:nvPicPr>
        <p:blipFill>
          <a:blip r:embed="rId2"/>
          <a:stretch>
            <a:fillRect/>
          </a:stretch>
        </p:blipFill>
        <p:spPr>
          <a:xfrm>
            <a:off x="4348716" y="1235149"/>
            <a:ext cx="3048000" cy="3048000"/>
          </a:xfrm>
          <a:prstGeom prst="rect">
            <a:avLst/>
          </a:prstGeom>
        </p:spPr>
      </p:pic>
      <p:sp>
        <p:nvSpPr>
          <p:cNvPr id="6" name="TextBox 5">
            <a:extLst>
              <a:ext uri="{FF2B5EF4-FFF2-40B4-BE49-F238E27FC236}">
                <a16:creationId xmlns:a16="http://schemas.microsoft.com/office/drawing/2014/main" id="{7DA67C3F-28D2-D902-529A-FFDBB5D81715}"/>
              </a:ext>
            </a:extLst>
          </p:cNvPr>
          <p:cNvSpPr txBox="1"/>
          <p:nvPr/>
        </p:nvSpPr>
        <p:spPr>
          <a:xfrm>
            <a:off x="893135" y="4146699"/>
            <a:ext cx="10664456" cy="2246769"/>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Quan sát biểu đồ trên, trả lời các câu hỏi:</a:t>
            </a:r>
          </a:p>
          <a:p>
            <a:pPr algn="just"/>
            <a:r>
              <a:rPr lang="vi-VN" sz="2800" dirty="0">
                <a:latin typeface="Cambria" panose="02040503050406030204" pitchFamily="18" charset="0"/>
                <a:ea typeface="Cambria" panose="02040503050406030204" pitchFamily="18" charset="0"/>
              </a:rPr>
              <a:t>a) Số tiền dành cho việc ăn uống chiếm bao nhiêu phần trăm?</a:t>
            </a:r>
          </a:p>
          <a:p>
            <a:pPr algn="just"/>
            <a:r>
              <a:rPr lang="vi-VN" sz="2800" dirty="0">
                <a:latin typeface="Cambria" panose="02040503050406030204" pitchFamily="18" charset="0"/>
                <a:ea typeface="Cambria" panose="02040503050406030204" pitchFamily="18" charset="0"/>
              </a:rPr>
              <a:t>b) Số tiền dành cho việc mua sắm chiếm bao nhiêu phần trăm?</a:t>
            </a:r>
          </a:p>
          <a:p>
            <a:pPr algn="just"/>
            <a:r>
              <a:rPr lang="vi-VN" sz="2800" dirty="0">
                <a:latin typeface="Cambria" panose="02040503050406030204" pitchFamily="18" charset="0"/>
                <a:ea typeface="Cambria" panose="02040503050406030204" pitchFamily="18" charset="0"/>
              </a:rPr>
              <a:t>c) Nếu lương của người đó là 6 triệu đồng thì số tiền dành cho mua sắm là bao nhiêu? Số tiền để tiết kiệm là bao nhiêu?</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F3CF271-63B8-A7F9-E5C2-E53737320A3E}"/>
              </a:ext>
            </a:extLst>
          </p:cNvPr>
          <p:cNvSpPr/>
          <p:nvPr/>
        </p:nvSpPr>
        <p:spPr>
          <a:xfrm>
            <a:off x="1520456" y="3965944"/>
            <a:ext cx="9239693" cy="765543"/>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tiền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ăn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uống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chiếm</a:t>
            </a:r>
            <a:r>
              <a:rPr lang="en-US" sz="3200" dirty="0">
                <a:latin typeface="Cambria" panose="02040503050406030204" pitchFamily="18" charset="0"/>
                <a:ea typeface="Cambria" panose="02040503050406030204" pitchFamily="18" charset="0"/>
              </a:rPr>
              <a:t> 25%.</a:t>
            </a:r>
          </a:p>
        </p:txBody>
      </p:sp>
      <p:pic>
        <p:nvPicPr>
          <p:cNvPr id="2" name="Picture 1">
            <a:extLst>
              <a:ext uri="{FF2B5EF4-FFF2-40B4-BE49-F238E27FC236}">
                <a16:creationId xmlns:a16="http://schemas.microsoft.com/office/drawing/2014/main" id="{E665B841-8F8A-4D3D-38CC-364C2601B58A}"/>
              </a:ext>
            </a:extLst>
          </p:cNvPr>
          <p:cNvPicPr>
            <a:picLocks noChangeAspect="1"/>
          </p:cNvPicPr>
          <p:nvPr/>
        </p:nvPicPr>
        <p:blipFill>
          <a:blip r:embed="rId2"/>
          <a:stretch>
            <a:fillRect/>
          </a:stretch>
        </p:blipFill>
        <p:spPr>
          <a:xfrm>
            <a:off x="4125432" y="873642"/>
            <a:ext cx="3048000" cy="3048000"/>
          </a:xfrm>
          <a:prstGeom prst="rect">
            <a:avLst/>
          </a:prstGeom>
        </p:spPr>
      </p:pic>
      <p:sp>
        <p:nvSpPr>
          <p:cNvPr id="3" name="Rectangle: Rounded Corners 2">
            <a:extLst>
              <a:ext uri="{FF2B5EF4-FFF2-40B4-BE49-F238E27FC236}">
                <a16:creationId xmlns:a16="http://schemas.microsoft.com/office/drawing/2014/main" id="{F5BE6BB4-3244-CB01-380D-115327600D23}"/>
              </a:ext>
            </a:extLst>
          </p:cNvPr>
          <p:cNvSpPr/>
          <p:nvPr/>
        </p:nvSpPr>
        <p:spPr>
          <a:xfrm>
            <a:off x="1573619" y="5029200"/>
            <a:ext cx="9239693" cy="1690577"/>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tiền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mua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sắm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chiếm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a:t>
            </a:r>
          </a:p>
          <a:p>
            <a:pPr algn="ctr"/>
            <a:r>
              <a:rPr lang="en-US" sz="3200" dirty="0">
                <a:latin typeface="Cambria" panose="02040503050406030204" pitchFamily="18" charset="0"/>
                <a:ea typeface="Cambria" panose="02040503050406030204" pitchFamily="18" charset="0"/>
              </a:rPr>
              <a:t>100% – 15% – 18% – 30% – 25% = 12%</a:t>
            </a: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65B841-8F8A-4D3D-38CC-364C2601B58A}"/>
              </a:ext>
            </a:extLst>
          </p:cNvPr>
          <p:cNvPicPr>
            <a:picLocks noChangeAspect="1"/>
          </p:cNvPicPr>
          <p:nvPr/>
        </p:nvPicPr>
        <p:blipFill>
          <a:blip r:embed="rId2"/>
          <a:stretch>
            <a:fillRect/>
          </a:stretch>
        </p:blipFill>
        <p:spPr>
          <a:xfrm>
            <a:off x="4167962" y="586563"/>
            <a:ext cx="3048000" cy="3048000"/>
          </a:xfrm>
          <a:prstGeom prst="rect">
            <a:avLst/>
          </a:prstGeom>
        </p:spPr>
      </p:pic>
      <p:sp>
        <p:nvSpPr>
          <p:cNvPr id="3" name="Rectangle: Rounded Corners 2">
            <a:extLst>
              <a:ext uri="{FF2B5EF4-FFF2-40B4-BE49-F238E27FC236}">
                <a16:creationId xmlns:a16="http://schemas.microsoft.com/office/drawing/2014/main" id="{F5BE6BB4-3244-CB01-380D-115327600D23}"/>
              </a:ext>
            </a:extLst>
          </p:cNvPr>
          <p:cNvSpPr/>
          <p:nvPr/>
        </p:nvSpPr>
        <p:spPr>
          <a:xfrm>
            <a:off x="1573619" y="3710764"/>
            <a:ext cx="9239693" cy="300901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dirty="0">
                <a:solidFill>
                  <a:prstClr val="black"/>
                </a:solidFill>
                <a:latin typeface="Cambria" panose="02040503050406030204" pitchFamily="18" charset="0"/>
                <a:ea typeface="Cambria" panose="02040503050406030204" pitchFamily="18" charset="0"/>
              </a:rPr>
              <a:t>c) Nếu lương của người đó là 6 triệu đồng thì số tiền dành cho mua sắm là:</a:t>
            </a:r>
          </a:p>
          <a:p>
            <a:pPr lvl="0" algn="ctr"/>
            <a:r>
              <a:rPr lang="vi-VN" sz="3200" dirty="0">
                <a:solidFill>
                  <a:prstClr val="black"/>
                </a:solidFill>
                <a:latin typeface="Cambria" panose="02040503050406030204" pitchFamily="18" charset="0"/>
                <a:ea typeface="Cambria" panose="02040503050406030204" pitchFamily="18" charset="0"/>
              </a:rPr>
              <a:t>6 000 000 × 12 : 100 = 720 000 (đồng)</a:t>
            </a:r>
          </a:p>
          <a:p>
            <a:pPr lvl="0" algn="ctr"/>
            <a:r>
              <a:rPr lang="vi-VN" sz="3200" dirty="0">
                <a:solidFill>
                  <a:prstClr val="black"/>
                </a:solidFill>
                <a:latin typeface="Cambria" panose="02040503050406030204" pitchFamily="18" charset="0"/>
                <a:ea typeface="Cambria" panose="02040503050406030204" pitchFamily="18" charset="0"/>
              </a:rPr>
              <a:t>Số tiền để tiết kiệm là:</a:t>
            </a:r>
          </a:p>
          <a:p>
            <a:pPr lvl="0" algn="ctr"/>
            <a:r>
              <a:rPr lang="vi-VN" sz="3200" dirty="0">
                <a:solidFill>
                  <a:prstClr val="black"/>
                </a:solidFill>
                <a:latin typeface="Cambria" panose="02040503050406030204" pitchFamily="18" charset="0"/>
                <a:ea typeface="Cambria" panose="02040503050406030204" pitchFamily="18" charset="0"/>
              </a:rPr>
              <a:t>6 000 000 × 18 : 100 = 1 080 000 (đồng)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71380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723014" y="627321"/>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3" name="TextBox 2">
            <a:extLst>
              <a:ext uri="{FF2B5EF4-FFF2-40B4-BE49-F238E27FC236}">
                <a16:creationId xmlns:a16="http://schemas.microsoft.com/office/drawing/2014/main" id="{44CB2BF3-1E45-F2EB-FB1B-F1F0722A7A61}"/>
              </a:ext>
            </a:extLst>
          </p:cNvPr>
          <p:cNvSpPr txBox="1"/>
          <p:nvPr/>
        </p:nvSpPr>
        <p:spPr>
          <a:xfrm>
            <a:off x="1382234" y="489098"/>
            <a:ext cx="9824484" cy="1569660"/>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Biểu đồ sau biểu diễn kết quả bán từng loại sản phẩm so với tổng số sản phẩm đã bán của một cửa hàng trong một tháng (tính theo tỉ số phần trăm).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C04E47CF-494E-3215-E8E1-47CD38F6B08C}"/>
              </a:ext>
            </a:extLst>
          </p:cNvPr>
          <p:cNvPicPr>
            <a:picLocks noChangeAspect="1"/>
          </p:cNvPicPr>
          <p:nvPr/>
        </p:nvPicPr>
        <p:blipFill>
          <a:blip r:embed="rId2"/>
          <a:stretch>
            <a:fillRect/>
          </a:stretch>
        </p:blipFill>
        <p:spPr>
          <a:xfrm>
            <a:off x="3869585" y="2107020"/>
            <a:ext cx="2637327" cy="2496878"/>
          </a:xfrm>
          <a:prstGeom prst="rect">
            <a:avLst/>
          </a:prstGeom>
        </p:spPr>
      </p:pic>
      <p:pic>
        <p:nvPicPr>
          <p:cNvPr id="9" name="Picture 8">
            <a:extLst>
              <a:ext uri="{FF2B5EF4-FFF2-40B4-BE49-F238E27FC236}">
                <a16:creationId xmlns:a16="http://schemas.microsoft.com/office/drawing/2014/main" id="{449ACB84-0E47-92FB-6B90-82334ADEEED9}"/>
              </a:ext>
            </a:extLst>
          </p:cNvPr>
          <p:cNvPicPr>
            <a:picLocks noChangeAspect="1"/>
          </p:cNvPicPr>
          <p:nvPr/>
        </p:nvPicPr>
        <p:blipFill>
          <a:blip r:embed="rId3"/>
          <a:stretch>
            <a:fillRect/>
          </a:stretch>
        </p:blipFill>
        <p:spPr>
          <a:xfrm>
            <a:off x="8579367" y="1685814"/>
            <a:ext cx="3028950" cy="2295525"/>
          </a:xfrm>
          <a:prstGeom prst="rect">
            <a:avLst/>
          </a:prstGeom>
        </p:spPr>
      </p:pic>
      <p:sp>
        <p:nvSpPr>
          <p:cNvPr id="10" name="TextBox 9">
            <a:extLst>
              <a:ext uri="{FF2B5EF4-FFF2-40B4-BE49-F238E27FC236}">
                <a16:creationId xmlns:a16="http://schemas.microsoft.com/office/drawing/2014/main" id="{667FA752-712D-8D6D-7DAF-BFF33AC82F22}"/>
              </a:ext>
            </a:extLst>
          </p:cNvPr>
          <p:cNvSpPr txBox="1"/>
          <p:nvPr/>
        </p:nvSpPr>
        <p:spPr>
          <a:xfrm>
            <a:off x="871870" y="4699591"/>
            <a:ext cx="10706986" cy="1384995"/>
          </a:xfrm>
          <a:prstGeom prst="rect">
            <a:avLst/>
          </a:prstGeom>
          <a:noFill/>
        </p:spPr>
        <p:txBody>
          <a:bodyPr wrap="square" rtlCol="0">
            <a:spAutoFit/>
          </a:bodyPr>
          <a:lstStyle/>
          <a:p>
            <a:pPr algn="just"/>
            <a:r>
              <a:rPr lang="en-US" sz="2800" b="0" i="0" dirty="0">
                <a:solidFill>
                  <a:srgbClr val="000000"/>
                </a:solidFill>
                <a:effectLst/>
                <a:latin typeface="Cambria" panose="02040503050406030204" pitchFamily="18" charset="0"/>
                <a:ea typeface="Cambria" panose="02040503050406030204" pitchFamily="18" charset="0"/>
              </a:rPr>
              <a:t>Quan </a:t>
            </a:r>
            <a:r>
              <a:rPr lang="en-US" sz="2800" b="0" i="0" dirty="0" err="1">
                <a:solidFill>
                  <a:srgbClr val="000000"/>
                </a:solidFill>
                <a:effectLst/>
                <a:latin typeface="Cambria" panose="02040503050406030204" pitchFamily="18" charset="0"/>
                <a:ea typeface="Cambria" panose="02040503050406030204" pitchFamily="18" charset="0"/>
              </a:rPr>
              <a:t>sát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biểu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đồ</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thực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nhiệm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vụ</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sau</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a) Hoàn </a:t>
            </a:r>
            <a:r>
              <a:rPr lang="en-US" sz="2800" b="0" i="0" dirty="0" err="1">
                <a:solidFill>
                  <a:srgbClr val="000000"/>
                </a:solidFill>
                <a:effectLst/>
                <a:latin typeface="Cambria" panose="02040503050406030204" pitchFamily="18" charset="0"/>
                <a:ea typeface="Cambria" panose="02040503050406030204" pitchFamily="18" charset="0"/>
              </a:rPr>
              <a:t>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liệu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biểu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đồ</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b) </a:t>
            </a:r>
            <a:r>
              <a:rPr lang="en-US" sz="2800" b="0" i="0" dirty="0" err="1">
                <a:solidFill>
                  <a:srgbClr val="000000"/>
                </a:solidFill>
                <a:effectLst/>
                <a:latin typeface="Cambria" panose="02040503050406030204" pitchFamily="18" charset="0"/>
                <a:ea typeface="Cambria" panose="02040503050406030204" pitchFamily="18" charset="0"/>
              </a:rPr>
              <a:t>Đặt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trả</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lời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câu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hỏi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liên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quan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thông</a:t>
            </a:r>
            <a:r>
              <a:rPr lang="en-US" sz="2800" b="0" i="0" dirty="0">
                <a:solidFill>
                  <a:srgbClr val="000000"/>
                </a:solidFill>
                <a:effectLst/>
                <a:latin typeface="Cambria" panose="02040503050406030204" pitchFamily="18" charset="0"/>
                <a:ea typeface="Cambria" panose="02040503050406030204" pitchFamily="18" charset="0"/>
              </a:rPr>
              <a:t> tin </a:t>
            </a:r>
            <a:r>
              <a:rPr lang="en-US" sz="2800" b="0" i="0" dirty="0" err="1">
                <a:solidFill>
                  <a:srgbClr val="000000"/>
                </a:solidFill>
                <a:effectLst/>
                <a:latin typeface="Cambria" panose="02040503050406030204" pitchFamily="18" charset="0"/>
                <a:ea typeface="Cambria" panose="02040503050406030204" pitchFamily="18" charset="0"/>
              </a:rPr>
              <a:t>trên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biểu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đồ</a:t>
            </a:r>
            <a:r>
              <a:rPr lang="en-US" sz="28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4194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5BE6BB4-3244-CB01-380D-115327600D23}"/>
              </a:ext>
            </a:extLst>
          </p:cNvPr>
          <p:cNvSpPr/>
          <p:nvPr/>
        </p:nvSpPr>
        <p:spPr>
          <a:xfrm>
            <a:off x="786809" y="3487481"/>
            <a:ext cx="10600661" cy="300901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latin typeface="Cambria" panose="02040503050406030204" pitchFamily="18" charset="0"/>
                <a:ea typeface="Cambria" panose="02040503050406030204" pitchFamily="18" charset="0"/>
              </a:rPr>
              <a:t>Câu hỏi:</a:t>
            </a:r>
          </a:p>
          <a:p>
            <a:pPr lvl="0" algn="just"/>
            <a:r>
              <a:rPr lang="vi-VN" sz="3200" dirty="0">
                <a:solidFill>
                  <a:prstClr val="black"/>
                </a:solidFill>
                <a:latin typeface="Cambria" panose="02040503050406030204" pitchFamily="18" charset="0"/>
                <a:ea typeface="Cambria" panose="02040503050406030204" pitchFamily="18" charset="0"/>
              </a:rPr>
              <a:t>- Số chiếc váy đã bán chiếm bao nhiêu phần trăm?</a:t>
            </a:r>
          </a:p>
          <a:p>
            <a:pPr lvl="0" algn="just"/>
            <a:r>
              <a:rPr lang="vi-VN" sz="3200" dirty="0">
                <a:solidFill>
                  <a:prstClr val="black"/>
                </a:solidFill>
                <a:latin typeface="Cambria" panose="02040503050406030204" pitchFamily="18" charset="0"/>
                <a:ea typeface="Cambria" panose="02040503050406030204" pitchFamily="18" charset="0"/>
              </a:rPr>
              <a:t>- Số chiếc mũ đã bán chiếm bao nhiêu phần trăm?</a:t>
            </a:r>
          </a:p>
          <a:p>
            <a:pPr lvl="0" algn="just"/>
            <a:r>
              <a:rPr lang="vi-VN" sz="3200" dirty="0">
                <a:solidFill>
                  <a:prstClr val="black"/>
                </a:solidFill>
                <a:latin typeface="Cambria" panose="02040503050406030204" pitchFamily="18" charset="0"/>
                <a:ea typeface="Cambria" panose="02040503050406030204" pitchFamily="18" charset="0"/>
              </a:rPr>
              <a:t>- Số chiếc áo khoác đã bán chiếm bao nhiêu phần trăm?</a:t>
            </a:r>
          </a:p>
          <a:p>
            <a:pPr lvl="0" algn="just"/>
            <a:r>
              <a:rPr lang="vi-VN" sz="3200" dirty="0">
                <a:solidFill>
                  <a:prstClr val="black"/>
                </a:solidFill>
                <a:latin typeface="Cambria" panose="02040503050406030204" pitchFamily="18" charset="0"/>
                <a:ea typeface="Cambria" panose="02040503050406030204" pitchFamily="18" charset="0"/>
              </a:rPr>
              <a:t>- Số chiếc áo sơ mi đã bán chiếm bao nhiêu phần trăm?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416E56AD-AB85-DAA7-5EDD-4E6022C2796F}"/>
              </a:ext>
            </a:extLst>
          </p:cNvPr>
          <p:cNvPicPr>
            <a:picLocks noChangeAspect="1"/>
          </p:cNvPicPr>
          <p:nvPr/>
        </p:nvPicPr>
        <p:blipFill>
          <a:blip r:embed="rId2"/>
          <a:stretch>
            <a:fillRect/>
          </a:stretch>
        </p:blipFill>
        <p:spPr>
          <a:xfrm>
            <a:off x="4507538" y="682257"/>
            <a:ext cx="2882090" cy="2728606"/>
          </a:xfrm>
          <a:prstGeom prst="rect">
            <a:avLst/>
          </a:prstGeom>
        </p:spPr>
      </p:pic>
      <p:sp>
        <p:nvSpPr>
          <p:cNvPr id="5" name="Rectangle: Rounded Corners 4">
            <a:extLst>
              <a:ext uri="{FF2B5EF4-FFF2-40B4-BE49-F238E27FC236}">
                <a16:creationId xmlns:a16="http://schemas.microsoft.com/office/drawing/2014/main" id="{736285B7-05C2-1233-6E51-B36F814EFA99}"/>
              </a:ext>
            </a:extLst>
          </p:cNvPr>
          <p:cNvSpPr/>
          <p:nvPr/>
        </p:nvSpPr>
        <p:spPr>
          <a:xfrm>
            <a:off x="5018567" y="1477926"/>
            <a:ext cx="871870"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25 %</a:t>
            </a:r>
          </a:p>
        </p:txBody>
      </p:sp>
      <p:sp>
        <p:nvSpPr>
          <p:cNvPr id="6" name="Rectangle: Rounded Corners 5">
            <a:extLst>
              <a:ext uri="{FF2B5EF4-FFF2-40B4-BE49-F238E27FC236}">
                <a16:creationId xmlns:a16="http://schemas.microsoft.com/office/drawing/2014/main" id="{7A0413C0-0EE7-006E-B7E3-796479DA3A7E}"/>
              </a:ext>
            </a:extLst>
          </p:cNvPr>
          <p:cNvSpPr/>
          <p:nvPr/>
        </p:nvSpPr>
        <p:spPr>
          <a:xfrm>
            <a:off x="6028660" y="1329070"/>
            <a:ext cx="797442" cy="26581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12 %</a:t>
            </a:r>
          </a:p>
        </p:txBody>
      </p:sp>
      <p:sp>
        <p:nvSpPr>
          <p:cNvPr id="7" name="Rectangle: Rounded Corners 6">
            <a:extLst>
              <a:ext uri="{FF2B5EF4-FFF2-40B4-BE49-F238E27FC236}">
                <a16:creationId xmlns:a16="http://schemas.microsoft.com/office/drawing/2014/main" id="{64954008-798D-717E-3335-36781019D8E1}"/>
              </a:ext>
            </a:extLst>
          </p:cNvPr>
          <p:cNvSpPr/>
          <p:nvPr/>
        </p:nvSpPr>
        <p:spPr>
          <a:xfrm>
            <a:off x="6400799" y="2073349"/>
            <a:ext cx="797442" cy="26581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25 %</a:t>
            </a:r>
          </a:p>
        </p:txBody>
      </p:sp>
      <p:sp>
        <p:nvSpPr>
          <p:cNvPr id="9" name="Rectangle: Rounded Corners 8">
            <a:extLst>
              <a:ext uri="{FF2B5EF4-FFF2-40B4-BE49-F238E27FC236}">
                <a16:creationId xmlns:a16="http://schemas.microsoft.com/office/drawing/2014/main" id="{60D1E6C1-E8DE-ED07-9BCE-9382BF3943F4}"/>
              </a:ext>
            </a:extLst>
          </p:cNvPr>
          <p:cNvSpPr/>
          <p:nvPr/>
        </p:nvSpPr>
        <p:spPr>
          <a:xfrm>
            <a:off x="9664994" y="4316819"/>
            <a:ext cx="1190847"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25 %</a:t>
            </a:r>
          </a:p>
        </p:txBody>
      </p:sp>
      <p:sp>
        <p:nvSpPr>
          <p:cNvPr id="10" name="Rectangle: Rounded Corners 9">
            <a:extLst>
              <a:ext uri="{FF2B5EF4-FFF2-40B4-BE49-F238E27FC236}">
                <a16:creationId xmlns:a16="http://schemas.microsoft.com/office/drawing/2014/main" id="{A7C9A660-9F0A-8C83-895E-00FA5914C626}"/>
              </a:ext>
            </a:extLst>
          </p:cNvPr>
          <p:cNvSpPr/>
          <p:nvPr/>
        </p:nvSpPr>
        <p:spPr>
          <a:xfrm>
            <a:off x="9654361" y="4774019"/>
            <a:ext cx="1190847"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12 %</a:t>
            </a:r>
          </a:p>
        </p:txBody>
      </p:sp>
      <p:sp>
        <p:nvSpPr>
          <p:cNvPr id="11" name="Rectangle: Rounded Corners 10">
            <a:extLst>
              <a:ext uri="{FF2B5EF4-FFF2-40B4-BE49-F238E27FC236}">
                <a16:creationId xmlns:a16="http://schemas.microsoft.com/office/drawing/2014/main" id="{0D28CF94-3BC6-F846-FFC4-DB6128DAD0F4}"/>
              </a:ext>
            </a:extLst>
          </p:cNvPr>
          <p:cNvSpPr/>
          <p:nvPr/>
        </p:nvSpPr>
        <p:spPr>
          <a:xfrm>
            <a:off x="10590026" y="5273749"/>
            <a:ext cx="1190847"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25 %</a:t>
            </a:r>
          </a:p>
        </p:txBody>
      </p:sp>
      <p:sp>
        <p:nvSpPr>
          <p:cNvPr id="12" name="Rectangle: Rounded Corners 11">
            <a:extLst>
              <a:ext uri="{FF2B5EF4-FFF2-40B4-BE49-F238E27FC236}">
                <a16:creationId xmlns:a16="http://schemas.microsoft.com/office/drawing/2014/main" id="{6519D4BB-A299-7358-6603-F81793CAFE3B}"/>
              </a:ext>
            </a:extLst>
          </p:cNvPr>
          <p:cNvSpPr/>
          <p:nvPr/>
        </p:nvSpPr>
        <p:spPr>
          <a:xfrm>
            <a:off x="10515598" y="5762846"/>
            <a:ext cx="1190847"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38 %</a:t>
            </a:r>
          </a:p>
        </p:txBody>
      </p:sp>
    </p:spTree>
    <p:extLst>
      <p:ext uri="{BB962C8B-B14F-4D97-AF65-F5344CB8AC3E}">
        <p14:creationId xmlns:p14="http://schemas.microsoft.com/office/powerpoint/2010/main" val="3925384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5BE6BB4-3244-CB01-380D-115327600D23}"/>
              </a:ext>
            </a:extLst>
          </p:cNvPr>
          <p:cNvSpPr/>
          <p:nvPr/>
        </p:nvSpPr>
        <p:spPr>
          <a:xfrm>
            <a:off x="786809" y="3487481"/>
            <a:ext cx="11015331" cy="236042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latin typeface="Cambria" panose="02040503050406030204" pitchFamily="18" charset="0"/>
                <a:ea typeface="Cambria" panose="02040503050406030204" pitchFamily="18" charset="0"/>
              </a:rPr>
              <a:t>Nếu tổng sản phẩm đã bán của cửa hàng trong 1 tháng là 1 000 chiếc thì số chiếc áo sơ mi đã bán là bao nhiêu?</a:t>
            </a:r>
            <a:endParaRPr lang="en-US" sz="3200" b="1" dirty="0">
              <a:solidFill>
                <a:prstClr val="black"/>
              </a:solidFill>
              <a:latin typeface="Cambria" panose="02040503050406030204" pitchFamily="18" charset="0"/>
              <a:ea typeface="Cambria" panose="02040503050406030204" pitchFamily="18" charset="0"/>
            </a:endParaRPr>
          </a:p>
          <a:p>
            <a:pPr lvl="0" algn="ctr"/>
            <a:r>
              <a:rPr lang="it-IT" sz="3200" dirty="0">
                <a:solidFill>
                  <a:prstClr val="black"/>
                </a:solidFill>
                <a:latin typeface="Cambria" panose="02040503050406030204" pitchFamily="18" charset="0"/>
                <a:ea typeface="Cambria" panose="02040503050406030204" pitchFamily="18" charset="0"/>
              </a:rPr>
              <a:t>1 000 × 38 : 100 = 380 (chiếc)</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16E56AD-AB85-DAA7-5EDD-4E6022C2796F}"/>
              </a:ext>
            </a:extLst>
          </p:cNvPr>
          <p:cNvPicPr>
            <a:picLocks noChangeAspect="1"/>
          </p:cNvPicPr>
          <p:nvPr/>
        </p:nvPicPr>
        <p:blipFill>
          <a:blip r:embed="rId2"/>
          <a:stretch>
            <a:fillRect/>
          </a:stretch>
        </p:blipFill>
        <p:spPr>
          <a:xfrm>
            <a:off x="4507538" y="682257"/>
            <a:ext cx="2882090" cy="2728606"/>
          </a:xfrm>
          <a:prstGeom prst="rect">
            <a:avLst/>
          </a:prstGeom>
        </p:spPr>
      </p:pic>
      <p:sp>
        <p:nvSpPr>
          <p:cNvPr id="5" name="Rectangle: Rounded Corners 4">
            <a:extLst>
              <a:ext uri="{FF2B5EF4-FFF2-40B4-BE49-F238E27FC236}">
                <a16:creationId xmlns:a16="http://schemas.microsoft.com/office/drawing/2014/main" id="{736285B7-05C2-1233-6E51-B36F814EFA99}"/>
              </a:ext>
            </a:extLst>
          </p:cNvPr>
          <p:cNvSpPr/>
          <p:nvPr/>
        </p:nvSpPr>
        <p:spPr>
          <a:xfrm>
            <a:off x="5018567" y="1477926"/>
            <a:ext cx="871870" cy="39340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25 %</a:t>
            </a:r>
          </a:p>
        </p:txBody>
      </p:sp>
      <p:sp>
        <p:nvSpPr>
          <p:cNvPr id="6" name="Rectangle: Rounded Corners 5">
            <a:extLst>
              <a:ext uri="{FF2B5EF4-FFF2-40B4-BE49-F238E27FC236}">
                <a16:creationId xmlns:a16="http://schemas.microsoft.com/office/drawing/2014/main" id="{7A0413C0-0EE7-006E-B7E3-796479DA3A7E}"/>
              </a:ext>
            </a:extLst>
          </p:cNvPr>
          <p:cNvSpPr/>
          <p:nvPr/>
        </p:nvSpPr>
        <p:spPr>
          <a:xfrm>
            <a:off x="6028660" y="1329070"/>
            <a:ext cx="797442" cy="26581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12 %</a:t>
            </a:r>
          </a:p>
        </p:txBody>
      </p:sp>
      <p:sp>
        <p:nvSpPr>
          <p:cNvPr id="7" name="Rectangle: Rounded Corners 6">
            <a:extLst>
              <a:ext uri="{FF2B5EF4-FFF2-40B4-BE49-F238E27FC236}">
                <a16:creationId xmlns:a16="http://schemas.microsoft.com/office/drawing/2014/main" id="{64954008-798D-717E-3335-36781019D8E1}"/>
              </a:ext>
            </a:extLst>
          </p:cNvPr>
          <p:cNvSpPr/>
          <p:nvPr/>
        </p:nvSpPr>
        <p:spPr>
          <a:xfrm>
            <a:off x="6400799" y="2073349"/>
            <a:ext cx="797442" cy="26581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25 %</a:t>
            </a:r>
          </a:p>
        </p:txBody>
      </p:sp>
    </p:spTree>
    <p:extLst>
      <p:ext uri="{BB962C8B-B14F-4D97-AF65-F5344CB8AC3E}">
        <p14:creationId xmlns:p14="http://schemas.microsoft.com/office/powerpoint/2010/main" val="53108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60023" y="707943"/>
            <a:ext cx="6034564" cy="2655890"/>
            <a:chOff x="5460023" y="707943"/>
            <a:chExt cx="6034564" cy="2655890"/>
          </a:xfrm>
        </p:grpSpPr>
        <p:sp>
          <p:nvSpPr>
            <p:cNvPr id="15" name="Rounded Rectangle 1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2554545"/>
            </a:xfrm>
            <a:prstGeom prst="rect">
              <a:avLst/>
            </a:prstGeom>
          </p:spPr>
          <p:txBody>
            <a:bodyPr wrap="square">
              <a:spAutoFit/>
            </a:bodyPr>
            <a:lstStyle/>
            <a:p>
              <a:pPr algn="just"/>
              <a:r>
                <a:rPr lang="vi-VN" sz="3200" b="1" i="1" dirty="0">
                  <a:latin typeface="Calibri" panose="020F0502020204030204" pitchFamily="34" charset="0"/>
                  <a:ea typeface="Calibri" panose="020F0502020204030204" pitchFamily="34" charset="0"/>
                  <a:cs typeface="Calibri" panose="020F0502020204030204" pitchFamily="34" charset="0"/>
                </a:rPr>
                <a:t>Câu 1: </a:t>
              </a:r>
              <a:r>
                <a:rPr lang="vi-VN" sz="3200" i="1" dirty="0">
                  <a:latin typeface="Calibri" panose="020F0502020204030204" pitchFamily="34" charset="0"/>
                  <a:ea typeface="Calibri" panose="020F0502020204030204" pitchFamily="34" charset="0"/>
                  <a:cs typeface="Calibri" panose="020F0502020204030204" pitchFamily="34" charset="0"/>
                </a:rPr>
                <a:t>Cho biểu đồ tỉ lệ thí sinh được trao huy chương các loại trong một cuộc thi. Hai loại huy chương nào có cùng tỉ lệ thí sinh được trao?</a:t>
              </a:r>
            </a:p>
          </p:txBody>
        </p:sp>
      </p:gr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633047" y="716676"/>
            <a:ext cx="4648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19" name="Rectangle 18"/>
            <p:cNvSpPr/>
            <p:nvPr/>
          </p:nvSpPr>
          <p:spPr>
            <a:xfrm>
              <a:off x="1775162" y="3759423"/>
              <a:ext cx="343867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bạc</a:t>
              </a: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bạc và huy chương đồng</a:t>
              </a: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21" name="Rectangle 20"/>
            <p:cNvSpPr/>
            <p:nvPr/>
          </p:nvSpPr>
          <p:spPr>
            <a:xfrm>
              <a:off x="1804344" y="5117849"/>
              <a:ext cx="3409496"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đồng</a:t>
              </a: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22" name="Rectangle 21"/>
            <p:cNvSpPr/>
            <p:nvPr/>
          </p:nvSpPr>
          <p:spPr>
            <a:xfrm>
              <a:off x="7758176" y="5118868"/>
              <a:ext cx="3346510"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có hai loại nào có cùng tỉ lệ.</a:t>
              </a: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72944" y="7351634"/>
            <a:ext cx="2380622" cy="221904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vi-VN" sz="4000" i="1" dirty="0">
                  <a:latin typeface="Calibri" panose="020F0502020204030204" pitchFamily="34" charset="0"/>
                  <a:ea typeface="Calibri" panose="020F0502020204030204" pitchFamily="34" charset="0"/>
                  <a:cs typeface="Calibri" panose="020F0502020204030204" pitchFamily="34" charset="0"/>
                </a:rPr>
                <a:t>Cho hình tròn biểu diễn dữ liệu đã được chia sẵn thành 10 hình quạt bằng nhau. 3 hình quạt ứng với bao nhiêu phần trăm?</a:t>
              </a: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10 %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0023" y="707943"/>
            <a:ext cx="6034564" cy="2655890"/>
            <a:chOff x="5460023" y="707943"/>
            <a:chExt cx="6034564" cy="2655890"/>
          </a:xfrm>
        </p:grpSpPr>
        <p:sp>
          <p:nvSpPr>
            <p:cNvPr id="5" name="Rounded Rectangle 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566509" y="995471"/>
              <a:ext cx="5821592" cy="2246769"/>
            </a:xfrm>
            <a:prstGeom prst="rect">
              <a:avLst/>
            </a:prstGeom>
          </p:spPr>
          <p:txBody>
            <a:bodyPr wrap="square">
              <a:spAutoFit/>
            </a:bodyPr>
            <a:lstStyle/>
            <a:p>
              <a:pPr algn="just"/>
              <a:r>
                <a:rPr lang="vi-VN" sz="2800" b="1" i="1" dirty="0">
                  <a:latin typeface="Calibri" panose="020F0502020204030204" pitchFamily="34" charset="0"/>
                  <a:ea typeface="Calibri" panose="020F0502020204030204" pitchFamily="34" charset="0"/>
                  <a:cs typeface="Calibri" panose="020F0502020204030204" pitchFamily="34" charset="0"/>
                </a:rPr>
                <a:t>Câu 3: </a:t>
              </a:r>
              <a:r>
                <a:rPr lang="vi-VN" sz="2800" i="1" dirty="0">
                  <a:latin typeface="Calibri" panose="020F0502020204030204" pitchFamily="34" charset="0"/>
                  <a:ea typeface="Calibri" panose="020F0502020204030204" pitchFamily="34" charset="0"/>
                  <a:cs typeface="Calibri" panose="020F0502020204030204" pitchFamily="34" charset="0"/>
                </a:rPr>
                <a:t>Biểu đồ bên cho biết tỉ lệ phần trăm học sinh tham gia các môn thể thao của khối 7:</a:t>
              </a:r>
            </a:p>
            <a:p>
              <a:pPr algn="just"/>
              <a:r>
                <a:rPr lang="vi-VN" sz="2800" i="1" dirty="0">
                  <a:latin typeface="Calibri" panose="020F0502020204030204" pitchFamily="34" charset="0"/>
                  <a:ea typeface="Calibri" panose="020F0502020204030204" pitchFamily="34" charset="0"/>
                  <a:cs typeface="Calibri" panose="020F0502020204030204" pitchFamily="34" charset="0"/>
                </a:rPr>
                <a:t>Số học sinh tham gia Cầu lông và Đá cầu chiếm bao nhiêu phần trăm?</a:t>
              </a:r>
            </a:p>
          </p:txBody>
        </p:sp>
      </p:gr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03568" y="690162"/>
            <a:ext cx="4185872" cy="2673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p:cNvGrpSpPr/>
          <p:nvPr/>
        </p:nvGrpSpPr>
        <p:grpSpPr>
          <a:xfrm>
            <a:off x="903568" y="3595600"/>
            <a:ext cx="4445208" cy="1281752"/>
            <a:chOff x="903568" y="3595600"/>
            <a:chExt cx="4445208" cy="1281752"/>
          </a:xfrm>
        </p:grpSpPr>
        <p:grpSp>
          <p:nvGrpSpPr>
            <p:cNvPr id="30" name="Group 29"/>
            <p:cNvGrpSpPr/>
            <p:nvPr/>
          </p:nvGrpSpPr>
          <p:grpSpPr>
            <a:xfrm>
              <a:off x="903568" y="3595600"/>
              <a:ext cx="4445208" cy="1281752"/>
              <a:chOff x="1074594" y="4210755"/>
              <a:chExt cx="3981445" cy="906230"/>
            </a:xfrm>
          </p:grpSpPr>
          <p:sp>
            <p:nvSpPr>
              <p:cNvPr id="32" name="Rounded Rectangle 31"/>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31" name="Rectangle 30"/>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34" name="Group 33"/>
          <p:cNvGrpSpPr/>
          <p:nvPr/>
        </p:nvGrpSpPr>
        <p:grpSpPr>
          <a:xfrm>
            <a:off x="6742141" y="3594677"/>
            <a:ext cx="4477322" cy="1301341"/>
            <a:chOff x="6742141" y="3594677"/>
            <a:chExt cx="4477322" cy="1301341"/>
          </a:xfrm>
        </p:grpSpPr>
        <p:grpSp>
          <p:nvGrpSpPr>
            <p:cNvPr id="35" name="Group 34"/>
            <p:cNvGrpSpPr/>
            <p:nvPr/>
          </p:nvGrpSpPr>
          <p:grpSpPr>
            <a:xfrm>
              <a:off x="6742141" y="3594677"/>
              <a:ext cx="4477322" cy="1301341"/>
              <a:chOff x="6913167" y="4040542"/>
              <a:chExt cx="4010209" cy="920080"/>
            </a:xfrm>
          </p:grpSpPr>
          <p:sp>
            <p:nvSpPr>
              <p:cNvPr id="37" name="Rounded Rectangle 36"/>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36" name="Rectangle 35"/>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grpSp>
        <p:nvGrpSpPr>
          <p:cNvPr id="39" name="Group 38"/>
          <p:cNvGrpSpPr/>
          <p:nvPr/>
        </p:nvGrpSpPr>
        <p:grpSpPr>
          <a:xfrm>
            <a:off x="903568" y="4896018"/>
            <a:ext cx="4491452" cy="1399807"/>
            <a:chOff x="903568" y="4896018"/>
            <a:chExt cx="4491452" cy="1399807"/>
          </a:xfrm>
        </p:grpSpPr>
        <p:grpSp>
          <p:nvGrpSpPr>
            <p:cNvPr id="40" name="Group 39"/>
            <p:cNvGrpSpPr/>
            <p:nvPr/>
          </p:nvGrpSpPr>
          <p:grpSpPr>
            <a:xfrm>
              <a:off x="903568" y="4896018"/>
              <a:ext cx="4491452" cy="1399807"/>
              <a:chOff x="1033174" y="5333940"/>
              <a:chExt cx="4022865" cy="989698"/>
            </a:xfrm>
          </p:grpSpPr>
          <p:sp>
            <p:nvSpPr>
              <p:cNvPr id="42" name="Rounded Rectangle 41"/>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41" name="Rectangle 40"/>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25 %</a:t>
              </a:r>
            </a:p>
          </p:txBody>
        </p:sp>
      </p:grpSp>
      <p:grpSp>
        <p:nvGrpSpPr>
          <p:cNvPr id="44" name="Group 43"/>
          <p:cNvGrpSpPr/>
          <p:nvPr/>
        </p:nvGrpSpPr>
        <p:grpSpPr>
          <a:xfrm>
            <a:off x="6788385" y="4820003"/>
            <a:ext cx="4477322" cy="1551836"/>
            <a:chOff x="6788385" y="4820003"/>
            <a:chExt cx="4477322" cy="1551836"/>
          </a:xfrm>
        </p:grpSpPr>
        <p:grpSp>
          <p:nvGrpSpPr>
            <p:cNvPr id="45" name="Group 44"/>
            <p:cNvGrpSpPr/>
            <p:nvPr/>
          </p:nvGrpSpPr>
          <p:grpSpPr>
            <a:xfrm>
              <a:off x="6788385" y="4820003"/>
              <a:ext cx="4477322" cy="1551836"/>
              <a:chOff x="6913167" y="5116985"/>
              <a:chExt cx="4010209" cy="1097186"/>
            </a:xfrm>
          </p:grpSpPr>
          <p:sp>
            <p:nvSpPr>
              <p:cNvPr id="47" name="Rounded Rectangle 46"/>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46" name="Rectangle 45"/>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15 %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38389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9"/>
                                        </p:tgtEl>
                                        <p:attrNameLst>
                                          <p:attrName>ppt_x</p:attrName>
                                        </p:attrNameLst>
                                      </p:cBhvr>
                                      <p:tavLst>
                                        <p:tav tm="0">
                                          <p:val>
                                            <p:strVal val="ppt_x"/>
                                          </p:val>
                                        </p:tav>
                                        <p:tav tm="100000">
                                          <p:val>
                                            <p:strVal val="ppt_x"/>
                                          </p:val>
                                        </p:tav>
                                      </p:tavLst>
                                    </p:anim>
                                    <p:anim calcmode="lin" valueType="num">
                                      <p:cBhvr additive="base">
                                        <p:cTn id="37" dur="500"/>
                                        <p:tgtEl>
                                          <p:spTgt spid="39"/>
                                        </p:tgtEl>
                                        <p:attrNameLst>
                                          <p:attrName>ppt_y</p:attrName>
                                        </p:attrNameLst>
                                      </p:cBhvr>
                                      <p:tavLst>
                                        <p:tav tm="0">
                                          <p:val>
                                            <p:strVal val="ppt_y"/>
                                          </p:val>
                                        </p:tav>
                                        <p:tav tm="100000">
                                          <p:val>
                                            <p:strVal val="1+ppt_h/2"/>
                                          </p:val>
                                        </p:tav>
                                      </p:tavLst>
                                    </p:anim>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
        <p:nvSpPr>
          <p:cNvPr id="3" name="TextBox 2">
            <a:extLst>
              <a:ext uri="{FF2B5EF4-FFF2-40B4-BE49-F238E27FC236}">
                <a16:creationId xmlns:a16="http://schemas.microsoft.com/office/drawing/2014/main" id="{E3D2AFA1-817B-9169-C4C7-2078C7BEFD81}"/>
              </a:ext>
            </a:extLst>
          </p:cNvPr>
          <p:cNvSpPr txBox="1"/>
          <p:nvPr/>
        </p:nvSpPr>
        <p:spPr>
          <a:xfrm>
            <a:off x="1605517" y="574159"/>
            <a:ext cx="9622465" cy="1200329"/>
          </a:xfrm>
          <a:prstGeom prst="rect">
            <a:avLst/>
          </a:prstGeom>
          <a:noFill/>
        </p:spPr>
        <p:txBody>
          <a:bodyPr wrap="square" rtlCol="0">
            <a:spAutoFit/>
          </a:bodyPr>
          <a:lstStyle/>
          <a:p>
            <a:pPr algn="just"/>
            <a:r>
              <a:rPr lang="en-US" sz="3600" dirty="0" err="1">
                <a:latin typeface="Cambria" panose="02040503050406030204" pitchFamily="18" charset="0"/>
                <a:ea typeface="Cambria" panose="02040503050406030204" pitchFamily="18" charset="0"/>
              </a:rPr>
              <a:t>Thảo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luận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nói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nghe</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lỗi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sai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mỗi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biểu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sau</a:t>
            </a:r>
            <a:r>
              <a:rPr lang="en-US" sz="3600"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BEEF43DD-072E-1276-0BCE-33ECB62BB9B5}"/>
              </a:ext>
            </a:extLst>
          </p:cNvPr>
          <p:cNvPicPr>
            <a:picLocks noChangeAspect="1"/>
          </p:cNvPicPr>
          <p:nvPr/>
        </p:nvPicPr>
        <p:blipFill>
          <a:blip r:embed="rId2"/>
          <a:stretch>
            <a:fillRect/>
          </a:stretch>
        </p:blipFill>
        <p:spPr>
          <a:xfrm>
            <a:off x="1743739" y="1814458"/>
            <a:ext cx="9231497" cy="4397613"/>
          </a:xfrm>
          <a:prstGeom prst="rect">
            <a:avLst/>
          </a:prstGeom>
        </p:spPr>
      </p:pic>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C81C7A-D5EA-81A3-FC97-685232604044}"/>
              </a:ext>
            </a:extLst>
          </p:cNvPr>
          <p:cNvSpPr/>
          <p:nvPr/>
        </p:nvSpPr>
        <p:spPr>
          <a:xfrm>
            <a:off x="1733108" y="4614531"/>
            <a:ext cx="9356650" cy="1531088"/>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Tổng tỉ số phần trăm là: 50% + 25% + 18% + 12% = 105%</a:t>
            </a:r>
          </a:p>
          <a:p>
            <a:pPr algn="just"/>
            <a:r>
              <a:rPr lang="vi-VN" sz="2800" dirty="0">
                <a:latin typeface="Cambria" panose="02040503050406030204" pitchFamily="18" charset="0"/>
                <a:ea typeface="Cambria" panose="02040503050406030204" pitchFamily="18" charset="0"/>
              </a:rPr>
              <a:t>Lỗi sai trong biểu đồ ở hình 1 là tổng các tỉ số phần trăm lớn hơn 100%.</a:t>
            </a:r>
            <a:endParaRPr lang="en-US" sz="28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8F74AC3-8043-E4EA-DB64-1CB94D6B492E}"/>
              </a:ext>
            </a:extLst>
          </p:cNvPr>
          <p:cNvPicPr>
            <a:picLocks noChangeAspect="1"/>
          </p:cNvPicPr>
          <p:nvPr/>
        </p:nvPicPr>
        <p:blipFill>
          <a:blip r:embed="rId2"/>
          <a:stretch>
            <a:fillRect/>
          </a:stretch>
        </p:blipFill>
        <p:spPr>
          <a:xfrm>
            <a:off x="4146697" y="666919"/>
            <a:ext cx="3442734" cy="3625534"/>
          </a:xfrm>
          <a:prstGeom prst="rect">
            <a:avLst/>
          </a:prstGeom>
        </p:spPr>
      </p:pic>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648</Words>
  <Application>Microsoft Office PowerPoint</Application>
  <PresentationFormat>Widescreen</PresentationFormat>
  <Paragraphs>59</Paragraphs>
  <Slides>19</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hien tran 0353095025</cp:lastModifiedBy>
  <cp:revision>66</cp:revision>
  <dcterms:created xsi:type="dcterms:W3CDTF">2024-12-12T12:28:30Z</dcterms:created>
  <dcterms:modified xsi:type="dcterms:W3CDTF">2025-03-25T01:51:43Z</dcterms:modified>
</cp:coreProperties>
</file>