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340" r:id="rId11"/>
    <p:sldId id="362" r:id="rId12"/>
    <p:sldId id="267" r:id="rId13"/>
    <p:sldId id="269" r:id="rId14"/>
    <p:sldId id="271" r:id="rId15"/>
    <p:sldId id="272" r:id="rId16"/>
    <p:sldId id="359" r:id="rId17"/>
    <p:sldId id="356" r:id="rId18"/>
    <p:sldId id="363"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0" autoAdjust="0"/>
  </p:normalViewPr>
  <p:slideViewPr>
    <p:cSldViewPr snapToGrid="0">
      <p:cViewPr varScale="1">
        <p:scale>
          <a:sx n="99" d="100"/>
          <a:sy n="99" d="100"/>
        </p:scale>
        <p:origin x="99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7.png"/><Relationship Id="rId5" Type="http://schemas.microsoft.com/office/2007/relationships/hdphoto" Target="../media/hdphoto1.wdp"/><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5.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1.svg"/><Relationship Id="rId7" Type="http://schemas.openxmlformats.org/officeDocument/2006/relationships/image" Target="../media/image59.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36.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1.svg"/><Relationship Id="rId11" Type="http://schemas.openxmlformats.org/officeDocument/2006/relationships/image" Target="../media/image65.png"/><Relationship Id="rId5" Type="http://schemas.openxmlformats.org/officeDocument/2006/relationships/image" Target="../media/image30.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1.svg"/><Relationship Id="rId7" Type="http://schemas.openxmlformats.org/officeDocument/2006/relationships/image" Target="../media/image71.svg"/><Relationship Id="rId12" Type="http://schemas.openxmlformats.org/officeDocument/2006/relationships/image" Target="../media/image76.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39.svg"/><Relationship Id="rId10" Type="http://schemas.openxmlformats.org/officeDocument/2006/relationships/image" Target="../media/image74.png"/><Relationship Id="rId4" Type="http://schemas.openxmlformats.org/officeDocument/2006/relationships/image" Target="../media/image38.png"/><Relationship Id="rId9" Type="http://schemas.openxmlformats.org/officeDocument/2006/relationships/image" Target="../media/image73.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6.xml"/><Relationship Id="rId5" Type="http://schemas.openxmlformats.org/officeDocument/2006/relationships/image" Target="../media/image80.sv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svg"/><Relationship Id="rId21" Type="http://schemas.openxmlformats.org/officeDocument/2006/relationships/image" Target="../media/image38.pn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41.svg"/><Relationship Id="rId5" Type="http://schemas.openxmlformats.org/officeDocument/2006/relationships/image" Target="../media/image22.sv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svg"/><Relationship Id="rId22"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1.svg"/><Relationship Id="rId7" Type="http://schemas.openxmlformats.org/officeDocument/2006/relationships/image" Target="../media/image43.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image" Target="../media/image46.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5.png"/><Relationship Id="rId5" Type="http://schemas.openxmlformats.org/officeDocument/2006/relationships/image" Target="../media/image2.svg"/><Relationship Id="rId10" Type="http://schemas.openxmlformats.org/officeDocument/2006/relationships/image" Target="../media/image48.png"/><Relationship Id="rId4" Type="http://schemas.openxmlformats.org/officeDocument/2006/relationships/image" Target="../media/image1.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slideLayout" Target="../slideLayouts/slideLayout6.xml"/><Relationship Id="rId7" Type="http://schemas.openxmlformats.org/officeDocument/2006/relationships/image" Target="../media/image4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11" Type="http://schemas.openxmlformats.org/officeDocument/2006/relationships/image" Target="../media/image53.png"/><Relationship Id="rId5" Type="http://schemas.openxmlformats.org/officeDocument/2006/relationships/image" Target="../media/image2.svg"/><Relationship Id="rId10" Type="http://schemas.openxmlformats.org/officeDocument/2006/relationships/image" Target="../media/image52.svg"/><Relationship Id="rId4" Type="http://schemas.openxmlformats.org/officeDocument/2006/relationships/image" Target="../media/image1.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spTree>
    <p:extLst>
      <p:ext uri="{BB962C8B-B14F-4D97-AF65-F5344CB8AC3E}">
        <p14:creationId xmlns:p14="http://schemas.microsoft.com/office/powerpoint/2010/main" val="277127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3596640"/>
            <a:ext cx="9144000" cy="1619954"/>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6437148" cy="1875912"/>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827284" y="156596"/>
            <a:ext cx="6097515" cy="1818959"/>
          </a:xfrm>
          <a:prstGeom prst="rect">
            <a:avLst/>
          </a:prstGeom>
        </p:spPr>
        <p:txBody>
          <a:bodyPr wrap="square">
            <a:spAutoFit/>
          </a:bodyPr>
          <a:lstStyle/>
          <a:p>
            <a:pPr lvl="0" algn="just"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Để dễ đọc, dễ so sánh các số liệu, người ta dùng một hình tròn với các b</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á</a:t>
            </a:r>
            <a:r>
              <a:rPr lang="vi-VN" altLang="en-US" sz="2200" b="1" dirty="0">
                <a:latin typeface="Cambria" panose="02040503050406030204" pitchFamily="18" charset="0"/>
                <a:ea typeface="Cambria" panose="02040503050406030204" pitchFamily="18" charset="0"/>
                <a:cs typeface="Times New Roman" panose="02020603050405020304" pitchFamily="18" charset="0"/>
              </a:rPr>
              <a:t>n kính phân chia hình tròn đó thành các hình quạt tròn, như hình vẽ bên.</a:t>
            </a:r>
            <a:endParaRPr lang="en-US" altLang="en-US" sz="2200" b="1" dirty="0">
              <a:latin typeface="Cambria" panose="02040503050406030204" pitchFamily="18" charset="0"/>
              <a:ea typeface="Cambria" panose="02040503050406030204" pitchFamily="18" charset="0"/>
              <a:cs typeface="Times New Roman" panose="02020603050405020304" pitchFamily="18" charset="0"/>
            </a:endParaRPr>
          </a:p>
          <a:p>
            <a:pPr lvl="0" algn="just"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Hình vẽ bên là biểu đồ hình quạt tròn.</a:t>
            </a:r>
          </a:p>
        </p:txBody>
      </p:sp>
      <p:pic>
        <p:nvPicPr>
          <p:cNvPr id="3" name="Picture 2">
            <a:extLst>
              <a:ext uri="{FF2B5EF4-FFF2-40B4-BE49-F238E27FC236}">
                <a16:creationId xmlns:a16="http://schemas.microsoft.com/office/drawing/2014/main" id="{0149DCDC-A651-EECE-AE0C-D73341EB6EB1}"/>
              </a:ext>
            </a:extLst>
          </p:cNvPr>
          <p:cNvPicPr>
            <a:picLocks noChangeAspect="1"/>
          </p:cNvPicPr>
          <p:nvPr/>
        </p:nvPicPr>
        <p:blipFill>
          <a:blip r:embed="rId6"/>
          <a:stretch>
            <a:fillRect/>
          </a:stretch>
        </p:blipFill>
        <p:spPr>
          <a:xfrm>
            <a:off x="4528457" y="2155635"/>
            <a:ext cx="3259456" cy="2465486"/>
          </a:xfrm>
          <a:prstGeom prst="rect">
            <a:avLst/>
          </a:prstGeom>
        </p:spPr>
      </p:pic>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3596640"/>
            <a:ext cx="9144000" cy="1619954"/>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1" y="100933"/>
            <a:ext cx="7360258" cy="223296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0" y="243682"/>
            <a:ext cx="7447343" cy="1886670"/>
          </a:xfrm>
          <a:prstGeom prst="rect">
            <a:avLst/>
          </a:prstGeom>
        </p:spPr>
        <p:txBody>
          <a:bodyPr wrap="square">
            <a:spAutoFit/>
          </a:bodyPr>
          <a:lstStyle/>
          <a:p>
            <a:pPr lvl="0" algn="ctr"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Nhìn vào biểu đồ đó, ta biết:</a:t>
            </a:r>
          </a:p>
          <a:p>
            <a:pPr lvl="0" algn="just"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 Tỉ số phần trăm ghi ở mỗi hình quạt tròn tương ứng với tỉ số phần trăm của từng loại dinh dưỡng.</a:t>
            </a:r>
          </a:p>
          <a:p>
            <a:pPr marL="342900" lvl="0" indent="-342900" algn="just" fontAlgn="base">
              <a:spcBef>
                <a:spcPct val="10000"/>
              </a:spcBef>
              <a:spcAft>
                <a:spcPct val="0"/>
              </a:spcAft>
              <a:buFont typeface="Arial" panose="020B0604020202020204" pitchFamily="34" charset="0"/>
              <a:buChar char="•"/>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Tổng các tỉ số phần trăm ghi ở 4 hình quạt tròn là:</a:t>
            </a:r>
          </a:p>
          <a:p>
            <a:pPr lvl="0" algn="ctr" fontAlgn="base">
              <a:spcBef>
                <a:spcPct val="10000"/>
              </a:spcBef>
              <a:spcAft>
                <a:spcPct val="0"/>
              </a:spcAft>
              <a:defRPr/>
            </a:pPr>
            <a:r>
              <a:rPr lang="vi-VN" altLang="en-US" sz="2200" b="1" dirty="0">
                <a:latin typeface="Cambria" panose="02040503050406030204" pitchFamily="18" charset="0"/>
                <a:ea typeface="Cambria" panose="02040503050406030204" pitchFamily="18" charset="0"/>
                <a:cs typeface="Times New Roman" panose="02020603050405020304" pitchFamily="18" charset="0"/>
              </a:rPr>
              <a:t>25% +</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200" b="1" dirty="0">
                <a:latin typeface="Cambria" panose="02040503050406030204" pitchFamily="18" charset="0"/>
                <a:ea typeface="Cambria" panose="02040503050406030204" pitchFamily="18" charset="0"/>
                <a:cs typeface="Times New Roman" panose="02020603050405020304" pitchFamily="18" charset="0"/>
              </a:rPr>
              <a:t>50% +</a:t>
            </a:r>
            <a:r>
              <a:rPr lang="en-US" altLang="en-US" sz="22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200" b="1" dirty="0">
                <a:latin typeface="Cambria" panose="02040503050406030204" pitchFamily="18" charset="0"/>
                <a:ea typeface="Cambria" panose="02040503050406030204" pitchFamily="18" charset="0"/>
                <a:cs typeface="Times New Roman" panose="02020603050405020304" pitchFamily="18" charset="0"/>
              </a:rPr>
              <a:t>20,2% + 4,8% = 100%</a:t>
            </a:r>
          </a:p>
        </p:txBody>
      </p:sp>
    </p:spTree>
    <p:extLst>
      <p:ext uri="{BB962C8B-B14F-4D97-AF65-F5344CB8AC3E}">
        <p14:creationId xmlns:p14="http://schemas.microsoft.com/office/powerpoint/2010/main" val="4195333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573486" cy="3082895"/>
          </a:xfrm>
          <a:prstGeom prst="rect">
            <a:avLst/>
          </a:prstGeom>
          <a:noFill/>
        </p:spPr>
        <p:txBody>
          <a:bodyPr wrap="square" rtlCol="0">
            <a:spAutoFit/>
          </a:bodyPr>
          <a:lstStyle/>
          <a:p>
            <a:pPr algn="just" rtl="0">
              <a:spcBef>
                <a:spcPts val="0"/>
              </a:spcBef>
              <a:spcAft>
                <a:spcPts val="500"/>
              </a:spcAft>
            </a:pPr>
            <a:r>
              <a:rPr lang="en-US" sz="2400" b="0" i="0" u="none" strike="noStrike" dirty="0" err="1">
                <a:solidFill>
                  <a:srgbClr val="282800"/>
                </a:solidFill>
                <a:effectLst/>
                <a:latin typeface="Cambria" panose="02040503050406030204" pitchFamily="18" charset="0"/>
                <a:ea typeface="Cambria" panose="02040503050406030204" pitchFamily="18" charset="0"/>
              </a:rPr>
              <a:t>Ví</a:t>
            </a:r>
            <a:r>
              <a:rPr lang="en-US" sz="2400" b="0" i="0" u="none" strike="noStrike" dirty="0">
                <a:solidFill>
                  <a:srgbClr val="282800"/>
                </a:solidFill>
                <a:effectLst/>
                <a:latin typeface="Cambria" panose="02040503050406030204" pitchFamily="18" charset="0"/>
                <a:ea typeface="Cambria" panose="02040503050406030204" pitchFamily="18" charset="0"/>
              </a:rPr>
              <a:t> </a:t>
            </a:r>
            <a:r>
              <a:rPr lang="en-US" sz="2400" b="0" i="0" u="none" strike="noStrike" dirty="0" err="1">
                <a:solidFill>
                  <a:srgbClr val="282800"/>
                </a:solidFill>
                <a:effectLst/>
                <a:latin typeface="Cambria" panose="02040503050406030204" pitchFamily="18" charset="0"/>
                <a:ea typeface="Cambria" panose="02040503050406030204" pitchFamily="18" charset="0"/>
              </a:rPr>
              <a:t>dụ</a:t>
            </a:r>
            <a:r>
              <a:rPr lang="en-US" sz="2400" b="0" i="0" u="none" strike="noStrike" dirty="0">
                <a:solidFill>
                  <a:srgbClr val="282800"/>
                </a:solidFill>
                <a:effectLst/>
                <a:latin typeface="Cambria" panose="02040503050406030204" pitchFamily="18" charset="0"/>
                <a:ea typeface="Cambria" panose="02040503050406030204" pitchFamily="18" charset="0"/>
              </a:rPr>
              <a:t>: </a:t>
            </a:r>
            <a:r>
              <a:rPr lang="vi-VN" sz="2400" b="0" i="0" u="none" strike="noStrike" dirty="0">
                <a:solidFill>
                  <a:srgbClr val="282800"/>
                </a:solidFill>
                <a:effectLst/>
                <a:latin typeface="Cambria" panose="02040503050406030204" pitchFamily="18" charset="0"/>
                <a:ea typeface="Cambria" panose="02040503050406030204" pitchFamily="18" charset="0"/>
              </a:rPr>
              <a:t>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027610" y="375389"/>
            <a:ext cx="7837715" cy="2123658"/>
          </a:xfrm>
          <a:prstGeom prst="rect">
            <a:avLst/>
          </a:prstGeom>
          <a:noFill/>
        </p:spPr>
        <p:txBody>
          <a:bodyPr wrap="square" rtlCol="0">
            <a:spAutoFit/>
          </a:bodyPr>
          <a:lstStyle/>
          <a:p>
            <a:pPr algn="just" defTabSz="685800">
              <a:buClrTx/>
            </a:pPr>
            <a:r>
              <a:rPr lang="vi-VN" sz="22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điều tra về sự yêu thích các loại màu sắc của 500 học sinh được cho ở biểu đồ hình quạt tròn dưới đây.</a:t>
            </a:r>
          </a:p>
          <a:p>
            <a:pPr algn="just" defTabSz="685800">
              <a:buClrTx/>
            </a:pPr>
            <a:r>
              <a:rPr lang="vi-VN" sz="22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Trả lời các câu hỏi:</a:t>
            </a:r>
          </a:p>
          <a:p>
            <a:pPr algn="just" defTabSz="685800">
              <a:buClrTx/>
            </a:pPr>
            <a:r>
              <a:rPr lang="vi-VN" sz="2200" kern="1200" dirty="0">
                <a:solidFill>
                  <a:srgbClr val="002060"/>
                </a:solidFill>
                <a:latin typeface="Cambria" panose="02040503050406030204" pitchFamily="18" charset="0"/>
                <a:ea typeface="Cambria" panose="02040503050406030204" pitchFamily="18" charset="0"/>
                <a:cs typeface="Arial" panose="020B0604020202020204" pitchFamily="34" charset="0"/>
              </a:rPr>
              <a:t>a) Số học sinh thích màu xanh lá cây chiếm bao nhiêu phần trăm?</a:t>
            </a:r>
          </a:p>
          <a:p>
            <a:pPr algn="just" defTabSz="685800">
              <a:buClrTx/>
            </a:pPr>
            <a:r>
              <a:rPr lang="vi-VN" sz="2200" kern="1200" dirty="0">
                <a:solidFill>
                  <a:srgbClr val="002060"/>
                </a:solidFill>
                <a:latin typeface="Cambria" panose="02040503050406030204" pitchFamily="18" charset="0"/>
                <a:ea typeface="Cambria" panose="02040503050406030204" pitchFamily="18" charset="0"/>
                <a:cs typeface="Arial" panose="020B0604020202020204" pitchFamily="34" charset="0"/>
              </a:rPr>
              <a:t>b) Số học sinh thích màu đỏ chiếm bao nhiêu phần trăm?</a:t>
            </a:r>
            <a:endParaRPr lang="en-US" sz="2200" b="1"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6" name="Oval 5">
            <a:extLst>
              <a:ext uri="{FF2B5EF4-FFF2-40B4-BE49-F238E27FC236}">
                <a16:creationId xmlns:a16="http://schemas.microsoft.com/office/drawing/2014/main" id="{1970AF61-8C3A-EECC-E1E8-A88A1D249FD8}"/>
              </a:ext>
            </a:extLst>
          </p:cNvPr>
          <p:cNvSpPr/>
          <p:nvPr/>
        </p:nvSpPr>
        <p:spPr>
          <a:xfrm>
            <a:off x="461554" y="418011"/>
            <a:ext cx="461555" cy="461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pic>
        <p:nvPicPr>
          <p:cNvPr id="10" name="Picture 9">
            <a:extLst>
              <a:ext uri="{FF2B5EF4-FFF2-40B4-BE49-F238E27FC236}">
                <a16:creationId xmlns:a16="http://schemas.microsoft.com/office/drawing/2014/main" id="{15AEBAA8-8AF3-8781-B5CC-4B33601F3C96}"/>
              </a:ext>
            </a:extLst>
          </p:cNvPr>
          <p:cNvPicPr>
            <a:picLocks noChangeAspect="1"/>
          </p:cNvPicPr>
          <p:nvPr/>
        </p:nvPicPr>
        <p:blipFill>
          <a:blip r:embed="rId2"/>
          <a:stretch>
            <a:fillRect/>
          </a:stretch>
        </p:blipFill>
        <p:spPr>
          <a:xfrm>
            <a:off x="3361509" y="2423077"/>
            <a:ext cx="2337298" cy="2389496"/>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8" name="TextBox 7">
            <a:extLst>
              <a:ext uri="{FF2B5EF4-FFF2-40B4-BE49-F238E27FC236}">
                <a16:creationId xmlns:a16="http://schemas.microsoft.com/office/drawing/2014/main" id="{408E9663-86F9-4DD0-36D1-EB3FF4BA11DA}"/>
              </a:ext>
            </a:extLst>
          </p:cNvPr>
          <p:cNvSpPr txBox="1"/>
          <p:nvPr/>
        </p:nvSpPr>
        <p:spPr>
          <a:xfrm>
            <a:off x="478972" y="2516777"/>
            <a:ext cx="8307977" cy="1815882"/>
          </a:xfrm>
          <a:prstGeom prst="rect">
            <a:avLst/>
          </a:prstGeom>
          <a:noFill/>
        </p:spPr>
        <p:txBody>
          <a:bodyPr wrap="square" rtlCol="0">
            <a:spAutoFit/>
          </a:bodyPr>
          <a:lstStyle/>
          <a:p>
            <a:pPr algn="just"/>
            <a:r>
              <a:rPr lang="en-US" sz="2800" b="0" i="0" dirty="0">
                <a:solidFill>
                  <a:srgbClr val="FF2626"/>
                </a:solidFill>
                <a:effectLst/>
                <a:latin typeface="Cambria" panose="02040503050406030204" pitchFamily="18" charset="0"/>
                <a:ea typeface="Cambria" panose="02040503050406030204" pitchFamily="18" charset="0"/>
              </a:rPr>
              <a:t>a) </a:t>
            </a:r>
            <a:r>
              <a:rPr lang="en-US" sz="2800" b="0" i="0" dirty="0" err="1">
                <a:solidFill>
                  <a:srgbClr val="FF2626"/>
                </a:solidFill>
                <a:effectLst/>
                <a:latin typeface="Cambria" panose="02040503050406030204" pitchFamily="18" charset="0"/>
                <a:ea typeface="Cambria" panose="02040503050406030204" pitchFamily="18" charset="0"/>
              </a:rPr>
              <a:t>Số</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học</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sinh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thích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màu</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xanh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lá</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cây</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chiếm</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số</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phần</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trăm</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là</a:t>
            </a:r>
            <a:r>
              <a:rPr lang="en-US" sz="2800" b="0" i="0" dirty="0">
                <a:solidFill>
                  <a:srgbClr val="FF2626"/>
                </a:solidFill>
                <a:effectLst/>
                <a:latin typeface="Cambria" panose="02040503050406030204" pitchFamily="18" charset="0"/>
                <a:ea typeface="Cambria" panose="02040503050406030204" pitchFamily="18" charset="0"/>
              </a:rPr>
              <a:t>: 30%</a:t>
            </a:r>
          </a:p>
          <a:p>
            <a:pPr algn="just"/>
            <a:r>
              <a:rPr lang="en-US" sz="2800" b="0" i="0" dirty="0">
                <a:solidFill>
                  <a:srgbClr val="FF2626"/>
                </a:solidFill>
                <a:effectLst/>
                <a:latin typeface="Cambria" panose="02040503050406030204" pitchFamily="18" charset="0"/>
                <a:ea typeface="Cambria" panose="02040503050406030204" pitchFamily="18" charset="0"/>
              </a:rPr>
              <a:t>b) </a:t>
            </a:r>
            <a:r>
              <a:rPr lang="en-US" sz="2800" b="0" i="0" dirty="0" err="1">
                <a:solidFill>
                  <a:srgbClr val="FF2626"/>
                </a:solidFill>
                <a:effectLst/>
                <a:latin typeface="Cambria" panose="02040503050406030204" pitchFamily="18" charset="0"/>
                <a:ea typeface="Cambria" panose="02040503050406030204" pitchFamily="18" charset="0"/>
              </a:rPr>
              <a:t>Số</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học</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sinh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thích</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màu</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đỏ</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chiếm</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số</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phần</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trăm</a:t>
            </a:r>
            <a:r>
              <a:rPr lang="en-US" sz="2800" b="0" i="0" dirty="0">
                <a:solidFill>
                  <a:srgbClr val="FF2626"/>
                </a:solidFill>
                <a:effectLst/>
                <a:latin typeface="Cambria" panose="02040503050406030204" pitchFamily="18" charset="0"/>
                <a:ea typeface="Cambria" panose="02040503050406030204" pitchFamily="18" charset="0"/>
              </a:rPr>
              <a:t> </a:t>
            </a:r>
            <a:r>
              <a:rPr lang="en-US" sz="2800" b="0" i="0" dirty="0" err="1">
                <a:solidFill>
                  <a:srgbClr val="FF2626"/>
                </a:solidFill>
                <a:effectLst/>
                <a:latin typeface="Cambria" panose="02040503050406030204" pitchFamily="18" charset="0"/>
                <a:ea typeface="Cambria" panose="02040503050406030204" pitchFamily="18" charset="0"/>
              </a:rPr>
              <a:t>là</a:t>
            </a:r>
            <a:r>
              <a:rPr lang="en-US" sz="2800" b="0" i="0" dirty="0">
                <a:solidFill>
                  <a:srgbClr val="FF2626"/>
                </a:solidFill>
                <a:effectLst/>
                <a:latin typeface="Cambria" panose="02040503050406030204" pitchFamily="18" charset="0"/>
                <a:ea typeface="Cambria" panose="02040503050406030204" pitchFamily="18" charset="0"/>
              </a:rPr>
              <a:t>:</a:t>
            </a:r>
          </a:p>
          <a:p>
            <a:pPr algn="ctr"/>
            <a:r>
              <a:rPr lang="en-US" sz="2800" b="0" i="0" dirty="0">
                <a:solidFill>
                  <a:srgbClr val="FF2626"/>
                </a:solidFill>
                <a:effectLst/>
                <a:latin typeface="Cambria" panose="02040503050406030204" pitchFamily="18" charset="0"/>
                <a:ea typeface="Cambria" panose="02040503050406030204" pitchFamily="18" charset="0"/>
              </a:rPr>
              <a:t>100% – 30% – 8% – 16% = 46 %.</a:t>
            </a:r>
          </a:p>
        </p:txBody>
      </p:sp>
      <p:pic>
        <p:nvPicPr>
          <p:cNvPr id="10" name="Picture 9">
            <a:extLst>
              <a:ext uri="{FF2B5EF4-FFF2-40B4-BE49-F238E27FC236}">
                <a16:creationId xmlns:a16="http://schemas.microsoft.com/office/drawing/2014/main" id="{82A21B7E-CF46-7E1C-7844-B93F583C21B4}"/>
              </a:ext>
            </a:extLst>
          </p:cNvPr>
          <p:cNvPicPr>
            <a:picLocks noChangeAspect="1"/>
          </p:cNvPicPr>
          <p:nvPr/>
        </p:nvPicPr>
        <p:blipFill>
          <a:blip r:embed="rId2"/>
          <a:stretch>
            <a:fillRect/>
          </a:stretch>
        </p:blipFill>
        <p:spPr>
          <a:xfrm>
            <a:off x="3622765" y="504122"/>
            <a:ext cx="2084750" cy="2131308"/>
          </a:xfrm>
          <a:prstGeom prst="rect">
            <a:avLst/>
          </a:prstGeom>
        </p:spPr>
      </p:pic>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557350" y="305720"/>
            <a:ext cx="5312228" cy="3416320"/>
          </a:xfrm>
          <a:prstGeom prst="rect">
            <a:avLst/>
          </a:prstGeom>
          <a:noFill/>
        </p:spPr>
        <p:txBody>
          <a:bodyPr wrap="square" rtlCol="0">
            <a:spAutoFit/>
          </a:bodyPr>
          <a:lstStyle/>
          <a:p>
            <a:pPr lvl="0" algn="just" defTabSz="685800">
              <a:buClrTx/>
              <a:defRPr/>
            </a:pPr>
            <a:r>
              <a:rPr lang="vi-VN" sz="2400" b="1" kern="1200" dirty="0">
                <a:solidFill>
                  <a:srgbClr val="002060"/>
                </a:solidFill>
                <a:latin typeface="Arial" panose="020B0604020202020204" pitchFamily="34" charset="0"/>
                <a:ea typeface="+mn-ea"/>
                <a:cs typeface="Arial" panose="020B0604020202020204" pitchFamily="34" charset="0"/>
              </a:rPr>
              <a:t>Kết quả bình chọn món ăn Hà Nội ưa thích của 1 400 du khách nước ngoài được cho ở biểu đồ hình quạt tròn bên.</a:t>
            </a:r>
          </a:p>
          <a:p>
            <a:pPr lvl="0" algn="just" defTabSz="685800">
              <a:buClrTx/>
              <a:defRPr/>
            </a:pPr>
            <a:r>
              <a:rPr lang="vi-VN" sz="2400" kern="1200" dirty="0">
                <a:solidFill>
                  <a:srgbClr val="002060"/>
                </a:solidFill>
                <a:latin typeface="Arial" panose="020B0604020202020204" pitchFamily="34" charset="0"/>
                <a:ea typeface="+mn-ea"/>
                <a:cs typeface="Arial" panose="020B0604020202020204" pitchFamily="34" charset="0"/>
              </a:rPr>
              <a:t>Trả lời các câu hỏi:</a:t>
            </a:r>
          </a:p>
          <a:p>
            <a:pPr lvl="0" algn="just" defTabSz="685800">
              <a:buClrTx/>
              <a:defRPr/>
            </a:pPr>
            <a:r>
              <a:rPr lang="vi-VN" sz="2400" kern="1200" dirty="0">
                <a:solidFill>
                  <a:srgbClr val="002060"/>
                </a:solidFill>
                <a:latin typeface="Arial" panose="020B0604020202020204" pitchFamily="34" charset="0"/>
                <a:ea typeface="+mn-ea"/>
                <a:cs typeface="Arial" panose="020B0604020202020204" pitchFamily="34" charset="0"/>
              </a:rPr>
              <a:t>a) Số du khách thích món bún chả chiếm bao nhiêu phần trăm?</a:t>
            </a:r>
          </a:p>
          <a:p>
            <a:pPr lvl="0" algn="just" defTabSz="685800">
              <a:buClrTx/>
              <a:defRPr/>
            </a:pPr>
            <a:r>
              <a:rPr lang="vi-VN" sz="2400" kern="1200" dirty="0">
                <a:solidFill>
                  <a:srgbClr val="002060"/>
                </a:solidFill>
                <a:latin typeface="Arial" panose="020B0604020202020204" pitchFamily="34" charset="0"/>
                <a:ea typeface="+mn-ea"/>
                <a:cs typeface="Arial" panose="020B0604020202020204" pitchFamily="34" charset="0"/>
              </a:rPr>
              <a:t>b) Số du khách thích món nem rán chiếm bao nhiêu phần trăm?</a:t>
            </a:r>
            <a:endParaRPr kumimoji="0" lang="en-US" sz="240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104503" y="174171"/>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pic>
        <p:nvPicPr>
          <p:cNvPr id="8" name="Picture 7">
            <a:extLst>
              <a:ext uri="{FF2B5EF4-FFF2-40B4-BE49-F238E27FC236}">
                <a16:creationId xmlns:a16="http://schemas.microsoft.com/office/drawing/2014/main" id="{2EBA2C47-2216-AE35-6C83-B76031B74632}"/>
              </a:ext>
            </a:extLst>
          </p:cNvPr>
          <p:cNvPicPr>
            <a:picLocks noChangeAspect="1"/>
          </p:cNvPicPr>
          <p:nvPr/>
        </p:nvPicPr>
        <p:blipFill>
          <a:blip r:embed="rId2"/>
          <a:stretch>
            <a:fillRect/>
          </a:stretch>
        </p:blipFill>
        <p:spPr>
          <a:xfrm>
            <a:off x="5878285" y="1403905"/>
            <a:ext cx="2798173" cy="2757023"/>
          </a:xfrm>
          <a:prstGeom prst="rect">
            <a:avLst/>
          </a:prstGeom>
        </p:spPr>
      </p:pic>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08E9663-86F9-4DD0-36D1-EB3FF4BA11DA}"/>
                  </a:ext>
                </a:extLst>
              </p:cNvPr>
              <p:cNvSpPr txBox="1"/>
              <p:nvPr/>
            </p:nvSpPr>
            <p:spPr>
              <a:xfrm>
                <a:off x="452847" y="522514"/>
                <a:ext cx="8307977" cy="3716915"/>
              </a:xfrm>
              <a:prstGeom prst="rect">
                <a:avLst/>
              </a:prstGeom>
              <a:noFill/>
            </p:spPr>
            <p:txBody>
              <a:bodyPr wrap="square" rtlCol="0">
                <a:spAutoFit/>
              </a:bodyPr>
              <a:lstStyle/>
              <a:p>
                <a:pPr lvl="0" algn="ctr"/>
                <a:r>
                  <a:rPr lang="en-US" sz="2800" b="1" dirty="0" err="1">
                    <a:solidFill>
                      <a:srgbClr val="FF2626"/>
                    </a:solidFill>
                    <a:latin typeface="Cambria" panose="02040503050406030204" pitchFamily="18" charset="0"/>
                    <a:ea typeface="Cambria" panose="02040503050406030204" pitchFamily="18" charset="0"/>
                  </a:rPr>
                  <a:t>Bài</a:t>
                </a:r>
                <a:r>
                  <a:rPr lang="en-US" sz="2800" b="1" dirty="0">
                    <a:solidFill>
                      <a:srgbClr val="FF2626"/>
                    </a:solidFill>
                    <a:latin typeface="Cambria" panose="02040503050406030204" pitchFamily="18" charset="0"/>
                    <a:ea typeface="Cambria" panose="02040503050406030204" pitchFamily="18" charset="0"/>
                  </a:rPr>
                  <a:t> </a:t>
                </a:r>
                <a:r>
                  <a:rPr lang="en-US" sz="2800" b="1" dirty="0" err="1">
                    <a:solidFill>
                      <a:srgbClr val="FF2626"/>
                    </a:solidFill>
                    <a:latin typeface="Cambria" panose="02040503050406030204" pitchFamily="18" charset="0"/>
                    <a:ea typeface="Cambria" panose="02040503050406030204" pitchFamily="18" charset="0"/>
                  </a:rPr>
                  <a:t>giải</a:t>
                </a:r>
                <a:r>
                  <a:rPr lang="en-US" sz="2800" b="1" dirty="0">
                    <a:solidFill>
                      <a:srgbClr val="FF2626"/>
                    </a:solidFill>
                    <a:latin typeface="Cambria" panose="02040503050406030204" pitchFamily="18" charset="0"/>
                    <a:ea typeface="Cambria" panose="02040503050406030204" pitchFamily="18" charset="0"/>
                  </a:rPr>
                  <a:t>:</a:t>
                </a:r>
                <a:endParaRPr lang="vi-VN" sz="2800" b="1" dirty="0">
                  <a:solidFill>
                    <a:srgbClr val="FF2626"/>
                  </a:solidFill>
                  <a:latin typeface="Cambria" panose="02040503050406030204" pitchFamily="18" charset="0"/>
                  <a:ea typeface="Cambria" panose="02040503050406030204" pitchFamily="18" charset="0"/>
                </a:endParaRPr>
              </a:p>
              <a:p>
                <a:pPr lvl="0" algn="just"/>
                <a:r>
                  <a:rPr lang="vi-VN" sz="2800" dirty="0">
                    <a:solidFill>
                      <a:srgbClr val="FF2626"/>
                    </a:solidFill>
                    <a:latin typeface="Cambria" panose="02040503050406030204" pitchFamily="18" charset="0"/>
                    <a:ea typeface="Cambria" panose="02040503050406030204" pitchFamily="18" charset="0"/>
                  </a:rPr>
                  <a:t>a) Góc hình quạt tròn biểu thị số du khách ưa thích món bún chả là góc vuông (hay hình quạt tròn chiếm </a:t>
                </a:r>
              </a:p>
              <a:p>
                <a:pPr lvl="0" algn="just"/>
                <a14:m>
                  <m:oMath xmlns:m="http://schemas.openxmlformats.org/officeDocument/2006/math">
                    <m:f>
                      <m:fPr>
                        <m:ctrlPr>
                          <a:rPr lang="en-US" sz="2800" i="1" smtClean="0">
                            <a:solidFill>
                              <a:srgbClr val="FF2626"/>
                            </a:solidFill>
                            <a:latin typeface="Cambria Math" panose="02040503050406030204" pitchFamily="18" charset="0"/>
                            <a:ea typeface="Cambria" panose="02040503050406030204" pitchFamily="18" charset="0"/>
                          </a:rPr>
                        </m:ctrlPr>
                      </m:fPr>
                      <m:num>
                        <m:r>
                          <a:rPr lang="en-US" sz="2800" b="0" i="1" smtClean="0">
                            <a:solidFill>
                              <a:srgbClr val="FF2626"/>
                            </a:solidFill>
                            <a:latin typeface="Cambria Math" panose="02040503050406030204" pitchFamily="18" charset="0"/>
                            <a:ea typeface="Cambria" panose="02040503050406030204" pitchFamily="18" charset="0"/>
                          </a:rPr>
                          <m:t>1</m:t>
                        </m:r>
                      </m:num>
                      <m:den>
                        <m:r>
                          <a:rPr lang="en-US" sz="2800" b="0" i="1" smtClean="0">
                            <a:solidFill>
                              <a:srgbClr val="FF2626"/>
                            </a:solidFill>
                            <a:latin typeface="Cambria Math" panose="02040503050406030204" pitchFamily="18" charset="0"/>
                            <a:ea typeface="Cambria" panose="02040503050406030204" pitchFamily="18" charset="0"/>
                          </a:rPr>
                          <m:t>4</m:t>
                        </m:r>
                      </m:den>
                    </m:f>
                  </m:oMath>
                </a14:m>
                <a:r>
                  <a:rPr lang="en-US" sz="2800" dirty="0">
                    <a:solidFill>
                      <a:srgbClr val="FF2626"/>
                    </a:solidFill>
                    <a:latin typeface="Cambria" panose="02040503050406030204" pitchFamily="18" charset="0"/>
                    <a:ea typeface="Cambria" panose="02040503050406030204" pitchFamily="18" charset="0"/>
                  </a:rPr>
                  <a:t> </a:t>
                </a:r>
                <a:r>
                  <a:rPr lang="vi-VN" sz="2800" dirty="0">
                    <a:solidFill>
                      <a:srgbClr val="FF2626"/>
                    </a:solidFill>
                    <a:latin typeface="Cambria" panose="02040503050406030204" pitchFamily="18" charset="0"/>
                    <a:ea typeface="Cambria" panose="02040503050406030204" pitchFamily="18" charset="0"/>
                  </a:rPr>
                  <a:t>diện tích hình tròn) nên số du khách thích món bún chả chiếm 25%.</a:t>
                </a:r>
              </a:p>
              <a:p>
                <a:pPr lvl="0" algn="just"/>
                <a:r>
                  <a:rPr lang="vi-VN" sz="2800" dirty="0">
                    <a:solidFill>
                      <a:srgbClr val="FF2626"/>
                    </a:solidFill>
                    <a:latin typeface="Cambria" panose="02040503050406030204" pitchFamily="18" charset="0"/>
                    <a:ea typeface="Cambria" panose="02040503050406030204" pitchFamily="18" charset="0"/>
                  </a:rPr>
                  <a:t>b) Số du khách thích món nem rán chiếm số phần trăm là:</a:t>
                </a:r>
              </a:p>
              <a:p>
                <a:pPr lvl="0" algn="ctr"/>
                <a:r>
                  <a:rPr lang="vi-VN" sz="2800" dirty="0">
                    <a:solidFill>
                      <a:srgbClr val="FF2626"/>
                    </a:solidFill>
                    <a:latin typeface="Cambria" panose="02040503050406030204" pitchFamily="18" charset="0"/>
                    <a:ea typeface="Cambria" panose="02040503050406030204" pitchFamily="18" charset="0"/>
                  </a:rPr>
                  <a:t>100% – 18,5% – 42% – 25% = 14,5%</a:t>
                </a:r>
                <a:endParaRPr kumimoji="0" lang="en-US" sz="2800" b="0" i="0" u="none" strike="noStrike" kern="0" cap="none" spc="0" normalizeH="0" baseline="0" noProof="0" dirty="0">
                  <a:ln>
                    <a:noFill/>
                  </a:ln>
                  <a:solidFill>
                    <a:srgbClr val="FF2626"/>
                  </a:solidFill>
                  <a:effectLst/>
                  <a:uLnTx/>
                  <a:uFillTx/>
                  <a:latin typeface="Cambria" panose="02040503050406030204" pitchFamily="18" charset="0"/>
                  <a:ea typeface="Cambria" panose="02040503050406030204" pitchFamily="18" charset="0"/>
                  <a:cs typeface="Arial"/>
                  <a:sym typeface="Arial"/>
                </a:endParaRPr>
              </a:p>
            </p:txBody>
          </p:sp>
        </mc:Choice>
        <mc:Fallback xmlns="">
          <p:sp>
            <p:nvSpPr>
              <p:cNvPr id="8" name="TextBox 7">
                <a:extLst>
                  <a:ext uri="{FF2B5EF4-FFF2-40B4-BE49-F238E27FC236}">
                    <a16:creationId xmlns:a16="http://schemas.microsoft.com/office/drawing/2014/main" id="{408E9663-86F9-4DD0-36D1-EB3FF4BA11DA}"/>
                  </a:ext>
                </a:extLst>
              </p:cNvPr>
              <p:cNvSpPr txBox="1">
                <a:spLocks noRot="1" noChangeAspect="1" noMove="1" noResize="1" noEditPoints="1" noAdjustHandles="1" noChangeArrowheads="1" noChangeShapeType="1" noTextEdit="1"/>
              </p:cNvSpPr>
              <p:nvPr/>
            </p:nvSpPr>
            <p:spPr>
              <a:xfrm>
                <a:off x="452847" y="522514"/>
                <a:ext cx="8307977" cy="3716915"/>
              </a:xfrm>
              <a:prstGeom prst="rect">
                <a:avLst/>
              </a:prstGeom>
              <a:blipFill>
                <a:blip r:embed="rId2"/>
                <a:stretch>
                  <a:fillRect l="-1467" t="-1806" r="-2568" b="-3777"/>
                </a:stretch>
              </a:blipFill>
            </p:spPr>
            <p:txBody>
              <a:bodyPr/>
              <a:lstStyle/>
              <a:p>
                <a:r>
                  <a:rPr lang="en-US">
                    <a:noFill/>
                  </a:rPr>
                  <a:t> </a:t>
                </a:r>
              </a:p>
            </p:txBody>
          </p:sp>
        </mc:Fallback>
      </mc:AlternateContent>
    </p:spTree>
    <p:extLst>
      <p:ext uri="{BB962C8B-B14F-4D97-AF65-F5344CB8AC3E}">
        <p14:creationId xmlns:p14="http://schemas.microsoft.com/office/powerpoint/2010/main" val="2594624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8142514" cy="1815882"/>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Nếu mở rộng khảo sát trên 2</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000 du khách người ta nhận thấy tỉ số phần trăm du khách thích món bún chả vẫn là 25%. Em hãy so sánh 25% của </a:t>
            </a:r>
            <a:endParaRPr lang="en-US" sz="2800" kern="1200" dirty="0">
              <a:solidFill>
                <a:prstClr val="black"/>
              </a:solidFill>
              <a:latin typeface="Arial" panose="020B0604020202020204" pitchFamily="34" charset="0"/>
              <a:ea typeface="+mn-ea"/>
              <a:cs typeface="Arial" panose="020B0604020202020204" pitchFamily="34" charset="0"/>
            </a:endParaRPr>
          </a:p>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1</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400 du khách và 25% của 2000 du khác</a:t>
            </a:r>
            <a:r>
              <a:rPr lang="en-US" sz="2800" kern="1200" dirty="0">
                <a:solidFill>
                  <a:prstClr val="black"/>
                </a:solidFill>
                <a:latin typeface="Arial" panose="020B0604020202020204" pitchFamily="34" charset="0"/>
                <a:ea typeface="+mn-ea"/>
                <a:cs typeface="Arial" panose="020B0604020202020204" pitchFamily="34" charset="0"/>
              </a:rPr>
              <a:t>h.</a:t>
            </a:r>
            <a:endParaRPr lang="en-US" sz="2000"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C7134D-79C6-0D98-7F9E-48F5BC4B0139}"/>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848</TotalTime>
  <Words>798</Words>
  <Application>Microsoft Office PowerPoint</Application>
  <PresentationFormat>On-screen Show (16:9)</PresentationFormat>
  <Paragraphs>57</Paragraphs>
  <Slides>23</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Cambria Math</vt:lpstr>
      <vt:lpstr>Sriracha</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TA</cp:lastModifiedBy>
  <cp:revision>82</cp:revision>
  <dcterms:modified xsi:type="dcterms:W3CDTF">2025-04-18T02:46:33Z</dcterms:modified>
  <cp:category>9Slide.vn</cp:category>
</cp:coreProperties>
</file>