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60" r:id="rId4"/>
    <p:sldId id="300" r:id="rId5"/>
    <p:sldId id="301" r:id="rId6"/>
    <p:sldId id="304" r:id="rId7"/>
    <p:sldId id="305" r:id="rId8"/>
    <p:sldId id="306" r:id="rId9"/>
    <p:sldId id="307" r:id="rId10"/>
    <p:sldId id="266" r:id="rId11"/>
    <p:sldId id="264" r:id="rId12"/>
    <p:sldId id="267" r:id="rId13"/>
    <p:sldId id="262" r:id="rId14"/>
    <p:sldId id="308" r:id="rId15"/>
    <p:sldId id="309" r:id="rId16"/>
    <p:sldId id="283" r:id="rId17"/>
    <p:sldId id="284" r:id="rId18"/>
    <p:sldId id="293" r:id="rId19"/>
    <p:sldId id="295" r:id="rId20"/>
    <p:sldId id="3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66FF"/>
    <a:srgbClr val="00CCFF"/>
    <a:srgbClr val="FF6699"/>
    <a:srgbClr val="FF9999"/>
    <a:srgbClr val="CCFF33"/>
    <a:srgbClr val="FF99FF"/>
    <a:srgbClr val="00FFFF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8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383D9-BD51-4EEE-BAB7-0DFFB2F4691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C91E9-1233-4689-A99D-CE5E84DF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5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8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07D5-D526-4D54-A597-98204C6BD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1C522-A1C3-4AEE-BD04-BE294C435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A7671-17EF-467A-B645-D930EBFE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A14BA-E22F-40D1-BE05-717D5F37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57322-DDF7-43DA-8A29-B50433BE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B62-DCF7-484F-B313-0900121D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65F75-4D13-494F-A9AF-CEDDEB1D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C4819-7C72-448E-B2D3-D2AAAE43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50A0B-CFEC-4F89-BC45-7175172A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714D8-4F0A-4160-B76C-BA85A808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63F0DD-9EE7-4E56-943C-C36FFABBF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D18F-5092-4C51-8F60-92F61E45E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EE32-FBBF-408A-AC2F-F4AAB75F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19F19-C0C7-4512-AC2D-72AB5BF4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790A5-AB0F-4C9C-B1B0-0B6CBDFF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27289" y="2009421"/>
            <a:ext cx="10137422" cy="4447823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58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EB91-959F-4DAE-AB25-53656D60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29A7-E123-4887-A2CA-D2552349D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93924-8F13-411A-84A2-0CBCA40C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36815-5E1F-40CD-ABFF-ABF9276B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D1E18-7642-43DC-810A-A922D669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9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0358-DB64-4439-BF5B-D9652BA3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FF25-1904-4600-97BC-C64D57DD5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2CA6B-FAD3-40FA-B85E-6457134E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83DB4-8774-4F16-84D7-7D4CFD32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A0D7C-A0D1-4EB7-B243-DFBA5B46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0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80AD-67B6-4A13-AEBA-0A92F71E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7941-FE43-4FF2-99A6-AFABB6DC5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82EC1-E26C-4DE4-9F1E-E36D3E220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95549-4786-4787-AF25-5E14BB1A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A6926-7A80-4111-BB7C-53081E7F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D83D5-7675-4410-9681-844716BD2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5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B7BB-69F7-4DEE-9DB9-DDA7E400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C5389-6DAA-41A8-9ADE-FBA9E3460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3C632-C3CF-4FAA-9BD8-4EAF159B6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90E09-05E5-40BB-9521-050B4D03B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D339B-BD0C-4732-AED4-5DDC0E569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572FB6-18D9-4C48-8D44-1A8BBCBC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28E68-462A-4404-8579-BAD52D6D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28010-8988-4E9B-ADFE-C65E7E57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2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DF80-410B-4429-A1A6-5C5FFDDE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892AC-4D54-439E-AB84-2C938A63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5690B-096D-4DC8-8D59-2727EBA5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7CC1F-0A0E-43BA-97A0-99AECEE9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0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F96C2-87DE-4B42-8B92-21EC2D43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0FF7A-4258-482E-94D5-A13B9F6C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8A272-FB03-4B7C-92F9-08D83408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1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2C5D-435F-4935-96F5-BB8F2153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B4B0-5D98-436C-AEAC-AFC402F6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C68B1-A0C9-4F03-A489-42437B17E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60B00-CB9F-49BA-8398-BE6E2323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699E4-445C-454D-951F-7AAFF9DE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FA863-7DE2-49D7-938C-6915624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6CA4-93C9-4808-B8BD-E7B16409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623DE-09B9-421B-A3B7-EFA60E61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EE730-AEAF-4F8A-98E0-197CB4AE8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0300B-ED97-487E-91D4-AB21DA8A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BB457-B313-4BCD-A3AE-916C2466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8CDD2-3AE4-41E2-9127-2C95B3C4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8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1F497E-7921-42B9-9346-00EF7B63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E2854-8CC5-419E-8332-D5259E9F5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A66C6-C3F2-48DE-B939-1EA093CE0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D824E-623E-4720-AFAE-23185F60E57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9DCC-63AF-47D5-B189-AF11A9D89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9B4A8-FA99-4459-9DC2-731484B36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3AB89-8D2A-4E9B-91A6-DEF41FC264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2637850"/>
            <a:ext cx="2231571" cy="20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facebook.com/groups/514479210372531/?ref=share_group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F298C-12D0-ECE5-8300-F14A8635D77C}"/>
              </a:ext>
            </a:extLst>
          </p:cNvPr>
          <p:cNvSpPr txBox="1"/>
          <p:nvPr/>
        </p:nvSpPr>
        <p:spPr>
          <a:xfrm>
            <a:off x="627071" y="1240416"/>
            <a:ext cx="8576799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VIẾT 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BÀI VĂN TẢ PHONG CẢNH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23" y="3446728"/>
            <a:ext cx="2662048" cy="3411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891" y="2626482"/>
            <a:ext cx="2231571" cy="20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9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2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2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2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20" fill="hold">
                                              <p:stCondLst>
                                                <p:cond delay="128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2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32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2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320" fill="hold">
                                              <p:stCondLst>
                                                <p:cond delay="128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47647" y="2206869"/>
            <a:ext cx="4053253" cy="2505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754923" y="2570284"/>
            <a:ext cx="4053253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00095" y="2933699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72402" y="2659672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1FF52-3B4D-9D31-E1B9-76AD4DA6AE78}"/>
              </a:ext>
            </a:extLst>
          </p:cNvPr>
          <p:cNvSpPr txBox="1"/>
          <p:nvPr/>
        </p:nvSpPr>
        <p:spPr>
          <a:xfrm>
            <a:off x="2118485" y="2858620"/>
            <a:ext cx="72941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7200" dirty="0" smtClean="0"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THỰC HÀNH-LUYỆN TẬP</a:t>
            </a:r>
            <a:endParaRPr lang="sv-SE" sz="7200" dirty="0">
              <a:solidFill>
                <a:srgbClr val="002060"/>
              </a:solidFill>
              <a:latin typeface="UTM Showcard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0" y="1200150"/>
            <a:ext cx="8086725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283401" y="1406981"/>
            <a:ext cx="77109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28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+ Ưu điểm, nhược điểm chung của cả lớp.</a:t>
            </a:r>
          </a:p>
          <a:p>
            <a:r>
              <a:rPr lang="en-US"/>
              <a:t>+ Những lỗi điển hình về bố cục, nội dung, dùng từ, đặt câu, chính tả.</a:t>
            </a:r>
          </a:p>
          <a:p>
            <a:r>
              <a:rPr lang="en-US"/>
              <a:t>+ Tuyên dương những HS có bài viết hay, có tiến bộ nổi bật về bài viết.</a:t>
            </a:r>
          </a:p>
          <a:p>
            <a:r>
              <a:rPr lang="en-US"/>
              <a:t>+ Chọn đọc một đoạn văn (hoặc toàn bài văn) hay trước lớp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698561" y="593253"/>
            <a:ext cx="111574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6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856000" cy="6300000"/>
          </a:xfrm>
          <a:custGeom>
            <a:avLst/>
            <a:gdLst>
              <a:gd name="connsiteX0" fmla="*/ 0 w 11856000"/>
              <a:gd name="connsiteY0" fmla="*/ 626409 h 6300000"/>
              <a:gd name="connsiteX1" fmla="*/ 626409 w 11856000"/>
              <a:gd name="connsiteY1" fmla="*/ 0 h 6300000"/>
              <a:gd name="connsiteX2" fmla="*/ 11229591 w 11856000"/>
              <a:gd name="connsiteY2" fmla="*/ 0 h 6300000"/>
              <a:gd name="connsiteX3" fmla="*/ 11856000 w 11856000"/>
              <a:gd name="connsiteY3" fmla="*/ 626409 h 6300000"/>
              <a:gd name="connsiteX4" fmla="*/ 11856000 w 11856000"/>
              <a:gd name="connsiteY4" fmla="*/ 5673591 h 6300000"/>
              <a:gd name="connsiteX5" fmla="*/ 11229591 w 11856000"/>
              <a:gd name="connsiteY5" fmla="*/ 6300000 h 6300000"/>
              <a:gd name="connsiteX6" fmla="*/ 626409 w 11856000"/>
              <a:gd name="connsiteY6" fmla="*/ 6300000 h 6300000"/>
              <a:gd name="connsiteX7" fmla="*/ 0 w 11856000"/>
              <a:gd name="connsiteY7" fmla="*/ 5673591 h 6300000"/>
              <a:gd name="connsiteX8" fmla="*/ 0 w 11856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40475" y="130954"/>
                  <a:pt x="7502316" y="43574"/>
                  <a:pt x="11229591" y="0"/>
                </a:cubicBezTo>
                <a:cubicBezTo>
                  <a:pt x="11593110" y="27053"/>
                  <a:pt x="11875543" y="304391"/>
                  <a:pt x="11856000" y="626409"/>
                </a:cubicBezTo>
                <a:cubicBezTo>
                  <a:pt x="11705561" y="2197990"/>
                  <a:pt x="11941879" y="4218971"/>
                  <a:pt x="11856000" y="5673591"/>
                </a:cubicBezTo>
                <a:cubicBezTo>
                  <a:pt x="11842898" y="6021699"/>
                  <a:pt x="11556833" y="6287088"/>
                  <a:pt x="11229591" y="6300000"/>
                </a:cubicBezTo>
                <a:cubicBezTo>
                  <a:pt x="7801140" y="6455197"/>
                  <a:pt x="5680002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856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5040288" y="132882"/>
                  <a:pt x="8871098" y="-84951"/>
                  <a:pt x="11229591" y="0"/>
                </a:cubicBezTo>
                <a:cubicBezTo>
                  <a:pt x="11562353" y="12885"/>
                  <a:pt x="11849444" y="316690"/>
                  <a:pt x="11856000" y="626409"/>
                </a:cubicBezTo>
                <a:cubicBezTo>
                  <a:pt x="11876187" y="1394856"/>
                  <a:pt x="12008480" y="3501445"/>
                  <a:pt x="11856000" y="5673591"/>
                </a:cubicBezTo>
                <a:cubicBezTo>
                  <a:pt x="11864983" y="6020613"/>
                  <a:pt x="11581699" y="6287340"/>
                  <a:pt x="11229591" y="6300000"/>
                </a:cubicBezTo>
                <a:cubicBezTo>
                  <a:pt x="7429862" y="6387639"/>
                  <a:pt x="3961837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685280" y="279000"/>
            <a:ext cx="1115743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8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506719" cy="6300000"/>
          </a:xfrm>
          <a:custGeom>
            <a:avLst/>
            <a:gdLst>
              <a:gd name="connsiteX0" fmla="*/ 0 w 11856000"/>
              <a:gd name="connsiteY0" fmla="*/ 626409 h 6300000"/>
              <a:gd name="connsiteX1" fmla="*/ 626409 w 11856000"/>
              <a:gd name="connsiteY1" fmla="*/ 0 h 6300000"/>
              <a:gd name="connsiteX2" fmla="*/ 11229591 w 11856000"/>
              <a:gd name="connsiteY2" fmla="*/ 0 h 6300000"/>
              <a:gd name="connsiteX3" fmla="*/ 11856000 w 11856000"/>
              <a:gd name="connsiteY3" fmla="*/ 626409 h 6300000"/>
              <a:gd name="connsiteX4" fmla="*/ 11856000 w 11856000"/>
              <a:gd name="connsiteY4" fmla="*/ 5673591 h 6300000"/>
              <a:gd name="connsiteX5" fmla="*/ 11229591 w 11856000"/>
              <a:gd name="connsiteY5" fmla="*/ 6300000 h 6300000"/>
              <a:gd name="connsiteX6" fmla="*/ 626409 w 11856000"/>
              <a:gd name="connsiteY6" fmla="*/ 6300000 h 6300000"/>
              <a:gd name="connsiteX7" fmla="*/ 0 w 11856000"/>
              <a:gd name="connsiteY7" fmla="*/ 5673591 h 6300000"/>
              <a:gd name="connsiteX8" fmla="*/ 0 w 11856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40475" y="130954"/>
                  <a:pt x="7502316" y="43574"/>
                  <a:pt x="11229591" y="0"/>
                </a:cubicBezTo>
                <a:cubicBezTo>
                  <a:pt x="11593110" y="27053"/>
                  <a:pt x="11875543" y="304391"/>
                  <a:pt x="11856000" y="626409"/>
                </a:cubicBezTo>
                <a:cubicBezTo>
                  <a:pt x="11705561" y="2197990"/>
                  <a:pt x="11941879" y="4218971"/>
                  <a:pt x="11856000" y="5673591"/>
                </a:cubicBezTo>
                <a:cubicBezTo>
                  <a:pt x="11842898" y="6021699"/>
                  <a:pt x="11556833" y="6287088"/>
                  <a:pt x="11229591" y="6300000"/>
                </a:cubicBezTo>
                <a:cubicBezTo>
                  <a:pt x="7801140" y="6455197"/>
                  <a:pt x="5680002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856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5040288" y="132882"/>
                  <a:pt x="8871098" y="-84951"/>
                  <a:pt x="11229591" y="0"/>
                </a:cubicBezTo>
                <a:cubicBezTo>
                  <a:pt x="11562353" y="12885"/>
                  <a:pt x="11849444" y="316690"/>
                  <a:pt x="11856000" y="626409"/>
                </a:cubicBezTo>
                <a:cubicBezTo>
                  <a:pt x="11876187" y="1394856"/>
                  <a:pt x="12008480" y="3501445"/>
                  <a:pt x="11856000" y="5673591"/>
                </a:cubicBezTo>
                <a:cubicBezTo>
                  <a:pt x="11864983" y="6020613"/>
                  <a:pt x="11581699" y="6287340"/>
                  <a:pt x="11229591" y="6300000"/>
                </a:cubicBezTo>
                <a:cubicBezTo>
                  <a:pt x="7429862" y="6387639"/>
                  <a:pt x="3961837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685280" y="583800"/>
            <a:ext cx="111574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8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, painting, drawing&#10;&#10;Description automatically generated">
            <a:extLst>
              <a:ext uri="{FF2B5EF4-FFF2-40B4-BE49-F238E27FC236}">
                <a16:creationId xmlns:a16="http://schemas.microsoft.com/office/drawing/2014/main" id="{22323183-C8B6-0792-1BCB-6F39DA09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35">
            <a:extLst>
              <a:ext uri="{FF2B5EF4-FFF2-40B4-BE49-F238E27FC236}">
                <a16:creationId xmlns:a16="http://schemas.microsoft.com/office/drawing/2014/main" id="{C4211C0F-9B8D-ED92-00F5-00E77CA220B0}"/>
              </a:ext>
            </a:extLst>
          </p:cNvPr>
          <p:cNvSpPr/>
          <p:nvPr/>
        </p:nvSpPr>
        <p:spPr>
          <a:xfrm>
            <a:off x="313819" y="388306"/>
            <a:ext cx="11564361" cy="620944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*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HS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GV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1911374" y="399757"/>
            <a:ext cx="8291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78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47647" y="2206869"/>
            <a:ext cx="4053253" cy="2505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754923" y="2570284"/>
            <a:ext cx="4053253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00095" y="2933699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72402" y="2659672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834C0-89D3-42E1-DFBE-D9280FE76233}"/>
              </a:ext>
            </a:extLst>
          </p:cNvPr>
          <p:cNvGrpSpPr/>
          <p:nvPr/>
        </p:nvGrpSpPr>
        <p:grpSpPr>
          <a:xfrm>
            <a:off x="2288012" y="3152493"/>
            <a:ext cx="6535984" cy="1232266"/>
            <a:chOff x="236216" y="2394752"/>
            <a:chExt cx="7704861" cy="12322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957ADD-A30C-0932-0CF7-5AD5FAA4F2E3}"/>
                </a:ext>
              </a:extLst>
            </p:cNvPr>
            <p:cNvSpPr txBox="1"/>
            <p:nvPr/>
          </p:nvSpPr>
          <p:spPr>
            <a:xfrm>
              <a:off x="236216" y="2394752"/>
              <a:ext cx="77048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rPr>
                <a:t>Vận dụng</a:t>
              </a:r>
              <a:endParaRPr lang="sv-SE" sz="72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81FF52-3B4D-9D31-E1B9-76AD4DA6AE78}"/>
                </a:ext>
              </a:extLst>
            </p:cNvPr>
            <p:cNvSpPr txBox="1"/>
            <p:nvPr/>
          </p:nvSpPr>
          <p:spPr>
            <a:xfrm>
              <a:off x="236216" y="2426689"/>
              <a:ext cx="77048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solidFill>
                    <a:srgbClr val="CCFF33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V</a:t>
              </a:r>
              <a:r>
                <a:rPr lang="vi-VN" sz="7200" dirty="0">
                  <a:solidFill>
                    <a:srgbClr val="FF6699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Ậ</a:t>
              </a:r>
              <a:r>
                <a:rPr lang="vi-VN" sz="7200" dirty="0">
                  <a:solidFill>
                    <a:srgbClr val="00CCFF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</a:t>
              </a:r>
              <a:r>
                <a:rPr lang="vi-VN" sz="7200" dirty="0">
                  <a:solidFill>
                    <a:srgbClr val="CCFF33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72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D</a:t>
              </a:r>
              <a:r>
                <a:rPr lang="vi-VN" sz="7200" dirty="0"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Ụ</a:t>
              </a:r>
              <a:r>
                <a:rPr lang="vi-VN" sz="7200" dirty="0">
                  <a:solidFill>
                    <a:srgbClr val="FF66FF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</a:t>
              </a:r>
              <a:r>
                <a:rPr lang="vi-VN" sz="7200" dirty="0">
                  <a:solidFill>
                    <a:srgbClr val="CCFF33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G</a:t>
              </a:r>
              <a:endParaRPr lang="sv-SE" sz="7200" dirty="0">
                <a:solidFill>
                  <a:srgbClr val="CCFF33"/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6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2767128" y="839212"/>
            <a:ext cx="6819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15">
            <a:extLst>
              <a:ext uri="{FF2B5EF4-FFF2-40B4-BE49-F238E27FC236}">
                <a16:creationId xmlns:a16="http://schemas.microsoft.com/office/drawing/2014/main" id="{FC27827F-35C5-7A2D-423C-3320F5E87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96668" y="3886200"/>
            <a:ext cx="278072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3E5F6E-EC9A-F7C6-2687-7FC6A888C79D}"/>
              </a:ext>
            </a:extLst>
          </p:cNvPr>
          <p:cNvGrpSpPr/>
          <p:nvPr/>
        </p:nvGrpSpPr>
        <p:grpSpPr>
          <a:xfrm>
            <a:off x="3694146" y="280205"/>
            <a:ext cx="4974772" cy="1323439"/>
            <a:chOff x="3608614" y="0"/>
            <a:chExt cx="4974772" cy="13234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C67558-524D-05B4-D580-55F41E2B5CFC}"/>
                </a:ext>
              </a:extLst>
            </p:cNvPr>
            <p:cNvSpPr txBox="1"/>
            <p:nvPr/>
          </p:nvSpPr>
          <p:spPr>
            <a:xfrm>
              <a:off x="3608614" y="0"/>
              <a:ext cx="49747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5BEC91-B671-2D96-F1C0-A812A50CDD64}"/>
                </a:ext>
              </a:extLst>
            </p:cNvPr>
            <p:cNvSpPr txBox="1"/>
            <p:nvPr/>
          </p:nvSpPr>
          <p:spPr>
            <a:xfrm>
              <a:off x="3608614" y="0"/>
              <a:ext cx="49747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</a:t>
              </a:r>
              <a:r>
                <a:rPr lang="en-US" sz="8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Ặ</a:t>
              </a:r>
              <a:r>
                <a:rPr lang="en-US" sz="8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8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80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</a:t>
              </a:r>
              <a:r>
                <a:rPr lang="en-US" sz="80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Ò</a:t>
              </a:r>
            </a:p>
          </p:txBody>
        </p:sp>
      </p:grpSp>
      <p:pic>
        <p:nvPicPr>
          <p:cNvPr id="21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52" y="3132403"/>
            <a:ext cx="2662048" cy="34112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F834C0-89D3-42E1-DFBE-D9280FE76233}"/>
              </a:ext>
            </a:extLst>
          </p:cNvPr>
          <p:cNvGrpSpPr/>
          <p:nvPr/>
        </p:nvGrpSpPr>
        <p:grpSpPr>
          <a:xfrm>
            <a:off x="650894" y="1298292"/>
            <a:ext cx="11723985" cy="1241149"/>
            <a:chOff x="236215" y="2353932"/>
            <a:chExt cx="7704862" cy="12411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957ADD-A30C-0932-0CF7-5AD5FAA4F2E3}"/>
                </a:ext>
              </a:extLst>
            </p:cNvPr>
            <p:cNvSpPr txBox="1"/>
            <p:nvPr/>
          </p:nvSpPr>
          <p:spPr>
            <a:xfrm>
              <a:off x="236216" y="2394752"/>
              <a:ext cx="77048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ln w="127000">
                    <a:solidFill>
                      <a:schemeClr val="bg1"/>
                    </a:solidFill>
                  </a:ln>
                  <a:gradFill>
                    <a:gsLst>
                      <a:gs pos="90000">
                        <a:srgbClr val="FFFF00"/>
                      </a:gs>
                      <a:gs pos="66000">
                        <a:srgbClr val="00B0F0"/>
                      </a:gs>
                      <a:gs pos="0">
                        <a:srgbClr val="FF0066"/>
                      </a:gs>
                      <a:gs pos="32000">
                        <a:srgbClr val="FFC000"/>
                      </a:gs>
                      <a:gs pos="53000">
                        <a:srgbClr val="FF66FF"/>
                      </a:gs>
                      <a:gs pos="18000">
                        <a:srgbClr val="FF3399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rPr>
                <a:t>TẠM BIỆT VÀ HẸN GẶP LẠI</a:t>
              </a:r>
              <a:endParaRPr lang="sv-SE" sz="7200" dirty="0">
                <a:ln w="127000">
                  <a:solidFill>
                    <a:schemeClr val="bg1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81FF52-3B4D-9D31-E1B9-76AD4DA6AE78}"/>
                </a:ext>
              </a:extLst>
            </p:cNvPr>
            <p:cNvSpPr txBox="1"/>
            <p:nvPr/>
          </p:nvSpPr>
          <p:spPr>
            <a:xfrm>
              <a:off x="236215" y="2353932"/>
              <a:ext cx="77048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gradFill>
                    <a:gsLst>
                      <a:gs pos="90000">
                        <a:srgbClr val="FFFF00"/>
                      </a:gs>
                      <a:gs pos="66000">
                        <a:srgbClr val="00B0F0"/>
                      </a:gs>
                      <a:gs pos="0">
                        <a:srgbClr val="FF0066"/>
                      </a:gs>
                      <a:gs pos="32000">
                        <a:srgbClr val="FFC000"/>
                      </a:gs>
                      <a:gs pos="53000">
                        <a:srgbClr val="FF66FF"/>
                      </a:gs>
                      <a:gs pos="18000">
                        <a:srgbClr val="FF3399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UTM Showcard" panose="02040603050506020204" pitchFamily="18" charset="0"/>
                  <a:cs typeface="Arial" panose="020B0604020202020204" pitchFamily="34" charset="0"/>
                </a:rPr>
                <a:t>TẠM BIỆT VÀ HẸN GẶP LẠI</a:t>
              </a:r>
              <a:endParaRPr lang="sv-SE" sz="7200" dirty="0"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32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7251A9F-16A2-3230-0B2B-18D70C8CD994}"/>
              </a:ext>
            </a:extLst>
          </p:cNvPr>
          <p:cNvSpPr/>
          <p:nvPr/>
        </p:nvSpPr>
        <p:spPr>
          <a:xfrm>
            <a:off x="519526" y="361951"/>
            <a:ext cx="11166506" cy="6115282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-18000" y="1864828"/>
            <a:ext cx="948738" cy="9868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MH_Number_1"/>
          <p:cNvSpPr/>
          <p:nvPr>
            <p:custDataLst>
              <p:tags r:id="rId2"/>
            </p:custDataLst>
          </p:nvPr>
        </p:nvSpPr>
        <p:spPr>
          <a:xfrm>
            <a:off x="0" y="3740683"/>
            <a:ext cx="948738" cy="98684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altLang="zh-CN" sz="44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67037" y="1387909"/>
            <a:ext cx="11618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792167" y="4170891"/>
            <a:ext cx="106212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C3046-5E26-40E1-B4BE-F383598C1074}"/>
              </a:ext>
            </a:extLst>
          </p:cNvPr>
          <p:cNvSpPr txBox="1"/>
          <p:nvPr/>
        </p:nvSpPr>
        <p:spPr>
          <a:xfrm>
            <a:off x="2521377" y="361951"/>
            <a:ext cx="716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8625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2,3,4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T</a:t>
            </a:r>
            <a:r>
              <a:rPr lang="en-GB" sz="3600" dirty="0" err="1" smtClean="0">
                <a:latin typeface="Calibri" panose="020F0502020204030204"/>
              </a:rPr>
              <a:t>hầy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liên</a:t>
            </a:r>
            <a:r>
              <a:rPr lang="vi-VN" sz="3600" dirty="0" smtClean="0">
                <a:latin typeface="Calibri" panose="020F0502020204030204"/>
              </a:rPr>
              <a:t> hệ</a:t>
            </a:r>
            <a:r>
              <a:rPr lang="en-GB" sz="3600" dirty="0" smtClean="0">
                <a:latin typeface="Calibri" panose="020F0502020204030204"/>
              </a:rPr>
              <a:t> </a:t>
            </a:r>
            <a:endParaRPr lang="vi-VN" sz="36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0070C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(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mọi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zalo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khác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đều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là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giả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mạo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em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)</a:t>
            </a: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hay</a:t>
            </a:r>
            <a:r>
              <a:rPr lang="vi-VN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5" y="2325651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0" y="2314428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4079" y="-1547737"/>
            <a:ext cx="345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1200" dirty="0" err="1" smtClean="0">
                <a:solidFill>
                  <a:srgbClr val="0070C0"/>
                </a:solidFill>
              </a:rPr>
              <a:t>Hiền</a:t>
            </a:r>
            <a:r>
              <a:rPr lang="en-GB" sz="1200" dirty="0" smtClean="0">
                <a:solidFill>
                  <a:srgbClr val="0070C0"/>
                </a:solidFill>
              </a:rPr>
              <a:t> </a:t>
            </a:r>
            <a:r>
              <a:rPr lang="en-GB" sz="1200" dirty="0" err="1" smtClean="0">
                <a:solidFill>
                  <a:srgbClr val="0070C0"/>
                </a:solidFill>
              </a:rPr>
              <a:t>trân</a:t>
            </a:r>
            <a:r>
              <a:rPr lang="en-GB" sz="1200" dirty="0" smtClean="0">
                <a:solidFill>
                  <a:srgbClr val="0070C0"/>
                </a:solidFill>
              </a:rPr>
              <a:t>  ZALO</a:t>
            </a:r>
            <a:r>
              <a:rPr lang="vi-VN" sz="1200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vi-VN" sz="1200" dirty="0">
                <a:solidFill>
                  <a:srgbClr val="0070C0"/>
                </a:solidFill>
                <a:latin typeface="Calibri" panose="020F0502020204030204"/>
              </a:rPr>
              <a:t>Duy nhất</a:t>
            </a:r>
            <a:r>
              <a:rPr lang="en-GB" sz="1200" dirty="0">
                <a:solidFill>
                  <a:srgbClr val="0070C0"/>
                </a:solidFill>
              </a:rPr>
              <a:t>  </a:t>
            </a:r>
            <a:r>
              <a:rPr lang="en-GB" dirty="0">
                <a:solidFill>
                  <a:srgbClr val="0070C0"/>
                </a:solidFill>
              </a:rPr>
              <a:t>SĐT: 035</a:t>
            </a:r>
            <a:r>
              <a:rPr lang="vi-VN" dirty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44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47647" y="2206869"/>
            <a:ext cx="4053253" cy="2505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754923" y="2570284"/>
            <a:ext cx="4053253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00095" y="2933699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72402" y="2659672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834C0-89D3-42E1-DFBE-D9280FE76233}"/>
              </a:ext>
            </a:extLst>
          </p:cNvPr>
          <p:cNvGrpSpPr/>
          <p:nvPr/>
        </p:nvGrpSpPr>
        <p:grpSpPr>
          <a:xfrm>
            <a:off x="2998357" y="3264345"/>
            <a:ext cx="6535984" cy="2311252"/>
            <a:chOff x="236216" y="2391824"/>
            <a:chExt cx="7704861" cy="23112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957ADD-A30C-0932-0CF7-5AD5FAA4F2E3}"/>
                </a:ext>
              </a:extLst>
            </p:cNvPr>
            <p:cNvSpPr txBox="1"/>
            <p:nvPr/>
          </p:nvSpPr>
          <p:spPr>
            <a:xfrm>
              <a:off x="236216" y="2394752"/>
              <a:ext cx="770486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72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rPr>
                <a:t>KHỞI  ĐỘNG</a:t>
              </a:r>
              <a:endParaRPr lang="sv-SE" sz="72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81FF52-3B4D-9D31-E1B9-76AD4DA6AE78}"/>
                </a:ext>
              </a:extLst>
            </p:cNvPr>
            <p:cNvSpPr txBox="1"/>
            <p:nvPr/>
          </p:nvSpPr>
          <p:spPr>
            <a:xfrm>
              <a:off x="236216" y="2391824"/>
              <a:ext cx="77048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7200" dirty="0">
                  <a:solidFill>
                    <a:srgbClr val="0070C0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</a:t>
              </a:r>
              <a:r>
                <a:rPr lang="sv-SE" sz="7200" dirty="0">
                  <a:solidFill>
                    <a:srgbClr val="FF6699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H</a:t>
              </a:r>
              <a:r>
                <a:rPr lang="sv-SE" sz="7200" dirty="0">
                  <a:solidFill>
                    <a:srgbClr val="00B0F0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Ở</a:t>
              </a:r>
              <a:r>
                <a:rPr lang="sv-SE" sz="7200" dirty="0">
                  <a:solidFill>
                    <a:srgbClr val="77D460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I</a:t>
              </a:r>
              <a:r>
                <a:rPr lang="sv-SE" sz="7200" dirty="0">
                  <a:latin typeface="UTM Showcard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sv-SE" sz="72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Đ</a:t>
              </a:r>
              <a:r>
                <a:rPr lang="sv-SE" sz="7200" dirty="0">
                  <a:solidFill>
                    <a:srgbClr val="99FF66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Ộ</a:t>
              </a:r>
              <a:r>
                <a:rPr lang="sv-SE" sz="7200" dirty="0">
                  <a:solidFill>
                    <a:srgbClr val="FF66FF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</a:t>
              </a:r>
              <a:r>
                <a:rPr lang="sv-SE" sz="7200" dirty="0">
                  <a:solidFill>
                    <a:srgbClr val="FF6600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8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6E65D70A-F71F-87D6-F0E5-68260742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" action="ppaction://noaction"/>
            <a:extLst>
              <a:ext uri="{FF2B5EF4-FFF2-40B4-BE49-F238E27FC236}">
                <a16:creationId xmlns:a16="http://schemas.microsoft.com/office/drawing/2014/main" id="{5664D51B-1094-B1AC-FDAC-AD167C8F09AE}"/>
              </a:ext>
            </a:extLst>
          </p:cNvPr>
          <p:cNvSpPr/>
          <p:nvPr/>
        </p:nvSpPr>
        <p:spPr>
          <a:xfrm>
            <a:off x="435935" y="265814"/>
            <a:ext cx="1222744" cy="3615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85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, painting, drawing&#10;&#10;Description automatically generated">
            <a:extLst>
              <a:ext uri="{FF2B5EF4-FFF2-40B4-BE49-F238E27FC236}">
                <a16:creationId xmlns:a16="http://schemas.microsoft.com/office/drawing/2014/main" id="{22323183-C8B6-0792-1BCB-6F39DA09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35">
            <a:extLst>
              <a:ext uri="{FF2B5EF4-FFF2-40B4-BE49-F238E27FC236}">
                <a16:creationId xmlns:a16="http://schemas.microsoft.com/office/drawing/2014/main" id="{C4211C0F-9B8D-ED92-00F5-00E77CA220B0}"/>
              </a:ext>
            </a:extLst>
          </p:cNvPr>
          <p:cNvSpPr/>
          <p:nvPr/>
        </p:nvSpPr>
        <p:spPr>
          <a:xfrm>
            <a:off x="313819" y="388306"/>
            <a:ext cx="11564361" cy="620944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300A81-8E84-5011-7CBF-39F6AB416874}"/>
              </a:ext>
            </a:extLst>
          </p:cNvPr>
          <p:cNvSpPr/>
          <p:nvPr/>
        </p:nvSpPr>
        <p:spPr>
          <a:xfrm>
            <a:off x="471541" y="275538"/>
            <a:ext cx="1124891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7200" dirty="0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+mj-lt"/>
                <a:ea typeface="MS PGothic" panose="020B0600070205080204" pitchFamily="34" charset="-128"/>
                <a:cs typeface="Times New Roman" panose="02020603050405020304" pitchFamily="18" charset="0"/>
              </a:rPr>
              <a:t>Cấu tạo đoạn văn tả cảnh gồm mấy phần?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dirty="0">
                <a:latin typeface="+mj-lt"/>
                <a:ea typeface="MS PGothic" panose="020B0600070205080204" pitchFamily="34" charset="-128"/>
                <a:cs typeface="Times New Roman" panose="02020603050405020304" pitchFamily="18" charset="0"/>
              </a:rPr>
              <a:t>  Là những phần nào?</a:t>
            </a:r>
            <a:endParaRPr lang="en-US" altLang="en-US" sz="4400" b="1" dirty="0">
              <a:solidFill>
                <a:srgbClr val="000090"/>
              </a:solidFill>
              <a:latin typeface="+mj-lt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AutoShape 20" descr="5%"/>
          <p:cNvSpPr>
            <a:spLocks noChangeArrowheads="1"/>
          </p:cNvSpPr>
          <p:nvPr/>
        </p:nvSpPr>
        <p:spPr bwMode="auto">
          <a:xfrm>
            <a:off x="2425699" y="2949845"/>
            <a:ext cx="7340600" cy="1838325"/>
          </a:xfrm>
          <a:prstGeom prst="roundRect">
            <a:avLst>
              <a:gd name="adj" fmla="val 16667"/>
            </a:avLst>
          </a:prstGeom>
          <a:solidFill>
            <a:srgbClr val="FF00D1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2F2F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</a:t>
            </a:r>
            <a:r>
              <a:rPr lang="vi-VN" altLang="en-US" sz="2800" b="1" dirty="0">
                <a:solidFill>
                  <a:srgbClr val="F2F2F2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ấu tạo đoạn văn tả cảnh gồm </a:t>
            </a:r>
            <a:r>
              <a:rPr lang="vi-VN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3 phần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Mở đoạn ,thân đoạn ,kết đoạn. </a:t>
            </a:r>
            <a:endParaRPr lang="en-US" altLang="en-US" sz="2800" b="1" dirty="0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, painting, drawing&#10;&#10;Description automatically generated">
            <a:extLst>
              <a:ext uri="{FF2B5EF4-FFF2-40B4-BE49-F238E27FC236}">
                <a16:creationId xmlns:a16="http://schemas.microsoft.com/office/drawing/2014/main" id="{22323183-C8B6-0792-1BCB-6F39DA09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35">
            <a:extLst>
              <a:ext uri="{FF2B5EF4-FFF2-40B4-BE49-F238E27FC236}">
                <a16:creationId xmlns:a16="http://schemas.microsoft.com/office/drawing/2014/main" id="{C4211C0F-9B8D-ED92-00F5-00E77CA220B0}"/>
              </a:ext>
            </a:extLst>
          </p:cNvPr>
          <p:cNvSpPr/>
          <p:nvPr/>
        </p:nvSpPr>
        <p:spPr>
          <a:xfrm>
            <a:off x="313819" y="388306"/>
            <a:ext cx="11564361" cy="620944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2115747" y="793189"/>
            <a:ext cx="7258050" cy="10731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mở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đoạn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vai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trò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đoạn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009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AutoShape 19" descr="5%"/>
          <p:cNvSpPr>
            <a:spLocks noChangeArrowheads="1"/>
          </p:cNvSpPr>
          <p:nvPr/>
        </p:nvSpPr>
        <p:spPr bwMode="auto">
          <a:xfrm>
            <a:off x="520969" y="2061113"/>
            <a:ext cx="3488323" cy="841375"/>
          </a:xfrm>
          <a:prstGeom prst="roundRect">
            <a:avLst>
              <a:gd name="adj" fmla="val 16667"/>
            </a:avLst>
          </a:prstGeom>
          <a:solidFill>
            <a:srgbClr val="FF00D1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Chuyển ý</a:t>
            </a:r>
          </a:p>
        </p:txBody>
      </p:sp>
      <p:sp>
        <p:nvSpPr>
          <p:cNvPr id="8" name="AutoShape 20" descr="5%"/>
          <p:cNvSpPr>
            <a:spLocks noChangeArrowheads="1"/>
          </p:cNvSpPr>
          <p:nvPr/>
        </p:nvSpPr>
        <p:spPr bwMode="auto">
          <a:xfrm>
            <a:off x="1294692" y="3317094"/>
            <a:ext cx="5857875" cy="793750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Giới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thiệu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đối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tượng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sẽ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tả</a:t>
            </a:r>
            <a:endParaRPr lang="en-US" altLang="en-US" sz="2800" b="1" dirty="0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AutoShape 20" descr="5%"/>
          <p:cNvSpPr>
            <a:spLocks noChangeArrowheads="1"/>
          </p:cNvSpPr>
          <p:nvPr/>
        </p:nvSpPr>
        <p:spPr bwMode="auto">
          <a:xfrm>
            <a:off x="3167061" y="4525450"/>
            <a:ext cx="5857875" cy="774700"/>
          </a:xfrm>
          <a:prstGeom prst="roundRect">
            <a:avLst>
              <a:gd name="adj" fmla="val 16667"/>
            </a:avLst>
          </a:prstGeom>
          <a:solidFill>
            <a:srgbClr val="FF5757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Nêu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khái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quát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trùm</a:t>
            </a:r>
            <a:r>
              <a:rPr lang="en-US" altLang="en-US" sz="2800" b="1" dirty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đoạn</a:t>
            </a:r>
            <a:endParaRPr lang="en-US" altLang="en-US" sz="2800" b="1" dirty="0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4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A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, painting, drawing&#10;&#10;Description automatically generated">
            <a:extLst>
              <a:ext uri="{FF2B5EF4-FFF2-40B4-BE49-F238E27FC236}">
                <a16:creationId xmlns:a16="http://schemas.microsoft.com/office/drawing/2014/main" id="{22323183-C8B6-0792-1BCB-6F39DA09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35">
            <a:extLst>
              <a:ext uri="{FF2B5EF4-FFF2-40B4-BE49-F238E27FC236}">
                <a16:creationId xmlns:a16="http://schemas.microsoft.com/office/drawing/2014/main" id="{C4211C0F-9B8D-ED92-00F5-00E77CA220B0}"/>
              </a:ext>
            </a:extLst>
          </p:cNvPr>
          <p:cNvSpPr/>
          <p:nvPr/>
        </p:nvSpPr>
        <p:spPr>
          <a:xfrm>
            <a:off x="313819" y="388306"/>
            <a:ext cx="11564361" cy="620944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765247" y="582174"/>
            <a:ext cx="10446703" cy="90900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smtClean="0">
                <a:ea typeface="MS PGothic" panose="020B0600070205080204" pitchFamily="34" charset="-128"/>
                <a:cs typeface="Arial" panose="020B0604020202020204" pitchFamily="34" charset="0"/>
              </a:rPr>
              <a:t>Phần </a:t>
            </a:r>
            <a:r>
              <a:rPr lang="vi-VN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thân </a:t>
            </a:r>
            <a:r>
              <a:rPr lang="en-US" altLang="en-US" sz="2800" b="1" dirty="0" err="1">
                <a:ea typeface="MS PGothic" panose="020B0600070205080204" pitchFamily="34" charset="-128"/>
                <a:cs typeface="Arial" panose="020B0604020202020204" pitchFamily="34" charset="0"/>
              </a:rPr>
              <a:t>đoạn</a:t>
            </a:r>
            <a:r>
              <a:rPr lang="vi-VN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bạn giới thiệu cảnh </a:t>
            </a:r>
            <a:r>
              <a:rPr lang="vi-VN" altLang="en-US" sz="2800" b="1" dirty="0" smtClean="0">
                <a:ea typeface="MS PGothic" panose="020B0600070205080204" pitchFamily="34" charset="-128"/>
                <a:cs typeface="Arial" panose="020B0604020202020204" pitchFamily="34" charset="0"/>
              </a:rPr>
              <a:t>đẹp </a:t>
            </a:r>
            <a:r>
              <a:rPr lang="vi-VN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theo  trình tự nào 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rgbClr val="00009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8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, painting, drawing&#10;&#10;Description automatically generated">
            <a:extLst>
              <a:ext uri="{FF2B5EF4-FFF2-40B4-BE49-F238E27FC236}">
                <a16:creationId xmlns:a16="http://schemas.microsoft.com/office/drawing/2014/main" id="{22323183-C8B6-0792-1BCB-6F39DA09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35">
            <a:extLst>
              <a:ext uri="{FF2B5EF4-FFF2-40B4-BE49-F238E27FC236}">
                <a16:creationId xmlns:a16="http://schemas.microsoft.com/office/drawing/2014/main" id="{C4211C0F-9B8D-ED92-00F5-00E77CA220B0}"/>
              </a:ext>
            </a:extLst>
          </p:cNvPr>
          <p:cNvSpPr/>
          <p:nvPr/>
        </p:nvSpPr>
        <p:spPr>
          <a:xfrm>
            <a:off x="313819" y="388306"/>
            <a:ext cx="11564361" cy="620944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284738" y="260252"/>
            <a:ext cx="11420981" cy="6597748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2400" b="1" dirty="0" smtClean="0"/>
              <a:t>1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Mở bài(Giới thiệu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cảnh định nghĩa (Tên địa điểm, thời gian, ấn tượng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 do chọn mô tả cảnh đó (Gắn bó, đẹp, đặc biệt...</a:t>
            </a:r>
          </a:p>
          <a:p>
            <a:pPr>
              <a:buNone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Thân bài (Tả</a:t>
            </a:r>
          </a:p>
          <a:p>
            <a:pPr>
              <a:buNone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Tả bao quát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nhìn từ xa: Không thể mở rộng lớn, tổng thể</a:t>
            </a:r>
          </a:p>
          <a:p>
            <a:pPr>
              <a:buNone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Tả chi tiết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(theo trình tự: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– Thời gian – Logic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xung quanh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Bây giờ</a:t>
            </a:r>
          </a:p>
          <a:p>
            <a:pPr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chính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thanh, màu sắc, hương thơm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Tiếng chim kêu</a:t>
            </a:r>
          </a:p>
          <a:p>
            <a:pPr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hoạt động (nếu có)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</a:t>
            </a:r>
          </a:p>
          <a:p>
            <a:pPr>
              <a:buNone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Kết bài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/>
          </a:p>
        </p:txBody>
      </p:sp>
      <p:sp>
        <p:nvSpPr>
          <p:cNvPr id="8" name="AutoShape 20" descr="5%"/>
          <p:cNvSpPr>
            <a:spLocks noChangeArrowheads="1"/>
          </p:cNvSpPr>
          <p:nvPr/>
        </p:nvSpPr>
        <p:spPr bwMode="auto">
          <a:xfrm>
            <a:off x="3005137" y="128054"/>
            <a:ext cx="5857875" cy="774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NÊU LẠI CẤU TRÚC </a:t>
            </a:r>
            <a:endParaRPr lang="en-US" altLang="en-US" sz="2800" b="1" dirty="0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5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834</TotalTime>
  <Words>906</Words>
  <Application>Microsoft Office PowerPoint</Application>
  <PresentationFormat>Widescreen</PresentationFormat>
  <Paragraphs>90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MS PGothic</vt:lpstr>
      <vt:lpstr>Arial</vt:lpstr>
      <vt:lpstr>Calibri</vt:lpstr>
      <vt:lpstr>Calibri Light</vt:lpstr>
      <vt:lpstr>inpin heiti</vt:lpstr>
      <vt:lpstr>SVN-Poky's</vt:lpstr>
      <vt:lpstr>Times New Roman</vt:lpstr>
      <vt:lpstr>UTM Showcard</vt:lpstr>
      <vt:lpstr>UVN Banh Mi</vt:lpstr>
      <vt:lpstr>印品黑体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hien tran 0353095025</cp:lastModifiedBy>
  <cp:revision>11</cp:revision>
  <dcterms:created xsi:type="dcterms:W3CDTF">2023-08-30T12:53:32Z</dcterms:created>
  <dcterms:modified xsi:type="dcterms:W3CDTF">2025-03-01T13:59:40Z</dcterms:modified>
  <cp:category>9Slide.vn</cp:category>
</cp:coreProperties>
</file>