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</p:sldMasterIdLst>
  <p:notesMasterIdLst>
    <p:notesMasterId r:id="rId25"/>
  </p:notesMasterIdLst>
  <p:sldIdLst>
    <p:sldId id="257" r:id="rId5"/>
    <p:sldId id="294" r:id="rId6"/>
    <p:sldId id="296" r:id="rId7"/>
    <p:sldId id="297" r:id="rId8"/>
    <p:sldId id="300" r:id="rId9"/>
    <p:sldId id="299" r:id="rId10"/>
    <p:sldId id="305" r:id="rId11"/>
    <p:sldId id="256" r:id="rId12"/>
    <p:sldId id="259" r:id="rId13"/>
    <p:sldId id="260" r:id="rId14"/>
    <p:sldId id="279" r:id="rId15"/>
    <p:sldId id="306" r:id="rId16"/>
    <p:sldId id="307" r:id="rId17"/>
    <p:sldId id="281" r:id="rId18"/>
    <p:sldId id="308" r:id="rId19"/>
    <p:sldId id="282" r:id="rId20"/>
    <p:sldId id="283" r:id="rId21"/>
    <p:sldId id="261" r:id="rId22"/>
    <p:sldId id="309" r:id="rId23"/>
    <p:sldId id="27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96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2DFB5-1B2F-40F9-8C49-A2F48412AC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B8AB1-121B-4EC7-9029-3278E85B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2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5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2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9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7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4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13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6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5367" y="597213"/>
            <a:ext cx="9061200" cy="1930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801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6600" y="5586556"/>
            <a:ext cx="4838800" cy="443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8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5318758" y="819610"/>
            <a:ext cx="201393" cy="201393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243592" y="3055310"/>
            <a:ext cx="201393" cy="201393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1101358" y="5036277"/>
            <a:ext cx="201393" cy="201393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1658658" y="5823844"/>
            <a:ext cx="201393" cy="201393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0346692" y="1260910"/>
            <a:ext cx="201393" cy="201393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521400" y="2171600"/>
            <a:ext cx="7149200" cy="172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80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919400" y="3719193"/>
            <a:ext cx="6353200" cy="96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609630" lvl="0" indent="-40642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261" lvl="1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5318758" y="819610"/>
            <a:ext cx="201393" cy="201393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243592" y="3055310"/>
            <a:ext cx="201393" cy="201393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1101358" y="5036277"/>
            <a:ext cx="201393" cy="201393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1658658" y="5823844"/>
            <a:ext cx="201393" cy="201393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0346692" y="1260910"/>
            <a:ext cx="201393" cy="201393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2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5367" y="597213"/>
            <a:ext cx="9061200" cy="1930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801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6600" y="5586556"/>
            <a:ext cx="4838800" cy="443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2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5318762" y="819614"/>
            <a:ext cx="201393" cy="201393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243596" y="3055314"/>
            <a:ext cx="201393" cy="201393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1101362" y="5036278"/>
            <a:ext cx="201393" cy="201393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1658662" y="5823848"/>
            <a:ext cx="201393" cy="201393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0346696" y="1260913"/>
            <a:ext cx="201393" cy="201393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521400" y="2171600"/>
            <a:ext cx="7149200" cy="172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80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919400" y="3719193"/>
            <a:ext cx="6353200" cy="96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609630" lvl="0" indent="-40642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261" lvl="1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6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5318762" y="819614"/>
            <a:ext cx="201393" cy="201393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243596" y="3055314"/>
            <a:ext cx="201393" cy="201393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1101362" y="5036278"/>
            <a:ext cx="201393" cy="201393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1658662" y="5823848"/>
            <a:ext cx="201393" cy="201393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0346696" y="1260913"/>
            <a:ext cx="201393" cy="201393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3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3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5488FE1-62B2-B0AB-DB9D-8D9AC3612D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65178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9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34AE8AC-77A7-6514-ADD1-50801DB9767B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379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openxmlformats.org/officeDocument/2006/relationships/image" Target="../media/image32.jpg"/><Relationship Id="rId21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23" Type="http://schemas.openxmlformats.org/officeDocument/2006/relationships/image" Target="../media/image1.png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797267" y="441124"/>
            <a:ext cx="1154631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</a:rPr>
              <a:t>a) Tính diện tích mỗi hình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982CD-17C2-E03B-4D77-24216815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98" y="1622226"/>
            <a:ext cx="9019654" cy="33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3E949-272D-A26A-41D3-20CC6273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91" y="1892718"/>
            <a:ext cx="3787836" cy="3304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/>
              <p:nvPr/>
            </p:nvSpPr>
            <p:spPr>
              <a:xfrm>
                <a:off x="5017168" y="2069432"/>
                <a:ext cx="611204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fr-FR" sz="4400" b="1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4400" b="1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12,5 (</a:t>
                </a:r>
                <a:r>
                  <a:rPr lang="en-US" sz="4400" b="1" kern="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dm</a:t>
                </a:r>
                <a:r>
                  <a:rPr lang="en-US" sz="4400" b="1" kern="0" baseline="300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68" y="2069432"/>
                <a:ext cx="6112043" cy="1754326"/>
              </a:xfrm>
              <a:prstGeom prst="rect">
                <a:avLst/>
              </a:prstGeom>
              <a:blipFill>
                <a:blip r:embed="rId4"/>
                <a:stretch>
                  <a:fillRect l="-3988" t="-6944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63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/>
              <p:nvPr/>
            </p:nvSpPr>
            <p:spPr>
              <a:xfrm>
                <a:off x="5017168" y="2069432"/>
                <a:ext cx="6112043" cy="1774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kumimoji="0" lang="fr-FR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fr-FR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14 (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kumimoji="0" lang="en-US" sz="4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68" y="2069432"/>
                <a:ext cx="6112043" cy="1774845"/>
              </a:xfrm>
              <a:prstGeom prst="rect">
                <a:avLst/>
              </a:prstGeom>
              <a:blipFill>
                <a:blip r:embed="rId3"/>
                <a:stretch>
                  <a:fillRect l="-3988" t="-6849" b="-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5A06435-6D98-BDD2-30C8-A66ACC7A6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95" y="1719011"/>
            <a:ext cx="3782679" cy="35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5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797267" y="441124"/>
            <a:ext cx="9211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</a:rPr>
              <a:t>b) Tính chu vi và diện tích mảnh đất có kích thước như sau: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8911B-66A9-6388-B22D-7D83527B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5" y="2123072"/>
            <a:ext cx="10848507" cy="36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7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180474" y="374904"/>
            <a:ext cx="11715870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9B447-E637-0A4F-9EAE-32FABC19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4" y="1946860"/>
            <a:ext cx="5616671" cy="34553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D790F2-5A2D-6D09-3749-A39945F411E4}"/>
              </a:ext>
            </a:extLst>
          </p:cNvPr>
          <p:cNvCxnSpPr>
            <a:cxnSpLocks/>
          </p:cNvCxnSpPr>
          <p:nvPr/>
        </p:nvCxnSpPr>
        <p:spPr>
          <a:xfrm>
            <a:off x="2947737" y="3970421"/>
            <a:ext cx="0" cy="51735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53FA75-0FF4-373B-CF1F-01A478E083BA}"/>
              </a:ext>
            </a:extLst>
          </p:cNvPr>
          <p:cNvSpPr txBox="1"/>
          <p:nvPr/>
        </p:nvSpPr>
        <p:spPr>
          <a:xfrm>
            <a:off x="1985211" y="3056021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6B7D0-8A77-60AB-F3B4-E2DEB8F7EE78}"/>
              </a:ext>
            </a:extLst>
          </p:cNvPr>
          <p:cNvSpPr txBox="1"/>
          <p:nvPr/>
        </p:nvSpPr>
        <p:spPr>
          <a:xfrm>
            <a:off x="3729790" y="3862137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ED2958-E912-C4A2-2DB4-EBF3C4EC9AA2}"/>
                  </a:ext>
                </a:extLst>
              </p:cNvPr>
              <p:cNvSpPr txBox="1"/>
              <p:nvPr/>
            </p:nvSpPr>
            <p:spPr>
              <a:xfrm>
                <a:off x="5739063" y="733926"/>
                <a:ext cx="6003758" cy="5476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(1)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52 x 35 = 1 820 (m</a:t>
                </a:r>
                <a:r>
                  <a:rPr lang="en-US" sz="3200" b="0" i="0" baseline="3000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85 – 35 = 40 (m)</a:t>
                </a:r>
              </a:p>
              <a:p>
                <a:pPr algn="ctr"/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52 – 40 = 12 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(2)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e>
                          </m:d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41C8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41C8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𝟓𝟕𝟎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aseline="300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E41C8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l"/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mảnh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1 820 </a:t>
                </a:r>
                <a:r>
                  <a:rPr lang="en-US" sz="3200" b="0" i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+ 570 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2 390 (m</a:t>
                </a:r>
                <a:r>
                  <a:rPr lang="en-US" sz="3200" b="0" i="0" baseline="3000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ED2958-E912-C4A2-2DB4-EBF3C4EC9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063" y="733926"/>
                <a:ext cx="6003758" cy="5476820"/>
              </a:xfrm>
              <a:prstGeom prst="rect">
                <a:avLst/>
              </a:prstGeom>
              <a:blipFill>
                <a:blip r:embed="rId4"/>
                <a:stretch>
                  <a:fillRect l="-2538" t="-1446" r="-1117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994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2F441-FE56-3984-8DD6-6ED0F978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37" y="1566613"/>
            <a:ext cx="3630934" cy="378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CC30C-A0D5-CF55-E96F-1FCA8227D323}"/>
              </a:ext>
            </a:extLst>
          </p:cNvPr>
          <p:cNvSpPr txBox="1"/>
          <p:nvPr/>
        </p:nvSpPr>
        <p:spPr>
          <a:xfrm>
            <a:off x="1540042" y="2370222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4F103-C8B4-07D9-EF23-71F0727683B2}"/>
              </a:ext>
            </a:extLst>
          </p:cNvPr>
          <p:cNvCxnSpPr/>
          <p:nvPr/>
        </p:nvCxnSpPr>
        <p:spPr>
          <a:xfrm>
            <a:off x="3477126" y="3489159"/>
            <a:ext cx="300789" cy="9504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6720D8-6F7F-FFA1-3644-277BF279DA65}"/>
              </a:ext>
            </a:extLst>
          </p:cNvPr>
          <p:cNvCxnSpPr>
            <a:cxnSpLocks/>
          </p:cNvCxnSpPr>
          <p:nvPr/>
        </p:nvCxnSpPr>
        <p:spPr>
          <a:xfrm>
            <a:off x="2671011" y="4307307"/>
            <a:ext cx="1010652" cy="3128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E3DE75-0354-9E74-3791-4DBC8729F95A}"/>
              </a:ext>
            </a:extLst>
          </p:cNvPr>
          <p:cNvSpPr txBox="1"/>
          <p:nvPr/>
        </p:nvSpPr>
        <p:spPr>
          <a:xfrm>
            <a:off x="3669632" y="4271211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F1A3B-C11E-2E03-6206-F0290D2BF228}"/>
              </a:ext>
            </a:extLst>
          </p:cNvPr>
          <p:cNvSpPr txBox="1"/>
          <p:nvPr/>
        </p:nvSpPr>
        <p:spPr>
          <a:xfrm>
            <a:off x="4920916" y="914399"/>
            <a:ext cx="57390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4 = 16 (m)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3,14 = 12,56 (m)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+ 12,56 = 28,56 (m)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4 = 16 (m</a:t>
            </a:r>
            <a:r>
              <a:rPr lang="en-US" sz="2800" baseline="300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2 x 3,14 = 12,56 (m)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+ 12,56 = 28,56 (m</a:t>
            </a:r>
            <a:r>
              <a:rPr lang="en-US" sz="2800" baseline="300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40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119672" y="309402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892474" y="506648"/>
            <a:ext cx="11546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 dirty="0"/>
              <a:t>Chọn hình khai triển thích hợp với mỗi hình khối: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BCEE7-34A0-FBD4-0E34-B0429434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4" y="1497372"/>
            <a:ext cx="11220450" cy="4230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33EE1A-1C47-AE4C-87AA-20F5FC1B831F}"/>
              </a:ext>
            </a:extLst>
          </p:cNvPr>
          <p:cNvCxnSpPr/>
          <p:nvPr/>
        </p:nvCxnSpPr>
        <p:spPr>
          <a:xfrm flipH="1">
            <a:off x="1792705" y="2779295"/>
            <a:ext cx="3874169" cy="433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8F0637-A06C-9A2F-02B3-EE18FA41C03B}"/>
              </a:ext>
            </a:extLst>
          </p:cNvPr>
          <p:cNvCxnSpPr>
            <a:cxnSpLocks/>
          </p:cNvCxnSpPr>
          <p:nvPr/>
        </p:nvCxnSpPr>
        <p:spPr>
          <a:xfrm flipH="1">
            <a:off x="3441032" y="2430379"/>
            <a:ext cx="5739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97ED13-D35F-4001-076B-E2F80BE68B01}"/>
              </a:ext>
            </a:extLst>
          </p:cNvPr>
          <p:cNvCxnSpPr>
            <a:cxnSpLocks/>
          </p:cNvCxnSpPr>
          <p:nvPr/>
        </p:nvCxnSpPr>
        <p:spPr>
          <a:xfrm flipH="1" flipV="1">
            <a:off x="3717758" y="3801979"/>
            <a:ext cx="1864895" cy="902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7E32C7-9BD1-E1D0-5737-96780B1C0AE7}"/>
              </a:ext>
            </a:extLst>
          </p:cNvPr>
          <p:cNvCxnSpPr>
            <a:cxnSpLocks/>
          </p:cNvCxnSpPr>
          <p:nvPr/>
        </p:nvCxnSpPr>
        <p:spPr>
          <a:xfrm flipH="1">
            <a:off x="2117558" y="4499810"/>
            <a:ext cx="7291137" cy="324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0" y="393623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3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914401" y="530711"/>
                <a:ext cx="10828420" cy="2867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Một bể kính nuôi cá dạng hình hộp chữ nhật có chiều dài 1,2 m, chiều rộng 60 cm và chiều cao 80 cm.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a) Tính diện tích kính dùng làm bể cá đó (bế cá không có nắp).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b) Tính thể tích bể cá đó.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c) Mực nước trong bể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</a:rPr>
                  <a:t>chiều cao của bể. Tính thể tích nước trong bể đó (độ dày kính không đáng kể)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530711"/>
                <a:ext cx="10828420" cy="2867067"/>
              </a:xfrm>
              <a:prstGeom prst="rect">
                <a:avLst/>
              </a:prstGeom>
              <a:blipFill>
                <a:blip r:embed="rId3"/>
                <a:stretch>
                  <a:fillRect l="-1126" t="-2128" r="-56" b="-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E84812C-7C14-0FD1-66D5-51A7D5BC2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96" y="3406189"/>
            <a:ext cx="45910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6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879B6-FD18-4AC1-993C-CE82383E5BE3}"/>
              </a:ext>
            </a:extLst>
          </p:cNvPr>
          <p:cNvSpPr txBox="1"/>
          <p:nvPr/>
        </p:nvSpPr>
        <p:spPr>
          <a:xfrm>
            <a:off x="683394" y="1199541"/>
            <a:ext cx="105184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cm = 0,6 m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  80 cm = 0,8 m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(0,6 + 1,2) x 2 x 0,8 = 2,88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2,88 + 0,6 x 1,2 = 3,6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4879B6-FD18-4AC1-993C-CE82383E5BE3}"/>
                  </a:ext>
                </a:extLst>
              </p:cNvPr>
              <p:cNvSpPr txBox="1"/>
              <p:nvPr/>
            </p:nvSpPr>
            <p:spPr>
              <a:xfrm>
                <a:off x="683394" y="1199541"/>
                <a:ext cx="10518450" cy="4056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Thể tích bể cá đó là: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1,2 x 0,6 x 0,8 = 0,576 (m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Chiều cao của nước trong bể là: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0,8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 0,6 (m</a:t>
                </a:r>
                <a:r>
                  <a:rPr lang="en-US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 tích nước trong bể cá là: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1,2 x 0,6 x 0,6 = 0,432 (m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4879B6-FD18-4AC1-993C-CE82383E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4" y="1199541"/>
                <a:ext cx="10518450" cy="4056303"/>
              </a:xfrm>
              <a:prstGeom prst="rect">
                <a:avLst/>
              </a:prstGeom>
              <a:blipFill>
                <a:blip r:embed="rId3"/>
                <a:stretch>
                  <a:fillRect t="-2707" b="-5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430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6687128" y="2318329"/>
            <a:ext cx="4304553" cy="38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808" y="3030577"/>
            <a:ext cx="4031977" cy="38274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6369" y="2224822"/>
            <a:ext cx="2408359" cy="24083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27393" y="-508335"/>
            <a:ext cx="2778764" cy="29230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0516397" y="3349810"/>
            <a:ext cx="950563" cy="999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82519" y="-402314"/>
            <a:ext cx="3609349" cy="2851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30357" y="906074"/>
            <a:ext cx="2533424" cy="2943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070" y="1139124"/>
            <a:ext cx="1186524" cy="906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84046" y="833181"/>
            <a:ext cx="1186524" cy="906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90044" y="489155"/>
            <a:ext cx="557749" cy="416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31804" y="5381221"/>
            <a:ext cx="1132104" cy="1476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232439" y="5674166"/>
            <a:ext cx="682959" cy="8908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952162" y="5632641"/>
            <a:ext cx="827260" cy="10791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538534" y="5778878"/>
            <a:ext cx="827260" cy="10791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59794" y="5833591"/>
            <a:ext cx="2246409" cy="969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76637" y="5778875"/>
            <a:ext cx="1467257" cy="10244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970570" y="5359309"/>
            <a:ext cx="1134599" cy="8391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544327" y="6119609"/>
            <a:ext cx="1042868" cy="7730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864653" y="5359313"/>
            <a:ext cx="1240512" cy="772993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60" y="-15417"/>
            <a:ext cx="2563117" cy="180864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79" y="1752"/>
            <a:ext cx="2563117" cy="180864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344020" y="-236455"/>
            <a:ext cx="1637547" cy="19379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79081" y="2224825"/>
            <a:ext cx="5754492" cy="800220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/>
            </a:prstTxWarp>
            <a:spAutoFit/>
          </a:bodyPr>
          <a:lstStyle/>
          <a:p>
            <a:pPr algn="r" defTabSz="1087288">
              <a:defRPr/>
            </a:pPr>
            <a:r>
              <a:rPr lang="en-US" sz="48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160465" y="4477725"/>
            <a:ext cx="750163" cy="5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1981200" y="177800"/>
            <a:ext cx="8178800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endParaRPr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810000" y="1391168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1588169" y="3378200"/>
            <a:ext cx="9360568" cy="28902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 tính thể tích hình hộp chữ nhật, ta lấy chiều dài nhân với chiều rộng rồi nhân với chiều cao (cùng một đơn vị đo).</a:t>
            </a: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155263"/>
            <a:ext cx="1718204" cy="18933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07896" y="-228600"/>
            <a:ext cx="2076083" cy="3197601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184400" y="330200"/>
            <a:ext cx="7324196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endParaRPr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657600" y="1397000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230920"/>
            <a:ext cx="1718204" cy="1893339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9652000" y="431801"/>
            <a:ext cx="2386404" cy="176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2286000" y="3378200"/>
            <a:ext cx="7641500" cy="23969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 tính thể tích hình lập phương, ta lấy cạnh nhân với cạnh rồi nhân với cạnh.</a:t>
            </a: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282351" y="217361"/>
            <a:ext cx="7623649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a = 4 cm; b = 5 cm; c = 6 cm </a:t>
            </a: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708400" y="1019726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279400"/>
            <a:ext cx="1718204" cy="1893339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35" y="381000"/>
            <a:ext cx="2364965" cy="17367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lvl="0"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4 x 5 x 6 = 120 (cm</a:t>
            </a:r>
            <a:r>
              <a:rPr lang="en-US" sz="4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495849" y="411253"/>
            <a:ext cx="7714951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dm.</a:t>
            </a: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4784655" y="545682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689" y="258924"/>
            <a:ext cx="1718204" cy="1893339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0007600" y="736600"/>
            <a:ext cx="1945390" cy="12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lvl="0"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6 x 6 x 6 = 216 (dm</a:t>
            </a:r>
            <a:r>
              <a:rPr lang="en-US" sz="4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159317" y="13447"/>
            <a:ext cx="2035303" cy="652817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r>
              <a:rPr lang="en-US" sz="2667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100047" y="3515352"/>
            <a:ext cx="5386631" cy="80433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980828" y="3702104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956225" y="3089247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29375" y="3482718"/>
            <a:ext cx="6248400" cy="100537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1458439" y="1300941"/>
            <a:ext cx="3785723" cy="4526989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2564" y="1607128"/>
            <a:ext cx="3517472" cy="358319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90006" y="2159483"/>
            <a:ext cx="4738075" cy="4497704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17699" y="-219500"/>
            <a:ext cx="4456835" cy="297552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034498" y="5137907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151460" y="52280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253060" y="53296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354660" y="54312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77735" y="3852276"/>
            <a:ext cx="750163" cy="556059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00" y="3378337"/>
            <a:ext cx="1300593" cy="955123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57" y="4111599"/>
            <a:ext cx="574787" cy="5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989969" y="2159483"/>
            <a:ext cx="1909176" cy="14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2029297" y="3497406"/>
            <a:ext cx="1279319" cy="8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3026314" y="3021894"/>
            <a:ext cx="745356" cy="6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49955" y="1794166"/>
            <a:ext cx="4298075" cy="318595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40" y="3705006"/>
            <a:ext cx="1840778" cy="3121730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26" y="110255"/>
            <a:ext cx="2563117" cy="180864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5" y="127425"/>
            <a:ext cx="2563117" cy="180864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347286" y="-110782"/>
            <a:ext cx="1637547" cy="19379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73862D-25EE-D0EF-922D-B691BC8B73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4422E4-7B70-4070-A067-3FE123483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26" y="1515961"/>
            <a:ext cx="12107705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933</TotalTime>
  <Words>564</Words>
  <Application>Microsoft Office PowerPoint</Application>
  <PresentationFormat>Widescreen</PresentationFormat>
  <Paragraphs>63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Bahiana</vt:lpstr>
      <vt:lpstr>#9Slide03 AmpleSoft Bold</vt:lpstr>
      <vt:lpstr>Aptos</vt:lpstr>
      <vt:lpstr>Arial</vt:lpstr>
      <vt:lpstr>Barlow Condensed Black</vt:lpstr>
      <vt:lpstr>Barlow Light</vt:lpstr>
      <vt:lpstr>Calibri</vt:lpstr>
      <vt:lpstr>Cambria</vt:lpstr>
      <vt:lpstr>Cambria Math</vt:lpstr>
      <vt:lpstr>Goudy Stout</vt:lpstr>
      <vt:lpstr>Office Theme</vt:lpstr>
      <vt:lpstr>1_Office Theme</vt:lpstr>
      <vt:lpstr>1_Chinese New Year by Slidesgo</vt:lpstr>
      <vt:lpstr>2_Chinese New Year by Slidesgo</vt:lpstr>
      <vt:lpstr>PowerPoint Presentation</vt:lpstr>
      <vt:lpstr>PowerPoint Presentation</vt:lpstr>
      <vt:lpstr>Nêu cách tính thể tích hình hộp chữ nhật</vt:lpstr>
      <vt:lpstr>Nêu cách tính thể tích hình lập phương</vt:lpstr>
      <vt:lpstr>Tính thể tích hình hộp chữ nhật, biết a = 4 cm; b = 5 cm; c = 6 cm </vt:lpstr>
      <vt:lpstr>Tính thể tích hình lập phương có cạnh 6 dm.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 Tran</cp:lastModifiedBy>
  <cp:revision>26</cp:revision>
  <dcterms:created xsi:type="dcterms:W3CDTF">2024-08-15T03:29:19Z</dcterms:created>
  <dcterms:modified xsi:type="dcterms:W3CDTF">2025-02-06T13:16:04Z</dcterms:modified>
  <cp:category>9Slide.vn</cp:category>
</cp:coreProperties>
</file>