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11" r:id="rId4"/>
  </p:sldMasterIdLst>
  <p:notesMasterIdLst>
    <p:notesMasterId r:id="rId22"/>
  </p:notesMasterIdLst>
  <p:sldIdLst>
    <p:sldId id="291" r:id="rId5"/>
    <p:sldId id="277" r:id="rId6"/>
    <p:sldId id="278" r:id="rId7"/>
    <p:sldId id="279" r:id="rId8"/>
    <p:sldId id="280" r:id="rId9"/>
    <p:sldId id="286" r:id="rId10"/>
    <p:sldId id="313" r:id="rId11"/>
    <p:sldId id="282" r:id="rId12"/>
    <p:sldId id="272" r:id="rId13"/>
    <p:sldId id="274" r:id="rId14"/>
    <p:sldId id="306" r:id="rId15"/>
    <p:sldId id="314" r:id="rId16"/>
    <p:sldId id="315" r:id="rId17"/>
    <p:sldId id="316" r:id="rId18"/>
    <p:sldId id="298" r:id="rId19"/>
    <p:sldId id="283" r:id="rId20"/>
    <p:sldId id="292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2E72"/>
    <a:srgbClr val="E91E26"/>
    <a:srgbClr val="0064D2"/>
    <a:srgbClr val="006600"/>
    <a:srgbClr val="F68C89"/>
    <a:srgbClr val="FCFBC7"/>
    <a:srgbClr val="FFCCCC"/>
    <a:srgbClr val="FFFFFF"/>
    <a:srgbClr val="E3667C"/>
    <a:srgbClr val="DC5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24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68586-82C9-41B0-BAB6-6B5EA8B43277}" type="datetimeFigureOut">
              <a:rPr lang="en-US" smtClean="0"/>
              <a:t>1/16/2025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D7196-E5B0-4902-8382-99C91932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0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87984" y="3461205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9746" y="4879353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731509" y="2751306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86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142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952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439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43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480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163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617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502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161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971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056458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003538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67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4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7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4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61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69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31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67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3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58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2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11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6477000" y="4457700"/>
            <a:ext cx="533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9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291" y="1"/>
            <a:ext cx="4212710" cy="6348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805664"/>
            <a:ext cx="5836359" cy="348133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442" y="0"/>
            <a:ext cx="2191578" cy="21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7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D4AD07-C42F-C3B9-4F3B-F5D9C81A95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442" y="0"/>
            <a:ext cx="2191578" cy="21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2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6D145-3A9E-455F-B450-299854106B76}" type="datetimeFigureOut">
              <a:rPr lang="zh-CN" altLang="en-US" smtClean="0"/>
              <a:t>2025/1/16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1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microsoft.com/office/2007/relationships/hdphoto" Target="../media/hdphoto1.wdp"/><Relationship Id="rId18" Type="http://schemas.openxmlformats.org/officeDocument/2006/relationships/image" Target="../media/image29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10" Type="http://schemas.openxmlformats.org/officeDocument/2006/relationships/image" Target="../media/image26.png"/><Relationship Id="rId19" Type="http://schemas.openxmlformats.org/officeDocument/2006/relationships/image" Target="../media/image30.jpe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microsoft.com/office/2007/relationships/hdphoto" Target="../media/hdphoto1.wdp"/><Relationship Id="rId18" Type="http://schemas.openxmlformats.org/officeDocument/2006/relationships/image" Target="../media/image29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slide" Target="slide8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10" Type="http://schemas.openxmlformats.org/officeDocument/2006/relationships/image" Target="../media/image26.png"/><Relationship Id="rId19" Type="http://schemas.openxmlformats.org/officeDocument/2006/relationships/image" Target="../media/image30.jpe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microsoft.com/office/2007/relationships/hdphoto" Target="../media/hdphoto1.wdp"/><Relationship Id="rId18" Type="http://schemas.openxmlformats.org/officeDocument/2006/relationships/image" Target="../media/image29.jpe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0.png"/><Relationship Id="rId10" Type="http://schemas.openxmlformats.org/officeDocument/2006/relationships/image" Target="../media/image26.png"/><Relationship Id="rId19" Type="http://schemas.openxmlformats.org/officeDocument/2006/relationships/image" Target="../media/image30.jpe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microsoft.com/office/2007/relationships/hdphoto" Target="../media/hdphoto1.wdp"/><Relationship Id="rId18" Type="http://schemas.openxmlformats.org/officeDocument/2006/relationships/image" Target="../media/image29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10" Type="http://schemas.openxmlformats.org/officeDocument/2006/relationships/image" Target="../media/image26.png"/><Relationship Id="rId19" Type="http://schemas.openxmlformats.org/officeDocument/2006/relationships/image" Target="../media/image30.jpeg"/><Relationship Id="rId4" Type="http://schemas.openxmlformats.org/officeDocument/2006/relationships/audio" Target="../media/media3.mp3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896E7F-5117-DEA1-F82F-4C5CD8D71D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600" y="2933700"/>
            <a:ext cx="16539882" cy="5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454661" y="2191"/>
            <a:ext cx="3372618" cy="2877206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294" y="1242049"/>
            <a:ext cx="6269571" cy="8448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795DCC-4EF7-88AC-91F5-8EB4CC53D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2476500"/>
            <a:ext cx="2148983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304800" y="571500"/>
            <a:ext cx="17358360" cy="9136380"/>
          </a:xfrm>
          <a:prstGeom prst="roundRect">
            <a:avLst>
              <a:gd name="adj" fmla="val 999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05DB4-DAB3-393C-1948-8BB895275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81100"/>
            <a:ext cx="16967856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6CEEC2-5C01-0790-0BCC-41474DC786E8}"/>
              </a:ext>
            </a:extLst>
          </p:cNvPr>
          <p:cNvSpPr/>
          <p:nvPr/>
        </p:nvSpPr>
        <p:spPr>
          <a:xfrm>
            <a:off x="11506200" y="5524500"/>
            <a:ext cx="1295400" cy="914400"/>
          </a:xfrm>
          <a:prstGeom prst="roundRect">
            <a:avLst/>
          </a:prstGeom>
          <a:ln w="57150">
            <a:solidFill>
              <a:srgbClr val="BC2E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224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F059FEC-714C-7B2D-DFD8-725142BF0344}"/>
              </a:ext>
            </a:extLst>
          </p:cNvPr>
          <p:cNvSpPr/>
          <p:nvPr/>
        </p:nvSpPr>
        <p:spPr>
          <a:xfrm>
            <a:off x="11353800" y="6819900"/>
            <a:ext cx="1447800" cy="914400"/>
          </a:xfrm>
          <a:prstGeom prst="roundRect">
            <a:avLst/>
          </a:prstGeom>
          <a:ln w="57150">
            <a:solidFill>
              <a:srgbClr val="BC2E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44,02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F81956-E791-7AAE-AFDA-47E570CACCD2}"/>
              </a:ext>
            </a:extLst>
          </p:cNvPr>
          <p:cNvSpPr/>
          <p:nvPr/>
        </p:nvSpPr>
        <p:spPr>
          <a:xfrm>
            <a:off x="14630400" y="5524500"/>
            <a:ext cx="1295400" cy="914400"/>
          </a:xfrm>
          <a:prstGeom prst="roundRect">
            <a:avLst/>
          </a:prstGeom>
          <a:ln w="57150">
            <a:solidFill>
              <a:srgbClr val="BC2E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314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6C715CC-C896-CF3D-C73D-DE93CF7A47C3}"/>
              </a:ext>
            </a:extLst>
          </p:cNvPr>
          <p:cNvSpPr/>
          <p:nvPr/>
        </p:nvSpPr>
        <p:spPr>
          <a:xfrm>
            <a:off x="14554200" y="6819900"/>
            <a:ext cx="1447800" cy="914400"/>
          </a:xfrm>
          <a:prstGeom prst="roundRect">
            <a:avLst/>
          </a:prstGeom>
          <a:ln w="57150">
            <a:solidFill>
              <a:srgbClr val="BC2E7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68,82</a:t>
            </a:r>
          </a:p>
        </p:txBody>
      </p:sp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304800" y="571500"/>
            <a:ext cx="17358360" cy="9136380"/>
          </a:xfrm>
          <a:prstGeom prst="roundRect">
            <a:avLst>
              <a:gd name="adj" fmla="val 999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F17CE1-426F-EB47-1930-D5A4D6940BBA}"/>
              </a:ext>
            </a:extLst>
          </p:cNvPr>
          <p:cNvSpPr/>
          <p:nvPr/>
        </p:nvSpPr>
        <p:spPr>
          <a:xfrm>
            <a:off x="914400" y="8001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90B394-26C2-16E6-A2D8-C5EDD15437AB}"/>
              </a:ext>
            </a:extLst>
          </p:cNvPr>
          <p:cNvSpPr txBox="1"/>
          <p:nvPr/>
        </p:nvSpPr>
        <p:spPr>
          <a:xfrm>
            <a:off x="2057400" y="723900"/>
            <a:ext cx="1516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Tính diện tích bìa cứng để làm một chiếc túi dạng hình hộp chữ nhật có kích thước như hình bên. Biết rằng các mép dán và diện tích 4 lỗ là không đáng kể.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A60BC0-5B02-6046-6A3E-E5E6C3EFC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0" y="2247900"/>
            <a:ext cx="5562600" cy="57275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16551E-E667-8920-C986-FEBD36B99ADF}"/>
              </a:ext>
            </a:extLst>
          </p:cNvPr>
          <p:cNvSpPr txBox="1"/>
          <p:nvPr/>
        </p:nvSpPr>
        <p:spPr>
          <a:xfrm>
            <a:off x="609600" y="3086100"/>
            <a:ext cx="9982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xung quanh của túi là: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(30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+ 10) x 2 x 40 = 3 200 (cm</a:t>
            </a:r>
            <a:r>
              <a:rPr lang="vi-VN" sz="40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Diện tích đáy túi là: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30 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= 300 (cm</a:t>
            </a:r>
            <a:r>
              <a:rPr lang="vi-VN" sz="40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Diện tích bia cần dùng để làm túi là: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3 200 + 300 = 3 500 (cm</a:t>
            </a:r>
            <a:r>
              <a:rPr lang="vi-VN" sz="40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3 500 cm</a:t>
            </a:r>
            <a:r>
              <a:rPr lang="vi-VN" sz="40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69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304800" y="571500"/>
            <a:ext cx="17358360" cy="9136380"/>
          </a:xfrm>
          <a:prstGeom prst="roundRect">
            <a:avLst>
              <a:gd name="adj" fmla="val 999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F17CE1-426F-EB47-1930-D5A4D6940BBA}"/>
              </a:ext>
            </a:extLst>
          </p:cNvPr>
          <p:cNvSpPr/>
          <p:nvPr/>
        </p:nvSpPr>
        <p:spPr>
          <a:xfrm>
            <a:off x="914400" y="8001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90B394-26C2-16E6-A2D8-C5EDD15437AB}"/>
              </a:ext>
            </a:extLst>
          </p:cNvPr>
          <p:cNvSpPr txBox="1"/>
          <p:nvPr/>
        </p:nvSpPr>
        <p:spPr>
          <a:xfrm>
            <a:off x="2057400" y="723900"/>
            <a:ext cx="1516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5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Hộp không nắp nên diện tích phun sơn mặt ngoài là tổng của diện tích xung quanh của cái hộp và diện tích đáy của cái hộp.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16551E-E667-8920-C986-FEBD36B99ADF}"/>
              </a:ext>
            </a:extLst>
          </p:cNvPr>
          <p:cNvSpPr txBox="1"/>
          <p:nvPr/>
        </p:nvSpPr>
        <p:spPr>
          <a:xfrm>
            <a:off x="4419600" y="3543300"/>
            <a:ext cx="9982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4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Diện lích xung quanh của hộp là: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 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0,5 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= 1 (m)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Diện tích đáy hộp là: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 X 0,5 = 0,25 (m</a:t>
            </a:r>
            <a:r>
              <a:rPr lang="vi-VN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cân phun sơn là: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0,25 = 1,25 (m</a:t>
            </a:r>
            <a:r>
              <a:rPr lang="vi-VN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b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1,25 m</a:t>
            </a:r>
            <a:r>
              <a:rPr lang="vi-VN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304800" y="571500"/>
            <a:ext cx="17358360" cy="9136380"/>
          </a:xfrm>
          <a:prstGeom prst="roundRect">
            <a:avLst>
              <a:gd name="adj" fmla="val 999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F17CE1-426F-EB47-1930-D5A4D6940BBA}"/>
              </a:ext>
            </a:extLst>
          </p:cNvPr>
          <p:cNvSpPr/>
          <p:nvPr/>
        </p:nvSpPr>
        <p:spPr>
          <a:xfrm>
            <a:off x="914400" y="800100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90B394-26C2-16E6-A2D8-C5EDD15437AB}"/>
              </a:ext>
            </a:extLst>
          </p:cNvPr>
          <p:cNvSpPr txBox="1"/>
          <p:nvPr/>
        </p:nvSpPr>
        <p:spPr>
          <a:xfrm>
            <a:off x="2057400" y="723900"/>
            <a:ext cx="1516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54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em, tờ giấy sau có đủ diện tích để gói chiếc hộp có kích thước như hình vẽ dưới đây không?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97C70B-9A29-006B-10E2-351400E0C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3051780"/>
            <a:ext cx="7410450" cy="45396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16551E-E667-8920-C986-FEBD36B99ADF}"/>
              </a:ext>
            </a:extLst>
          </p:cNvPr>
          <p:cNvSpPr txBox="1"/>
          <p:nvPr/>
        </p:nvSpPr>
        <p:spPr>
          <a:xfrm>
            <a:off x="609600" y="3238500"/>
            <a:ext cx="8915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iện tích toàn phần của chiếc hộp: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(10 + 8) x 2 x 2 + 10 x 8 x 2 = 232 (cm</a:t>
            </a:r>
            <a:r>
              <a:rPr lang="vi-VN" sz="40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iện tích tờ giấy màu: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x 9 = 270 (cm</a:t>
            </a:r>
            <a:r>
              <a:rPr lang="vi-VN" sz="40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vi-VN" sz="4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Tờ giấy đủ diện tích để gói chiếc hộp có kích thước như hình vẽ.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26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454661" y="2191"/>
            <a:ext cx="3372618" cy="2877206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294" y="1242049"/>
            <a:ext cx="6269571" cy="8448563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06286" y="-914400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3175" y="3474599"/>
            <a:ext cx="10818290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800600" y="952500"/>
            <a:ext cx="12954662" cy="5072432"/>
          </a:xfrm>
          <a:prstGeom prst="rect">
            <a:avLst/>
          </a:prstGeom>
        </p:spPr>
      </p:pic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051" y="2235012"/>
            <a:ext cx="7253393" cy="8301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4FC10C-9534-5682-DCFC-309A86555F08}"/>
              </a:ext>
            </a:extLst>
          </p:cNvPr>
          <p:cNvSpPr txBox="1"/>
          <p:nvPr/>
        </p:nvSpPr>
        <p:spPr>
          <a:xfrm>
            <a:off x="6096000" y="2324100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ìm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13" name="Picture 12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9294A4D5-99BA-9250-7DD4-F1EB14DC71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33700"/>
            <a:ext cx="1454552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13" y="2101173"/>
            <a:ext cx="10232775" cy="81858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1520663" y="-239564"/>
            <a:ext cx="15246673" cy="2793072"/>
          </a:xfrm>
          <a:prstGeom prst="rect">
            <a:avLst/>
          </a:prstGeom>
          <a:solidFill>
            <a:schemeClr val="bg1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Bé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tập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làm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bánh</a:t>
            </a:r>
            <a:endParaRPr lang="en-US" sz="17250" b="1" dirty="0">
              <a:ln w="7620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effectLst>
                <a:outerShdw blurRad="114300" dist="114300" dir="2700000" algn="tl" rotWithShape="0">
                  <a:srgbClr val="FF0066"/>
                </a:outerShdw>
              </a:effectLst>
              <a:latin typeface="+mj-lt"/>
            </a:endParaRP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85772" y="5812568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029211" y="216814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4682181" y="297552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1860907" y="5858892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152" y="9029522"/>
            <a:ext cx="2941211" cy="1114781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1429967"/>
            <a:ext cx="9765354" cy="885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8719108" y="878795"/>
            <a:ext cx="8763000" cy="4264706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45484" y="432096"/>
              <a:ext cx="5223652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Chúng mình cùng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làm bánh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tặng Mẹ nhé!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381" y="5381360"/>
            <a:ext cx="7559385" cy="532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69659" y="1055326"/>
            <a:ext cx="12593292" cy="33855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a,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b,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371600">
              <a:defRPr/>
            </a:pPr>
            <a:endParaRPr lang="en-US" sz="55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944" y="-105481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5" y="7627245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7" y="4496473"/>
            <a:ext cx="8372049" cy="27385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954" y="4474337"/>
            <a:ext cx="8079311" cy="274009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354020" y="754954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8" y="7589246"/>
            <a:ext cx="8372049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6224646" y="4737874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624280" y="4541084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649031" y="768281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205025" y="5246458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x 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232280" y="8198565"/>
            <a:ext cx="5590313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215466" y="4654185"/>
            <a:ext cx="6018258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 defTabSz="1371600">
              <a:defRPr/>
            </a:pPr>
            <a:endParaRPr lang="en-US" sz="4200" b="1" dirty="0">
              <a:ln w="0"/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70052" y="8252203"/>
            <a:ext cx="5590313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7032673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968551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904361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11924" y="544842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46289" y="793399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826755" y="543757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649700" y="787630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9297650" y="685800"/>
            <a:ext cx="4400550" cy="33239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A/B/C/D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defTabSz="1371600">
              <a:defRPr/>
            </a:pP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quà</a:t>
            </a:r>
            <a:r>
              <a:rPr lang="en-US" sz="4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1560332" y="5335544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 c</a:t>
            </a: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925941" y="1196596"/>
            <a:ext cx="13557783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613" y="357309"/>
            <a:ext cx="5621018" cy="449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83" y="7669517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" y="4427148"/>
            <a:ext cx="7709060" cy="2103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3" y="4426971"/>
            <a:ext cx="7709060" cy="2103303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193679" y="789948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3" y="7631517"/>
            <a:ext cx="7709060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5775523" y="4973495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265295" y="4753447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116360" y="813704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3165838" y="4922396"/>
            <a:ext cx="5923008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18582" y="8194901"/>
            <a:ext cx="4554195" cy="184665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sai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1371600">
              <a:defRPr/>
            </a:pPr>
            <a:endParaRPr lang="en-US" sz="6000" b="1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822236" y="4922396"/>
            <a:ext cx="6151307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2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44199" y="8156405"/>
            <a:ext cx="5325240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547764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483573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132151" y="577840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480754" y="843200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15901" y="55412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37139" y="84768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E1123D-6B01-4446-8BD3-0443F00350E2}"/>
              </a:ext>
            </a:extLst>
          </p:cNvPr>
          <p:cNvSpPr txBox="1"/>
          <p:nvPr/>
        </p:nvSpPr>
        <p:spPr>
          <a:xfrm>
            <a:off x="19297650" y="685800"/>
            <a:ext cx="4400550" cy="52629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925941" y="1196596"/>
            <a:ext cx="12453252" cy="203132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vi-VN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 tích toàn phần của hình lập phương bằng</a:t>
            </a:r>
            <a:r>
              <a:rPr lang="en-US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944" y="-105481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5" y="7206458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" y="4427148"/>
            <a:ext cx="7709060" cy="2103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3" y="4426971"/>
            <a:ext cx="7709060" cy="2103303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5801452" y="743518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5" y="7168458"/>
            <a:ext cx="7709060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5919494" y="4426150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179978" y="4266610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6982694" y="7357310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3181401" y="5067725"/>
            <a:ext cx="3395161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i="1" kern="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lang="en-US" sz="44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+ a) x 6</a:t>
            </a:r>
            <a:endParaRPr lang="en-US" sz="4400" b="1" i="1" kern="0" dirty="0">
              <a:solidFill>
                <a:srgbClr val="FE668E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832649" y="7874555"/>
            <a:ext cx="3395160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i="1" kern="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lang="en-US" sz="44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a) x 4</a:t>
            </a:r>
            <a:endParaRPr lang="en-US" sz="4400" b="1" i="1" kern="0" dirty="0">
              <a:solidFill>
                <a:srgbClr val="FE668E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978229" y="5094419"/>
            <a:ext cx="3395161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i="1" kern="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lang="en-US" sz="44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2) x 6</a:t>
            </a:r>
            <a:endParaRPr lang="en-US" sz="4400" b="1" i="1" kern="0" dirty="0">
              <a:solidFill>
                <a:srgbClr val="FE668E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2036623" y="7811866"/>
            <a:ext cx="3395161" cy="67710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400" b="1" i="1" kern="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S</a:t>
            </a:r>
            <a:r>
              <a:rPr lang="en-US" sz="4400" b="1" i="1" kern="0" baseline="-25000" dirty="0" err="1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tp</a:t>
            </a:r>
            <a:r>
              <a:rPr lang="en-US" sz="4400" b="1" i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 = (a x a) x 6</a:t>
            </a:r>
            <a:endParaRPr lang="en-US" sz="4400" b="1" i="1" kern="0" dirty="0">
              <a:solidFill>
                <a:srgbClr val="FE668E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0853" y="3055497"/>
            <a:ext cx="2468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6490" y="5437623"/>
            <a:ext cx="2106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547764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483573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166160" y="777289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1708" y="756581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30584" y="5054378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97465" y="488391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2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69659" y="1055326"/>
            <a:ext cx="12593292" cy="203132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 defTabSz="1371600">
              <a:defRPr/>
            </a:pPr>
            <a:r>
              <a:rPr lang="vi-VN" sz="6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 tích xung quanh của hình lập phương bằng</a:t>
            </a:r>
            <a:r>
              <a:rPr lang="en-US" sz="6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vi-VN" sz="66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944" y="-105481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5" y="7627245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7" y="4496473"/>
            <a:ext cx="8372049" cy="27385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954" y="4474337"/>
            <a:ext cx="8079311" cy="274009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354020" y="754954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8" y="7589246"/>
            <a:ext cx="8372049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6224646" y="4737874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624280" y="4541084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649031" y="768281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205025" y="5246458"/>
            <a:ext cx="5790695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i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S</a:t>
            </a:r>
            <a:r>
              <a:rPr lang="en-US" sz="6000" b="1" i="1" kern="0" baseline="-25000" dirty="0" err="1">
                <a:solidFill>
                  <a:srgbClr val="C00000"/>
                </a:solidFill>
                <a:cs typeface="Arial" panose="020B0604020202020204" pitchFamily="34" charset="0"/>
              </a:rPr>
              <a:t>xq</a:t>
            </a:r>
            <a:r>
              <a:rPr lang="en-US" sz="6000" b="1" i="1" kern="0" dirty="0">
                <a:solidFill>
                  <a:srgbClr val="C00000"/>
                </a:solidFill>
                <a:cs typeface="Arial" panose="020B0604020202020204" pitchFamily="34" charset="0"/>
              </a:rPr>
              <a:t> = (a x a) x 4</a:t>
            </a:r>
            <a:endParaRPr lang="en-US" sz="6000" b="1" i="1" kern="0" dirty="0">
              <a:solidFill>
                <a:srgbClr val="FE668E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684647" y="8198565"/>
            <a:ext cx="4685578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i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S</a:t>
            </a:r>
            <a:r>
              <a:rPr lang="en-US" sz="6000" b="1" i="1" kern="0" baseline="-25000" dirty="0" err="1">
                <a:solidFill>
                  <a:srgbClr val="C00000"/>
                </a:solidFill>
                <a:cs typeface="Arial" panose="020B0604020202020204" pitchFamily="34" charset="0"/>
              </a:rPr>
              <a:t>xq</a:t>
            </a:r>
            <a:r>
              <a:rPr lang="en-US" sz="6000" b="1" i="1" kern="0" dirty="0">
                <a:solidFill>
                  <a:srgbClr val="C00000"/>
                </a:solidFill>
                <a:cs typeface="Arial" panose="020B0604020202020204" pitchFamily="34" charset="0"/>
              </a:rPr>
              <a:t> = (a + a) x 4</a:t>
            </a:r>
            <a:endParaRPr lang="en-US" sz="6000" b="1" i="1" kern="0" dirty="0">
              <a:solidFill>
                <a:srgbClr val="FE668E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215466" y="4654185"/>
            <a:ext cx="6018258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2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922419" y="8252203"/>
            <a:ext cx="4685578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i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S</a:t>
            </a:r>
            <a:r>
              <a:rPr lang="en-US" sz="6000" b="1" i="1" kern="0" baseline="-25000" dirty="0" err="1">
                <a:solidFill>
                  <a:srgbClr val="C00000"/>
                </a:solidFill>
                <a:cs typeface="Arial" panose="020B0604020202020204" pitchFamily="34" charset="0"/>
              </a:rPr>
              <a:t>xq</a:t>
            </a:r>
            <a:r>
              <a:rPr lang="en-US" sz="6000" b="1" i="1" kern="0" dirty="0">
                <a:solidFill>
                  <a:srgbClr val="C00000"/>
                </a:solidFill>
                <a:cs typeface="Arial" panose="020B0604020202020204" pitchFamily="34" charset="0"/>
              </a:rPr>
              <a:t> = (a x a) x 3</a:t>
            </a:r>
            <a:endParaRPr lang="en-US" sz="6000" b="1" i="1" kern="0" dirty="0">
              <a:solidFill>
                <a:srgbClr val="FE668E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7032673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78736" y="7968551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856903" y="8904361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6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11924" y="544842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46289" y="793399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826755" y="543757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649700" y="787630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9297650" y="685800"/>
            <a:ext cx="4400550" cy="33239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A/B/C/D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quà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1560332" y="5335544"/>
            <a:ext cx="5790695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6000" b="1" i="1" kern="0" dirty="0" err="1">
                <a:solidFill>
                  <a:srgbClr val="C00000"/>
                </a:solidFill>
                <a:cs typeface="Arial" panose="020B0604020202020204" pitchFamily="34" charset="0"/>
              </a:rPr>
              <a:t>S</a:t>
            </a:r>
            <a:r>
              <a:rPr lang="en-US" sz="6000" b="1" i="1" kern="0" baseline="-25000" dirty="0" err="1">
                <a:solidFill>
                  <a:srgbClr val="C00000"/>
                </a:solidFill>
                <a:cs typeface="Arial" panose="020B0604020202020204" pitchFamily="34" charset="0"/>
              </a:rPr>
              <a:t>xq</a:t>
            </a:r>
            <a:r>
              <a:rPr lang="en-US" sz="6000" b="1" i="1" kern="0" dirty="0">
                <a:solidFill>
                  <a:srgbClr val="C00000"/>
                </a:solidFill>
                <a:cs typeface="Arial" panose="020B0604020202020204" pitchFamily="34" charset="0"/>
              </a:rPr>
              <a:t> = (a x a) x 6</a:t>
            </a:r>
            <a:endParaRPr lang="en-US" sz="6000" b="1" i="1" kern="0" dirty="0">
              <a:solidFill>
                <a:srgbClr val="FE668E">
                  <a:lumMod val="50000"/>
                </a:srgb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5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65" y="145913"/>
            <a:ext cx="13856747" cy="110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244306" y="334051"/>
            <a:ext cx="8416100" cy="4264706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8212" y="420305"/>
              <a:ext cx="5377541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Những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chiếc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bánh</a:t>
              </a:r>
            </a:p>
            <a:p>
              <a:pPr algn="ctr" defTabSz="1371600">
                <a:defRPr/>
              </a:pP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thật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là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ngon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7603172"/>
            <a:ext cx="18288002" cy="362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745819" y="5760865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535470" y="528901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2591371" y="639703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4616107" y="6231621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09763" y="8891131"/>
            <a:ext cx="1538288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601898" y="2028380"/>
            <a:ext cx="14512773" cy="5096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327" y="5519056"/>
            <a:ext cx="8277854" cy="4767944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111044" y="89764"/>
            <a:ext cx="3372618" cy="2877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390" y="2183724"/>
            <a:ext cx="14997461" cy="3877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836" y="1"/>
            <a:ext cx="3987129" cy="2889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A745-96CE-E97B-EB07-D22F9301D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5753100"/>
            <a:ext cx="307265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455</TotalTime>
  <Words>672</Words>
  <Application>Microsoft Office PowerPoint</Application>
  <PresentationFormat>Custom</PresentationFormat>
  <Paragraphs>85</Paragraphs>
  <Slides>17</Slides>
  <Notes>4</Notes>
  <HiddenSlides>0</HiddenSlides>
  <MMClips>20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等线</vt:lpstr>
      <vt:lpstr>等线 Light</vt:lpstr>
      <vt:lpstr>微软雅黑</vt:lpstr>
      <vt:lpstr>字魂58号-创中黑</vt:lpstr>
      <vt:lpstr>Arial</vt:lpstr>
      <vt:lpstr>Calibri</vt:lpstr>
      <vt:lpstr>Cambria</vt:lpstr>
      <vt:lpstr>iCiel Cadena</vt:lpstr>
      <vt:lpstr>Office Theme</vt:lpstr>
      <vt:lpstr>包图主题2</vt:lpstr>
      <vt:lpstr>2_摄图网699pic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Thank you for watching!</dc:title>
  <dc:subject>9Slide.vn</dc:subject>
  <dc:creator>HP</dc:creator>
  <dc:description>9Slide.vn</dc:description>
  <cp:lastModifiedBy>Thao Tran</cp:lastModifiedBy>
  <cp:revision>181</cp:revision>
  <dcterms:created xsi:type="dcterms:W3CDTF">2006-08-16T00:00:00Z</dcterms:created>
  <dcterms:modified xsi:type="dcterms:W3CDTF">2025-01-16T12:45:42Z</dcterms:modified>
  <cp:category>9Slide.vn</cp:category>
  <dc:identifier>DAEwt2jdhJo</dc:identifier>
</cp:coreProperties>
</file>