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</p:sldMasterIdLst>
  <p:notesMasterIdLst>
    <p:notesMasterId r:id="rId18"/>
  </p:notesMasterIdLst>
  <p:sldIdLst>
    <p:sldId id="257" r:id="rId4"/>
    <p:sldId id="268" r:id="rId5"/>
    <p:sldId id="279" r:id="rId6"/>
    <p:sldId id="270" r:id="rId7"/>
    <p:sldId id="271" r:id="rId8"/>
    <p:sldId id="272" r:id="rId9"/>
    <p:sldId id="273" r:id="rId10"/>
    <p:sldId id="274" r:id="rId11"/>
    <p:sldId id="278" r:id="rId12"/>
    <p:sldId id="277" r:id="rId13"/>
    <p:sldId id="259" r:id="rId14"/>
    <p:sldId id="260" r:id="rId15"/>
    <p:sldId id="26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3/22/2022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851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3/22/2022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3/22/2022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79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3/22/2022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123110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các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!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3716338" y="889000"/>
            <a:ext cx="500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vi-VN" sz="3200">
              <a:solidFill>
                <a:srgbClr val="FF0000"/>
              </a:solidFill>
            </a:endParaRPr>
          </a:p>
        </p:txBody>
      </p:sp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0" y="1697830"/>
            <a:ext cx="11019582" cy="5583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4" y="0"/>
            <a:ext cx="11069413" cy="5459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039813" y="1296990"/>
            <a:ext cx="50149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>
                <a:solidFill>
                  <a:srgbClr val="0070C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endParaRPr lang="vi-VN" sz="4400" b="1">
              <a:solidFill>
                <a:srgbClr val="0070C0"/>
              </a:solidFill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26630" name="TextBox 18"/>
          <p:cNvSpPr txBox="1">
            <a:spLocks noChangeArrowheads="1"/>
          </p:cNvSpPr>
          <p:nvPr/>
        </p:nvSpPr>
        <p:spPr bwMode="auto">
          <a:xfrm>
            <a:off x="573089" y="4479925"/>
            <a:ext cx="4381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8086725" y="3506788"/>
            <a:ext cx="69851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42851" y="473254"/>
            <a:ext cx="3959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HP001 4 hàng" pitchFamily="34" charset="0"/>
                <a:ea typeface="HP001 4H"/>
                <a:cs typeface="HP001 4H"/>
              </a:rPr>
              <a:t>Tập</a:t>
            </a:r>
            <a:r>
              <a:rPr lang="en-US" sz="4400" b="1" dirty="0">
                <a:solidFill>
                  <a:srgbClr val="0070C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4 hàng" pitchFamily="34" charset="0"/>
                <a:ea typeface="HP001 4H"/>
                <a:cs typeface="HP001 4H"/>
              </a:rPr>
              <a:t>chép</a:t>
            </a:r>
            <a:endParaRPr lang="vi-VN" sz="4400" b="1" dirty="0">
              <a:solidFill>
                <a:srgbClr val="0070C0"/>
              </a:solidFill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47663" y="3883025"/>
            <a:ext cx="17256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2341433" y="1371982"/>
            <a:ext cx="70858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Con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mèo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mà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trèo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cau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56406" y="3153532"/>
            <a:ext cx="9733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HĈ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thăm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chú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chuŎ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đi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đâu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vắng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nhà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  </a:t>
            </a:r>
            <a:endParaRPr lang="vi-VN" sz="4400" b="1" dirty="0"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10643" y="4056780"/>
            <a:ext cx="78007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Chú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chuŎ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đi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chợ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đường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xa</a:t>
            </a:r>
            <a:endParaRPr lang="vi-VN" sz="4400" b="1" dirty="0"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80519" y="4956892"/>
            <a:ext cx="101660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Mua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mắm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mua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muĒ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giỗ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cha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chú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mèo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.  </a:t>
            </a:r>
            <a:endParaRPr lang="vi-VN" sz="4400" b="1" dirty="0"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317954" y="2268064"/>
            <a:ext cx="66154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Con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mèo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mà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trèo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cây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cau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endParaRPr lang="vi-VN" sz="4400" b="1" dirty="0"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16" name="Line 82"/>
          <p:cNvSpPr>
            <a:spLocks noChangeShapeType="1"/>
          </p:cNvSpPr>
          <p:nvPr/>
        </p:nvSpPr>
        <p:spPr bwMode="auto">
          <a:xfrm>
            <a:off x="2489378" y="6325942"/>
            <a:ext cx="733720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2" grpId="0"/>
      <p:bldP spid="13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2. Chữ nào hợp với chỗ trống: ng hay ngh?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7573" y="2147570"/>
            <a:ext cx="287274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......ừng một lát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00047" y="2147570"/>
            <a:ext cx="229616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.......</a:t>
            </a:r>
            <a:r>
              <a:rPr lang="en-US" sz="2800" smtClean="0">
                <a:latin typeface="UTM Avo" panose="02040603050506020204" charset="0"/>
                <a:cs typeface="UTM Avo" panose="02040603050506020204" charset="0"/>
              </a:rPr>
              <a:t>evậy</a:t>
            </a:r>
            <a:endParaRPr lang="en-US" sz="280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38720" y="2147570"/>
            <a:ext cx="306578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hiểu </a:t>
            </a:r>
            <a:r>
              <a:rPr lang="en-US" sz="2800" smtClean="0">
                <a:latin typeface="UTM Avo" panose="02040603050506020204" charset="0"/>
                <a:cs typeface="UTM Avo" panose="02040603050506020204" charset="0"/>
              </a:rPr>
              <a:t>ra ....</a:t>
            </a:r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ay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38670" y="2355215"/>
            <a:ext cx="71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10768" y="2355215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ngh</a:t>
            </a:r>
            <a:endParaRPr lang="en-US" sz="280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184500" y="2354984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5" y="252095"/>
            <a:ext cx="9601200" cy="5438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20" y="256540"/>
            <a:ext cx="9220200" cy="5286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VNI-Avo" pitchFamily="2" charset="0"/>
              </a:rPr>
              <a:t>KHÔÛI ÑOÄNG</a:t>
            </a:r>
            <a:endParaRPr lang="en-US" altLang="en-US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5375" y="0"/>
            <a:ext cx="4846016" cy="58477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Chuét</a:t>
            </a:r>
            <a:r>
              <a:rPr lang="en-US" altLang="en-US" sz="3200" b="1" dirty="0" smtClean="0">
                <a:solidFill>
                  <a:schemeClr val="bg1"/>
                </a:solidFill>
                <a:latin typeface=".VnAvant" pitchFamily="34" charset="0"/>
              </a:rPr>
              <a:t> con ®¸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alt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yªu</a:t>
            </a:r>
            <a:endParaRPr lang="en-US" altLang="en-US" sz="32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886" y="728870"/>
            <a:ext cx="10694505" cy="61291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4462608" y="1808165"/>
            <a:ext cx="11699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767008" y="2285243"/>
            <a:ext cx="7999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35375" y="3809243"/>
            <a:ext cx="11699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533877" y="4750147"/>
            <a:ext cx="11699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657625" y="6290332"/>
            <a:ext cx="11699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4902" y="814031"/>
            <a:ext cx="517019" cy="481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98595" y="3327786"/>
            <a:ext cx="517019" cy="481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955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9363" y="1157288"/>
            <a:ext cx="845883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Trong bài chuột con đáng yêu</a:t>
            </a:r>
          </a:p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 chuột con ước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683450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ước to như con voi </a:t>
            </a:r>
            <a:endParaRPr lang="en-US" altLang="en-US" sz="4000" b="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</a:rPr>
              <a:t>Câu hỏi số 2: Nếu chuột con to như con voi thì thế nào?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mẹ không bế được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910399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Câu hỏi số 3: Điền vào chỗ trống</a:t>
            </a:r>
          </a:p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Chuột con.... nhất lớp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2814955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5400" b="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bé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167667" y="3434043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5375" y="665466"/>
            <a:ext cx="456247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Chuét</a:t>
            </a:r>
            <a:r>
              <a:rPr lang="en-US" altLang="en-US" sz="3200" b="1" dirty="0" smtClean="0">
                <a:solidFill>
                  <a:schemeClr val="bg1"/>
                </a:solidFill>
                <a:latin typeface=".VnAvant" pitchFamily="34" charset="0"/>
              </a:rPr>
              <a:t> con ®¸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altLang="en-US" sz="32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.VnAvant" pitchFamily="34" charset="0"/>
              </a:rPr>
              <a:t>yªu</a:t>
            </a:r>
            <a:endParaRPr lang="en-US" altLang="en-US" sz="32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08406" y="1237079"/>
            <a:ext cx="7929232" cy="4646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4" y="1219200"/>
            <a:ext cx="9070428" cy="37861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89055" y="2385253"/>
            <a:ext cx="517019" cy="481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2891449" y="2871564"/>
            <a:ext cx="517019" cy="481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9055" y="3353021"/>
            <a:ext cx="517019" cy="481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2863405" y="3860751"/>
            <a:ext cx="517019" cy="481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36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3716338" y="889000"/>
            <a:ext cx="500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vi-VN" sz="3200">
              <a:solidFill>
                <a:srgbClr val="FF0000"/>
              </a:solidFill>
            </a:endParaRPr>
          </a:p>
        </p:txBody>
      </p:sp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0" y="1697830"/>
            <a:ext cx="11019582" cy="5583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4" y="0"/>
            <a:ext cx="11069413" cy="5459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039813" y="1296990"/>
            <a:ext cx="50149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>
                <a:solidFill>
                  <a:srgbClr val="0070C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endParaRPr lang="vi-VN" sz="4400" b="1">
              <a:solidFill>
                <a:srgbClr val="0070C0"/>
              </a:solidFill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26630" name="TextBox 18"/>
          <p:cNvSpPr txBox="1">
            <a:spLocks noChangeArrowheads="1"/>
          </p:cNvSpPr>
          <p:nvPr/>
        </p:nvSpPr>
        <p:spPr bwMode="auto">
          <a:xfrm>
            <a:off x="573089" y="4479925"/>
            <a:ext cx="4381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8086725" y="3506788"/>
            <a:ext cx="69851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42851" y="473254"/>
            <a:ext cx="3959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HP001 4 hàng" pitchFamily="34" charset="0"/>
                <a:ea typeface="HP001 4H"/>
                <a:cs typeface="HP001 4H"/>
              </a:rPr>
              <a:t>Tập</a:t>
            </a:r>
            <a:r>
              <a:rPr lang="en-US" sz="4400" b="1" dirty="0">
                <a:solidFill>
                  <a:srgbClr val="0070C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HP001 4 hàng" pitchFamily="34" charset="0"/>
                <a:ea typeface="HP001 4H"/>
                <a:cs typeface="HP001 4H"/>
              </a:rPr>
              <a:t>chép</a:t>
            </a:r>
            <a:endParaRPr lang="vi-VN" sz="4400" b="1" dirty="0">
              <a:solidFill>
                <a:srgbClr val="0070C0"/>
              </a:solidFill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347663" y="3883025"/>
            <a:ext cx="17256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2341433" y="1371982"/>
            <a:ext cx="70858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Con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mèo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mà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trèo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cây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cau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HP001 4H"/>
                <a:cs typeface="HP001 4H"/>
              </a:rPr>
              <a:t> 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56406" y="3153532"/>
            <a:ext cx="9733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Hỏi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thăm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chú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chuột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đi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đâu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vắng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nhà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  </a:t>
            </a:r>
            <a:endParaRPr lang="vi-VN" sz="4400" b="1" dirty="0"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510643" y="4056780"/>
            <a:ext cx="78007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Chú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chuột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đi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chợ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đường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xa</a:t>
            </a:r>
            <a:endParaRPr lang="vi-VN" sz="4400" b="1" dirty="0"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80519" y="4956892"/>
            <a:ext cx="101660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Mua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mắm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mua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muối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giỗ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cha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chú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mèo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.  </a:t>
            </a:r>
            <a:endParaRPr lang="vi-VN" sz="4400" b="1" dirty="0">
              <a:latin typeface="HP001 4 hàng" pitchFamily="34" charset="0"/>
              <a:ea typeface="HP001 4H"/>
              <a:cs typeface="HP001 4H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317954" y="2268064"/>
            <a:ext cx="66154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Con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mèo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mà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trèo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cây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r>
              <a:rPr lang="en-US" sz="4400" b="1" dirty="0" err="1" smtClean="0">
                <a:latin typeface="HP001 4 hàng" pitchFamily="34" charset="0"/>
                <a:ea typeface="HP001 4H"/>
                <a:cs typeface="HP001 4H"/>
              </a:rPr>
              <a:t>cau</a:t>
            </a:r>
            <a:r>
              <a:rPr lang="en-US" sz="4400" b="1" dirty="0" smtClean="0">
                <a:latin typeface="HP001 4 hàng" pitchFamily="34" charset="0"/>
                <a:ea typeface="HP001 4H"/>
                <a:cs typeface="HP001 4H"/>
              </a:rPr>
              <a:t> </a:t>
            </a:r>
            <a:endParaRPr lang="vi-VN" sz="4400" b="1" dirty="0">
              <a:latin typeface="HP001 4 hàng" pitchFamily="34" charset="0"/>
              <a:ea typeface="HP001 4H"/>
              <a:cs typeface="HP001 4H"/>
            </a:endParaRPr>
          </a:p>
        </p:txBody>
      </p:sp>
    </p:spTree>
    <p:extLst>
      <p:ext uri="{BB962C8B-B14F-4D97-AF65-F5344CB8AC3E}">
        <p14:creationId xmlns:p14="http://schemas.microsoft.com/office/powerpoint/2010/main" val="30924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188</Words>
  <Application>Microsoft Office PowerPoint</Application>
  <PresentationFormat>Custom</PresentationFormat>
  <Paragraphs>42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33</cp:revision>
  <dcterms:created xsi:type="dcterms:W3CDTF">2021-01-17T13:59:52Z</dcterms:created>
  <dcterms:modified xsi:type="dcterms:W3CDTF">2022-03-22T08:44:50Z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