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72" r:id="rId5"/>
    <p:sldId id="259" r:id="rId6"/>
    <p:sldId id="260" r:id="rId7"/>
    <p:sldId id="273" r:id="rId8"/>
    <p:sldId id="302" r:id="rId9"/>
    <p:sldId id="275" r:id="rId10"/>
    <p:sldId id="276" r:id="rId11"/>
    <p:sldId id="280" r:id="rId12"/>
    <p:sldId id="281" r:id="rId13"/>
    <p:sldId id="282" r:id="rId14"/>
    <p:sldId id="277" r:id="rId15"/>
    <p:sldId id="283" r:id="rId16"/>
    <p:sldId id="284" r:id="rId17"/>
    <p:sldId id="303" r:id="rId18"/>
    <p:sldId id="305" r:id="rId19"/>
    <p:sldId id="313" r:id="rId20"/>
    <p:sldId id="307" r:id="rId21"/>
    <p:sldId id="308" r:id="rId22"/>
    <p:sldId id="310" r:id="rId23"/>
    <p:sldId id="293" r:id="rId24"/>
    <p:sldId id="311" r:id="rId25"/>
    <p:sldId id="312" r:id="rId26"/>
    <p:sldId id="291" r:id="rId27"/>
    <p:sldId id="286" r:id="rId28"/>
    <p:sldId id="296" r:id="rId29"/>
    <p:sldId id="297" r:id="rId30"/>
    <p:sldId id="278" r:id="rId31"/>
    <p:sldId id="299" r:id="rId32"/>
    <p:sldId id="261" r:id="rId33"/>
    <p:sldId id="301" r:id="rId34"/>
    <p:sldId id="300" r:id="rId35"/>
    <p:sldId id="269" r:id="rId36"/>
    <p:sldId id="267" r:id="rId37"/>
  </p:sldIdLst>
  <p:sldSz cx="12192000" cy="6858000"/>
  <p:notesSz cx="6858000" cy="9144000"/>
  <p:embeddedFontLst>
    <p:embeddedFont>
      <p:font typeface="UTM Avo" panose="02040603050506020204" pitchFamily="18" charset="0"/>
      <p:regular r:id="rId39"/>
      <p:bold r:id="rId40"/>
      <p:italic r:id="rId41"/>
      <p:boldItalic r:id="rId42"/>
    </p:embeddedFont>
  </p:embeddedFontLst>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69" autoAdjust="0"/>
    <p:restoredTop sz="94660"/>
  </p:normalViewPr>
  <p:slideViewPr>
    <p:cSldViewPr snapToGrid="0">
      <p:cViewPr varScale="1">
        <p:scale>
          <a:sx n="69" d="100"/>
          <a:sy n="69"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ECF953E-EDBC-27E3-1491-722D53C95F5E}"/>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DDFE10CC-8167-C486-CAFF-9EBA89FAFE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BFAD60BE-5BE7-C432-BEEC-F5EE1568E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8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7386D9C-726A-E177-CC0E-44F0574164FB}"/>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8E89D3A8-FCC1-3846-30A6-A45D947CC2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D37DC848-B7E3-61DC-FE47-D9E1471CF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683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F1677994-93F5-6FC9-5A16-71183D75280B}"/>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E89916A3-279F-35FB-311A-DDFCF248D6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B4BC2FDB-E030-A138-0297-9D3C609652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55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EC5B0F14-A5C5-28C8-4C17-AE0691CD4A5B}"/>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0584E5CC-FADE-9852-1836-3BE4D55E36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C1156F5F-CBBF-CB35-7265-B63AAEC710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59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5ED7297-99B5-BED3-4D0C-0969A06A7625}"/>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27E16804-985F-F260-B1A9-8B9BA40649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B7CFB717-C0EE-60D1-5011-3582A53CA8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70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12F7209C-0826-5482-2542-39419F885C25}"/>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AE9F2417-614B-5361-8423-5FB9E7C7E8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315AFA41-49D6-2C68-7CE1-0BB176D306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71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FFCD685E-65E5-03A4-9275-06552653B577}"/>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0254151C-CAE2-F948-7A49-6A84F67413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C611CD04-6402-1DE8-AC17-A5A447E7CD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27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9A380E8B-99B0-145C-FF6A-EFFAD8989E5D}"/>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29345F18-F066-0212-D85B-51B5700B7C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F83AF3EA-0397-0C25-F20D-B38628D29A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49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C0B437E2-2816-95C8-D7B8-06FF9A8886AD}"/>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AD37AF80-91C6-D96D-42A6-F306280729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97385E0A-6947-7425-92DC-B8C25FB171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794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1F98933-4AB9-C879-29DB-7FC2F297D852}"/>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42D0BDA5-8576-9E33-8738-FC6ABBFD08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52DB96EE-AC65-375E-867D-CACD14A205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10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0FF832C-B9CD-B2AF-D8A4-E2E48F4052B8}"/>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F47C864D-FD07-B334-2968-3AA8D621AD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3ACCA192-3ABF-6389-975E-F70376C525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43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D6F7E724-9266-0536-9AA0-092819022550}"/>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114B511A-BB49-6827-5165-A57897C8C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52D7160B-2BE6-EBEE-BA14-BBD78D5730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74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AE59D89A-FEC0-6708-20DA-70A8C4F1079E}"/>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D3071EFC-7054-CD63-EC5D-D9589E61B8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512DF754-187D-3858-8D0B-4C67FBAF38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47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5FC34E3-0723-7BB3-E0BA-A3333457C670}"/>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6662C7CF-41C2-1B12-58AE-8899542E92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E6048420-9D61-A44A-DB73-E68E2CDF07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744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988CDF9-A719-883C-5941-2F9C9E9141E1}"/>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F26DE75D-C0C1-3C05-1EFD-749BD1A569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8948BB8B-39CD-B02B-9DE4-A4FBC34802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059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E3DAF40C-B132-99F3-62DE-567001E6F1AF}"/>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F0023561-8848-0B7D-0AA4-07FE2674F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3B5C9D61-F283-9729-780B-75FBB98818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91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8E86D88E-9771-E030-AC91-AD41D48AEC5E}"/>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2AB0D0BA-CF7D-C77C-F5D8-44EAB81404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8D90AAE2-F7FA-C696-5690-3398177127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9424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92F00C4-6B97-E04B-558A-4898137796AC}"/>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7B4BFF05-79DE-07E2-4273-17623C5A15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472FD83F-62F8-2BB5-8F5D-D7BBD37867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122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E022712-B159-20A7-E297-1C363BB919BC}"/>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36A244F3-1A6D-07B1-2F8E-197BEFB126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2E886E5A-FC96-EBE4-E3EA-4869C6F37E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07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9FC0313-37D0-C3F4-7C18-82ACBC776A58}"/>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84BCC656-FA3F-B972-7090-FC990F55A2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09678B91-F09F-79C5-75FB-02F9B236FE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08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4DB62365-BFA6-AD3E-6341-36362AFB19C1}"/>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AADEB132-A685-71B8-5227-FE2DF33465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9C003D6A-0FDD-7C2C-9505-55EDAD3DF8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4295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2DE56152-8565-5C0C-F8A4-C1FB1A98D9A0}"/>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E4E7370E-13F0-C1E2-42CF-8F6B360CBD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467CF626-372A-F72E-437A-233091310D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5968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37F6678A-9D8B-1D19-8FBC-E0622B009DBE}"/>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3EC9BBC6-5924-D375-2AD7-9FF531791C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707E411D-7AB7-7B38-13C4-03494377C4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359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BB6ACDA4-9DB6-1179-DC82-8DC55EEF31AC}"/>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BDF5890F-FFE8-C062-5390-9E23A25DDA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F0415D27-8BD9-0464-9ADB-BA62845552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283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B4F8821B-6313-6D7F-5AD4-BFF49637EA38}"/>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F1EFCC9F-E9F0-1EAA-FB02-2F24DC7399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C7D32600-AE7B-A1A9-32A4-E9B3BEB2DF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31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BB0D43A-AA1B-F0F2-D1B7-D5A5BA1DF88D}"/>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11A65691-6624-469E-5069-549C0576BD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668D4EFD-880C-B1A7-9CD2-F29B31A244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03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7F8BC591-9360-E8DD-2140-014458234037}"/>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B2D84302-BFDF-C13F-EBED-A164063253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B9FF0473-26E5-3FC4-9814-8C70589F66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56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1C077258-0A23-80C0-AA83-228EAF197D34}"/>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A2FF873E-DD13-58F0-704C-D1D1737E81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E6B95968-60E5-30B5-56F2-79DC29D8E3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90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DB434C3-48AA-D911-7B97-6E5C498F7C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tags" Target="../tags/tag16.xml"/><Relationship Id="rId6" Type="http://schemas.openxmlformats.org/officeDocument/2006/relationships/image" Target="../media/image4.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8.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cong-nghe-4/1/394/63"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0.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1.jpe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2.jpeg"/><Relationship Id="rId5" Type="http://schemas.openxmlformats.org/officeDocument/2006/relationships/image" Target="../media/image18.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image" Target="../media/image22.jpe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30.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hyperlink" Target="https://hoc10.vn/doc-sach/cong-nghe-4/1/394/67" TargetMode="Externa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4.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hoc10.vn/doc-sach/cong-nghe-4/1/394/63"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UTM Avo" panose="02040603050506020204" pitchFamily="18" charset="0"/>
              </a:rPr>
              <a:t>Công nghệ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4027990"/>
            <a:ext cx="13235781" cy="100051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a:t>
            </a:r>
          </a:p>
          <a:p>
            <a:pPr algn="ctr">
              <a:lnSpc>
                <a:spcPct val="150000"/>
              </a:lnSpc>
              <a:buSzPts val="990"/>
              <a:buFont typeface="Arial"/>
              <a:buNone/>
            </a:pPr>
            <a:r>
              <a:rPr lang="en-US" sz="5200" b="1" dirty="0" err="1">
                <a:solidFill>
                  <a:srgbClr val="002060"/>
                </a:solidFill>
                <a:latin typeface="UTM Avo" panose="02040603050506020204" pitchFamily="18" charset="0"/>
              </a:rPr>
              <a:t>Thủ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công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kĩ</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thuật</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13: </a:t>
            </a:r>
            <a:r>
              <a:rPr lang="en-US" sz="5200" b="1" dirty="0" err="1">
                <a:solidFill>
                  <a:srgbClr val="FF0000"/>
                </a:solidFill>
                <a:latin typeface="UTM Avo" panose="02040603050506020204" pitchFamily="18" charset="0"/>
                <a:cs typeface="Arial" panose="020B0604020202020204" pitchFamily="34" charset="0"/>
              </a:rPr>
              <a:t>Làm</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đèn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lồng</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80B60ECB-443D-5BB2-384C-923DE72094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1DB4BB-0827-07A1-292B-AEDE136AE22A}"/>
              </a:ext>
            </a:extLst>
          </p:cNvPr>
          <p:cNvSpPr/>
          <p:nvPr/>
        </p:nvSpPr>
        <p:spPr>
          <a:xfrm>
            <a:off x="-1" y="750398"/>
            <a:ext cx="12192000"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THẢO LUẬN NHÓM</a:t>
            </a:r>
            <a:endParaRPr lang="en-US" sz="2600" b="1" i="1" dirty="0">
              <a:solidFill>
                <a:schemeClr val="tx1"/>
              </a:solidFill>
              <a:latin typeface="UTM Avo" panose="02040603050506020204" pitchFamily="18"/>
              <a:ea typeface="+mn-ea"/>
              <a:cs typeface="+mn-ea"/>
              <a:sym typeface="+mn-lt"/>
            </a:endParaRPr>
          </a:p>
        </p:txBody>
      </p:sp>
      <p:sp>
        <p:nvSpPr>
          <p:cNvPr id="3" name="Rectangle 2">
            <a:extLst>
              <a:ext uri="{FF2B5EF4-FFF2-40B4-BE49-F238E27FC236}">
                <a16:creationId xmlns:a16="http://schemas.microsoft.com/office/drawing/2014/main" id="{522B89BC-DC3F-3008-B405-92DCA6F08B1A}"/>
              </a:ext>
            </a:extLst>
          </p:cNvPr>
          <p:cNvSpPr/>
          <p:nvPr/>
        </p:nvSpPr>
        <p:spPr>
          <a:xfrm>
            <a:off x="1645450" y="1395163"/>
            <a:ext cx="8901095" cy="1807867"/>
          </a:xfrm>
          <a:prstGeom prst="rect">
            <a:avLst/>
          </a:prstGeom>
        </p:spPr>
        <p:txBody>
          <a:bodyPr wrap="square">
            <a:spAutoFit/>
          </a:bodyPr>
          <a:lstStyle/>
          <a:p>
            <a:pPr algn="just">
              <a:lnSpc>
                <a:spcPct val="150000"/>
              </a:lnSpc>
            </a:pPr>
            <a:r>
              <a:rPr lang="en-US" sz="2600" dirty="0" err="1">
                <a:solidFill>
                  <a:schemeClr val="tx1"/>
                </a:solidFill>
                <a:latin typeface="UTM Avo" panose="02040603050506020204" pitchFamily="18"/>
                <a:ea typeface="+mn-ea"/>
                <a:cs typeface="+mn-ea"/>
                <a:sym typeface="+mn-lt"/>
              </a:rPr>
              <a:t>Làm</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việc</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theo</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nhóm</a:t>
            </a:r>
            <a:r>
              <a:rPr lang="en-US" sz="2600" dirty="0">
                <a:solidFill>
                  <a:schemeClr val="tx1"/>
                </a:solidFill>
                <a:latin typeface="UTM Avo" panose="02040603050506020204" pitchFamily="18"/>
                <a:ea typeface="+mn-ea"/>
                <a:cs typeface="+mn-ea"/>
                <a:sym typeface="+mn-lt"/>
              </a:rPr>
              <a:t> (4 HS/</a:t>
            </a:r>
            <a:r>
              <a:rPr lang="en-US" sz="2600" dirty="0" err="1">
                <a:solidFill>
                  <a:schemeClr val="tx1"/>
                </a:solidFill>
                <a:latin typeface="UTM Avo" panose="02040603050506020204" pitchFamily="18"/>
                <a:ea typeface="+mn-ea"/>
                <a:cs typeface="+mn-ea"/>
                <a:sym typeface="+mn-lt"/>
              </a:rPr>
              <a:t>nhóm</a:t>
            </a:r>
            <a:r>
              <a:rPr lang="en-US" sz="2600" dirty="0">
                <a:solidFill>
                  <a:schemeClr val="tx1"/>
                </a:solidFill>
                <a:latin typeface="UTM Avo" panose="02040603050506020204" pitchFamily="18"/>
                <a:ea typeface="+mn-ea"/>
                <a:cs typeface="+mn-ea"/>
                <a:sym typeface="+mn-lt"/>
              </a:rPr>
              <a:t>), </a:t>
            </a:r>
            <a:r>
              <a:rPr lang="vi-VN" sz="2600" dirty="0">
                <a:solidFill>
                  <a:schemeClr val="tx1"/>
                </a:solidFill>
                <a:latin typeface="UTM Avo" panose="02040603050506020204" pitchFamily="18"/>
                <a:ea typeface="+mn-ea"/>
                <a:cs typeface="+mn-ea"/>
                <a:sym typeface="+mn-lt"/>
              </a:rPr>
              <a:t>quan sát sản phẩm mẫu, hình ảnh các dụng cụ, vật liệu và thảo luận lựa chọn dụng cụ, vật liệu và tính toán số lượng cần thiết.</a:t>
            </a:r>
            <a:endParaRPr lang="en-US" sz="2600" i="1" dirty="0">
              <a:solidFill>
                <a:schemeClr val="tx1"/>
              </a:solidFill>
              <a:latin typeface="UTM Avo" panose="02040603050506020204" pitchFamily="18"/>
              <a:ea typeface="+mn-ea"/>
              <a:cs typeface="+mn-ea"/>
              <a:sym typeface="+mn-lt"/>
            </a:endParaRPr>
          </a:p>
        </p:txBody>
      </p:sp>
      <p:pic>
        <p:nvPicPr>
          <p:cNvPr id="4" name="Picture 3">
            <a:extLst>
              <a:ext uri="{FF2B5EF4-FFF2-40B4-BE49-F238E27FC236}">
                <a16:creationId xmlns:a16="http://schemas.microsoft.com/office/drawing/2014/main" id="{3BA0CE28-749B-F518-3321-4973CC2E036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889" t="31098" r="8095" b="2629"/>
          <a:stretch/>
        </p:blipFill>
        <p:spPr>
          <a:xfrm>
            <a:off x="1608166" y="3244778"/>
            <a:ext cx="8975665" cy="3380891"/>
          </a:xfrm>
          <a:prstGeom prst="rect">
            <a:avLst/>
          </a:prstGeom>
        </p:spPr>
      </p:pic>
    </p:spTree>
    <p:custDataLst>
      <p:tags r:id="rId1"/>
    </p:custDataLst>
    <p:extLst>
      <p:ext uri="{BB962C8B-B14F-4D97-AF65-F5344CB8AC3E}">
        <p14:creationId xmlns:p14="http://schemas.microsoft.com/office/powerpoint/2010/main" val="220804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4D3EEC31-AA4E-E08B-A73F-D6B11ACEF5F9}"/>
            </a:ext>
          </a:extLst>
        </p:cNvPr>
        <p:cNvGrpSpPr/>
        <p:nvPr/>
      </p:nvGrpSpPr>
      <p:grpSpPr>
        <a:xfrm>
          <a:off x="0" y="0"/>
          <a:ext cx="0" cy="0"/>
          <a:chOff x="0" y="0"/>
          <a:chExt cx="0" cy="0"/>
        </a:xfrm>
      </p:grpSpPr>
      <p:sp>
        <p:nvSpPr>
          <p:cNvPr id="2" name="Pentagon 1">
            <a:extLst>
              <a:ext uri="{FF2B5EF4-FFF2-40B4-BE49-F238E27FC236}">
                <a16:creationId xmlns:a16="http://schemas.microsoft.com/office/drawing/2014/main" id="{1F058539-A8E5-B3C4-95C1-65435982A720}"/>
              </a:ext>
            </a:extLst>
          </p:cNvPr>
          <p:cNvSpPr/>
          <p:nvPr/>
        </p:nvSpPr>
        <p:spPr>
          <a:xfrm>
            <a:off x="0" y="948133"/>
            <a:ext cx="3391382" cy="718232"/>
          </a:xfrm>
          <a:prstGeom prst="homePlate">
            <a:avLst>
              <a:gd name="adj" fmla="val 4262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err="1">
                <a:solidFill>
                  <a:srgbClr val="000000"/>
                </a:solidFill>
                <a:latin typeface="UTM Avo" panose="02040603050506020204" pitchFamily="18"/>
                <a:cs typeface="+mn-ea"/>
                <a:sym typeface="+mn-lt"/>
              </a:rPr>
              <a:t>Bảng</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gợi</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ý</a:t>
            </a:r>
            <a:endParaRPr lang="pt-BR" sz="2600" b="1" dirty="0">
              <a:solidFill>
                <a:srgbClr val="000000"/>
              </a:solidFill>
              <a:latin typeface="UTM Avo" panose="02040603050506020204" pitchFamily="18"/>
              <a:cs typeface="+mn-ea"/>
              <a:sym typeface="+mn-lt"/>
            </a:endParaRPr>
          </a:p>
        </p:txBody>
      </p:sp>
      <p:graphicFrame>
        <p:nvGraphicFramePr>
          <p:cNvPr id="3" name="Table 2">
            <a:extLst>
              <a:ext uri="{FF2B5EF4-FFF2-40B4-BE49-F238E27FC236}">
                <a16:creationId xmlns:a16="http://schemas.microsoft.com/office/drawing/2014/main" id="{E35927CB-5101-1D15-42C8-D1B82C29ECC0}"/>
              </a:ext>
            </a:extLst>
          </p:cNvPr>
          <p:cNvGraphicFramePr>
            <a:graphicFrameLocks noGrp="1"/>
          </p:cNvGraphicFramePr>
          <p:nvPr>
            <p:extLst>
              <p:ext uri="{D42A27DB-BD31-4B8C-83A1-F6EECF244321}">
                <p14:modId xmlns:p14="http://schemas.microsoft.com/office/powerpoint/2010/main" val="1142699013"/>
              </p:ext>
            </p:extLst>
          </p:nvPr>
        </p:nvGraphicFramePr>
        <p:xfrm>
          <a:off x="435553" y="1939144"/>
          <a:ext cx="9530249" cy="4174410"/>
        </p:xfrm>
        <a:graphic>
          <a:graphicData uri="http://schemas.openxmlformats.org/drawingml/2006/table">
            <a:tbl>
              <a:tblPr firstRow="1" firstCol="1" bandRow="1"/>
              <a:tblGrid>
                <a:gridCol w="758020">
                  <a:extLst>
                    <a:ext uri="{9D8B030D-6E8A-4147-A177-3AD203B41FA5}">
                      <a16:colId xmlns:a16="http://schemas.microsoft.com/office/drawing/2014/main" val="3182064995"/>
                    </a:ext>
                  </a:extLst>
                </a:gridCol>
                <a:gridCol w="2641710">
                  <a:extLst>
                    <a:ext uri="{9D8B030D-6E8A-4147-A177-3AD203B41FA5}">
                      <a16:colId xmlns:a16="http://schemas.microsoft.com/office/drawing/2014/main" val="3573589154"/>
                    </a:ext>
                  </a:extLst>
                </a:gridCol>
                <a:gridCol w="4087014">
                  <a:extLst>
                    <a:ext uri="{9D8B030D-6E8A-4147-A177-3AD203B41FA5}">
                      <a16:colId xmlns:a16="http://schemas.microsoft.com/office/drawing/2014/main" val="1619241636"/>
                    </a:ext>
                  </a:extLst>
                </a:gridCol>
                <a:gridCol w="2043505">
                  <a:extLst>
                    <a:ext uri="{9D8B030D-6E8A-4147-A177-3AD203B41FA5}">
                      <a16:colId xmlns:a16="http://schemas.microsoft.com/office/drawing/2014/main" val="1157176271"/>
                    </a:ext>
                  </a:extLst>
                </a:gridCol>
              </a:tblGrid>
              <a:tr h="1055817">
                <a:tc>
                  <a:txBody>
                    <a:bodyPr/>
                    <a:lstStyle/>
                    <a:p>
                      <a:pPr marL="0" marR="0" algn="ctr">
                        <a:lnSpc>
                          <a:spcPct val="150000"/>
                        </a:lnSpc>
                        <a:spcBef>
                          <a:spcPts val="0"/>
                        </a:spcBef>
                        <a:spcAft>
                          <a:spcPts val="800"/>
                        </a:spcAft>
                      </a:pPr>
                      <a:r>
                        <a:rPr lang="nl-NL" sz="2600" b="1" dirty="0">
                          <a:solidFill>
                            <a:srgbClr val="FFFFFF"/>
                          </a:solidFill>
                          <a:effectLst/>
                          <a:latin typeface="UTM Avo" panose="02040603050506020204" pitchFamily="18"/>
                          <a:ea typeface="+mn-ea"/>
                          <a:cs typeface="+mn-ea"/>
                          <a:sym typeface="+mn-lt"/>
                        </a:rPr>
                        <a:t>TT</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dirty="0" err="1">
                          <a:solidFill>
                            <a:srgbClr val="FFFFFF"/>
                          </a:solidFill>
                          <a:effectLst/>
                          <a:latin typeface="UTM Avo" panose="02040603050506020204" pitchFamily="18"/>
                          <a:ea typeface="+mn-ea"/>
                          <a:cs typeface="+mn-ea"/>
                          <a:sym typeface="+mn-lt"/>
                        </a:rPr>
                        <a:t>Tên</a:t>
                      </a:r>
                      <a:r>
                        <a:rPr lang="nl-NL" sz="2600" b="1" dirty="0">
                          <a:solidFill>
                            <a:srgbClr val="FFFFFF"/>
                          </a:solidFill>
                          <a:effectLst/>
                          <a:latin typeface="UTM Avo" panose="02040603050506020204" pitchFamily="18"/>
                          <a:ea typeface="+mn-ea"/>
                          <a:cs typeface="+mn-ea"/>
                          <a:sym typeface="+mn-lt"/>
                        </a:rPr>
                        <a:t> </a:t>
                      </a:r>
                      <a:r>
                        <a:rPr lang="nl-NL" sz="2600" b="1" dirty="0" err="1">
                          <a:solidFill>
                            <a:srgbClr val="FFFFFF"/>
                          </a:solidFill>
                          <a:effectLst/>
                          <a:latin typeface="UTM Avo" panose="02040603050506020204" pitchFamily="18"/>
                          <a:ea typeface="+mn-ea"/>
                          <a:cs typeface="+mn-ea"/>
                          <a:sym typeface="+mn-lt"/>
                        </a:rPr>
                        <a:t>gọi</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a:solidFill>
                            <a:srgbClr val="FFFFFF"/>
                          </a:solidFill>
                          <a:effectLst/>
                          <a:latin typeface="UTM Avo" panose="02040603050506020204" pitchFamily="18"/>
                          <a:ea typeface="+mn-ea"/>
                          <a:cs typeface="+mn-ea"/>
                          <a:sym typeface="+mn-lt"/>
                        </a:rPr>
                        <a:t>Tác dụng</a:t>
                      </a:r>
                      <a:endParaRPr lang="en-US" sz="2600" b="1">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dirty="0" err="1">
                          <a:solidFill>
                            <a:srgbClr val="FFFFFF"/>
                          </a:solidFill>
                          <a:effectLst/>
                          <a:latin typeface="UTM Avo" panose="02040603050506020204" pitchFamily="18"/>
                          <a:ea typeface="+mn-ea"/>
                          <a:cs typeface="+mn-ea"/>
                          <a:sym typeface="+mn-lt"/>
                        </a:rPr>
                        <a:t>Số</a:t>
                      </a:r>
                      <a:r>
                        <a:rPr lang="nl-NL" sz="2600" b="1" dirty="0">
                          <a:solidFill>
                            <a:srgbClr val="FFFFFF"/>
                          </a:solidFill>
                          <a:effectLst/>
                          <a:latin typeface="UTM Avo" panose="02040603050506020204" pitchFamily="18"/>
                          <a:ea typeface="+mn-ea"/>
                          <a:cs typeface="+mn-ea"/>
                          <a:sym typeface="+mn-lt"/>
                        </a:rPr>
                        <a:t> </a:t>
                      </a:r>
                      <a:r>
                        <a:rPr lang="nl-NL" sz="2600" b="1" dirty="0" err="1">
                          <a:solidFill>
                            <a:srgbClr val="FFFFFF"/>
                          </a:solidFill>
                          <a:effectLst/>
                          <a:latin typeface="UTM Avo" panose="02040603050506020204" pitchFamily="18"/>
                          <a:ea typeface="+mn-ea"/>
                          <a:cs typeface="+mn-ea"/>
                          <a:sym typeface="+mn-lt"/>
                        </a:rPr>
                        <a:t>lượng</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841936239"/>
                  </a:ext>
                </a:extLst>
              </a:tr>
              <a:tr h="1039531">
                <a:tc>
                  <a:txBody>
                    <a:bodyPr/>
                    <a:lstStyle/>
                    <a:p>
                      <a:pPr marL="0" marR="0" algn="ctr">
                        <a:lnSpc>
                          <a:spcPct val="150000"/>
                        </a:lnSpc>
                        <a:spcBef>
                          <a:spcPts val="0"/>
                        </a:spcBef>
                        <a:spcAft>
                          <a:spcPts val="800"/>
                        </a:spcAft>
                      </a:pPr>
                      <a:r>
                        <a:rPr lang="nl-NL" sz="2600">
                          <a:effectLst/>
                          <a:latin typeface="UTM Avo" panose="02040603050506020204" pitchFamily="18"/>
                          <a:ea typeface="+mn-ea"/>
                          <a:cs typeface="+mn-ea"/>
                          <a:sym typeface="+mn-lt"/>
                        </a:rPr>
                        <a:t>1</a:t>
                      </a:r>
                      <a:endParaRPr lang="en-US" sz="260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err="1">
                          <a:effectLst/>
                          <a:latin typeface="UTM Avo" panose="02040603050506020204" pitchFamily="18"/>
                          <a:ea typeface="+mn-ea"/>
                          <a:cs typeface="+mn-ea"/>
                          <a:sym typeface="+mn-lt"/>
                        </a:rPr>
                        <a:t>Giấy</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thủ</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công</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err="1">
                          <a:effectLst/>
                          <a:latin typeface="UTM Avo" panose="02040603050506020204" pitchFamily="18"/>
                          <a:ea typeface="+mn-ea"/>
                          <a:cs typeface="+mn-ea"/>
                          <a:sym typeface="+mn-lt"/>
                        </a:rPr>
                        <a:t>Làm</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thân</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đuôi</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đèn</a:t>
                      </a:r>
                      <a:r>
                        <a:rPr lang="nl-NL" sz="2600" dirty="0">
                          <a:effectLst/>
                          <a:latin typeface="UTM Avo" panose="02040603050506020204" pitchFamily="18"/>
                          <a:ea typeface="+mn-ea"/>
                          <a:cs typeface="+mn-ea"/>
                          <a:sym typeface="+mn-lt"/>
                        </a:rPr>
                        <a:t> </a:t>
                      </a:r>
                      <a:r>
                        <a:rPr lang="nl-NL" sz="2600" dirty="0" err="1">
                          <a:effectLst/>
                          <a:latin typeface="UTM Avo" panose="02040603050506020204" pitchFamily="18"/>
                          <a:ea typeface="+mn-ea"/>
                          <a:cs typeface="+mn-ea"/>
                          <a:sym typeface="+mn-lt"/>
                        </a:rPr>
                        <a:t>lồng</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a:effectLst/>
                          <a:latin typeface="UTM Avo" panose="02040603050506020204" pitchFamily="18"/>
                          <a:ea typeface="+mn-ea"/>
                          <a:cs typeface="+mn-ea"/>
                          <a:sym typeface="+mn-lt"/>
                        </a:rPr>
                        <a:t>1 </a:t>
                      </a:r>
                      <a:r>
                        <a:rPr lang="nl-NL" sz="2600" dirty="0" err="1">
                          <a:effectLst/>
                          <a:latin typeface="UTM Avo" panose="02040603050506020204" pitchFamily="18"/>
                          <a:ea typeface="+mn-ea"/>
                          <a:cs typeface="+mn-ea"/>
                          <a:sym typeface="+mn-lt"/>
                        </a:rPr>
                        <a:t>tờ</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62788108"/>
                  </a:ext>
                </a:extLst>
              </a:tr>
              <a:tr h="1039531">
                <a:tc>
                  <a:txBody>
                    <a:bodyPr/>
                    <a:lstStyle/>
                    <a:p>
                      <a:pPr marL="0" marR="0" algn="ctr">
                        <a:lnSpc>
                          <a:spcPct val="150000"/>
                        </a:lnSpc>
                        <a:spcBef>
                          <a:spcPts val="0"/>
                        </a:spcBef>
                        <a:spcAft>
                          <a:spcPts val="800"/>
                        </a:spcAft>
                      </a:pPr>
                      <a:r>
                        <a:rPr lang="nl-NL" sz="2600">
                          <a:effectLst/>
                          <a:latin typeface="UTM Avo" panose="02040603050506020204" pitchFamily="18"/>
                          <a:ea typeface="+mn-ea"/>
                          <a:cs typeface="+mn-ea"/>
                          <a:sym typeface="+mn-lt"/>
                        </a:rPr>
                        <a:t>2</a:t>
                      </a:r>
                      <a:endParaRPr lang="en-US" sz="260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a:effectLst/>
                          <a:latin typeface="UTM Avo" panose="02040603050506020204" pitchFamily="18"/>
                          <a:ea typeface="+mn-ea"/>
                          <a:cs typeface="+mn-ea"/>
                          <a:sym typeface="+mn-lt"/>
                        </a:rPr>
                        <a:t>...</a:t>
                      </a:r>
                      <a:endParaRPr lang="en-US" sz="260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a:effectLst/>
                          <a:latin typeface="UTM Avo" panose="02040603050506020204" pitchFamily="18"/>
                          <a:ea typeface="+mn-ea"/>
                          <a:cs typeface="+mn-ea"/>
                          <a:sym typeface="+mn-lt"/>
                        </a:rPr>
                        <a:t>...</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a:effectLst/>
                          <a:latin typeface="UTM Avo" panose="02040603050506020204" pitchFamily="18"/>
                          <a:ea typeface="+mn-ea"/>
                          <a:cs typeface="+mn-ea"/>
                          <a:sym typeface="+mn-lt"/>
                        </a:rPr>
                        <a:t>...</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761801"/>
                  </a:ext>
                </a:extLst>
              </a:tr>
              <a:tr h="1039531">
                <a:tc>
                  <a:txBody>
                    <a:bodyPr/>
                    <a:lstStyle/>
                    <a:p>
                      <a:pPr marL="0" marR="0" algn="ctr">
                        <a:lnSpc>
                          <a:spcPct val="150000"/>
                        </a:lnSpc>
                        <a:spcBef>
                          <a:spcPts val="0"/>
                        </a:spcBef>
                        <a:spcAft>
                          <a:spcPts val="800"/>
                        </a:spcAft>
                      </a:pPr>
                      <a:r>
                        <a:rPr lang="nl-NL" sz="2600">
                          <a:effectLst/>
                          <a:latin typeface="UTM Avo" panose="02040603050506020204" pitchFamily="18"/>
                          <a:ea typeface="+mn-ea"/>
                          <a:cs typeface="+mn-ea"/>
                          <a:sym typeface="+mn-lt"/>
                        </a:rPr>
                        <a:t>3</a:t>
                      </a:r>
                      <a:endParaRPr lang="en-US" sz="260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a:effectLst/>
                          <a:latin typeface="UTM Avo" panose="02040603050506020204" pitchFamily="18"/>
                          <a:ea typeface="+mn-ea"/>
                          <a:cs typeface="+mn-ea"/>
                          <a:sym typeface="+mn-lt"/>
                        </a:rPr>
                        <a:t>...</a:t>
                      </a:r>
                      <a:endParaRPr lang="en-US" sz="260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a:effectLst/>
                          <a:latin typeface="UTM Avo" panose="02040603050506020204" pitchFamily="18"/>
                          <a:ea typeface="+mn-ea"/>
                          <a:cs typeface="+mn-ea"/>
                          <a:sym typeface="+mn-lt"/>
                        </a:rPr>
                        <a:t>...</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600" dirty="0">
                          <a:effectLst/>
                          <a:latin typeface="UTM Avo" panose="02040603050506020204" pitchFamily="18"/>
                          <a:ea typeface="+mn-ea"/>
                          <a:cs typeface="+mn-ea"/>
                          <a:sym typeface="+mn-lt"/>
                        </a:rPr>
                        <a:t>...</a:t>
                      </a:r>
                      <a:endParaRPr lang="en-US" sz="2600" dirty="0">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53016489"/>
                  </a:ext>
                </a:extLst>
              </a:tr>
            </a:tbl>
          </a:graphicData>
        </a:graphic>
      </p:graphicFrame>
      <p:pic>
        <p:nvPicPr>
          <p:cNvPr id="4" name="Picture 3">
            <a:extLst>
              <a:ext uri="{FF2B5EF4-FFF2-40B4-BE49-F238E27FC236}">
                <a16:creationId xmlns:a16="http://schemas.microsoft.com/office/drawing/2014/main" id="{A36B19BD-FEFA-50C0-7999-9900201F82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825"/>
          <a:stretch/>
        </p:blipFill>
        <p:spPr>
          <a:xfrm>
            <a:off x="8892187" y="3809999"/>
            <a:ext cx="3299813" cy="3048001"/>
          </a:xfrm>
          <a:prstGeom prst="rect">
            <a:avLst/>
          </a:prstGeom>
        </p:spPr>
      </p:pic>
    </p:spTree>
    <p:custDataLst>
      <p:tags r:id="rId1"/>
    </p:custDataLst>
    <p:extLst>
      <p:ext uri="{BB962C8B-B14F-4D97-AF65-F5344CB8AC3E}">
        <p14:creationId xmlns:p14="http://schemas.microsoft.com/office/powerpoint/2010/main" val="234622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548CB6BA-052F-275D-D80D-2211D615F68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BDB2F6-0279-3FF5-E57F-016FEFEFC780}"/>
              </a:ext>
            </a:extLst>
          </p:cNvPr>
          <p:cNvGraphicFramePr>
            <a:graphicFrameLocks noGrp="1"/>
          </p:cNvGraphicFramePr>
          <p:nvPr>
            <p:extLst>
              <p:ext uri="{D42A27DB-BD31-4B8C-83A1-F6EECF244321}">
                <p14:modId xmlns:p14="http://schemas.microsoft.com/office/powerpoint/2010/main" val="3235712627"/>
              </p:ext>
            </p:extLst>
          </p:nvPr>
        </p:nvGraphicFramePr>
        <p:xfrm>
          <a:off x="634996" y="1504578"/>
          <a:ext cx="10922003" cy="5075597"/>
        </p:xfrm>
        <a:graphic>
          <a:graphicData uri="http://schemas.openxmlformats.org/drawingml/2006/table">
            <a:tbl>
              <a:tblPr firstRow="1" firstCol="1" bandRow="1"/>
              <a:tblGrid>
                <a:gridCol w="711771">
                  <a:extLst>
                    <a:ext uri="{9D8B030D-6E8A-4147-A177-3AD203B41FA5}">
                      <a16:colId xmlns:a16="http://schemas.microsoft.com/office/drawing/2014/main" val="3182064995"/>
                    </a:ext>
                  </a:extLst>
                </a:gridCol>
                <a:gridCol w="2672779">
                  <a:extLst>
                    <a:ext uri="{9D8B030D-6E8A-4147-A177-3AD203B41FA5}">
                      <a16:colId xmlns:a16="http://schemas.microsoft.com/office/drawing/2014/main" val="3573589154"/>
                    </a:ext>
                  </a:extLst>
                </a:gridCol>
                <a:gridCol w="5680037">
                  <a:extLst>
                    <a:ext uri="{9D8B030D-6E8A-4147-A177-3AD203B41FA5}">
                      <a16:colId xmlns:a16="http://schemas.microsoft.com/office/drawing/2014/main" val="1619241636"/>
                    </a:ext>
                  </a:extLst>
                </a:gridCol>
                <a:gridCol w="1857416">
                  <a:extLst>
                    <a:ext uri="{9D8B030D-6E8A-4147-A177-3AD203B41FA5}">
                      <a16:colId xmlns:a16="http://schemas.microsoft.com/office/drawing/2014/main" val="1157176271"/>
                    </a:ext>
                  </a:extLst>
                </a:gridCol>
              </a:tblGrid>
              <a:tr h="616118">
                <a:tc>
                  <a:txBody>
                    <a:bodyPr/>
                    <a:lstStyle/>
                    <a:p>
                      <a:pPr marL="0" marR="0" algn="ctr">
                        <a:lnSpc>
                          <a:spcPct val="150000"/>
                        </a:lnSpc>
                        <a:spcBef>
                          <a:spcPts val="0"/>
                        </a:spcBef>
                        <a:spcAft>
                          <a:spcPts val="800"/>
                        </a:spcAft>
                      </a:pPr>
                      <a:r>
                        <a:rPr lang="nl-NL" sz="2400" b="1" dirty="0">
                          <a:solidFill>
                            <a:srgbClr val="FFFFFF"/>
                          </a:solidFill>
                          <a:effectLst/>
                          <a:latin typeface="UTM Avo" panose="02040603050506020204" pitchFamily="18"/>
                          <a:ea typeface="+mn-ea"/>
                          <a:cs typeface="+mn-ea"/>
                          <a:sym typeface="+mn-lt"/>
                        </a:rPr>
                        <a:t>TT</a:t>
                      </a:r>
                      <a:endParaRPr lang="en-US" sz="24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400" b="1" dirty="0" err="1">
                          <a:solidFill>
                            <a:srgbClr val="FFFFFF"/>
                          </a:solidFill>
                          <a:effectLst/>
                          <a:latin typeface="UTM Avo" panose="02040603050506020204" pitchFamily="18"/>
                          <a:ea typeface="+mn-ea"/>
                          <a:cs typeface="+mn-ea"/>
                          <a:sym typeface="+mn-lt"/>
                        </a:rPr>
                        <a:t>Tên</a:t>
                      </a:r>
                      <a:r>
                        <a:rPr lang="nl-NL" sz="2400" b="1" dirty="0">
                          <a:solidFill>
                            <a:srgbClr val="FFFFFF"/>
                          </a:solidFill>
                          <a:effectLst/>
                          <a:latin typeface="UTM Avo" panose="02040603050506020204" pitchFamily="18"/>
                          <a:ea typeface="+mn-ea"/>
                          <a:cs typeface="+mn-ea"/>
                          <a:sym typeface="+mn-lt"/>
                        </a:rPr>
                        <a:t> </a:t>
                      </a:r>
                      <a:r>
                        <a:rPr lang="nl-NL" sz="2400" b="1" dirty="0" err="1">
                          <a:solidFill>
                            <a:srgbClr val="FFFFFF"/>
                          </a:solidFill>
                          <a:effectLst/>
                          <a:latin typeface="UTM Avo" panose="02040603050506020204" pitchFamily="18"/>
                          <a:ea typeface="+mn-ea"/>
                          <a:cs typeface="+mn-ea"/>
                          <a:sym typeface="+mn-lt"/>
                        </a:rPr>
                        <a:t>gọi</a:t>
                      </a:r>
                      <a:endParaRPr lang="en-US" sz="24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400" b="1" dirty="0" err="1">
                          <a:solidFill>
                            <a:srgbClr val="FFFFFF"/>
                          </a:solidFill>
                          <a:effectLst/>
                          <a:latin typeface="UTM Avo" panose="02040603050506020204" pitchFamily="18"/>
                          <a:ea typeface="+mn-ea"/>
                          <a:cs typeface="+mn-ea"/>
                          <a:sym typeface="+mn-lt"/>
                        </a:rPr>
                        <a:t>Tác</a:t>
                      </a:r>
                      <a:r>
                        <a:rPr lang="nl-NL" sz="2400" b="1" dirty="0">
                          <a:solidFill>
                            <a:srgbClr val="FFFFFF"/>
                          </a:solidFill>
                          <a:effectLst/>
                          <a:latin typeface="UTM Avo" panose="02040603050506020204" pitchFamily="18"/>
                          <a:ea typeface="+mn-ea"/>
                          <a:cs typeface="+mn-ea"/>
                          <a:sym typeface="+mn-lt"/>
                        </a:rPr>
                        <a:t> </a:t>
                      </a:r>
                      <a:r>
                        <a:rPr lang="nl-NL" sz="2400" b="1" dirty="0" err="1">
                          <a:solidFill>
                            <a:srgbClr val="FFFFFF"/>
                          </a:solidFill>
                          <a:effectLst/>
                          <a:latin typeface="UTM Avo" panose="02040603050506020204" pitchFamily="18"/>
                          <a:ea typeface="+mn-ea"/>
                          <a:cs typeface="+mn-ea"/>
                          <a:sym typeface="+mn-lt"/>
                        </a:rPr>
                        <a:t>dụng</a:t>
                      </a:r>
                      <a:endParaRPr lang="en-US" sz="24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400" b="1">
                          <a:solidFill>
                            <a:srgbClr val="FFFFFF"/>
                          </a:solidFill>
                          <a:effectLst/>
                          <a:latin typeface="UTM Avo" panose="02040603050506020204" pitchFamily="18"/>
                          <a:ea typeface="+mn-ea"/>
                          <a:cs typeface="+mn-ea"/>
                          <a:sym typeface="+mn-lt"/>
                        </a:rPr>
                        <a:t>Số lượng</a:t>
                      </a:r>
                      <a:endParaRPr lang="en-US" sz="2400" b="1">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841936239"/>
                  </a:ext>
                </a:extLst>
              </a:tr>
              <a:tr h="625343">
                <a:tc>
                  <a:txBody>
                    <a:bodyPr/>
                    <a:lstStyle/>
                    <a:p>
                      <a:pPr marL="0" marR="0" algn="ctr">
                        <a:lnSpc>
                          <a:spcPct val="150000"/>
                        </a:lnSpc>
                        <a:spcBef>
                          <a:spcPts val="0"/>
                        </a:spcBef>
                        <a:spcAft>
                          <a:spcPts val="800"/>
                        </a:spcAft>
                      </a:pPr>
                      <a:r>
                        <a:rPr lang="nl-NL" sz="2400">
                          <a:solidFill>
                            <a:srgbClr val="000000"/>
                          </a:solidFill>
                          <a:effectLst/>
                          <a:latin typeface="UTM Avo" panose="02040603050506020204" pitchFamily="18"/>
                          <a:ea typeface="+mn-ea"/>
                          <a:cs typeface="+mn-ea"/>
                          <a:sym typeface="+mn-lt"/>
                        </a:rPr>
                        <a:t>1</a:t>
                      </a:r>
                      <a:endParaRPr lang="en-US" sz="2400">
                        <a:solidFill>
                          <a:srgbClr val="000000"/>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dirty="0" err="1">
                          <a:solidFill>
                            <a:srgbClr val="000000"/>
                          </a:solidFill>
                          <a:effectLst/>
                          <a:latin typeface="UTM Avo" panose="02040603050506020204" pitchFamily="18"/>
                          <a:ea typeface="+mn-ea"/>
                          <a:cs typeface="+mn-ea"/>
                          <a:sym typeface="+mn-lt"/>
                        </a:rPr>
                        <a:t>Giấy</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thủ</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công</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dirty="0" err="1">
                          <a:solidFill>
                            <a:srgbClr val="000000"/>
                          </a:solidFill>
                          <a:effectLst/>
                          <a:latin typeface="UTM Avo" panose="02040603050506020204" pitchFamily="18"/>
                          <a:ea typeface="+mn-ea"/>
                          <a:cs typeface="+mn-ea"/>
                          <a:sym typeface="+mn-lt"/>
                        </a:rPr>
                        <a:t>Làm</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thân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đuôi</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đèn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lồng</a:t>
                      </a:r>
                      <a:r>
                        <a:rPr lang="nl-NL" sz="2400" i="0" dirty="0">
                          <a:solidFill>
                            <a:srgbClr val="000000"/>
                          </a:solidFill>
                          <a:effectLst/>
                          <a:latin typeface="UTM Avo" panose="02040603050506020204" pitchFamily="18"/>
                          <a:ea typeface="+mn-ea"/>
                          <a:cs typeface="+mn-ea"/>
                          <a:sym typeface="+mn-lt"/>
                        </a:rPr>
                        <a:t>.</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1 tờ</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62788108"/>
                  </a:ext>
                </a:extLst>
              </a:tr>
              <a:tr h="1407290">
                <a:tc>
                  <a:txBody>
                    <a:bodyPr/>
                    <a:lstStyle/>
                    <a:p>
                      <a:pPr marL="0" marR="0" algn="ctr">
                        <a:lnSpc>
                          <a:spcPct val="150000"/>
                        </a:lnSpc>
                        <a:spcBef>
                          <a:spcPts val="0"/>
                        </a:spcBef>
                        <a:spcAft>
                          <a:spcPts val="800"/>
                        </a:spcAft>
                      </a:pPr>
                      <a:r>
                        <a:rPr lang="nl-NL" sz="2400">
                          <a:solidFill>
                            <a:srgbClr val="000000"/>
                          </a:solidFill>
                          <a:effectLst/>
                          <a:latin typeface="UTM Avo" panose="02040603050506020204" pitchFamily="18"/>
                          <a:ea typeface="+mn-ea"/>
                          <a:cs typeface="+mn-ea"/>
                          <a:sym typeface="+mn-lt"/>
                        </a:rPr>
                        <a:t>2</a:t>
                      </a:r>
                      <a:endParaRPr lang="en-US" sz="2400">
                        <a:solidFill>
                          <a:srgbClr val="000000"/>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Giấy bìa màu</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dirty="0" err="1">
                          <a:solidFill>
                            <a:srgbClr val="000000"/>
                          </a:solidFill>
                          <a:effectLst/>
                          <a:latin typeface="UTM Avo" panose="02040603050506020204" pitchFamily="18"/>
                          <a:ea typeface="+mn-ea"/>
                          <a:cs typeface="+mn-ea"/>
                          <a:sym typeface="+mn-lt"/>
                        </a:rPr>
                        <a:t>Tạo</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độ</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cứng</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vững</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làm</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trụ</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thân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đèn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lồng</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làm</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tay</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cầm</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đèn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lồng</a:t>
                      </a:r>
                      <a:r>
                        <a:rPr lang="nl-NL" sz="2400" i="0" dirty="0">
                          <a:solidFill>
                            <a:srgbClr val="000000"/>
                          </a:solidFill>
                          <a:effectLst/>
                          <a:latin typeface="UTM Avo" panose="02040603050506020204" pitchFamily="18"/>
                          <a:ea typeface="+mn-ea"/>
                          <a:cs typeface="+mn-ea"/>
                          <a:sym typeface="+mn-lt"/>
                        </a:rPr>
                        <a:t>.</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2 tờ</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98761801"/>
                  </a:ext>
                </a:extLst>
              </a:tr>
              <a:tr h="914968">
                <a:tc>
                  <a:txBody>
                    <a:bodyPr/>
                    <a:lstStyle/>
                    <a:p>
                      <a:pPr marL="0" marR="0" algn="ctr">
                        <a:lnSpc>
                          <a:spcPct val="150000"/>
                        </a:lnSpc>
                        <a:spcBef>
                          <a:spcPts val="0"/>
                        </a:spcBef>
                        <a:spcAft>
                          <a:spcPts val="800"/>
                        </a:spcAft>
                      </a:pPr>
                      <a:r>
                        <a:rPr lang="nl-NL" sz="2400">
                          <a:solidFill>
                            <a:srgbClr val="000000"/>
                          </a:solidFill>
                          <a:effectLst/>
                          <a:latin typeface="UTM Avo" panose="02040603050506020204" pitchFamily="18"/>
                          <a:ea typeface="+mn-ea"/>
                          <a:cs typeface="+mn-ea"/>
                          <a:sym typeface="+mn-lt"/>
                        </a:rPr>
                        <a:t>3</a:t>
                      </a:r>
                      <a:endParaRPr lang="en-US" sz="2400">
                        <a:solidFill>
                          <a:srgbClr val="000000"/>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Ống hút giấy</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dirty="0" err="1">
                          <a:solidFill>
                            <a:srgbClr val="000000"/>
                          </a:solidFill>
                          <a:effectLst/>
                          <a:latin typeface="UTM Avo" panose="02040603050506020204" pitchFamily="18"/>
                          <a:ea typeface="+mn-ea"/>
                          <a:cs typeface="+mn-ea"/>
                          <a:sym typeface="+mn-lt"/>
                        </a:rPr>
                        <a:t>Tạo</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trục</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giữa</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đèn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lồng</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để</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buộc</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đuôi</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đèn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lồng</a:t>
                      </a:r>
                      <a:r>
                        <a:rPr lang="nl-NL" sz="2400" i="0" dirty="0">
                          <a:solidFill>
                            <a:srgbClr val="000000"/>
                          </a:solidFill>
                          <a:effectLst/>
                          <a:latin typeface="UTM Avo" panose="02040603050506020204" pitchFamily="18"/>
                          <a:ea typeface="+mn-ea"/>
                          <a:cs typeface="+mn-ea"/>
                          <a:sym typeface="+mn-lt"/>
                        </a:rPr>
                        <a:t>.</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1 chiếc</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53016489"/>
                  </a:ext>
                </a:extLst>
              </a:tr>
              <a:tr h="1407290">
                <a:tc>
                  <a:txBody>
                    <a:bodyPr/>
                    <a:lstStyle/>
                    <a:p>
                      <a:pPr marL="0" marR="0" algn="ctr">
                        <a:lnSpc>
                          <a:spcPct val="150000"/>
                        </a:lnSpc>
                        <a:spcBef>
                          <a:spcPts val="0"/>
                        </a:spcBef>
                        <a:spcAft>
                          <a:spcPts val="800"/>
                        </a:spcAft>
                      </a:pPr>
                      <a:r>
                        <a:rPr lang="nl-NL" sz="2400">
                          <a:solidFill>
                            <a:srgbClr val="000000"/>
                          </a:solidFill>
                          <a:effectLst/>
                          <a:latin typeface="UTM Avo" panose="02040603050506020204" pitchFamily="18"/>
                          <a:ea typeface="+mn-ea"/>
                          <a:cs typeface="+mn-ea"/>
                          <a:sym typeface="+mn-lt"/>
                        </a:rPr>
                        <a:t>4</a:t>
                      </a:r>
                      <a:endParaRPr lang="en-US" sz="2400">
                        <a:solidFill>
                          <a:srgbClr val="000000"/>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a:solidFill>
                            <a:srgbClr val="000000"/>
                          </a:solidFill>
                          <a:effectLst/>
                          <a:latin typeface="UTM Avo" panose="02040603050506020204" pitchFamily="18"/>
                          <a:ea typeface="+mn-ea"/>
                          <a:cs typeface="+mn-ea"/>
                          <a:sym typeface="+mn-lt"/>
                        </a:rPr>
                        <a:t>Thước kẻ, kéo, com pa, bút chì</a:t>
                      </a:r>
                      <a:endParaRPr lang="en-US" sz="2400" i="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0"/>
                        </a:spcAft>
                      </a:pP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Vẽ</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và</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cắt</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giấy</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thủ</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công</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giấy</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màu</a:t>
                      </a:r>
                      <a:r>
                        <a:rPr lang="nl-NL" sz="2400" i="0" dirty="0">
                          <a:solidFill>
                            <a:srgbClr val="000000"/>
                          </a:solidFill>
                          <a:effectLst/>
                          <a:latin typeface="UTM Avo" panose="02040603050506020204" pitchFamily="18"/>
                          <a:ea typeface="+mn-ea"/>
                          <a:cs typeface="+mn-ea"/>
                          <a:sym typeface="+mn-lt"/>
                        </a:rPr>
                        <a:t>.</a:t>
                      </a:r>
                      <a:endParaRPr lang="en-US" sz="2400" i="0" dirty="0">
                        <a:solidFill>
                          <a:srgbClr val="000000"/>
                        </a:solidFill>
                        <a:effectLst/>
                        <a:latin typeface="UTM Avo" panose="02040603050506020204" pitchFamily="18"/>
                        <a:ea typeface="+mn-ea"/>
                        <a:cs typeface="+mn-ea"/>
                        <a:sym typeface="+mn-lt"/>
                      </a:endParaRPr>
                    </a:p>
                    <a:p>
                      <a:pPr marL="0" marR="0" algn="ctr">
                        <a:lnSpc>
                          <a:spcPct val="150000"/>
                        </a:lnSpc>
                        <a:spcBef>
                          <a:spcPts val="0"/>
                        </a:spcBef>
                        <a:spcAft>
                          <a:spcPts val="800"/>
                        </a:spcAft>
                      </a:pP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Cắt</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đoạn</a:t>
                      </a:r>
                      <a:r>
                        <a:rPr lang="nl-NL" sz="2400" i="0" dirty="0">
                          <a:solidFill>
                            <a:srgbClr val="000000"/>
                          </a:solidFill>
                          <a:effectLst/>
                          <a:latin typeface="UTM Avo" panose="02040603050506020204" pitchFamily="18"/>
                          <a:ea typeface="+mn-ea"/>
                          <a:cs typeface="+mn-ea"/>
                          <a:sym typeface="+mn-lt"/>
                        </a:rPr>
                        <a:t> </a:t>
                      </a:r>
                      <a:r>
                        <a:rPr lang="nl-NL" sz="2400" i="0" dirty="0" err="1">
                          <a:solidFill>
                            <a:srgbClr val="000000"/>
                          </a:solidFill>
                          <a:effectLst/>
                          <a:latin typeface="UTM Avo" panose="02040603050506020204" pitchFamily="18"/>
                          <a:ea typeface="+mn-ea"/>
                          <a:cs typeface="+mn-ea"/>
                          <a:sym typeface="+mn-lt"/>
                        </a:rPr>
                        <a:t>ống</a:t>
                      </a:r>
                      <a:r>
                        <a:rPr lang="nl-NL" sz="2400" i="0" dirty="0">
                          <a:solidFill>
                            <a:srgbClr val="000000"/>
                          </a:solidFill>
                          <a:effectLst/>
                          <a:latin typeface="UTM Avo" panose="02040603050506020204" pitchFamily="18"/>
                          <a:ea typeface="+mn-ea"/>
                          <a:cs typeface="+mn-ea"/>
                          <a:sym typeface="+mn-lt"/>
                        </a:rPr>
                        <a:t> hút.</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400" i="0" dirty="0">
                          <a:solidFill>
                            <a:srgbClr val="000000"/>
                          </a:solidFill>
                          <a:effectLst/>
                          <a:latin typeface="UTM Avo" panose="02040603050506020204" pitchFamily="18"/>
                          <a:ea typeface="+mn-ea"/>
                          <a:cs typeface="+mn-ea"/>
                          <a:sym typeface="+mn-lt"/>
                        </a:rPr>
                        <a:t>1 </a:t>
                      </a:r>
                      <a:r>
                        <a:rPr lang="nl-NL" sz="2400" i="0" dirty="0" err="1">
                          <a:solidFill>
                            <a:srgbClr val="000000"/>
                          </a:solidFill>
                          <a:effectLst/>
                          <a:latin typeface="UTM Avo" panose="02040603050506020204" pitchFamily="18"/>
                          <a:ea typeface="+mn-ea"/>
                          <a:cs typeface="+mn-ea"/>
                          <a:sym typeface="+mn-lt"/>
                        </a:rPr>
                        <a:t>bộ</a:t>
                      </a:r>
                      <a:endParaRPr lang="en-US" sz="2400" i="0" dirty="0">
                        <a:solidFill>
                          <a:srgbClr val="000000"/>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5437863"/>
                  </a:ext>
                </a:extLst>
              </a:tr>
            </a:tbl>
          </a:graphicData>
        </a:graphic>
      </p:graphicFrame>
      <p:sp>
        <p:nvSpPr>
          <p:cNvPr id="3" name="Rectangle 2">
            <a:extLst>
              <a:ext uri="{FF2B5EF4-FFF2-40B4-BE49-F238E27FC236}">
                <a16:creationId xmlns:a16="http://schemas.microsoft.com/office/drawing/2014/main" id="{5EA0E363-C7C4-7131-21A8-80F637BC62E7}"/>
              </a:ext>
            </a:extLst>
          </p:cNvPr>
          <p:cNvSpPr/>
          <p:nvPr/>
        </p:nvSpPr>
        <p:spPr>
          <a:xfrm>
            <a:off x="0" y="856559"/>
            <a:ext cx="12191999" cy="492443"/>
          </a:xfrm>
          <a:prstGeom prst="rect">
            <a:avLst/>
          </a:prstGeom>
        </p:spPr>
        <p:txBody>
          <a:bodyPr wrap="square">
            <a:spAutoFit/>
          </a:bodyPr>
          <a:lstStyle/>
          <a:p>
            <a:pPr algn="ctr"/>
            <a:r>
              <a:rPr lang="en-US" sz="2600" b="1" dirty="0">
                <a:solidFill>
                  <a:schemeClr val="tx1"/>
                </a:solidFill>
                <a:latin typeface="UTM Avo" panose="02040603050506020204" pitchFamily="18"/>
                <a:ea typeface="+mn-ea"/>
                <a:cs typeface="+mn-ea"/>
                <a:sym typeface="+mn-lt"/>
              </a:rPr>
              <a:t>HƯỚNG DẪN TRẢ LỜI</a:t>
            </a:r>
            <a:endParaRPr lang="en-US" sz="2600" b="1" i="1" dirty="0">
              <a:solidFill>
                <a:schemeClr val="tx1"/>
              </a:solidFill>
              <a:latin typeface="UTM Avo" panose="02040603050506020204" pitchFamily="18"/>
              <a:ea typeface="+mn-ea"/>
              <a:cs typeface="+mn-ea"/>
              <a:sym typeface="+mn-lt"/>
            </a:endParaRPr>
          </a:p>
        </p:txBody>
      </p:sp>
    </p:spTree>
    <p:custDataLst>
      <p:tags r:id="rId1"/>
    </p:custDataLst>
    <p:extLst>
      <p:ext uri="{BB962C8B-B14F-4D97-AF65-F5344CB8AC3E}">
        <p14:creationId xmlns:p14="http://schemas.microsoft.com/office/powerpoint/2010/main" val="993458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0E5AC02E-C665-D527-883C-917CC8B6BBD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0785FD2-0E0B-1233-E0AE-4083F140FFE6}"/>
              </a:ext>
            </a:extLst>
          </p:cNvPr>
          <p:cNvGraphicFramePr>
            <a:graphicFrameLocks noGrp="1"/>
          </p:cNvGraphicFramePr>
          <p:nvPr>
            <p:extLst>
              <p:ext uri="{D42A27DB-BD31-4B8C-83A1-F6EECF244321}">
                <p14:modId xmlns:p14="http://schemas.microsoft.com/office/powerpoint/2010/main" val="2372547430"/>
              </p:ext>
            </p:extLst>
          </p:nvPr>
        </p:nvGraphicFramePr>
        <p:xfrm>
          <a:off x="634998" y="1726799"/>
          <a:ext cx="10922003" cy="3708152"/>
        </p:xfrm>
        <a:graphic>
          <a:graphicData uri="http://schemas.openxmlformats.org/drawingml/2006/table">
            <a:tbl>
              <a:tblPr firstRow="1" firstCol="1" bandRow="1"/>
              <a:tblGrid>
                <a:gridCol w="711771">
                  <a:extLst>
                    <a:ext uri="{9D8B030D-6E8A-4147-A177-3AD203B41FA5}">
                      <a16:colId xmlns:a16="http://schemas.microsoft.com/office/drawing/2014/main" val="3182064995"/>
                    </a:ext>
                  </a:extLst>
                </a:gridCol>
                <a:gridCol w="2672779">
                  <a:extLst>
                    <a:ext uri="{9D8B030D-6E8A-4147-A177-3AD203B41FA5}">
                      <a16:colId xmlns:a16="http://schemas.microsoft.com/office/drawing/2014/main" val="3573589154"/>
                    </a:ext>
                  </a:extLst>
                </a:gridCol>
                <a:gridCol w="5600701">
                  <a:extLst>
                    <a:ext uri="{9D8B030D-6E8A-4147-A177-3AD203B41FA5}">
                      <a16:colId xmlns:a16="http://schemas.microsoft.com/office/drawing/2014/main" val="1619241636"/>
                    </a:ext>
                  </a:extLst>
                </a:gridCol>
                <a:gridCol w="1936752">
                  <a:extLst>
                    <a:ext uri="{9D8B030D-6E8A-4147-A177-3AD203B41FA5}">
                      <a16:colId xmlns:a16="http://schemas.microsoft.com/office/drawing/2014/main" val="1157176271"/>
                    </a:ext>
                  </a:extLst>
                </a:gridCol>
              </a:tblGrid>
              <a:tr h="769396">
                <a:tc>
                  <a:txBody>
                    <a:bodyPr/>
                    <a:lstStyle/>
                    <a:p>
                      <a:pPr marL="0" marR="0" algn="ctr">
                        <a:lnSpc>
                          <a:spcPct val="150000"/>
                        </a:lnSpc>
                        <a:spcBef>
                          <a:spcPts val="0"/>
                        </a:spcBef>
                        <a:spcAft>
                          <a:spcPts val="800"/>
                        </a:spcAft>
                      </a:pPr>
                      <a:r>
                        <a:rPr lang="nl-NL" sz="2600" b="1" dirty="0">
                          <a:solidFill>
                            <a:srgbClr val="FFFFFF"/>
                          </a:solidFill>
                          <a:effectLst/>
                          <a:latin typeface="UTM Avo" panose="02040603050506020204" pitchFamily="18"/>
                          <a:ea typeface="+mn-ea"/>
                          <a:cs typeface="+mn-ea"/>
                          <a:sym typeface="+mn-lt"/>
                        </a:rPr>
                        <a:t>TT</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dirty="0" err="1">
                          <a:solidFill>
                            <a:srgbClr val="FFFFFF"/>
                          </a:solidFill>
                          <a:effectLst/>
                          <a:latin typeface="UTM Avo" panose="02040603050506020204" pitchFamily="18"/>
                          <a:ea typeface="+mn-ea"/>
                          <a:cs typeface="+mn-ea"/>
                          <a:sym typeface="+mn-lt"/>
                        </a:rPr>
                        <a:t>Tên</a:t>
                      </a:r>
                      <a:r>
                        <a:rPr lang="nl-NL" sz="2600" b="1" dirty="0">
                          <a:solidFill>
                            <a:srgbClr val="FFFFFF"/>
                          </a:solidFill>
                          <a:effectLst/>
                          <a:latin typeface="UTM Avo" panose="02040603050506020204" pitchFamily="18"/>
                          <a:ea typeface="+mn-ea"/>
                          <a:cs typeface="+mn-ea"/>
                          <a:sym typeface="+mn-lt"/>
                        </a:rPr>
                        <a:t> </a:t>
                      </a:r>
                      <a:r>
                        <a:rPr lang="nl-NL" sz="2600" b="1" dirty="0" err="1">
                          <a:solidFill>
                            <a:srgbClr val="FFFFFF"/>
                          </a:solidFill>
                          <a:effectLst/>
                          <a:latin typeface="UTM Avo" panose="02040603050506020204" pitchFamily="18"/>
                          <a:ea typeface="+mn-ea"/>
                          <a:cs typeface="+mn-ea"/>
                          <a:sym typeface="+mn-lt"/>
                        </a:rPr>
                        <a:t>gọi</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dirty="0" err="1">
                          <a:solidFill>
                            <a:srgbClr val="FFFFFF"/>
                          </a:solidFill>
                          <a:effectLst/>
                          <a:latin typeface="UTM Avo" panose="02040603050506020204" pitchFamily="18"/>
                          <a:ea typeface="+mn-ea"/>
                          <a:cs typeface="+mn-ea"/>
                          <a:sym typeface="+mn-lt"/>
                        </a:rPr>
                        <a:t>Tác</a:t>
                      </a:r>
                      <a:r>
                        <a:rPr lang="nl-NL" sz="2600" b="1" dirty="0">
                          <a:solidFill>
                            <a:srgbClr val="FFFFFF"/>
                          </a:solidFill>
                          <a:effectLst/>
                          <a:latin typeface="UTM Avo" panose="02040603050506020204" pitchFamily="18"/>
                          <a:ea typeface="+mn-ea"/>
                          <a:cs typeface="+mn-ea"/>
                          <a:sym typeface="+mn-lt"/>
                        </a:rPr>
                        <a:t> </a:t>
                      </a:r>
                      <a:r>
                        <a:rPr lang="nl-NL" sz="2600" b="1" dirty="0" err="1">
                          <a:solidFill>
                            <a:srgbClr val="FFFFFF"/>
                          </a:solidFill>
                          <a:effectLst/>
                          <a:latin typeface="UTM Avo" panose="02040603050506020204" pitchFamily="18"/>
                          <a:ea typeface="+mn-ea"/>
                          <a:cs typeface="+mn-ea"/>
                          <a:sym typeface="+mn-lt"/>
                        </a:rPr>
                        <a:t>dụng</a:t>
                      </a:r>
                      <a:endParaRPr lang="en-US" sz="2600" b="1" dirty="0">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algn="ctr">
                        <a:lnSpc>
                          <a:spcPct val="150000"/>
                        </a:lnSpc>
                        <a:spcBef>
                          <a:spcPts val="0"/>
                        </a:spcBef>
                        <a:spcAft>
                          <a:spcPts val="800"/>
                        </a:spcAft>
                      </a:pPr>
                      <a:r>
                        <a:rPr lang="nl-NL" sz="2600" b="1">
                          <a:solidFill>
                            <a:srgbClr val="FFFFFF"/>
                          </a:solidFill>
                          <a:effectLst/>
                          <a:latin typeface="UTM Avo" panose="02040603050506020204" pitchFamily="18"/>
                          <a:ea typeface="+mn-ea"/>
                          <a:cs typeface="+mn-ea"/>
                          <a:sym typeface="+mn-lt"/>
                        </a:rPr>
                        <a:t>Số lượng</a:t>
                      </a:r>
                      <a:endParaRPr lang="en-US" sz="2600" b="1">
                        <a:solidFill>
                          <a:srgbClr val="FFFFFF"/>
                        </a:solidFill>
                        <a:effectLst/>
                        <a:latin typeface="UTM Avo" panose="02040603050506020204" pitchFamily="18"/>
                        <a:ea typeface="+mn-ea"/>
                        <a:cs typeface="+mn-ea"/>
                        <a:sym typeface="+mn-lt"/>
                      </a:endParaRPr>
                    </a:p>
                  </a:txBody>
                  <a:tcPr marL="51491" marR="514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841936239"/>
                  </a:ext>
                </a:extLst>
              </a:tr>
              <a:tr h="1405407">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5</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Keo sữa</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Cố</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định</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trụ</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thân</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đèn</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lồng</a:t>
                      </a:r>
                      <a:r>
                        <a:rPr lang="nl-NL" sz="2600" i="0" dirty="0">
                          <a:solidFill>
                            <a:srgbClr val="000000"/>
                          </a:solidFill>
                          <a:effectLst/>
                          <a:latin typeface="UTM Avo" panose="02040603050506020204" pitchFamily="18"/>
                          <a:ea typeface="+mn-ea"/>
                          <a:cs typeface="+mn-ea"/>
                          <a:sym typeface="+mn-lt"/>
                        </a:rPr>
                        <a:t>, dán </a:t>
                      </a:r>
                      <a:r>
                        <a:rPr lang="nl-NL" sz="2600" i="0" dirty="0" err="1">
                          <a:solidFill>
                            <a:srgbClr val="000000"/>
                          </a:solidFill>
                          <a:effectLst/>
                          <a:latin typeface="UTM Avo" panose="02040603050506020204" pitchFamily="18"/>
                          <a:ea typeface="+mn-ea"/>
                          <a:cs typeface="+mn-ea"/>
                          <a:sym typeface="+mn-lt"/>
                        </a:rPr>
                        <a:t>tay</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cầm</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đèn</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lồng</a:t>
                      </a:r>
                      <a:r>
                        <a:rPr lang="nl-NL" sz="2600" i="0" dirty="0">
                          <a:solidFill>
                            <a:srgbClr val="000000"/>
                          </a:solidFill>
                          <a:effectLst/>
                          <a:latin typeface="UTM Avo" panose="02040603050506020204" pitchFamily="18"/>
                          <a:ea typeface="+mn-ea"/>
                          <a:cs typeface="+mn-ea"/>
                          <a:sym typeface="+mn-lt"/>
                        </a:rPr>
                        <a:t>,... </a:t>
                      </a:r>
                      <a:endParaRPr lang="en-US" sz="2600" i="0" dirty="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1 lọ</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62788108"/>
                  </a:ext>
                </a:extLst>
              </a:tr>
              <a:tr h="787956">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6</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Len (chỉ)</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dirty="0" err="1">
                          <a:solidFill>
                            <a:srgbClr val="000000"/>
                          </a:solidFill>
                          <a:effectLst/>
                          <a:latin typeface="UTM Avo" panose="02040603050506020204" pitchFamily="18"/>
                          <a:ea typeface="+mn-ea"/>
                          <a:cs typeface="+mn-ea"/>
                          <a:sym typeface="+mn-lt"/>
                        </a:rPr>
                        <a:t>Làm</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đuôi</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đèn</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lồng</a:t>
                      </a:r>
                      <a:r>
                        <a:rPr lang="nl-NL" sz="2600" i="0" dirty="0">
                          <a:solidFill>
                            <a:srgbClr val="000000"/>
                          </a:solidFill>
                          <a:effectLst/>
                          <a:latin typeface="UTM Avo" panose="02040603050506020204" pitchFamily="18"/>
                          <a:ea typeface="+mn-ea"/>
                          <a:cs typeface="+mn-ea"/>
                          <a:sym typeface="+mn-lt"/>
                        </a:rPr>
                        <a:t>.</a:t>
                      </a:r>
                      <a:endParaRPr lang="en-US" sz="2600" i="0" dirty="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dirty="0">
                          <a:solidFill>
                            <a:srgbClr val="000000"/>
                          </a:solidFill>
                          <a:effectLst/>
                          <a:latin typeface="UTM Avo" panose="02040603050506020204" pitchFamily="18"/>
                          <a:ea typeface="+mn-ea"/>
                          <a:cs typeface="+mn-ea"/>
                          <a:sym typeface="+mn-lt"/>
                        </a:rPr>
                        <a:t>20 cm</a:t>
                      </a:r>
                      <a:endParaRPr lang="en-US" sz="2600" i="0" dirty="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98761801"/>
                  </a:ext>
                </a:extLst>
              </a:tr>
              <a:tr h="745393">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7</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a:solidFill>
                            <a:srgbClr val="000000"/>
                          </a:solidFill>
                          <a:effectLst/>
                          <a:latin typeface="UTM Avo" panose="02040603050506020204" pitchFamily="18"/>
                          <a:ea typeface="+mn-ea"/>
                          <a:cs typeface="+mn-ea"/>
                          <a:sym typeface="+mn-lt"/>
                        </a:rPr>
                        <a:t>Bút màu</a:t>
                      </a:r>
                      <a:endParaRPr lang="en-US" sz="2600" i="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dirty="0" err="1">
                          <a:solidFill>
                            <a:srgbClr val="000000"/>
                          </a:solidFill>
                          <a:effectLst/>
                          <a:latin typeface="UTM Avo" panose="02040603050506020204" pitchFamily="18"/>
                          <a:ea typeface="+mn-ea"/>
                          <a:cs typeface="+mn-ea"/>
                          <a:sym typeface="+mn-lt"/>
                        </a:rPr>
                        <a:t>Trang</a:t>
                      </a:r>
                      <a:r>
                        <a:rPr lang="nl-NL" sz="2600" i="0" dirty="0">
                          <a:solidFill>
                            <a:srgbClr val="000000"/>
                          </a:solidFill>
                          <a:effectLst/>
                          <a:latin typeface="UTM Avo" panose="02040603050506020204" pitchFamily="18"/>
                          <a:ea typeface="+mn-ea"/>
                          <a:cs typeface="+mn-ea"/>
                          <a:sym typeface="+mn-lt"/>
                        </a:rPr>
                        <a:t> trí </a:t>
                      </a:r>
                      <a:r>
                        <a:rPr lang="nl-NL" sz="2600" i="0" dirty="0" err="1">
                          <a:solidFill>
                            <a:srgbClr val="000000"/>
                          </a:solidFill>
                          <a:effectLst/>
                          <a:latin typeface="UTM Avo" panose="02040603050506020204" pitchFamily="18"/>
                          <a:ea typeface="+mn-ea"/>
                          <a:cs typeface="+mn-ea"/>
                          <a:sym typeface="+mn-lt"/>
                        </a:rPr>
                        <a:t>sản</a:t>
                      </a:r>
                      <a:r>
                        <a:rPr lang="nl-NL" sz="2600" i="0" dirty="0">
                          <a:solidFill>
                            <a:srgbClr val="000000"/>
                          </a:solidFill>
                          <a:effectLst/>
                          <a:latin typeface="UTM Avo" panose="02040603050506020204" pitchFamily="18"/>
                          <a:ea typeface="+mn-ea"/>
                          <a:cs typeface="+mn-ea"/>
                          <a:sym typeface="+mn-lt"/>
                        </a:rPr>
                        <a:t> </a:t>
                      </a:r>
                      <a:r>
                        <a:rPr lang="nl-NL" sz="2600" i="0" dirty="0" err="1">
                          <a:solidFill>
                            <a:srgbClr val="000000"/>
                          </a:solidFill>
                          <a:effectLst/>
                          <a:latin typeface="UTM Avo" panose="02040603050506020204" pitchFamily="18"/>
                          <a:ea typeface="+mn-ea"/>
                          <a:cs typeface="+mn-ea"/>
                          <a:sym typeface="+mn-lt"/>
                        </a:rPr>
                        <a:t>phẩm</a:t>
                      </a:r>
                      <a:r>
                        <a:rPr lang="nl-NL" sz="2600" i="0" dirty="0">
                          <a:solidFill>
                            <a:srgbClr val="000000"/>
                          </a:solidFill>
                          <a:effectLst/>
                          <a:latin typeface="UTM Avo" panose="02040603050506020204" pitchFamily="18"/>
                          <a:ea typeface="+mn-ea"/>
                          <a:cs typeface="+mn-ea"/>
                          <a:sym typeface="+mn-lt"/>
                        </a:rPr>
                        <a:t>.</a:t>
                      </a:r>
                      <a:endParaRPr lang="en-US" sz="2600" i="0" dirty="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gn="ctr">
                        <a:lnSpc>
                          <a:spcPct val="150000"/>
                        </a:lnSpc>
                        <a:spcBef>
                          <a:spcPts val="0"/>
                        </a:spcBef>
                        <a:spcAft>
                          <a:spcPts val="800"/>
                        </a:spcAft>
                      </a:pPr>
                      <a:r>
                        <a:rPr lang="nl-NL" sz="2600" i="0" dirty="0">
                          <a:solidFill>
                            <a:srgbClr val="000000"/>
                          </a:solidFill>
                          <a:effectLst/>
                          <a:latin typeface="UTM Avo" panose="02040603050506020204" pitchFamily="18"/>
                          <a:ea typeface="+mn-ea"/>
                          <a:cs typeface="+mn-ea"/>
                          <a:sym typeface="+mn-lt"/>
                        </a:rPr>
                        <a:t>1 </a:t>
                      </a:r>
                      <a:r>
                        <a:rPr lang="nl-NL" sz="2600" i="0" dirty="0" err="1">
                          <a:solidFill>
                            <a:srgbClr val="000000"/>
                          </a:solidFill>
                          <a:effectLst/>
                          <a:latin typeface="UTM Avo" panose="02040603050506020204" pitchFamily="18"/>
                          <a:ea typeface="+mn-ea"/>
                          <a:cs typeface="+mn-ea"/>
                          <a:sym typeface="+mn-lt"/>
                        </a:rPr>
                        <a:t>bộ</a:t>
                      </a:r>
                      <a:endParaRPr lang="en-US" sz="2600" i="0" dirty="0">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53016489"/>
                  </a:ext>
                </a:extLst>
              </a:tr>
            </a:tbl>
          </a:graphicData>
        </a:graphic>
      </p:graphicFrame>
    </p:spTree>
    <p:custDataLst>
      <p:tags r:id="rId1"/>
    </p:custDataLst>
    <p:extLst>
      <p:ext uri="{BB962C8B-B14F-4D97-AF65-F5344CB8AC3E}">
        <p14:creationId xmlns:p14="http://schemas.microsoft.com/office/powerpoint/2010/main" val="1282903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29215C5E-FF63-F87A-6869-AF5A23F3B7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817D57-8B11-E10A-C617-BCEBF80748D3}"/>
              </a:ext>
            </a:extLst>
          </p:cNvPr>
          <p:cNvSpPr/>
          <p:nvPr/>
        </p:nvSpPr>
        <p:spPr>
          <a:xfrm>
            <a:off x="7276062" y="1908615"/>
            <a:ext cx="113453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anose="02040603050506020204" pitchFamily="18"/>
                <a:cs typeface="+mn-ea"/>
                <a:sym typeface="+mn-lt"/>
              </a:rPr>
              <a:t>C</a:t>
            </a:r>
          </a:p>
        </p:txBody>
      </p:sp>
      <p:sp>
        <p:nvSpPr>
          <p:cNvPr id="3" name="Google Shape;458;p45">
            <a:extLst>
              <a:ext uri="{FF2B5EF4-FFF2-40B4-BE49-F238E27FC236}">
                <a16:creationId xmlns:a16="http://schemas.microsoft.com/office/drawing/2014/main" id="{F2EC2CF7-8155-0B49-6423-49D8B46D79A1}"/>
              </a:ext>
            </a:extLst>
          </p:cNvPr>
          <p:cNvSpPr txBox="1">
            <a:spLocks/>
          </p:cNvSpPr>
          <p:nvPr/>
        </p:nvSpPr>
        <p:spPr>
          <a:xfrm>
            <a:off x="4915940" y="2975415"/>
            <a:ext cx="5752618" cy="229915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ts val="1100"/>
            </a:pPr>
            <a:r>
              <a:rPr lang="vi-VN" sz="6000" dirty="0">
                <a:solidFill>
                  <a:schemeClr val="tx1"/>
                </a:solidFill>
                <a:latin typeface="UTM Avo" panose="02040603050506020204" pitchFamily="18"/>
                <a:ea typeface="+mn-ea"/>
                <a:cs typeface="+mn-ea"/>
                <a:sym typeface="+mn-lt"/>
              </a:rPr>
              <a:t>Các bước tiến hành</a:t>
            </a:r>
          </a:p>
        </p:txBody>
      </p:sp>
      <p:pic>
        <p:nvPicPr>
          <p:cNvPr id="5" name="Picture 4" descr="https://cdn.pixabay.com/photo/2012/04/05/01/26/moon-25647_1280.png">
            <a:extLst>
              <a:ext uri="{FF2B5EF4-FFF2-40B4-BE49-F238E27FC236}">
                <a16:creationId xmlns:a16="http://schemas.microsoft.com/office/drawing/2014/main" id="{9A01C6AC-A5DA-1319-FCB0-19201A941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08615"/>
            <a:ext cx="4001539" cy="35044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7920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101">
          <a:extLst>
            <a:ext uri="{FF2B5EF4-FFF2-40B4-BE49-F238E27FC236}">
              <a16:creationId xmlns:a16="http://schemas.microsoft.com/office/drawing/2014/main" id="{B3D599CB-DCAD-923F-BDCC-3675A39454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F64A2E-C541-50F2-3171-F7C417964993}"/>
              </a:ext>
            </a:extLst>
          </p:cNvPr>
          <p:cNvSpPr/>
          <p:nvPr/>
        </p:nvSpPr>
        <p:spPr>
          <a:xfrm>
            <a:off x="-2" y="773483"/>
            <a:ext cx="12192000" cy="654731"/>
          </a:xfrm>
          <a:prstGeom prst="rect">
            <a:avLst/>
          </a:prstGeom>
        </p:spPr>
        <p:txBody>
          <a:bodyPr wrap="square">
            <a:spAutoFit/>
          </a:bodyPr>
          <a:lstStyle/>
          <a:p>
            <a:pPr algn="ctr">
              <a:lnSpc>
                <a:spcPct val="150000"/>
              </a:lnSpc>
            </a:pPr>
            <a:r>
              <a:rPr lang="en-US" sz="2800" b="1" dirty="0">
                <a:solidFill>
                  <a:schemeClr val="tx1"/>
                </a:solidFill>
                <a:latin typeface="UTM Avo" panose="02040603050506020204" pitchFamily="18"/>
                <a:ea typeface="+mn-ea"/>
                <a:cs typeface="+mn-ea"/>
                <a:sym typeface="+mn-lt"/>
              </a:rPr>
              <a:t>Quan </a:t>
            </a:r>
            <a:r>
              <a:rPr lang="en-US" sz="2800" b="1" dirty="0" err="1">
                <a:solidFill>
                  <a:schemeClr val="tx1"/>
                </a:solidFill>
                <a:latin typeface="UTM Avo" panose="02040603050506020204" pitchFamily="18"/>
                <a:ea typeface="+mn-ea"/>
                <a:cs typeface="+mn-ea"/>
                <a:sym typeface="+mn-lt"/>
              </a:rPr>
              <a:t>sát</a:t>
            </a:r>
            <a:r>
              <a:rPr lang="en-US" sz="2800" b="1" dirty="0">
                <a:solidFill>
                  <a:schemeClr val="tx1"/>
                </a:solidFill>
                <a:latin typeface="UTM Avo" panose="02040603050506020204" pitchFamily="18"/>
                <a:ea typeface="+mn-ea"/>
                <a:cs typeface="+mn-ea"/>
                <a:sym typeface="+mn-lt"/>
              </a:rPr>
              <a:t> video </a:t>
            </a:r>
            <a:r>
              <a:rPr lang="en-US" sz="2800" b="1" dirty="0" err="1">
                <a:solidFill>
                  <a:schemeClr val="tx1"/>
                </a:solidFill>
                <a:latin typeface="UTM Avo" panose="02040603050506020204" pitchFamily="18"/>
                <a:ea typeface="+mn-ea"/>
                <a:cs typeface="+mn-ea"/>
                <a:sym typeface="+mn-lt"/>
              </a:rPr>
              <a:t>hướng</a:t>
            </a:r>
            <a:r>
              <a:rPr lang="en-US" sz="2800" b="1" dirty="0">
                <a:solidFill>
                  <a:schemeClr val="tx1"/>
                </a:solidFill>
                <a:latin typeface="UTM Avo" panose="02040603050506020204" pitchFamily="18"/>
                <a:ea typeface="+mn-ea"/>
                <a:cs typeface="+mn-ea"/>
                <a:sym typeface="+mn-lt"/>
              </a:rPr>
              <a:t> </a:t>
            </a:r>
            <a:r>
              <a:rPr lang="en-US" sz="2800" b="1" dirty="0" err="1">
                <a:solidFill>
                  <a:schemeClr val="tx1"/>
                </a:solidFill>
                <a:latin typeface="UTM Avo" panose="02040603050506020204" pitchFamily="18"/>
                <a:ea typeface="+mn-ea"/>
                <a:cs typeface="+mn-ea"/>
                <a:sym typeface="+mn-lt"/>
              </a:rPr>
              <a:t>dẫn</a:t>
            </a:r>
            <a:r>
              <a:rPr lang="en-US" sz="2800" b="1" dirty="0">
                <a:solidFill>
                  <a:schemeClr val="tx1"/>
                </a:solidFill>
                <a:latin typeface="UTM Avo" panose="02040603050506020204" pitchFamily="18"/>
                <a:ea typeface="+mn-ea"/>
                <a:cs typeface="+mn-ea"/>
                <a:sym typeface="+mn-lt"/>
              </a:rPr>
              <a:t> </a:t>
            </a:r>
            <a:r>
              <a:rPr lang="en-US" sz="2800" b="1" dirty="0" err="1">
                <a:solidFill>
                  <a:schemeClr val="tx1"/>
                </a:solidFill>
                <a:latin typeface="UTM Avo" panose="02040603050506020204" pitchFamily="18"/>
                <a:ea typeface="+mn-ea"/>
                <a:cs typeface="+mn-ea"/>
                <a:sym typeface="+mn-lt"/>
              </a:rPr>
              <a:t>làm</a:t>
            </a:r>
            <a:r>
              <a:rPr lang="en-US" sz="2800" b="1" dirty="0">
                <a:solidFill>
                  <a:schemeClr val="tx1"/>
                </a:solidFill>
                <a:latin typeface="UTM Avo" panose="02040603050506020204" pitchFamily="18"/>
                <a:ea typeface="+mn-ea"/>
                <a:cs typeface="+mn-ea"/>
                <a:sym typeface="+mn-lt"/>
              </a:rPr>
              <a:t> </a:t>
            </a:r>
            <a:r>
              <a:rPr lang="en-US" sz="2800" b="1" dirty="0" err="1">
                <a:solidFill>
                  <a:schemeClr val="tx1"/>
                </a:solidFill>
                <a:latin typeface="UTM Avo" panose="02040603050506020204" pitchFamily="18"/>
                <a:ea typeface="+mn-ea"/>
                <a:cs typeface="+mn-ea"/>
                <a:sym typeface="+mn-lt"/>
              </a:rPr>
              <a:t>đèn</a:t>
            </a:r>
            <a:r>
              <a:rPr lang="en-US" sz="2800" b="1" dirty="0">
                <a:solidFill>
                  <a:schemeClr val="tx1"/>
                </a:solidFill>
                <a:latin typeface="UTM Avo" panose="02040603050506020204" pitchFamily="18"/>
                <a:ea typeface="+mn-ea"/>
                <a:cs typeface="+mn-ea"/>
                <a:sym typeface="+mn-lt"/>
              </a:rPr>
              <a:t> </a:t>
            </a:r>
            <a:r>
              <a:rPr lang="en-US" sz="2800" b="1" dirty="0" err="1">
                <a:solidFill>
                  <a:schemeClr val="tx1"/>
                </a:solidFill>
                <a:latin typeface="UTM Avo" panose="02040603050506020204" pitchFamily="18"/>
                <a:ea typeface="+mn-ea"/>
                <a:cs typeface="+mn-ea"/>
                <a:sym typeface="+mn-lt"/>
              </a:rPr>
              <a:t>lồng</a:t>
            </a:r>
            <a:r>
              <a:rPr lang="en-US" sz="2800" b="1" dirty="0">
                <a:solidFill>
                  <a:schemeClr val="tx1"/>
                </a:solidFill>
                <a:latin typeface="UTM Avo" panose="02040603050506020204" pitchFamily="18"/>
                <a:ea typeface="+mn-ea"/>
                <a:cs typeface="+mn-ea"/>
                <a:sym typeface="+mn-lt"/>
              </a:rPr>
              <a:t>:</a:t>
            </a:r>
            <a:endParaRPr lang="en-US" sz="2800" b="1" i="1" dirty="0">
              <a:solidFill>
                <a:schemeClr val="tx1"/>
              </a:solidFill>
              <a:latin typeface="UTM Avo" panose="02040603050506020204" pitchFamily="18"/>
              <a:ea typeface="+mn-ea"/>
              <a:cs typeface="+mn-ea"/>
              <a:sym typeface="+mn-lt"/>
            </a:endParaRPr>
          </a:p>
        </p:txBody>
      </p:sp>
      <p:pic>
        <p:nvPicPr>
          <p:cNvPr id="3" name="Làm đồ chơi trung thu _ Hướng dẫn cách làm đèn lồng bằng giấy đơn giản cho bé 2 _ Dạy bé học">
            <a:hlinkClick r:id="" action="ppaction://media"/>
            <a:extLst>
              <a:ext uri="{FF2B5EF4-FFF2-40B4-BE49-F238E27FC236}">
                <a16:creationId xmlns:a16="http://schemas.microsoft.com/office/drawing/2014/main" id="{68490FCE-36EB-D5B2-975F-FE3E65F8514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901587" y="1694430"/>
            <a:ext cx="8388823" cy="4718712"/>
          </a:xfrm>
          <a:prstGeom prst="rect">
            <a:avLst/>
          </a:prstGeom>
        </p:spPr>
      </p:pic>
    </p:spTree>
    <p:custDataLst>
      <p:tags r:id="rId1"/>
    </p:custDataLst>
    <p:extLst>
      <p:ext uri="{BB962C8B-B14F-4D97-AF65-F5344CB8AC3E}">
        <p14:creationId xmlns:p14="http://schemas.microsoft.com/office/powerpoint/2010/main" val="297842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0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21E1686E-F777-D355-6134-A7F3AC0B6082}"/>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C7088A7D-D50B-C435-9390-2EE6FA61F08B}"/>
              </a:ext>
            </a:extLst>
          </p:cNvPr>
          <p:cNvSpPr/>
          <p:nvPr/>
        </p:nvSpPr>
        <p:spPr>
          <a:xfrm>
            <a:off x="0" y="1734638"/>
            <a:ext cx="5151059"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err="1">
                <a:solidFill>
                  <a:srgbClr val="000000"/>
                </a:solidFill>
                <a:latin typeface="UTM Avo" panose="02040603050506020204" pitchFamily="18"/>
                <a:cs typeface="+mn-ea"/>
                <a:sym typeface="+mn-lt"/>
              </a:rPr>
              <a:t>Bước</a:t>
            </a:r>
            <a:r>
              <a:rPr lang="pt-BR" sz="2600" b="1" dirty="0">
                <a:solidFill>
                  <a:srgbClr val="000000"/>
                </a:solidFill>
                <a:latin typeface="UTM Avo" panose="02040603050506020204" pitchFamily="18"/>
                <a:cs typeface="+mn-ea"/>
                <a:sym typeface="+mn-lt"/>
              </a:rPr>
              <a:t> 1: </a:t>
            </a:r>
            <a:r>
              <a:rPr lang="pt-BR" sz="2600" b="1" dirty="0" err="1">
                <a:solidFill>
                  <a:srgbClr val="000000"/>
                </a:solidFill>
                <a:latin typeface="UTM Avo" panose="02040603050506020204" pitchFamily="18"/>
                <a:cs typeface="+mn-ea"/>
                <a:sym typeface="+mn-lt"/>
              </a:rPr>
              <a:t>Làm</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thân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đèn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lồng</a:t>
            </a:r>
            <a:endParaRPr lang="pt-BR" sz="2600" b="1" dirty="0">
              <a:solidFill>
                <a:srgbClr val="000000"/>
              </a:solidFill>
              <a:latin typeface="UTM Avo" panose="02040603050506020204" pitchFamily="18"/>
              <a:cs typeface="+mn-ea"/>
              <a:sym typeface="+mn-lt"/>
            </a:endParaRPr>
          </a:p>
        </p:txBody>
      </p:sp>
      <p:pic>
        <p:nvPicPr>
          <p:cNvPr id="4" name="Picture 3">
            <a:extLst>
              <a:ext uri="{FF2B5EF4-FFF2-40B4-BE49-F238E27FC236}">
                <a16:creationId xmlns:a16="http://schemas.microsoft.com/office/drawing/2014/main" id="{933AB807-7814-E290-A3B5-2CBA895E81C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652" t="34321" r="7043" b="53333"/>
          <a:stretch/>
        </p:blipFill>
        <p:spPr>
          <a:xfrm>
            <a:off x="8218547" y="4811627"/>
            <a:ext cx="3354428" cy="1633148"/>
          </a:xfrm>
          <a:prstGeom prst="rect">
            <a:avLst/>
          </a:prstGeom>
        </p:spPr>
      </p:pic>
      <p:pic>
        <p:nvPicPr>
          <p:cNvPr id="5" name="Picture 4">
            <a:extLst>
              <a:ext uri="{FF2B5EF4-FFF2-40B4-BE49-F238E27FC236}">
                <a16:creationId xmlns:a16="http://schemas.microsoft.com/office/drawing/2014/main" id="{51181569-4034-3CBE-5F29-78D6D6ADB69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375" t="11556" r="50097" b="65867"/>
          <a:stretch/>
        </p:blipFill>
        <p:spPr>
          <a:xfrm>
            <a:off x="524241" y="3046306"/>
            <a:ext cx="3449212" cy="2986617"/>
          </a:xfrm>
          <a:prstGeom prst="rect">
            <a:avLst/>
          </a:prstGeom>
        </p:spPr>
      </p:pic>
      <p:pic>
        <p:nvPicPr>
          <p:cNvPr id="6" name="Picture 5">
            <a:extLst>
              <a:ext uri="{FF2B5EF4-FFF2-40B4-BE49-F238E27FC236}">
                <a16:creationId xmlns:a16="http://schemas.microsoft.com/office/drawing/2014/main" id="{BB5112CA-E3EF-393E-92F4-9DCBEC59751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937" t="11556" r="4840" b="66166"/>
          <a:stretch/>
        </p:blipFill>
        <p:spPr>
          <a:xfrm>
            <a:off x="4344448" y="3046306"/>
            <a:ext cx="3503104" cy="2947016"/>
          </a:xfrm>
          <a:prstGeom prst="rect">
            <a:avLst/>
          </a:prstGeom>
        </p:spPr>
      </p:pic>
      <p:pic>
        <p:nvPicPr>
          <p:cNvPr id="7" name="Picture 6">
            <a:extLst>
              <a:ext uri="{FF2B5EF4-FFF2-40B4-BE49-F238E27FC236}">
                <a16:creationId xmlns:a16="http://schemas.microsoft.com/office/drawing/2014/main" id="{B3C74C82-993B-B498-6320-8E42DE154B5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19" t="34321" r="49716" b="53333"/>
          <a:stretch/>
        </p:blipFill>
        <p:spPr>
          <a:xfrm>
            <a:off x="8223398" y="3623909"/>
            <a:ext cx="3490852" cy="1633148"/>
          </a:xfrm>
          <a:prstGeom prst="rect">
            <a:avLst/>
          </a:prstGeom>
        </p:spPr>
      </p:pic>
      <p:grpSp>
        <p:nvGrpSpPr>
          <p:cNvPr id="12" name="Group 11">
            <a:extLst>
              <a:ext uri="{FF2B5EF4-FFF2-40B4-BE49-F238E27FC236}">
                <a16:creationId xmlns:a16="http://schemas.microsoft.com/office/drawing/2014/main" id="{7DFD8590-BB30-A0C4-3204-47A8320D8CD2}"/>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229CD961-CD80-7754-B0D8-46E1F69D142B}"/>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C7C4B391-0783-F328-9374-7110A99EE669}"/>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BACBC619-B724-07D0-6C26-5EB44A94791B}"/>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spTree>
    <p:custDataLst>
      <p:tags r:id="rId1"/>
    </p:custDataLst>
    <p:extLst>
      <p:ext uri="{BB962C8B-B14F-4D97-AF65-F5344CB8AC3E}">
        <p14:creationId xmlns:p14="http://schemas.microsoft.com/office/powerpoint/2010/main" val="464287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05D045E2-851C-A20A-DAFB-BF421DAD5B2C}"/>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AC1416B7-E7B0-F8BB-0D6A-C6B35D463F41}"/>
              </a:ext>
            </a:extLst>
          </p:cNvPr>
          <p:cNvSpPr/>
          <p:nvPr/>
        </p:nvSpPr>
        <p:spPr>
          <a:xfrm>
            <a:off x="0" y="1734638"/>
            <a:ext cx="5151059"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err="1">
                <a:solidFill>
                  <a:srgbClr val="000000"/>
                </a:solidFill>
                <a:latin typeface="UTM Avo" panose="02040603050506020204" pitchFamily="18"/>
                <a:cs typeface="+mn-ea"/>
                <a:sym typeface="+mn-lt"/>
              </a:rPr>
              <a:t>Bước</a:t>
            </a:r>
            <a:r>
              <a:rPr lang="pt-BR" sz="2600" b="1" dirty="0">
                <a:solidFill>
                  <a:srgbClr val="000000"/>
                </a:solidFill>
                <a:latin typeface="UTM Avo" panose="02040603050506020204" pitchFamily="18"/>
                <a:cs typeface="+mn-ea"/>
                <a:sym typeface="+mn-lt"/>
              </a:rPr>
              <a:t> 1: </a:t>
            </a:r>
            <a:r>
              <a:rPr lang="pt-BR" sz="2600" b="1" dirty="0" err="1">
                <a:solidFill>
                  <a:srgbClr val="000000"/>
                </a:solidFill>
                <a:latin typeface="UTM Avo" panose="02040603050506020204" pitchFamily="18"/>
                <a:cs typeface="+mn-ea"/>
                <a:sym typeface="+mn-lt"/>
              </a:rPr>
              <a:t>Làm</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thân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đèn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lồng</a:t>
            </a:r>
            <a:endParaRPr lang="pt-BR" sz="2600" b="1" dirty="0">
              <a:solidFill>
                <a:srgbClr val="000000"/>
              </a:solidFill>
              <a:latin typeface="UTM Avo" panose="02040603050506020204" pitchFamily="18"/>
              <a:cs typeface="+mn-ea"/>
              <a:sym typeface="+mn-lt"/>
            </a:endParaRPr>
          </a:p>
        </p:txBody>
      </p:sp>
      <p:grpSp>
        <p:nvGrpSpPr>
          <p:cNvPr id="12" name="Group 11">
            <a:extLst>
              <a:ext uri="{FF2B5EF4-FFF2-40B4-BE49-F238E27FC236}">
                <a16:creationId xmlns:a16="http://schemas.microsoft.com/office/drawing/2014/main" id="{29B90475-769A-12BC-1DB5-A90DFCA6AD31}"/>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A7866B5E-FC61-5C31-46FC-FFC69D75857D}"/>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16DB6107-7955-8E10-A913-C2061F021315}"/>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604F6C1A-68B6-BF30-2D30-146BD26F5C8A}"/>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pic>
        <p:nvPicPr>
          <p:cNvPr id="10" name="Picture 9">
            <a:extLst>
              <a:ext uri="{FF2B5EF4-FFF2-40B4-BE49-F238E27FC236}">
                <a16:creationId xmlns:a16="http://schemas.microsoft.com/office/drawing/2014/main" id="{5B1B841D-2585-04B0-9014-4D5C5730CC8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368" t="46790" r="3195" b="23827"/>
          <a:stretch/>
        </p:blipFill>
        <p:spPr>
          <a:xfrm>
            <a:off x="6237812" y="2517668"/>
            <a:ext cx="4108460" cy="4345837"/>
          </a:xfrm>
          <a:prstGeom prst="rect">
            <a:avLst/>
          </a:prstGeom>
        </p:spPr>
      </p:pic>
      <p:pic>
        <p:nvPicPr>
          <p:cNvPr id="11" name="Picture 10">
            <a:extLst>
              <a:ext uri="{FF2B5EF4-FFF2-40B4-BE49-F238E27FC236}">
                <a16:creationId xmlns:a16="http://schemas.microsoft.com/office/drawing/2014/main" id="{34139F6D-B43D-42A6-E3F6-BE5E5BEF44D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250" t="46790" r="48861" b="23827"/>
          <a:stretch/>
        </p:blipFill>
        <p:spPr>
          <a:xfrm>
            <a:off x="1874624" y="2639362"/>
            <a:ext cx="3686055" cy="3944617"/>
          </a:xfrm>
          <a:prstGeom prst="rect">
            <a:avLst/>
          </a:prstGeom>
        </p:spPr>
      </p:pic>
    </p:spTree>
    <p:custDataLst>
      <p:tags r:id="rId1"/>
    </p:custDataLst>
    <p:extLst>
      <p:ext uri="{BB962C8B-B14F-4D97-AF65-F5344CB8AC3E}">
        <p14:creationId xmlns:p14="http://schemas.microsoft.com/office/powerpoint/2010/main" val="4276547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6F9FCFC0-02EC-D814-B9AB-9D4FC7CDD19B}"/>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BF0BBF34-4C68-936D-6D3C-08F221A3982B}"/>
              </a:ext>
            </a:extLst>
          </p:cNvPr>
          <p:cNvSpPr/>
          <p:nvPr/>
        </p:nvSpPr>
        <p:spPr>
          <a:xfrm>
            <a:off x="0" y="1734638"/>
            <a:ext cx="5151059"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err="1">
                <a:solidFill>
                  <a:srgbClr val="000000"/>
                </a:solidFill>
                <a:latin typeface="UTM Avo" panose="02040603050506020204" pitchFamily="18"/>
                <a:cs typeface="+mn-ea"/>
                <a:sym typeface="+mn-lt"/>
              </a:rPr>
              <a:t>Bước</a:t>
            </a:r>
            <a:r>
              <a:rPr lang="pt-BR" sz="2600" b="1" dirty="0">
                <a:solidFill>
                  <a:srgbClr val="000000"/>
                </a:solidFill>
                <a:latin typeface="UTM Avo" panose="02040603050506020204" pitchFamily="18"/>
                <a:cs typeface="+mn-ea"/>
                <a:sym typeface="+mn-lt"/>
              </a:rPr>
              <a:t> 1: </a:t>
            </a:r>
            <a:r>
              <a:rPr lang="pt-BR" sz="2600" b="1" dirty="0" err="1">
                <a:solidFill>
                  <a:srgbClr val="000000"/>
                </a:solidFill>
                <a:latin typeface="UTM Avo" panose="02040603050506020204" pitchFamily="18"/>
                <a:cs typeface="+mn-ea"/>
                <a:sym typeface="+mn-lt"/>
              </a:rPr>
              <a:t>Làm</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thân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đèn</a:t>
            </a:r>
            <a:r>
              <a:rPr lang="pt-BR" sz="2600" b="1" dirty="0">
                <a:solidFill>
                  <a:srgbClr val="000000"/>
                </a:solidFill>
                <a:latin typeface="UTM Avo" panose="02040603050506020204" pitchFamily="18"/>
                <a:cs typeface="+mn-ea"/>
                <a:sym typeface="+mn-lt"/>
              </a:rPr>
              <a:t> </a:t>
            </a:r>
            <a:r>
              <a:rPr lang="pt-BR" sz="2600" b="1" dirty="0" err="1">
                <a:solidFill>
                  <a:srgbClr val="000000"/>
                </a:solidFill>
                <a:latin typeface="UTM Avo" panose="02040603050506020204" pitchFamily="18"/>
                <a:cs typeface="+mn-ea"/>
                <a:sym typeface="+mn-lt"/>
              </a:rPr>
              <a:t>lồng</a:t>
            </a:r>
            <a:endParaRPr lang="pt-BR" sz="2600" b="1" dirty="0">
              <a:solidFill>
                <a:srgbClr val="000000"/>
              </a:solidFill>
              <a:latin typeface="UTM Avo" panose="02040603050506020204" pitchFamily="18"/>
              <a:cs typeface="+mn-ea"/>
              <a:sym typeface="+mn-lt"/>
            </a:endParaRPr>
          </a:p>
        </p:txBody>
      </p:sp>
      <p:grpSp>
        <p:nvGrpSpPr>
          <p:cNvPr id="12" name="Group 11">
            <a:extLst>
              <a:ext uri="{FF2B5EF4-FFF2-40B4-BE49-F238E27FC236}">
                <a16:creationId xmlns:a16="http://schemas.microsoft.com/office/drawing/2014/main" id="{F8E892DA-A2CC-E489-753E-8AB3A76FD5C5}"/>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6FAD0E19-C726-1FE0-92E6-40520868D3E2}"/>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04ADAFD6-4528-8601-66D7-0EB7638649B9}"/>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3F4E95C5-1BAE-563B-D7D4-C68BD8E2DADC}"/>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pic>
        <p:nvPicPr>
          <p:cNvPr id="4" name="Picture 3">
            <a:extLst>
              <a:ext uri="{FF2B5EF4-FFF2-40B4-BE49-F238E27FC236}">
                <a16:creationId xmlns:a16="http://schemas.microsoft.com/office/drawing/2014/main" id="{F16CB434-9779-D24D-C7B2-F814D8380D9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460" t="76296" r="2984" b="864"/>
          <a:stretch/>
        </p:blipFill>
        <p:spPr>
          <a:xfrm>
            <a:off x="1433338" y="2704927"/>
            <a:ext cx="9325323" cy="3929805"/>
          </a:xfrm>
          <a:prstGeom prst="rect">
            <a:avLst/>
          </a:prstGeom>
        </p:spPr>
      </p:pic>
    </p:spTree>
    <p:custDataLst>
      <p:tags r:id="rId1"/>
    </p:custDataLst>
    <p:extLst>
      <p:ext uri="{BB962C8B-B14F-4D97-AF65-F5344CB8AC3E}">
        <p14:creationId xmlns:p14="http://schemas.microsoft.com/office/powerpoint/2010/main" val="389661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48ADF78A-9A4A-EC25-8CEC-707E1F295B5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A93C35E-F6AE-0CFF-3761-654B5AFA2633}"/>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DFC96843-C5C3-6C77-6B02-5AD38AEC1D76}"/>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85260AE8-E4D6-2AE3-92A9-0CDCB4F985AF}"/>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6E59DEA6-874D-31A3-7B38-2E93A478AD0D}"/>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sp>
        <p:nvSpPr>
          <p:cNvPr id="11" name="Rectangle 10">
            <a:extLst>
              <a:ext uri="{FF2B5EF4-FFF2-40B4-BE49-F238E27FC236}">
                <a16:creationId xmlns:a16="http://schemas.microsoft.com/office/drawing/2014/main" id="{527ED2DE-614A-20FA-351F-280ED6D652D2}"/>
              </a:ext>
            </a:extLst>
          </p:cNvPr>
          <p:cNvSpPr/>
          <p:nvPr/>
        </p:nvSpPr>
        <p:spPr>
          <a:xfrm>
            <a:off x="379024" y="2683922"/>
            <a:ext cx="6788257" cy="3008196"/>
          </a:xfrm>
          <a:prstGeom prst="rect">
            <a:avLst/>
          </a:prstGeom>
        </p:spPr>
        <p:txBody>
          <a:bodyPr wrap="square">
            <a:spAutoFit/>
          </a:bodyPr>
          <a:lstStyle/>
          <a:p>
            <a:pPr marL="457189" indent="-457189" algn="just">
              <a:lnSpc>
                <a:spcPct val="150000"/>
              </a:lnSpc>
              <a:buFont typeface="Arial" panose="020B0604020202020204" pitchFamily="34" charset="0"/>
              <a:buChar char="•"/>
            </a:pPr>
            <a:r>
              <a:rPr lang="vi-VN" sz="2600" dirty="0">
                <a:latin typeface="UTM Avo" panose="02040603050506020204" pitchFamily="18"/>
                <a:ea typeface="+mn-ea"/>
                <a:cs typeface="+mn-ea"/>
                <a:sym typeface="+mn-lt"/>
              </a:rPr>
              <a:t>Chọn giấy bìa màu, vẽ và cắt hình chữ nhật có kích thước 1 cm × 28 cm. </a:t>
            </a:r>
          </a:p>
          <a:p>
            <a:pPr marL="457189" indent="-457189" algn="just">
              <a:lnSpc>
                <a:spcPct val="150000"/>
              </a:lnSpc>
              <a:buFont typeface="Arial" panose="020B0604020202020204" pitchFamily="34" charset="0"/>
              <a:buChar char="•"/>
            </a:pPr>
            <a:r>
              <a:rPr lang="vi-VN" sz="2600" dirty="0">
                <a:latin typeface="UTM Avo" panose="02040603050506020204" pitchFamily="18"/>
                <a:ea typeface="+mn-ea"/>
                <a:cs typeface="+mn-ea"/>
                <a:sym typeface="+mn-lt"/>
              </a:rPr>
              <a:t>Bôi keo sữa vào mép hai cạnh ngắn và dán vào phía trong trụ thân đèn lồng làm tay cầm.</a:t>
            </a:r>
          </a:p>
        </p:txBody>
      </p:sp>
      <p:pic>
        <p:nvPicPr>
          <p:cNvPr id="13" name="Picture 12">
            <a:extLst>
              <a:ext uri="{FF2B5EF4-FFF2-40B4-BE49-F238E27FC236}">
                <a16:creationId xmlns:a16="http://schemas.microsoft.com/office/drawing/2014/main" id="{0680D84E-F89D-B70A-E3E9-43F0B9CE32E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0782" t="4818" r="3593" b="4012"/>
          <a:stretch/>
        </p:blipFill>
        <p:spPr>
          <a:xfrm>
            <a:off x="7489696" y="2683922"/>
            <a:ext cx="4323280" cy="3346101"/>
          </a:xfrm>
          <a:prstGeom prst="rect">
            <a:avLst/>
          </a:prstGeom>
        </p:spPr>
      </p:pic>
      <p:sp>
        <p:nvSpPr>
          <p:cNvPr id="16" name="Pentagon 15">
            <a:extLst>
              <a:ext uri="{FF2B5EF4-FFF2-40B4-BE49-F238E27FC236}">
                <a16:creationId xmlns:a16="http://schemas.microsoft.com/office/drawing/2014/main" id="{B2D09135-F710-F388-EA47-805865500246}"/>
              </a:ext>
            </a:extLst>
          </p:cNvPr>
          <p:cNvSpPr/>
          <p:nvPr/>
        </p:nvSpPr>
        <p:spPr>
          <a:xfrm>
            <a:off x="0" y="1734638"/>
            <a:ext cx="5919809"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000000"/>
                </a:solidFill>
                <a:latin typeface="UTM Avo" panose="02040603050506020204" pitchFamily="18"/>
                <a:cs typeface="+mn-ea"/>
                <a:sym typeface="+mn-lt"/>
              </a:rPr>
              <a:t>Bước 2. Làm tay cầm đèn lồng</a:t>
            </a:r>
            <a:endParaRPr lang="pt-BR" sz="2600" b="1" dirty="0">
              <a:solidFill>
                <a:srgbClr val="000000"/>
              </a:solidFill>
              <a:latin typeface="UTM Avo" panose="02040603050506020204" pitchFamily="18"/>
              <a:cs typeface="+mn-ea"/>
              <a:sym typeface="+mn-lt"/>
            </a:endParaRPr>
          </a:p>
        </p:txBody>
      </p:sp>
    </p:spTree>
    <p:custDataLst>
      <p:tags r:id="rId1"/>
    </p:custDataLst>
    <p:extLst>
      <p:ext uri="{BB962C8B-B14F-4D97-AF65-F5344CB8AC3E}">
        <p14:creationId xmlns:p14="http://schemas.microsoft.com/office/powerpoint/2010/main" val="2342601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48DB58FB-2C1E-04B4-2B50-99D1492B8F6A}"/>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FAC2F240-25B4-B5AE-482A-E0D98944F128}"/>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AE40B820-0B2B-E702-A901-9EFF4AC672A7}"/>
              </a:ext>
            </a:extLst>
          </p:cNvPr>
          <p:cNvSpPr/>
          <p:nvPr/>
        </p:nvSpPr>
        <p:spPr>
          <a:xfrm>
            <a:off x="0" y="1734638"/>
            <a:ext cx="5347504"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000000"/>
                </a:solidFill>
                <a:latin typeface="UTM Avo" panose="02040603050506020204" pitchFamily="18"/>
                <a:cs typeface="+mn-ea"/>
                <a:sym typeface="+mn-lt"/>
              </a:rPr>
              <a:t>Bước 3. Làm đuôi đèn lồng</a:t>
            </a:r>
            <a:endParaRPr lang="pt-BR" sz="2600" b="1" dirty="0">
              <a:solidFill>
                <a:srgbClr val="000000"/>
              </a:solidFill>
              <a:latin typeface="UTM Avo" panose="02040603050506020204" pitchFamily="18"/>
              <a:cs typeface="+mn-ea"/>
              <a:sym typeface="+mn-lt"/>
            </a:endParaRPr>
          </a:p>
        </p:txBody>
      </p:sp>
      <p:grpSp>
        <p:nvGrpSpPr>
          <p:cNvPr id="12" name="Group 11">
            <a:extLst>
              <a:ext uri="{FF2B5EF4-FFF2-40B4-BE49-F238E27FC236}">
                <a16:creationId xmlns:a16="http://schemas.microsoft.com/office/drawing/2014/main" id="{EDA34AA7-19B9-2010-2B41-8836E6DDFC8D}"/>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55795D45-8432-B7EA-916E-AD387CDD362F}"/>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AE883C44-BE2E-B7A7-80D4-4267524F7838}"/>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9D4BF9AD-7713-287E-C2D5-B28ACE26782A}"/>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pic>
        <p:nvPicPr>
          <p:cNvPr id="7" name="Picture 6">
            <a:extLst>
              <a:ext uri="{FF2B5EF4-FFF2-40B4-BE49-F238E27FC236}">
                <a16:creationId xmlns:a16="http://schemas.microsoft.com/office/drawing/2014/main" id="{2DC20B44-0050-7586-0128-1B8057895BE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853" t="6874" r="2881" b="44770"/>
          <a:stretch/>
        </p:blipFill>
        <p:spPr>
          <a:xfrm>
            <a:off x="2271503" y="2591914"/>
            <a:ext cx="7648993" cy="4063528"/>
          </a:xfrm>
          <a:prstGeom prst="rect">
            <a:avLst/>
          </a:prstGeom>
        </p:spPr>
      </p:pic>
    </p:spTree>
    <p:custDataLst>
      <p:tags r:id="rId1"/>
    </p:custDataLst>
    <p:extLst>
      <p:ext uri="{BB962C8B-B14F-4D97-AF65-F5344CB8AC3E}">
        <p14:creationId xmlns:p14="http://schemas.microsoft.com/office/powerpoint/2010/main" val="374413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6F6C8A3C-ADB5-250E-5DEC-3A326386103C}"/>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C76B72DC-E92A-C1CA-4D4F-CE22ED48238B}"/>
              </a:ext>
            </a:extLst>
          </p:cNvPr>
          <p:cNvSpPr/>
          <p:nvPr/>
        </p:nvSpPr>
        <p:spPr>
          <a:xfrm>
            <a:off x="0" y="1734638"/>
            <a:ext cx="5347504"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000000"/>
                </a:solidFill>
                <a:latin typeface="UTM Avo" panose="02040603050506020204" pitchFamily="18"/>
                <a:cs typeface="+mn-ea"/>
                <a:sym typeface="+mn-lt"/>
              </a:rPr>
              <a:t>Bước 3. Làm đuôi đèn lồng</a:t>
            </a:r>
            <a:endParaRPr lang="pt-BR" sz="2600" b="1" dirty="0">
              <a:solidFill>
                <a:srgbClr val="000000"/>
              </a:solidFill>
              <a:latin typeface="UTM Avo" panose="02040603050506020204" pitchFamily="18"/>
              <a:cs typeface="+mn-ea"/>
              <a:sym typeface="+mn-lt"/>
            </a:endParaRPr>
          </a:p>
        </p:txBody>
      </p:sp>
      <p:grpSp>
        <p:nvGrpSpPr>
          <p:cNvPr id="12" name="Group 11">
            <a:extLst>
              <a:ext uri="{FF2B5EF4-FFF2-40B4-BE49-F238E27FC236}">
                <a16:creationId xmlns:a16="http://schemas.microsoft.com/office/drawing/2014/main" id="{7C4D7896-9CEA-A07A-1E6A-8B66A1ECAA9D}"/>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52037AD3-4312-2AFB-E461-82B6F0A37FB0}"/>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2F5AC9CC-52A1-B905-3BAD-3DEF00D993C2}"/>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43CBA6D9-3E5D-5682-BA60-E2C2E730F8D4}"/>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pic>
        <p:nvPicPr>
          <p:cNvPr id="4" name="Picture 3">
            <a:extLst>
              <a:ext uri="{FF2B5EF4-FFF2-40B4-BE49-F238E27FC236}">
                <a16:creationId xmlns:a16="http://schemas.microsoft.com/office/drawing/2014/main" id="{D62E7D66-5228-541F-3402-BAAD9DA8C658}"/>
              </a:ext>
            </a:extLst>
          </p:cNvPr>
          <p:cNvPicPr>
            <a:picLocks noChangeAspect="1"/>
          </p:cNvPicPr>
          <p:nvPr/>
        </p:nvPicPr>
        <p:blipFill rotWithShape="1">
          <a:blip r:embed="rId5">
            <a:extLst>
              <a:ext uri="{28A0092B-C50C-407E-A947-70E740481C1C}">
                <a14:useLocalDpi xmlns:a14="http://schemas.microsoft.com/office/drawing/2010/main" val="0"/>
              </a:ext>
            </a:extLst>
          </a:blip>
          <a:srcRect l="5796" t="54992" r="2881" b="1156"/>
          <a:stretch/>
        </p:blipFill>
        <p:spPr>
          <a:xfrm>
            <a:off x="1966120" y="2644988"/>
            <a:ext cx="8259759" cy="4063977"/>
          </a:xfrm>
          <a:prstGeom prst="rect">
            <a:avLst/>
          </a:prstGeom>
        </p:spPr>
      </p:pic>
    </p:spTree>
    <p:custDataLst>
      <p:tags r:id="rId1"/>
    </p:custDataLst>
    <p:extLst>
      <p:ext uri="{BB962C8B-B14F-4D97-AF65-F5344CB8AC3E}">
        <p14:creationId xmlns:p14="http://schemas.microsoft.com/office/powerpoint/2010/main" val="3385388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4BF9F79C-F615-C60B-70AF-A2A74B0C215A}"/>
            </a:ext>
          </a:extLst>
        </p:cNvPr>
        <p:cNvGrpSpPr/>
        <p:nvPr/>
      </p:nvGrpSpPr>
      <p:grpSpPr>
        <a:xfrm>
          <a:off x="0" y="0"/>
          <a:ext cx="0" cy="0"/>
          <a:chOff x="0" y="0"/>
          <a:chExt cx="0" cy="0"/>
        </a:xfrm>
      </p:grpSpPr>
      <p:sp>
        <p:nvSpPr>
          <p:cNvPr id="3" name="Pentagon 2">
            <a:extLst>
              <a:ext uri="{FF2B5EF4-FFF2-40B4-BE49-F238E27FC236}">
                <a16:creationId xmlns:a16="http://schemas.microsoft.com/office/drawing/2014/main" id="{A1B8584E-45FF-C10A-FCE7-53FAC4D7BA59}"/>
              </a:ext>
            </a:extLst>
          </p:cNvPr>
          <p:cNvSpPr/>
          <p:nvPr/>
        </p:nvSpPr>
        <p:spPr>
          <a:xfrm>
            <a:off x="0" y="1734638"/>
            <a:ext cx="5347504" cy="759880"/>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000000"/>
                </a:solidFill>
                <a:latin typeface="UTM Avo" panose="02040603050506020204" pitchFamily="18"/>
                <a:cs typeface="+mn-ea"/>
                <a:sym typeface="+mn-lt"/>
              </a:rPr>
              <a:t>Bước 4. Trang trí</a:t>
            </a:r>
            <a:endParaRPr lang="pt-BR" sz="2600" b="1" dirty="0">
              <a:solidFill>
                <a:srgbClr val="000000"/>
              </a:solidFill>
              <a:latin typeface="UTM Avo" panose="02040603050506020204" pitchFamily="18"/>
              <a:cs typeface="+mn-ea"/>
              <a:sym typeface="+mn-lt"/>
            </a:endParaRPr>
          </a:p>
        </p:txBody>
      </p:sp>
      <p:grpSp>
        <p:nvGrpSpPr>
          <p:cNvPr id="12" name="Group 11">
            <a:extLst>
              <a:ext uri="{FF2B5EF4-FFF2-40B4-BE49-F238E27FC236}">
                <a16:creationId xmlns:a16="http://schemas.microsoft.com/office/drawing/2014/main" id="{29C74E5B-10A8-4527-CE8C-E8E56EC59496}"/>
              </a:ext>
            </a:extLst>
          </p:cNvPr>
          <p:cNvGrpSpPr/>
          <p:nvPr/>
        </p:nvGrpSpPr>
        <p:grpSpPr>
          <a:xfrm>
            <a:off x="0" y="797143"/>
            <a:ext cx="12192000" cy="639329"/>
            <a:chOff x="0" y="797143"/>
            <a:chExt cx="12192000" cy="639329"/>
          </a:xfrm>
        </p:grpSpPr>
        <p:sp>
          <p:nvSpPr>
            <p:cNvPr id="2" name="Rectangle 1">
              <a:extLst>
                <a:ext uri="{FF2B5EF4-FFF2-40B4-BE49-F238E27FC236}">
                  <a16:creationId xmlns:a16="http://schemas.microsoft.com/office/drawing/2014/main" id="{6C51B81B-06C1-54F4-33A9-F9D94155FDC1}"/>
                </a:ext>
              </a:extLst>
            </p:cNvPr>
            <p:cNvSpPr/>
            <p:nvPr/>
          </p:nvSpPr>
          <p:spPr>
            <a:xfrm>
              <a:off x="0" y="821880"/>
              <a:ext cx="12192000" cy="614592"/>
            </a:xfrm>
            <a:prstGeom prst="rect">
              <a:avLst/>
            </a:prstGeom>
          </p:spPr>
          <p:txBody>
            <a:bodyPr wrap="square">
              <a:spAutoFit/>
            </a:bodyPr>
            <a:lstStyle/>
            <a:p>
              <a:pPr algn="ctr">
                <a:lnSpc>
                  <a:spcPct val="150000"/>
                </a:lnSpc>
              </a:pPr>
              <a:r>
                <a:rPr lang="en-US" sz="2600" b="1" dirty="0">
                  <a:solidFill>
                    <a:srgbClr val="C00000"/>
                  </a:solidFill>
                  <a:latin typeface="UTM Avo" panose="02040603050506020204" pitchFamily="18"/>
                  <a:ea typeface="+mn-ea"/>
                  <a:cs typeface="+mn-ea"/>
                  <a:sym typeface="+mn-lt"/>
                </a:rPr>
                <a:t>CÁC BƯỚC LÀM ĐÈN LỒNG</a:t>
              </a:r>
              <a:endParaRPr lang="en-US" sz="2600" b="1" i="1" dirty="0">
                <a:solidFill>
                  <a:srgbClr val="C00000"/>
                </a:solidFill>
                <a:latin typeface="UTM Avo" panose="02040603050506020204" pitchFamily="18"/>
                <a:ea typeface="+mn-ea"/>
                <a:cs typeface="+mn-ea"/>
                <a:sym typeface="+mn-lt"/>
              </a:endParaRPr>
            </a:p>
          </p:txBody>
        </p:sp>
        <p:sp>
          <p:nvSpPr>
            <p:cNvPr id="8" name="Google Shape;360;p54">
              <a:extLst>
                <a:ext uri="{FF2B5EF4-FFF2-40B4-BE49-F238E27FC236}">
                  <a16:creationId xmlns:a16="http://schemas.microsoft.com/office/drawing/2014/main" id="{D9BD658B-9FB1-E323-FBB3-929246C11552}"/>
                </a:ext>
              </a:extLst>
            </p:cNvPr>
            <p:cNvSpPr/>
            <p:nvPr/>
          </p:nvSpPr>
          <p:spPr>
            <a:xfrm>
              <a:off x="3018272" y="797143"/>
              <a:ext cx="665020" cy="6393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sp>
          <p:nvSpPr>
            <p:cNvPr id="9" name="Google Shape;381;p54">
              <a:extLst>
                <a:ext uri="{FF2B5EF4-FFF2-40B4-BE49-F238E27FC236}">
                  <a16:creationId xmlns:a16="http://schemas.microsoft.com/office/drawing/2014/main" id="{06F884D3-6B50-5CF9-6110-EB3A3B88BADF}"/>
                </a:ext>
              </a:extLst>
            </p:cNvPr>
            <p:cNvSpPr/>
            <p:nvPr/>
          </p:nvSpPr>
          <p:spPr>
            <a:xfrm rot="1722646">
              <a:off x="8588210" y="909703"/>
              <a:ext cx="469189" cy="45106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600">
                <a:latin typeface="UTM Avo" panose="02040603050506020204" pitchFamily="18"/>
                <a:ea typeface="+mn-ea"/>
                <a:cs typeface="+mn-ea"/>
                <a:sym typeface="+mn-lt"/>
              </a:endParaRPr>
            </a:p>
          </p:txBody>
        </p:sp>
      </p:grpSp>
      <p:sp>
        <p:nvSpPr>
          <p:cNvPr id="5" name="Rectangle 4">
            <a:extLst>
              <a:ext uri="{FF2B5EF4-FFF2-40B4-BE49-F238E27FC236}">
                <a16:creationId xmlns:a16="http://schemas.microsoft.com/office/drawing/2014/main" id="{7022BDF6-BE0D-3040-B43D-F6EFA385B526}"/>
              </a:ext>
            </a:extLst>
          </p:cNvPr>
          <p:cNvSpPr/>
          <p:nvPr/>
        </p:nvSpPr>
        <p:spPr>
          <a:xfrm>
            <a:off x="1323772" y="3329531"/>
            <a:ext cx="5452967" cy="1807867"/>
          </a:xfrm>
          <a:prstGeom prst="rect">
            <a:avLst/>
          </a:prstGeom>
        </p:spPr>
        <p:txBody>
          <a:bodyPr wrap="square">
            <a:spAutoFit/>
          </a:bodyPr>
          <a:lstStyle/>
          <a:p>
            <a:pPr algn="just">
              <a:lnSpc>
                <a:spcPct val="150000"/>
              </a:lnSpc>
            </a:pPr>
            <a:r>
              <a:rPr lang="vi-VN" sz="2600" dirty="0">
                <a:latin typeface="UTM Avo" panose="02040603050506020204" pitchFamily="18"/>
                <a:ea typeface="+mn-ea"/>
                <a:cs typeface="+mn-ea"/>
                <a:sym typeface="+mn-lt"/>
              </a:rPr>
              <a:t>Dùng bút màu để trang trí hoặc cắt thêm một số chi tiết rồi dán vào đèn lồng theo ý thích.</a:t>
            </a:r>
          </a:p>
        </p:txBody>
      </p:sp>
      <p:pic>
        <p:nvPicPr>
          <p:cNvPr id="6" name="Picture 2" descr="https://st.quantrimang.com/photos/image/2022/08/26/lam-den-long-bang-coc-giay-3.jpg">
            <a:extLst>
              <a:ext uri="{FF2B5EF4-FFF2-40B4-BE49-F238E27FC236}">
                <a16:creationId xmlns:a16="http://schemas.microsoft.com/office/drawing/2014/main" id="{DCFE62AB-4A9A-7FBD-ECC6-BCE681ACBB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90" b="7692"/>
          <a:stretch/>
        </p:blipFill>
        <p:spPr bwMode="auto">
          <a:xfrm>
            <a:off x="7578991" y="2494518"/>
            <a:ext cx="3115817" cy="3979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121162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BDF8C39B-8469-CE12-2513-48F3B471F7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B29FF2-7C33-2E44-7998-323269742F88}"/>
              </a:ext>
            </a:extLst>
          </p:cNvPr>
          <p:cNvSpPr/>
          <p:nvPr/>
        </p:nvSpPr>
        <p:spPr>
          <a:xfrm>
            <a:off x="162045" y="798258"/>
            <a:ext cx="12192000"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MỘT SỐ THAO TÁC KHÓ</a:t>
            </a:r>
            <a:endParaRPr lang="en-US" sz="2600" b="1" i="1" dirty="0">
              <a:solidFill>
                <a:schemeClr val="tx1"/>
              </a:solidFill>
              <a:latin typeface="UTM Avo" panose="02040603050506020204" pitchFamily="18"/>
              <a:ea typeface="+mn-ea"/>
              <a:cs typeface="+mn-ea"/>
              <a:sym typeface="+mn-lt"/>
            </a:endParaRPr>
          </a:p>
        </p:txBody>
      </p:sp>
      <p:sp>
        <p:nvSpPr>
          <p:cNvPr id="3" name="Rounded Rectangle 2">
            <a:extLst>
              <a:ext uri="{FF2B5EF4-FFF2-40B4-BE49-F238E27FC236}">
                <a16:creationId xmlns:a16="http://schemas.microsoft.com/office/drawing/2014/main" id="{B3A2F547-5641-F132-24DD-2B7E3C1894F2}"/>
              </a:ext>
            </a:extLst>
          </p:cNvPr>
          <p:cNvSpPr/>
          <p:nvPr/>
        </p:nvSpPr>
        <p:spPr>
          <a:xfrm>
            <a:off x="933309" y="1707368"/>
            <a:ext cx="7695061" cy="2000194"/>
          </a:xfrm>
          <a:prstGeom prst="roundRect">
            <a:avLst/>
          </a:prstGeom>
          <a:no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1 (thao tác 4): Nên chọn giấy thủ công khác màu với giấy bìa tạo trụ thân đèn l</a:t>
            </a:r>
            <a:r>
              <a:rPr lang="en-US" sz="2600" dirty="0" err="1">
                <a:solidFill>
                  <a:schemeClr val="tx1"/>
                </a:solidFill>
                <a:latin typeface="UTM Avo" panose="02040603050506020204" pitchFamily="18"/>
                <a:ea typeface="+mn-ea"/>
                <a:cs typeface="+mn-ea"/>
                <a:sym typeface="+mn-lt"/>
              </a:rPr>
              <a:t>ồng</a:t>
            </a:r>
            <a:r>
              <a:rPr lang="en-US" sz="2600" dirty="0">
                <a:solidFill>
                  <a:schemeClr val="tx1"/>
                </a:solidFill>
                <a:latin typeface="UTM Avo" panose="02040603050506020204" pitchFamily="18"/>
                <a:ea typeface="+mn-ea"/>
                <a:cs typeface="+mn-ea"/>
                <a:sym typeface="+mn-lt"/>
              </a:rPr>
              <a:t>, </a:t>
            </a:r>
            <a:r>
              <a:rPr lang="vi-VN" sz="2600" dirty="0">
                <a:solidFill>
                  <a:schemeClr val="tx1"/>
                </a:solidFill>
                <a:latin typeface="UTM Avo" panose="02040603050506020204" pitchFamily="18"/>
                <a:ea typeface="+mn-ea"/>
                <a:cs typeface="+mn-ea"/>
                <a:sym typeface="+mn-lt"/>
              </a:rPr>
              <a:t>chọn màu sắc phối màu cho phù hợp. </a:t>
            </a:r>
          </a:p>
        </p:txBody>
      </p:sp>
      <p:sp>
        <p:nvSpPr>
          <p:cNvPr id="4" name="Rounded Rectangle 3">
            <a:extLst>
              <a:ext uri="{FF2B5EF4-FFF2-40B4-BE49-F238E27FC236}">
                <a16:creationId xmlns:a16="http://schemas.microsoft.com/office/drawing/2014/main" id="{6F0C4ADA-21E9-28FE-9D34-76EE71836C1B}"/>
              </a:ext>
            </a:extLst>
          </p:cNvPr>
          <p:cNvSpPr/>
          <p:nvPr/>
        </p:nvSpPr>
        <p:spPr>
          <a:xfrm>
            <a:off x="933309" y="4253293"/>
            <a:ext cx="7695060" cy="2000194"/>
          </a:xfrm>
          <a:prstGeom prst="roundRect">
            <a:avLst/>
          </a:prstGeom>
          <a:no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1 (thao tác 5): Đặt dải giấy thủ công lên mặt bàn, bôi keo sữa và dán 2 dải hình chữ nhật bằng bìa ở phía trên và phía dưới.</a:t>
            </a:r>
          </a:p>
        </p:txBody>
      </p:sp>
      <p:pic>
        <p:nvPicPr>
          <p:cNvPr id="5" name="Picture 4">
            <a:extLst>
              <a:ext uri="{FF2B5EF4-FFF2-40B4-BE49-F238E27FC236}">
                <a16:creationId xmlns:a16="http://schemas.microsoft.com/office/drawing/2014/main" id="{ED1F7AED-9B7F-F81B-BE88-349E7149C0D8}"/>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9368" t="46790" r="3195" b="23827"/>
          <a:stretch/>
        </p:blipFill>
        <p:spPr>
          <a:xfrm>
            <a:off x="8897401" y="4167392"/>
            <a:ext cx="2510813" cy="2655883"/>
          </a:xfrm>
          <a:prstGeom prst="rect">
            <a:avLst/>
          </a:prstGeom>
        </p:spPr>
      </p:pic>
      <p:pic>
        <p:nvPicPr>
          <p:cNvPr id="6" name="Picture 5">
            <a:extLst>
              <a:ext uri="{FF2B5EF4-FFF2-40B4-BE49-F238E27FC236}">
                <a16:creationId xmlns:a16="http://schemas.microsoft.com/office/drawing/2014/main" id="{92D820FF-E755-A38F-5B48-5E8E06950D7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250" t="46790" r="48861" b="23827"/>
          <a:stretch/>
        </p:blipFill>
        <p:spPr>
          <a:xfrm>
            <a:off x="9031569" y="1567417"/>
            <a:ext cx="2252667" cy="2410683"/>
          </a:xfrm>
          <a:prstGeom prst="rect">
            <a:avLst/>
          </a:prstGeom>
        </p:spPr>
      </p:pic>
      <p:pic>
        <p:nvPicPr>
          <p:cNvPr id="7"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54404F77-E466-0CB7-0688-9CC849E4F9D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25340"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46E56683-596F-B881-1190-2022A21FFF5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8221918"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0395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93BFF7AF-68E8-6D66-EC59-C2BCCB54D3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E8D545-D55F-724D-20DF-2B1C1C572E10}"/>
              </a:ext>
            </a:extLst>
          </p:cNvPr>
          <p:cNvSpPr/>
          <p:nvPr/>
        </p:nvSpPr>
        <p:spPr>
          <a:xfrm>
            <a:off x="162045" y="798258"/>
            <a:ext cx="12192000"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MỘT SỐ THAO TÁC KHÓ</a:t>
            </a:r>
            <a:endParaRPr lang="en-US" sz="2600" b="1" i="1" dirty="0">
              <a:solidFill>
                <a:schemeClr val="tx1"/>
              </a:solidFill>
              <a:latin typeface="UTM Avo" panose="02040603050506020204" pitchFamily="18"/>
              <a:ea typeface="+mn-ea"/>
              <a:cs typeface="+mn-ea"/>
              <a:sym typeface="+mn-lt"/>
            </a:endParaRPr>
          </a:p>
        </p:txBody>
      </p:sp>
      <p:pic>
        <p:nvPicPr>
          <p:cNvPr id="7"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0EE41663-0D0B-EA3D-C011-939B3A05ED3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25340"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84F2BDEC-EA78-9019-0A87-4880C6FF50A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8221918"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A66274E3-5AAC-21E3-216A-4034E603581E}"/>
              </a:ext>
            </a:extLst>
          </p:cNvPr>
          <p:cNvSpPr/>
          <p:nvPr/>
        </p:nvSpPr>
        <p:spPr>
          <a:xfrm>
            <a:off x="1199115" y="1692752"/>
            <a:ext cx="9793768" cy="1336182"/>
          </a:xfrm>
          <a:prstGeom prst="roundRect">
            <a:avLst/>
          </a:prstGeom>
          <a:noFill/>
          <a:ln w="19050">
            <a:solidFill>
              <a:srgbClr val="000000"/>
            </a:solidFill>
          </a:ln>
        </p:spPr>
        <p:txBody>
          <a:bodyPr wrap="square">
            <a:spAutoFit/>
          </a:bodyPr>
          <a:lstStyle/>
          <a:p>
            <a:pPr algn="just">
              <a:lnSpc>
                <a:spcPct val="150000"/>
              </a:lnSpc>
            </a:pPr>
            <a:r>
              <a:rPr lang="vi-VN" sz="2600" dirty="0">
                <a:latin typeface="UTM Avo" panose="02040603050506020204" pitchFamily="18"/>
                <a:ea typeface="+mn-ea"/>
                <a:cs typeface="+mn-ea"/>
                <a:sym typeface="+mn-lt"/>
              </a:rPr>
              <a:t>Bước 1 (thao tác 6): Bôi keo sữa và dán dải giấy thủ công vào dưới trụ thân rồi mới tiếp tục làm phần phía trên.</a:t>
            </a:r>
          </a:p>
        </p:txBody>
      </p:sp>
      <p:pic>
        <p:nvPicPr>
          <p:cNvPr id="10" name="Picture 9">
            <a:extLst>
              <a:ext uri="{FF2B5EF4-FFF2-40B4-BE49-F238E27FC236}">
                <a16:creationId xmlns:a16="http://schemas.microsoft.com/office/drawing/2014/main" id="{382A1040-A85E-16F4-E563-6C27A873F3C5}"/>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460" t="76296" r="2984" b="864"/>
          <a:stretch/>
        </p:blipFill>
        <p:spPr>
          <a:xfrm>
            <a:off x="2244970" y="3429000"/>
            <a:ext cx="7702057" cy="3245741"/>
          </a:xfrm>
          <a:prstGeom prst="rect">
            <a:avLst/>
          </a:prstGeom>
        </p:spPr>
      </p:pic>
    </p:spTree>
    <p:custDataLst>
      <p:tags r:id="rId1"/>
    </p:custDataLst>
    <p:extLst>
      <p:ext uri="{BB962C8B-B14F-4D97-AF65-F5344CB8AC3E}">
        <p14:creationId xmlns:p14="http://schemas.microsoft.com/office/powerpoint/2010/main" val="41436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D254BCB0-0AE1-A496-F86A-651680C686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BD507E-42E7-8721-8297-C5E23DB57BED}"/>
              </a:ext>
            </a:extLst>
          </p:cNvPr>
          <p:cNvSpPr/>
          <p:nvPr/>
        </p:nvSpPr>
        <p:spPr>
          <a:xfrm>
            <a:off x="162045" y="798258"/>
            <a:ext cx="12192000"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MỘT SỐ THAO TÁC KHÓ</a:t>
            </a:r>
            <a:endParaRPr lang="en-US" sz="2600" b="1" i="1" dirty="0">
              <a:solidFill>
                <a:schemeClr val="tx1"/>
              </a:solidFill>
              <a:latin typeface="UTM Avo" panose="02040603050506020204" pitchFamily="18"/>
              <a:ea typeface="+mn-ea"/>
              <a:cs typeface="+mn-ea"/>
              <a:sym typeface="+mn-lt"/>
            </a:endParaRPr>
          </a:p>
        </p:txBody>
      </p:sp>
      <p:pic>
        <p:nvPicPr>
          <p:cNvPr id="7"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924EF151-7F97-6952-57F1-8DA986DBE4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925340"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9795B015-C4DE-BE29-ADD7-BFCA9B0F2F5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8221918" y="569788"/>
            <a:ext cx="1122964" cy="112296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82FA7F64-12CB-BB23-E830-29C08986F091}"/>
              </a:ext>
            </a:extLst>
          </p:cNvPr>
          <p:cNvSpPr/>
          <p:nvPr/>
        </p:nvSpPr>
        <p:spPr>
          <a:xfrm>
            <a:off x="1074960" y="1893889"/>
            <a:ext cx="5021040" cy="3992228"/>
          </a:xfrm>
          <a:prstGeom prst="roundRect">
            <a:avLst/>
          </a:prstGeom>
          <a:noFill/>
          <a:ln w="19050">
            <a:solidFill>
              <a:srgbClr val="000000"/>
            </a:solidFill>
          </a:ln>
        </p:spPr>
        <p:txBody>
          <a:bodyPr wrap="square">
            <a:spAutoFit/>
          </a:bodyPr>
          <a:lstStyle/>
          <a:p>
            <a:pPr algn="just">
              <a:lnSpc>
                <a:spcPct val="150000"/>
              </a:lnSpc>
            </a:pPr>
            <a:r>
              <a:rPr lang="vi-VN" sz="2600" dirty="0">
                <a:latin typeface="UTM Avo" panose="02040603050506020204" pitchFamily="18"/>
                <a:ea typeface="+mn-ea"/>
                <a:cs typeface="+mn-ea"/>
                <a:sym typeface="+mn-lt"/>
              </a:rPr>
              <a:t>Bước 3 (thao tác 2): Bôi keo sữa vào 2 đầu ống hút và dán ống hút vào bên trong trụ thân đèn lồng. Cần để một lúc cho keo sữa khô mới dán đuôi đèn lồng. </a:t>
            </a:r>
          </a:p>
        </p:txBody>
      </p:sp>
      <p:pic>
        <p:nvPicPr>
          <p:cNvPr id="4" name="Picture 3">
            <a:extLst>
              <a:ext uri="{FF2B5EF4-FFF2-40B4-BE49-F238E27FC236}">
                <a16:creationId xmlns:a16="http://schemas.microsoft.com/office/drawing/2014/main" id="{136933AC-9E0B-5DCD-AC70-F9643C935075}"/>
              </a:ext>
            </a:extLst>
          </p:cNvPr>
          <p:cNvPicPr>
            <a:picLocks noChangeAspect="1"/>
          </p:cNvPicPr>
          <p:nvPr/>
        </p:nvPicPr>
        <p:blipFill rotWithShape="1">
          <a:blip r:embed="rId6">
            <a:extLst>
              <a:ext uri="{28A0092B-C50C-407E-A947-70E740481C1C}">
                <a14:useLocalDpi xmlns:a14="http://schemas.microsoft.com/office/drawing/2010/main" val="0"/>
              </a:ext>
            </a:extLst>
          </a:blip>
          <a:srcRect l="5796" t="54992" r="46858" b="1156"/>
          <a:stretch/>
        </p:blipFill>
        <p:spPr>
          <a:xfrm>
            <a:off x="6573261" y="1733930"/>
            <a:ext cx="4543779" cy="4312145"/>
          </a:xfrm>
          <a:prstGeom prst="rect">
            <a:avLst/>
          </a:prstGeom>
        </p:spPr>
      </p:pic>
    </p:spTree>
    <p:custDataLst>
      <p:tags r:id="rId1"/>
    </p:custDataLst>
    <p:extLst>
      <p:ext uri="{BB962C8B-B14F-4D97-AF65-F5344CB8AC3E}">
        <p14:creationId xmlns:p14="http://schemas.microsoft.com/office/powerpoint/2010/main" val="1619268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3204FB61-D0DE-B77E-1EF1-D195FA125881}"/>
            </a:ext>
          </a:extLst>
        </p:cNvPr>
        <p:cNvGrpSpPr/>
        <p:nvPr/>
      </p:nvGrpSpPr>
      <p:grpSpPr>
        <a:xfrm>
          <a:off x="0" y="0"/>
          <a:ext cx="0" cy="0"/>
          <a:chOff x="0" y="0"/>
          <a:chExt cx="0" cy="0"/>
        </a:xfrm>
      </p:grpSpPr>
      <p:sp>
        <p:nvSpPr>
          <p:cNvPr id="2" name="Snip Diagonal Corner Rectangle 1">
            <a:extLst>
              <a:ext uri="{FF2B5EF4-FFF2-40B4-BE49-F238E27FC236}">
                <a16:creationId xmlns:a16="http://schemas.microsoft.com/office/drawing/2014/main" id="{31E10C34-3867-D29B-2B1B-383C380FDF75}"/>
              </a:ext>
            </a:extLst>
          </p:cNvPr>
          <p:cNvSpPr/>
          <p:nvPr/>
        </p:nvSpPr>
        <p:spPr>
          <a:xfrm>
            <a:off x="1631810" y="925211"/>
            <a:ext cx="8740066" cy="850813"/>
          </a:xfrm>
          <a:prstGeom prst="snip2DiagRect">
            <a:avLst>
              <a:gd name="adj1" fmla="val 35117"/>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UTM Avo" panose="02040603050506020204" pitchFamily="18"/>
                <a:cs typeface="+mn-ea"/>
                <a:sym typeface="+mn-lt"/>
              </a:rPr>
              <a:t>TRÌNH TỰ CÁC BƯỚC CHÍNH LÀM ĐÈN LỒNG</a:t>
            </a:r>
            <a:endParaRPr lang="pt-BR" sz="2600" b="1" dirty="0">
              <a:solidFill>
                <a:schemeClr val="tx1"/>
              </a:solidFill>
              <a:latin typeface="UTM Avo" panose="02040603050506020204" pitchFamily="18"/>
              <a:cs typeface="+mn-ea"/>
              <a:sym typeface="+mn-lt"/>
            </a:endParaRPr>
          </a:p>
        </p:txBody>
      </p:sp>
      <p:sp>
        <p:nvSpPr>
          <p:cNvPr id="3" name="Rounded Rectangle 2">
            <a:extLst>
              <a:ext uri="{FF2B5EF4-FFF2-40B4-BE49-F238E27FC236}">
                <a16:creationId xmlns:a16="http://schemas.microsoft.com/office/drawing/2014/main" id="{BE445B62-02BB-D778-76B5-01ADE7778BAF}"/>
              </a:ext>
            </a:extLst>
          </p:cNvPr>
          <p:cNvSpPr/>
          <p:nvPr/>
        </p:nvSpPr>
        <p:spPr>
          <a:xfrm>
            <a:off x="478421" y="2090680"/>
            <a:ext cx="5523422" cy="686926"/>
          </a:xfrm>
          <a:prstGeom prst="roundRect">
            <a:avLst/>
          </a:prstGeom>
          <a:noFill/>
          <a:ln w="19050">
            <a:solidFill>
              <a:srgbClr val="000000"/>
            </a:solidFill>
          </a:ln>
        </p:spPr>
        <p:txBody>
          <a:bodyPr wrap="square">
            <a:spAutoFit/>
          </a:bodyPr>
          <a:lstStyle/>
          <a:p>
            <a:pPr algn="just">
              <a:lnSpc>
                <a:spcPct val="150000"/>
              </a:lnSpc>
            </a:pPr>
            <a:r>
              <a:rPr lang="vi-VN" sz="2667" dirty="0">
                <a:solidFill>
                  <a:schemeClr val="tx1"/>
                </a:solidFill>
                <a:latin typeface="UTM Avo" panose="02040603050506020204" pitchFamily="18"/>
                <a:ea typeface="+mn-ea"/>
                <a:cs typeface="+mn-ea"/>
                <a:sym typeface="+mn-lt"/>
              </a:rPr>
              <a:t>Bước 1. Làm </a:t>
            </a:r>
            <a:r>
              <a:rPr lang="en-US" sz="2667" dirty="0" err="1">
                <a:solidFill>
                  <a:schemeClr val="tx1"/>
                </a:solidFill>
                <a:latin typeface="UTM Avo" panose="02040603050506020204" pitchFamily="18"/>
                <a:ea typeface="+mn-ea"/>
                <a:cs typeface="+mn-ea"/>
                <a:sym typeface="+mn-lt"/>
              </a:rPr>
              <a:t>thân</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đèn</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lồng</a:t>
            </a:r>
            <a:r>
              <a:rPr lang="vi-VN" sz="2667" dirty="0">
                <a:solidFill>
                  <a:schemeClr val="tx1"/>
                </a:solidFill>
                <a:latin typeface="UTM Avo" panose="02040603050506020204" pitchFamily="18"/>
                <a:ea typeface="+mn-ea"/>
                <a:cs typeface="+mn-ea"/>
                <a:sym typeface="+mn-lt"/>
              </a:rPr>
              <a:t>.</a:t>
            </a:r>
          </a:p>
        </p:txBody>
      </p:sp>
      <p:sp>
        <p:nvSpPr>
          <p:cNvPr id="4" name="Rounded Rectangle 3">
            <a:extLst>
              <a:ext uri="{FF2B5EF4-FFF2-40B4-BE49-F238E27FC236}">
                <a16:creationId xmlns:a16="http://schemas.microsoft.com/office/drawing/2014/main" id="{57721971-6F59-B7AE-106D-8858A68B6409}"/>
              </a:ext>
            </a:extLst>
          </p:cNvPr>
          <p:cNvSpPr/>
          <p:nvPr/>
        </p:nvSpPr>
        <p:spPr>
          <a:xfrm>
            <a:off x="6190154" y="2080437"/>
            <a:ext cx="5523425" cy="686926"/>
          </a:xfrm>
          <a:prstGeom prst="roundRect">
            <a:avLst/>
          </a:prstGeom>
          <a:noFill/>
          <a:ln w="19050">
            <a:solidFill>
              <a:srgbClr val="000000"/>
            </a:solidFill>
          </a:ln>
        </p:spPr>
        <p:txBody>
          <a:bodyPr wrap="square">
            <a:spAutoFit/>
          </a:bodyPr>
          <a:lstStyle/>
          <a:p>
            <a:pPr algn="just">
              <a:lnSpc>
                <a:spcPct val="150000"/>
              </a:lnSpc>
            </a:pPr>
            <a:r>
              <a:rPr lang="vi-VN" sz="2667" dirty="0">
                <a:solidFill>
                  <a:schemeClr val="tx1"/>
                </a:solidFill>
                <a:latin typeface="UTM Avo" panose="02040603050506020204" pitchFamily="18"/>
                <a:ea typeface="+mn-ea"/>
                <a:cs typeface="+mn-ea"/>
                <a:sym typeface="+mn-lt"/>
              </a:rPr>
              <a:t>Bước 2. Làm </a:t>
            </a:r>
            <a:r>
              <a:rPr lang="en-US" sz="2667" dirty="0" err="1">
                <a:solidFill>
                  <a:schemeClr val="tx1"/>
                </a:solidFill>
                <a:latin typeface="UTM Avo" panose="02040603050506020204" pitchFamily="18"/>
                <a:ea typeface="+mn-ea"/>
                <a:cs typeface="+mn-ea"/>
                <a:sym typeface="+mn-lt"/>
              </a:rPr>
              <a:t>tay</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cầm</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đèn</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lồng</a:t>
            </a:r>
            <a:r>
              <a:rPr lang="vi-VN" sz="2667" dirty="0">
                <a:solidFill>
                  <a:schemeClr val="tx1"/>
                </a:solidFill>
                <a:latin typeface="UTM Avo" panose="02040603050506020204" pitchFamily="18"/>
                <a:ea typeface="+mn-ea"/>
                <a:cs typeface="+mn-ea"/>
                <a:sym typeface="+mn-lt"/>
              </a:rPr>
              <a:t>.</a:t>
            </a:r>
          </a:p>
        </p:txBody>
      </p:sp>
      <p:sp>
        <p:nvSpPr>
          <p:cNvPr id="5" name="Rounded Rectangle 4">
            <a:extLst>
              <a:ext uri="{FF2B5EF4-FFF2-40B4-BE49-F238E27FC236}">
                <a16:creationId xmlns:a16="http://schemas.microsoft.com/office/drawing/2014/main" id="{FE30BDD1-29C3-946F-EF26-EB5DC47B637C}"/>
              </a:ext>
            </a:extLst>
          </p:cNvPr>
          <p:cNvSpPr/>
          <p:nvPr/>
        </p:nvSpPr>
        <p:spPr>
          <a:xfrm>
            <a:off x="478421" y="3109943"/>
            <a:ext cx="5523423" cy="686926"/>
          </a:xfrm>
          <a:prstGeom prst="roundRect">
            <a:avLst/>
          </a:prstGeom>
          <a:noFill/>
          <a:ln w="19050">
            <a:solidFill>
              <a:srgbClr val="000000"/>
            </a:solidFill>
          </a:ln>
        </p:spPr>
        <p:txBody>
          <a:bodyPr wrap="square">
            <a:spAutoFit/>
          </a:bodyPr>
          <a:lstStyle/>
          <a:p>
            <a:pPr algn="just">
              <a:lnSpc>
                <a:spcPct val="150000"/>
              </a:lnSpc>
            </a:pPr>
            <a:r>
              <a:rPr lang="vi-VN" sz="2667" dirty="0">
                <a:solidFill>
                  <a:schemeClr val="tx1"/>
                </a:solidFill>
                <a:latin typeface="UTM Avo" panose="02040603050506020204" pitchFamily="18"/>
                <a:ea typeface="+mn-ea"/>
                <a:cs typeface="+mn-ea"/>
                <a:sym typeface="+mn-lt"/>
              </a:rPr>
              <a:t>Bước 3. </a:t>
            </a:r>
            <a:r>
              <a:rPr lang="en-US" sz="2667" dirty="0" err="1">
                <a:solidFill>
                  <a:schemeClr val="tx1"/>
                </a:solidFill>
                <a:latin typeface="UTM Avo" panose="02040603050506020204" pitchFamily="18"/>
                <a:ea typeface="+mn-ea"/>
                <a:cs typeface="+mn-ea"/>
                <a:sym typeface="+mn-lt"/>
              </a:rPr>
              <a:t>Làm</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đuôi</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đèn</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lồng</a:t>
            </a:r>
            <a:r>
              <a:rPr lang="vi-VN" sz="2667" dirty="0">
                <a:solidFill>
                  <a:schemeClr val="tx1"/>
                </a:solidFill>
                <a:latin typeface="UTM Avo" panose="02040603050506020204" pitchFamily="18"/>
                <a:ea typeface="+mn-ea"/>
                <a:cs typeface="+mn-ea"/>
                <a:sym typeface="+mn-lt"/>
              </a:rPr>
              <a:t>.</a:t>
            </a:r>
          </a:p>
        </p:txBody>
      </p:sp>
      <p:sp>
        <p:nvSpPr>
          <p:cNvPr id="6" name="Rounded Rectangle 5">
            <a:extLst>
              <a:ext uri="{FF2B5EF4-FFF2-40B4-BE49-F238E27FC236}">
                <a16:creationId xmlns:a16="http://schemas.microsoft.com/office/drawing/2014/main" id="{85AAA299-BD35-4C6D-923F-6E20BB9026B1}"/>
              </a:ext>
            </a:extLst>
          </p:cNvPr>
          <p:cNvSpPr/>
          <p:nvPr/>
        </p:nvSpPr>
        <p:spPr>
          <a:xfrm>
            <a:off x="6190156" y="3109943"/>
            <a:ext cx="5523424" cy="686926"/>
          </a:xfrm>
          <a:prstGeom prst="roundRect">
            <a:avLst/>
          </a:prstGeom>
          <a:noFill/>
          <a:ln w="19050">
            <a:solidFill>
              <a:srgbClr val="000000"/>
            </a:solidFill>
          </a:ln>
        </p:spPr>
        <p:txBody>
          <a:bodyPr wrap="square">
            <a:spAutoFit/>
          </a:bodyPr>
          <a:lstStyle/>
          <a:p>
            <a:pPr algn="just">
              <a:lnSpc>
                <a:spcPct val="150000"/>
              </a:lnSpc>
            </a:pPr>
            <a:r>
              <a:rPr lang="vi-VN" sz="2667" dirty="0">
                <a:solidFill>
                  <a:schemeClr val="tx1"/>
                </a:solidFill>
                <a:latin typeface="UTM Avo" panose="02040603050506020204" pitchFamily="18"/>
                <a:ea typeface="+mn-ea"/>
                <a:cs typeface="+mn-ea"/>
                <a:sym typeface="+mn-lt"/>
              </a:rPr>
              <a:t>Bước 4. </a:t>
            </a:r>
            <a:r>
              <a:rPr lang="en-US" sz="2667" dirty="0">
                <a:solidFill>
                  <a:schemeClr val="tx1"/>
                </a:solidFill>
                <a:latin typeface="UTM Avo" panose="02040603050506020204" pitchFamily="18"/>
                <a:ea typeface="+mn-ea"/>
                <a:cs typeface="+mn-ea"/>
                <a:sym typeface="+mn-lt"/>
              </a:rPr>
              <a:t>Trang </a:t>
            </a:r>
            <a:r>
              <a:rPr lang="en-US" sz="2667" dirty="0" err="1">
                <a:solidFill>
                  <a:schemeClr val="tx1"/>
                </a:solidFill>
                <a:latin typeface="UTM Avo" panose="02040603050506020204" pitchFamily="18"/>
                <a:ea typeface="+mn-ea"/>
                <a:cs typeface="+mn-ea"/>
                <a:sym typeface="+mn-lt"/>
              </a:rPr>
              <a:t>trí</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đèn</a:t>
            </a:r>
            <a:r>
              <a:rPr lang="en-US" sz="2667" dirty="0">
                <a:solidFill>
                  <a:schemeClr val="tx1"/>
                </a:solidFill>
                <a:latin typeface="UTM Avo" panose="02040603050506020204" pitchFamily="18"/>
                <a:ea typeface="+mn-ea"/>
                <a:cs typeface="+mn-ea"/>
                <a:sym typeface="+mn-lt"/>
              </a:rPr>
              <a:t> </a:t>
            </a:r>
            <a:r>
              <a:rPr lang="en-US" sz="2667" dirty="0" err="1">
                <a:solidFill>
                  <a:schemeClr val="tx1"/>
                </a:solidFill>
                <a:latin typeface="UTM Avo" panose="02040603050506020204" pitchFamily="18"/>
                <a:ea typeface="+mn-ea"/>
                <a:cs typeface="+mn-ea"/>
                <a:sym typeface="+mn-lt"/>
              </a:rPr>
              <a:t>lồng</a:t>
            </a:r>
            <a:r>
              <a:rPr lang="vi-VN" sz="2667" dirty="0">
                <a:solidFill>
                  <a:schemeClr val="tx1"/>
                </a:solidFill>
                <a:latin typeface="UTM Avo" panose="02040603050506020204" pitchFamily="18"/>
                <a:ea typeface="+mn-ea"/>
                <a:cs typeface="+mn-ea"/>
                <a:sym typeface="+mn-lt"/>
              </a:rPr>
              <a:t>.</a:t>
            </a:r>
          </a:p>
        </p:txBody>
      </p:sp>
      <p:pic>
        <p:nvPicPr>
          <p:cNvPr id="7" name="Picture 6">
            <a:extLst>
              <a:ext uri="{FF2B5EF4-FFF2-40B4-BE49-F238E27FC236}">
                <a16:creationId xmlns:a16="http://schemas.microsoft.com/office/drawing/2014/main" id="{127B017C-D120-3B67-F783-AB54EF1E3B23}"/>
              </a:ext>
            </a:extLst>
          </p:cNvPr>
          <p:cNvPicPr>
            <a:picLocks noChangeAspect="1"/>
          </p:cNvPicPr>
          <p:nvPr/>
        </p:nvPicPr>
        <p:blipFill rotWithShape="1">
          <a:blip r:embed="rId5">
            <a:extLst>
              <a:ext uri="{28A0092B-C50C-407E-A947-70E740481C1C}">
                <a14:useLocalDpi xmlns:a14="http://schemas.microsoft.com/office/drawing/2010/main" val="0"/>
              </a:ext>
            </a:extLst>
          </a:blip>
          <a:srcRect t="40594"/>
          <a:stretch/>
        </p:blipFill>
        <p:spPr>
          <a:xfrm>
            <a:off x="6258330" y="4358019"/>
            <a:ext cx="4730123" cy="2809983"/>
          </a:xfrm>
          <a:prstGeom prst="rect">
            <a:avLst/>
          </a:prstGeom>
        </p:spPr>
      </p:pic>
      <p:grpSp>
        <p:nvGrpSpPr>
          <p:cNvPr id="8" name="Group 7">
            <a:extLst>
              <a:ext uri="{FF2B5EF4-FFF2-40B4-BE49-F238E27FC236}">
                <a16:creationId xmlns:a16="http://schemas.microsoft.com/office/drawing/2014/main" id="{AEB94396-156A-C895-D240-A05CCDA29286}"/>
              </a:ext>
            </a:extLst>
          </p:cNvPr>
          <p:cNvGrpSpPr>
            <a:grpSpLocks noChangeAspect="1"/>
          </p:cNvGrpSpPr>
          <p:nvPr/>
        </p:nvGrpSpPr>
        <p:grpSpPr>
          <a:xfrm>
            <a:off x="1203547" y="2971589"/>
            <a:ext cx="4370033" cy="4370033"/>
            <a:chOff x="788277" y="2826257"/>
            <a:chExt cx="2306582" cy="2306582"/>
          </a:xfrm>
        </p:grpSpPr>
        <p:pic>
          <p:nvPicPr>
            <p:cNvPr id="9" name="Picture 8">
              <a:extLst>
                <a:ext uri="{FF2B5EF4-FFF2-40B4-BE49-F238E27FC236}">
                  <a16:creationId xmlns:a16="http://schemas.microsoft.com/office/drawing/2014/main" id="{925DCA6C-368B-1481-9DD7-8564E9BCD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77" y="2826257"/>
              <a:ext cx="2306582" cy="2306582"/>
            </a:xfrm>
            <a:prstGeom prst="rect">
              <a:avLst/>
            </a:prstGeom>
          </p:spPr>
        </p:pic>
        <p:pic>
          <p:nvPicPr>
            <p:cNvPr id="10" name="Picture 9">
              <a:extLst>
                <a:ext uri="{FF2B5EF4-FFF2-40B4-BE49-F238E27FC236}">
                  <a16:creationId xmlns:a16="http://schemas.microsoft.com/office/drawing/2014/main" id="{B553D4A8-C8D5-8B4F-E587-EFF28BC30901}"/>
                </a:ext>
              </a:extLst>
            </p:cNvPr>
            <p:cNvPicPr>
              <a:picLocks noChangeAspect="1"/>
            </p:cNvPicPr>
            <p:nvPr/>
          </p:nvPicPr>
          <p:blipFill>
            <a:blip r:embed="rId7"/>
            <a:stretch>
              <a:fillRect/>
            </a:stretch>
          </p:blipFill>
          <p:spPr>
            <a:xfrm>
              <a:off x="788277" y="4738688"/>
              <a:ext cx="258707" cy="217187"/>
            </a:xfrm>
            <a:prstGeom prst="rect">
              <a:avLst/>
            </a:prstGeom>
          </p:spPr>
        </p:pic>
      </p:grpSp>
    </p:spTree>
    <p:custDataLst>
      <p:tags r:id="rId1"/>
    </p:custDataLst>
    <p:extLst>
      <p:ext uri="{BB962C8B-B14F-4D97-AF65-F5344CB8AC3E}">
        <p14:creationId xmlns:p14="http://schemas.microsoft.com/office/powerpoint/2010/main" val="339299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C35DA045-B7C2-7D8D-6A5D-C702413EE5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EB3B58-E290-56F8-1F05-5F56176EABEB}"/>
              </a:ext>
            </a:extLst>
          </p:cNvPr>
          <p:cNvSpPr/>
          <p:nvPr/>
        </p:nvSpPr>
        <p:spPr>
          <a:xfrm>
            <a:off x="0" y="667177"/>
            <a:ext cx="12192000" cy="614592"/>
          </a:xfrm>
          <a:prstGeom prst="rect">
            <a:avLst/>
          </a:prstGeom>
        </p:spPr>
        <p:txBody>
          <a:bodyPr wrap="square">
            <a:spAutoFit/>
          </a:bodyPr>
          <a:lstStyle/>
          <a:p>
            <a:pPr algn="ctr">
              <a:lnSpc>
                <a:spcPct val="150000"/>
              </a:lnSpc>
            </a:pPr>
            <a:r>
              <a:rPr lang="en-US" sz="2600" b="1">
                <a:solidFill>
                  <a:schemeClr val="tx1"/>
                </a:solidFill>
                <a:latin typeface="UTM Avo" panose="02040603050506020204" pitchFamily="18"/>
                <a:ea typeface="+mn-ea"/>
                <a:cs typeface="+mn-ea"/>
                <a:sym typeface="+mn-lt"/>
              </a:rPr>
              <a:t>THỰC HÀNH THEO NHÓM</a:t>
            </a:r>
            <a:endParaRPr lang="en-US" sz="2600" b="1" i="1">
              <a:solidFill>
                <a:schemeClr val="tx1"/>
              </a:solidFill>
              <a:latin typeface="UTM Avo" panose="02040603050506020204" pitchFamily="18"/>
              <a:ea typeface="+mn-ea"/>
              <a:cs typeface="+mn-ea"/>
              <a:sym typeface="+mn-lt"/>
            </a:endParaRPr>
          </a:p>
        </p:txBody>
      </p:sp>
      <p:sp>
        <p:nvSpPr>
          <p:cNvPr id="3" name="Rectangle 2">
            <a:extLst>
              <a:ext uri="{FF2B5EF4-FFF2-40B4-BE49-F238E27FC236}">
                <a16:creationId xmlns:a16="http://schemas.microsoft.com/office/drawing/2014/main" id="{31CCA84B-4858-66EB-8E22-BE596D1737D5}"/>
              </a:ext>
            </a:extLst>
          </p:cNvPr>
          <p:cNvSpPr/>
          <p:nvPr/>
        </p:nvSpPr>
        <p:spPr>
          <a:xfrm>
            <a:off x="571793" y="1415062"/>
            <a:ext cx="7157579" cy="4808689"/>
          </a:xfrm>
          <a:prstGeom prst="rect">
            <a:avLst/>
          </a:prstGeom>
        </p:spPr>
        <p:txBody>
          <a:bodyPr wrap="square">
            <a:spAutoFit/>
          </a:bodyPr>
          <a:lstStyle/>
          <a:p>
            <a:pPr marL="457189" indent="-457189" algn="just">
              <a:lnSpc>
                <a:spcPct val="150000"/>
              </a:lnSpc>
              <a:buFont typeface="Arial" panose="020B0604020202020204" pitchFamily="34" charset="0"/>
              <a:buChar char="•"/>
            </a:pPr>
            <a:r>
              <a:rPr lang="en-US" sz="2600" dirty="0" err="1">
                <a:solidFill>
                  <a:schemeClr val="tx1"/>
                </a:solidFill>
                <a:latin typeface="UTM Avo" panose="02040603050506020204" pitchFamily="18"/>
                <a:ea typeface="+mn-ea"/>
                <a:cs typeface="+mn-ea"/>
                <a:sym typeface="+mn-lt"/>
              </a:rPr>
              <a:t>Chuẩn</a:t>
            </a:r>
            <a:r>
              <a:rPr lang="en-US" sz="2600" dirty="0">
                <a:solidFill>
                  <a:schemeClr val="tx1"/>
                </a:solidFill>
                <a:latin typeface="UTM Avo" panose="02040603050506020204" pitchFamily="18"/>
                <a:ea typeface="+mn-ea"/>
                <a:cs typeface="+mn-ea"/>
                <a:sym typeface="+mn-lt"/>
              </a:rPr>
              <a:t> </a:t>
            </a:r>
            <a:r>
              <a:rPr lang="vi-VN" sz="2600" dirty="0">
                <a:solidFill>
                  <a:schemeClr val="tx1"/>
                </a:solidFill>
                <a:latin typeface="UTM Avo" panose="02040603050506020204" pitchFamily="18"/>
                <a:ea typeface="+mn-ea"/>
                <a:cs typeface="+mn-ea"/>
                <a:sym typeface="+mn-lt"/>
              </a:rPr>
              <a:t>bị đầy đủ số lượng các dụng cụ, vật liệu cho các thành viên sử dụng.</a:t>
            </a:r>
          </a:p>
          <a:p>
            <a:pPr marL="457189" indent="-457189" algn="just">
              <a:lnSpc>
                <a:spcPct val="150000"/>
              </a:lnSpc>
              <a:buFont typeface="Arial" panose="020B0604020202020204" pitchFamily="34" charset="0"/>
              <a:buChar char="•"/>
            </a:pPr>
            <a:r>
              <a:rPr lang="en-US" sz="2600" dirty="0">
                <a:solidFill>
                  <a:schemeClr val="tx1"/>
                </a:solidFill>
                <a:latin typeface="UTM Avo" panose="02040603050506020204" pitchFamily="18"/>
                <a:ea typeface="+mn-ea"/>
                <a:cs typeface="+mn-ea"/>
                <a:sym typeface="+mn-lt"/>
              </a:rPr>
              <a:t>C</a:t>
            </a:r>
            <a:r>
              <a:rPr lang="vi-VN" sz="2600" dirty="0">
                <a:solidFill>
                  <a:schemeClr val="tx1"/>
                </a:solidFill>
                <a:latin typeface="UTM Avo" panose="02040603050506020204" pitchFamily="18"/>
                <a:ea typeface="+mn-ea"/>
                <a:cs typeface="+mn-ea"/>
                <a:sym typeface="+mn-lt"/>
              </a:rPr>
              <a:t>ác thành viên trong nhóm thảo luận, hỗ trợ nhau cùng thực hiện các bước đảm bảo yêu cầu kĩ thuật, thẩm mĩ.</a:t>
            </a:r>
          </a:p>
          <a:p>
            <a:pPr marL="457189" indent="-457189" algn="just">
              <a:lnSpc>
                <a:spcPct val="150000"/>
              </a:lnSpc>
              <a:buFont typeface="Arial" panose="020B0604020202020204" pitchFamily="34" charset="0"/>
              <a:buChar char="•"/>
            </a:pPr>
            <a:r>
              <a:rPr lang="en-US" sz="2600" dirty="0" err="1">
                <a:solidFill>
                  <a:schemeClr val="tx1"/>
                </a:solidFill>
                <a:latin typeface="UTM Avo" panose="02040603050506020204" pitchFamily="18"/>
                <a:ea typeface="+mn-ea"/>
                <a:cs typeface="+mn-ea"/>
                <a:sym typeface="+mn-lt"/>
              </a:rPr>
              <a:t>Cầm</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đèn</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lồng</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sau</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khi</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hoàn</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thành</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điều</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chỉnh</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để</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đèn</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lồng</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chắc</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chắn</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và</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trang</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trí</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cho</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đèn</a:t>
            </a:r>
            <a:r>
              <a:rPr lang="en-US" sz="2600" dirty="0">
                <a:solidFill>
                  <a:schemeClr val="tx1"/>
                </a:solidFill>
                <a:latin typeface="UTM Avo" panose="02040603050506020204" pitchFamily="18"/>
                <a:ea typeface="+mn-ea"/>
                <a:cs typeface="+mn-ea"/>
                <a:sym typeface="+mn-lt"/>
              </a:rPr>
              <a:t> </a:t>
            </a:r>
            <a:r>
              <a:rPr lang="en-US" sz="2600" dirty="0" err="1">
                <a:solidFill>
                  <a:schemeClr val="tx1"/>
                </a:solidFill>
                <a:latin typeface="UTM Avo" panose="02040603050506020204" pitchFamily="18"/>
                <a:ea typeface="+mn-ea"/>
                <a:cs typeface="+mn-ea"/>
                <a:sym typeface="+mn-lt"/>
              </a:rPr>
              <a:t>lồng</a:t>
            </a:r>
            <a:r>
              <a:rPr lang="en-US" sz="2600" dirty="0">
                <a:solidFill>
                  <a:schemeClr val="tx1"/>
                </a:solidFill>
                <a:latin typeface="UTM Avo" panose="02040603050506020204" pitchFamily="18"/>
                <a:ea typeface="+mn-ea"/>
                <a:cs typeface="+mn-ea"/>
                <a:sym typeface="+mn-lt"/>
              </a:rPr>
              <a:t>.</a:t>
            </a:r>
            <a:endParaRPr lang="vi-VN" sz="2600" dirty="0">
              <a:solidFill>
                <a:schemeClr val="tx1"/>
              </a:solidFill>
              <a:latin typeface="UTM Avo" panose="02040603050506020204" pitchFamily="18"/>
              <a:ea typeface="+mn-ea"/>
              <a:cs typeface="+mn-ea"/>
              <a:sym typeface="+mn-lt"/>
            </a:endParaRPr>
          </a:p>
        </p:txBody>
      </p:sp>
      <p:pic>
        <p:nvPicPr>
          <p:cNvPr id="4" name="Picture 2" descr="https://blog.onelife.vn/wp-content/uploads/2023/09/cb1ef91e-cover.png">
            <a:extLst>
              <a:ext uri="{FF2B5EF4-FFF2-40B4-BE49-F238E27FC236}">
                <a16:creationId xmlns:a16="http://schemas.microsoft.com/office/drawing/2014/main" id="{3F37D79E-A600-7B52-826C-838ED1343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417" y="1630493"/>
            <a:ext cx="3452243" cy="2302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https://i.ytimg.com/vi/X9l2yr4w01g/maxresdefault.jpg">
            <a:extLst>
              <a:ext uri="{FF2B5EF4-FFF2-40B4-BE49-F238E27FC236}">
                <a16:creationId xmlns:a16="http://schemas.microsoft.com/office/drawing/2014/main" id="{B227924E-A647-4913-60CD-8D7CE3749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1418" y="4281864"/>
            <a:ext cx="3452243" cy="194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62250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6A8FA5D2-9370-EC3A-5713-13FE018E7FA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4DF5FE-E35B-D719-EE8E-A6A57696B18D}"/>
              </a:ext>
            </a:extLst>
          </p:cNvPr>
          <p:cNvGrpSpPr/>
          <p:nvPr/>
        </p:nvGrpSpPr>
        <p:grpSpPr>
          <a:xfrm>
            <a:off x="0" y="927011"/>
            <a:ext cx="12192000" cy="614591"/>
            <a:chOff x="0" y="280123"/>
            <a:chExt cx="9144000" cy="460944"/>
          </a:xfrm>
        </p:grpSpPr>
        <p:sp>
          <p:nvSpPr>
            <p:cNvPr id="3" name="Rectangle 2">
              <a:extLst>
                <a:ext uri="{FF2B5EF4-FFF2-40B4-BE49-F238E27FC236}">
                  <a16:creationId xmlns:a16="http://schemas.microsoft.com/office/drawing/2014/main" id="{077E7ED0-A26D-F184-B028-CD8FD3F21A1E}"/>
                </a:ext>
              </a:extLst>
            </p:cNvPr>
            <p:cNvSpPr/>
            <p:nvPr/>
          </p:nvSpPr>
          <p:spPr>
            <a:xfrm>
              <a:off x="0" y="280123"/>
              <a:ext cx="9144000" cy="460944"/>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TÍNH CHI PHÍ ĐÈN LỒNG ĐỒ CHƠI TỰ LÀM</a:t>
              </a:r>
              <a:endParaRPr lang="en-US" sz="2600" b="1" i="1" dirty="0">
                <a:solidFill>
                  <a:schemeClr val="tx1"/>
                </a:solidFill>
                <a:latin typeface="UTM Avo" panose="02040603050506020204" pitchFamily="18"/>
                <a:ea typeface="+mn-ea"/>
                <a:cs typeface="+mn-ea"/>
                <a:sym typeface="+mn-lt"/>
              </a:endParaRPr>
            </a:p>
          </p:txBody>
        </p:sp>
        <p:pic>
          <p:nvPicPr>
            <p:cNvPr id="4" name="Picture 9">
              <a:extLst>
                <a:ext uri="{FF2B5EF4-FFF2-40B4-BE49-F238E27FC236}">
                  <a16:creationId xmlns:a16="http://schemas.microsoft.com/office/drawing/2014/main" id="{3B805B6F-291C-6E20-F3CB-D3603D744E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294752">
              <a:off x="1369433" y="320325"/>
              <a:ext cx="441124" cy="401974"/>
            </a:xfrm>
            <a:prstGeom prst="rect">
              <a:avLst/>
            </a:prstGeom>
          </p:spPr>
        </p:pic>
      </p:grpSp>
      <p:grpSp>
        <p:nvGrpSpPr>
          <p:cNvPr id="5" name="Group 4">
            <a:extLst>
              <a:ext uri="{FF2B5EF4-FFF2-40B4-BE49-F238E27FC236}">
                <a16:creationId xmlns:a16="http://schemas.microsoft.com/office/drawing/2014/main" id="{1B47B5B8-3D3B-DB9A-7F18-8074AEA7192A}"/>
              </a:ext>
            </a:extLst>
          </p:cNvPr>
          <p:cNvGrpSpPr/>
          <p:nvPr/>
        </p:nvGrpSpPr>
        <p:grpSpPr>
          <a:xfrm>
            <a:off x="961581" y="1633118"/>
            <a:ext cx="10258825" cy="1643735"/>
            <a:chOff x="721186" y="917547"/>
            <a:chExt cx="7694119" cy="1232801"/>
          </a:xfrm>
          <a:noFill/>
        </p:grpSpPr>
        <p:sp>
          <p:nvSpPr>
            <p:cNvPr id="6" name="Rounded Rectangle 5">
              <a:extLst>
                <a:ext uri="{FF2B5EF4-FFF2-40B4-BE49-F238E27FC236}">
                  <a16:creationId xmlns:a16="http://schemas.microsoft.com/office/drawing/2014/main" id="{B0BA813C-D12E-BCFD-FDBA-B630DCD8A129}"/>
                </a:ext>
              </a:extLst>
            </p:cNvPr>
            <p:cNvSpPr/>
            <p:nvPr/>
          </p:nvSpPr>
          <p:spPr>
            <a:xfrm>
              <a:off x="721186" y="1124268"/>
              <a:ext cx="7694119" cy="1026080"/>
            </a:xfrm>
            <a:prstGeom prst="roundRect">
              <a:avLst/>
            </a:prstGeom>
            <a:solidFill>
              <a:schemeClr val="accent6">
                <a:lumMod val="40000"/>
                <a:lumOff val="60000"/>
              </a:schemeClr>
            </a:solid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1: Liệt kê và viết tên các vật liệu cần mua vào cột 1. Viết số lượng từng số liệu cần dùng vào cột 2.</a:t>
              </a:r>
            </a:p>
          </p:txBody>
        </p:sp>
        <p:pic>
          <p:nvPicPr>
            <p:cNvPr id="7" name="Picture 6">
              <a:extLst>
                <a:ext uri="{FF2B5EF4-FFF2-40B4-BE49-F238E27FC236}">
                  <a16:creationId xmlns:a16="http://schemas.microsoft.com/office/drawing/2014/main" id="{A4536205-7A61-7D41-2D99-B23662340C1A}"/>
                </a:ext>
              </a:extLst>
            </p:cNvPr>
            <p:cNvPicPr>
              <a:picLocks noChangeAspect="1"/>
            </p:cNvPicPr>
            <p:nvPr/>
          </p:nvPicPr>
          <p:blipFill>
            <a:blip r:embed="rId6"/>
            <a:stretch>
              <a:fillRect/>
            </a:stretch>
          </p:blipFill>
          <p:spPr>
            <a:xfrm>
              <a:off x="8019187" y="917547"/>
              <a:ext cx="319475" cy="319475"/>
            </a:xfrm>
            <a:prstGeom prst="rect">
              <a:avLst/>
            </a:prstGeom>
            <a:grpFill/>
          </p:spPr>
        </p:pic>
      </p:grpSp>
      <p:grpSp>
        <p:nvGrpSpPr>
          <p:cNvPr id="8" name="Group 7">
            <a:extLst>
              <a:ext uri="{FF2B5EF4-FFF2-40B4-BE49-F238E27FC236}">
                <a16:creationId xmlns:a16="http://schemas.microsoft.com/office/drawing/2014/main" id="{97A304D1-C975-8975-9981-31B4754337B9}"/>
              </a:ext>
            </a:extLst>
          </p:cNvPr>
          <p:cNvGrpSpPr/>
          <p:nvPr/>
        </p:nvGrpSpPr>
        <p:grpSpPr>
          <a:xfrm>
            <a:off x="961580" y="3405944"/>
            <a:ext cx="10258825" cy="973549"/>
            <a:chOff x="721186" y="2339413"/>
            <a:chExt cx="7694119" cy="730162"/>
          </a:xfrm>
          <a:noFill/>
        </p:grpSpPr>
        <p:sp>
          <p:nvSpPr>
            <p:cNvPr id="9" name="Rounded Rectangle 8">
              <a:extLst>
                <a:ext uri="{FF2B5EF4-FFF2-40B4-BE49-F238E27FC236}">
                  <a16:creationId xmlns:a16="http://schemas.microsoft.com/office/drawing/2014/main" id="{3512A072-CD2F-1B53-5FEA-AA401F291606}"/>
                </a:ext>
              </a:extLst>
            </p:cNvPr>
            <p:cNvSpPr/>
            <p:nvPr/>
          </p:nvSpPr>
          <p:spPr>
            <a:xfrm>
              <a:off x="721186" y="2554380"/>
              <a:ext cx="7694119" cy="515195"/>
            </a:xfrm>
            <a:prstGeom prst="roundRect">
              <a:avLst/>
            </a:prstGeom>
            <a:solidFill>
              <a:schemeClr val="accent6">
                <a:lumMod val="40000"/>
                <a:lumOff val="60000"/>
              </a:schemeClr>
            </a:solid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2: Tìm giá tiền mua từng vật liệu. </a:t>
              </a:r>
            </a:p>
          </p:txBody>
        </p:sp>
        <p:pic>
          <p:nvPicPr>
            <p:cNvPr id="10" name="Picture 9">
              <a:extLst>
                <a:ext uri="{FF2B5EF4-FFF2-40B4-BE49-F238E27FC236}">
                  <a16:creationId xmlns:a16="http://schemas.microsoft.com/office/drawing/2014/main" id="{5CE5E449-D5F8-C6C2-9E4A-2EC84F451F6A}"/>
                </a:ext>
              </a:extLst>
            </p:cNvPr>
            <p:cNvPicPr>
              <a:picLocks noChangeAspect="1"/>
            </p:cNvPicPr>
            <p:nvPr/>
          </p:nvPicPr>
          <p:blipFill>
            <a:blip r:embed="rId6"/>
            <a:stretch>
              <a:fillRect/>
            </a:stretch>
          </p:blipFill>
          <p:spPr>
            <a:xfrm>
              <a:off x="8019187" y="2339413"/>
              <a:ext cx="319475" cy="319475"/>
            </a:xfrm>
            <a:prstGeom prst="rect">
              <a:avLst/>
            </a:prstGeom>
            <a:grpFill/>
          </p:spPr>
        </p:pic>
      </p:grpSp>
      <p:grpSp>
        <p:nvGrpSpPr>
          <p:cNvPr id="11" name="Group 10">
            <a:extLst>
              <a:ext uri="{FF2B5EF4-FFF2-40B4-BE49-F238E27FC236}">
                <a16:creationId xmlns:a16="http://schemas.microsoft.com/office/drawing/2014/main" id="{2DE59163-06DA-A76E-BC24-E71292649B11}"/>
              </a:ext>
            </a:extLst>
          </p:cNvPr>
          <p:cNvGrpSpPr/>
          <p:nvPr/>
        </p:nvGrpSpPr>
        <p:grpSpPr>
          <a:xfrm>
            <a:off x="961581" y="4537163"/>
            <a:ext cx="10258824" cy="1657698"/>
            <a:chOff x="721186" y="3263970"/>
            <a:chExt cx="7694118" cy="1243273"/>
          </a:xfrm>
          <a:noFill/>
        </p:grpSpPr>
        <p:sp>
          <p:nvSpPr>
            <p:cNvPr id="12" name="Rounded Rectangle 11">
              <a:extLst>
                <a:ext uri="{FF2B5EF4-FFF2-40B4-BE49-F238E27FC236}">
                  <a16:creationId xmlns:a16="http://schemas.microsoft.com/office/drawing/2014/main" id="{3DDF635D-D299-4C53-F657-F90354AD01BE}"/>
                </a:ext>
              </a:extLst>
            </p:cNvPr>
            <p:cNvSpPr/>
            <p:nvPr/>
          </p:nvSpPr>
          <p:spPr>
            <a:xfrm>
              <a:off x="721186" y="3473715"/>
              <a:ext cx="7694118" cy="1033528"/>
            </a:xfrm>
            <a:prstGeom prst="roundRect">
              <a:avLst/>
            </a:prstGeom>
            <a:solidFill>
              <a:schemeClr val="accent6">
                <a:lumMod val="40000"/>
                <a:lumOff val="60000"/>
              </a:schemeClr>
            </a:solid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3: Tính tổng tiền mua từng vật liệu, ghi kết quả vào cột 4. Tổng tiền = số lượng (cột 2) × giá tiền (cột 3).</a:t>
              </a:r>
            </a:p>
          </p:txBody>
        </p:sp>
        <p:pic>
          <p:nvPicPr>
            <p:cNvPr id="13" name="Picture 12">
              <a:extLst>
                <a:ext uri="{FF2B5EF4-FFF2-40B4-BE49-F238E27FC236}">
                  <a16:creationId xmlns:a16="http://schemas.microsoft.com/office/drawing/2014/main" id="{AA58D190-059A-AD9F-7214-78128A62CD30}"/>
                </a:ext>
              </a:extLst>
            </p:cNvPr>
            <p:cNvPicPr>
              <a:picLocks noChangeAspect="1"/>
            </p:cNvPicPr>
            <p:nvPr/>
          </p:nvPicPr>
          <p:blipFill>
            <a:blip r:embed="rId6"/>
            <a:stretch>
              <a:fillRect/>
            </a:stretch>
          </p:blipFill>
          <p:spPr>
            <a:xfrm>
              <a:off x="8019187" y="3263970"/>
              <a:ext cx="319475" cy="319475"/>
            </a:xfrm>
            <a:prstGeom prst="rect">
              <a:avLst/>
            </a:prstGeom>
            <a:grpFill/>
          </p:spPr>
        </p:pic>
      </p:grpSp>
    </p:spTree>
    <p:custDataLst>
      <p:tags r:id="rId1"/>
    </p:custDataLst>
    <p:extLst>
      <p:ext uri="{BB962C8B-B14F-4D97-AF65-F5344CB8AC3E}">
        <p14:creationId xmlns:p14="http://schemas.microsoft.com/office/powerpoint/2010/main" val="40738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0E6AF3AD-ACB6-B658-17FA-3FD7154FE1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F5919D-A30D-99AB-3883-B38E5639AE5B}"/>
              </a:ext>
            </a:extLst>
          </p:cNvPr>
          <p:cNvSpPr/>
          <p:nvPr/>
        </p:nvSpPr>
        <p:spPr>
          <a:xfrm>
            <a:off x="483809" y="696662"/>
            <a:ext cx="12192000" cy="614592"/>
          </a:xfrm>
          <a:prstGeom prst="rect">
            <a:avLst/>
          </a:prstGeom>
        </p:spPr>
        <p:txBody>
          <a:bodyPr wrap="square">
            <a:spAutoFit/>
          </a:bodyPr>
          <a:lstStyle/>
          <a:p>
            <a:pPr algn="ctr">
              <a:lnSpc>
                <a:spcPct val="150000"/>
              </a:lnSpc>
            </a:pPr>
            <a:r>
              <a:rPr lang="en-US" sz="2600" b="1">
                <a:solidFill>
                  <a:schemeClr val="tx1"/>
                </a:solidFill>
                <a:latin typeface="UTM Avo" panose="02040603050506020204" pitchFamily="18"/>
                <a:ea typeface="+mn-ea"/>
                <a:cs typeface="+mn-ea"/>
                <a:sym typeface="+mn-lt"/>
              </a:rPr>
              <a:t>TÍNH CHI PHÍ ĐÈN LỒNG ĐỒ CHƠI TỰ LÀM</a:t>
            </a:r>
            <a:endParaRPr lang="en-US" sz="2600" b="1" i="1">
              <a:solidFill>
                <a:schemeClr val="tx1"/>
              </a:solidFill>
              <a:latin typeface="UTM Avo" panose="02040603050506020204" pitchFamily="18"/>
              <a:ea typeface="+mn-ea"/>
              <a:cs typeface="+mn-ea"/>
              <a:sym typeface="+mn-lt"/>
            </a:endParaRPr>
          </a:p>
        </p:txBody>
      </p:sp>
      <p:graphicFrame>
        <p:nvGraphicFramePr>
          <p:cNvPr id="3" name="Table 2">
            <a:extLst>
              <a:ext uri="{FF2B5EF4-FFF2-40B4-BE49-F238E27FC236}">
                <a16:creationId xmlns:a16="http://schemas.microsoft.com/office/drawing/2014/main" id="{06BB8193-D7B2-2101-3D1A-D14E79D6FDD7}"/>
              </a:ext>
            </a:extLst>
          </p:cNvPr>
          <p:cNvGraphicFramePr>
            <a:graphicFrameLocks noGrp="1"/>
          </p:cNvGraphicFramePr>
          <p:nvPr>
            <p:extLst>
              <p:ext uri="{D42A27DB-BD31-4B8C-83A1-F6EECF244321}">
                <p14:modId xmlns:p14="http://schemas.microsoft.com/office/powerpoint/2010/main" val="919017386"/>
              </p:ext>
            </p:extLst>
          </p:nvPr>
        </p:nvGraphicFramePr>
        <p:xfrm>
          <a:off x="157024" y="3102012"/>
          <a:ext cx="11877952" cy="3414894"/>
        </p:xfrm>
        <a:graphic>
          <a:graphicData uri="http://schemas.openxmlformats.org/drawingml/2006/table">
            <a:tbl>
              <a:tblPr firstRow="1" firstCol="1" bandRow="1"/>
              <a:tblGrid>
                <a:gridCol w="2513851">
                  <a:extLst>
                    <a:ext uri="{9D8B030D-6E8A-4147-A177-3AD203B41FA5}">
                      <a16:colId xmlns:a16="http://schemas.microsoft.com/office/drawing/2014/main" val="1736099195"/>
                    </a:ext>
                  </a:extLst>
                </a:gridCol>
                <a:gridCol w="2430058">
                  <a:extLst>
                    <a:ext uri="{9D8B030D-6E8A-4147-A177-3AD203B41FA5}">
                      <a16:colId xmlns:a16="http://schemas.microsoft.com/office/drawing/2014/main" val="2226873739"/>
                    </a:ext>
                  </a:extLst>
                </a:gridCol>
                <a:gridCol w="3497876">
                  <a:extLst>
                    <a:ext uri="{9D8B030D-6E8A-4147-A177-3AD203B41FA5}">
                      <a16:colId xmlns:a16="http://schemas.microsoft.com/office/drawing/2014/main" val="2156588433"/>
                    </a:ext>
                  </a:extLst>
                </a:gridCol>
                <a:gridCol w="3436167">
                  <a:extLst>
                    <a:ext uri="{9D8B030D-6E8A-4147-A177-3AD203B41FA5}">
                      <a16:colId xmlns:a16="http://schemas.microsoft.com/office/drawing/2014/main" val="3751742830"/>
                    </a:ext>
                  </a:extLst>
                </a:gridCol>
              </a:tblGrid>
              <a:tr h="912987">
                <a:tc>
                  <a:txBody>
                    <a:bodyPr/>
                    <a:lstStyle/>
                    <a:p>
                      <a:pPr marL="0" marR="0" algn="ctr">
                        <a:lnSpc>
                          <a:spcPct val="150000"/>
                        </a:lnSpc>
                        <a:spcBef>
                          <a:spcPts val="0"/>
                        </a:spcBef>
                        <a:spcAft>
                          <a:spcPts val="800"/>
                        </a:spcAft>
                      </a:pPr>
                      <a:r>
                        <a:rPr lang="nl-NL" sz="2400" b="1" dirty="0" err="1">
                          <a:solidFill>
                            <a:schemeClr val="tx1"/>
                          </a:solidFill>
                          <a:effectLst/>
                          <a:latin typeface="UTM Avo" panose="02040603050506020204" pitchFamily="18"/>
                          <a:ea typeface="+mn-ea"/>
                          <a:cs typeface="+mn-ea"/>
                          <a:sym typeface="+mn-lt"/>
                        </a:rPr>
                        <a:t>Vật</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liệu</a:t>
                      </a:r>
                      <a:r>
                        <a:rPr lang="nl-NL" sz="2400" b="1" dirty="0">
                          <a:solidFill>
                            <a:schemeClr val="tx1"/>
                          </a:solidFill>
                          <a:effectLst/>
                          <a:latin typeface="UTM Avo" panose="02040603050506020204" pitchFamily="18"/>
                          <a:ea typeface="+mn-ea"/>
                          <a:cs typeface="+mn-ea"/>
                          <a:sym typeface="+mn-lt"/>
                        </a:rPr>
                        <a:t> (1)</a:t>
                      </a:r>
                      <a:endParaRPr lang="en-US" sz="2400" b="1"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0"/>
                        </a:spcBef>
                        <a:spcAft>
                          <a:spcPts val="800"/>
                        </a:spcAft>
                      </a:pPr>
                      <a:r>
                        <a:rPr lang="nl-NL" sz="2400" b="1" dirty="0" err="1">
                          <a:solidFill>
                            <a:schemeClr val="tx1"/>
                          </a:solidFill>
                          <a:effectLst/>
                          <a:latin typeface="UTM Avo" panose="02040603050506020204" pitchFamily="18"/>
                          <a:ea typeface="+mn-ea"/>
                          <a:cs typeface="+mn-ea"/>
                          <a:sym typeface="+mn-lt"/>
                        </a:rPr>
                        <a:t>Số</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lượng</a:t>
                      </a:r>
                      <a:r>
                        <a:rPr lang="nl-NL" sz="2400" b="1" dirty="0">
                          <a:solidFill>
                            <a:schemeClr val="tx1"/>
                          </a:solidFill>
                          <a:effectLst/>
                          <a:latin typeface="UTM Avo" panose="02040603050506020204" pitchFamily="18"/>
                          <a:ea typeface="+mn-ea"/>
                          <a:cs typeface="+mn-ea"/>
                          <a:sym typeface="+mn-lt"/>
                        </a:rPr>
                        <a:t> (2)</a:t>
                      </a:r>
                      <a:endParaRPr lang="en-US" sz="2400" b="1"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0"/>
                        </a:spcBef>
                        <a:spcAft>
                          <a:spcPts val="800"/>
                        </a:spcAft>
                      </a:pPr>
                      <a:r>
                        <a:rPr lang="nl-NL" sz="2400" b="1" dirty="0" err="1">
                          <a:solidFill>
                            <a:schemeClr val="tx1"/>
                          </a:solidFill>
                          <a:effectLst/>
                          <a:latin typeface="UTM Avo" panose="02040603050506020204" pitchFamily="18"/>
                          <a:ea typeface="+mn-ea"/>
                          <a:cs typeface="+mn-ea"/>
                          <a:sym typeface="+mn-lt"/>
                        </a:rPr>
                        <a:t>Giá</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tiền</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đồng</a:t>
                      </a:r>
                      <a:r>
                        <a:rPr lang="nl-NL" sz="2400" b="1" dirty="0">
                          <a:solidFill>
                            <a:schemeClr val="tx1"/>
                          </a:solidFill>
                          <a:effectLst/>
                          <a:latin typeface="UTM Avo" panose="02040603050506020204" pitchFamily="18"/>
                          <a:ea typeface="+mn-ea"/>
                          <a:cs typeface="+mn-ea"/>
                          <a:sym typeface="+mn-lt"/>
                        </a:rPr>
                        <a:t>) (3)</a:t>
                      </a:r>
                      <a:endParaRPr lang="en-US" sz="2400" b="1"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0"/>
                        </a:spcBef>
                        <a:spcAft>
                          <a:spcPts val="800"/>
                        </a:spcAft>
                      </a:pPr>
                      <a:r>
                        <a:rPr lang="nl-NL" sz="2400" b="1" dirty="0" err="1">
                          <a:solidFill>
                            <a:schemeClr val="tx1"/>
                          </a:solidFill>
                          <a:effectLst/>
                          <a:latin typeface="UTM Avo" panose="02040603050506020204" pitchFamily="18"/>
                          <a:ea typeface="+mn-ea"/>
                          <a:cs typeface="+mn-ea"/>
                          <a:sym typeface="+mn-lt"/>
                        </a:rPr>
                        <a:t>Tổng</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tiền</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đồng</a:t>
                      </a:r>
                      <a:r>
                        <a:rPr lang="nl-NL" sz="2400" b="1" dirty="0">
                          <a:solidFill>
                            <a:schemeClr val="tx1"/>
                          </a:solidFill>
                          <a:effectLst/>
                          <a:latin typeface="UTM Avo" panose="02040603050506020204" pitchFamily="18"/>
                          <a:ea typeface="+mn-ea"/>
                          <a:cs typeface="+mn-ea"/>
                          <a:sym typeface="+mn-lt"/>
                        </a:rPr>
                        <a:t>) (4)</a:t>
                      </a:r>
                      <a:endParaRPr lang="en-US" sz="2400" b="1"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855561824"/>
                  </a:ext>
                </a:extLst>
              </a:tr>
              <a:tr h="911973">
                <a:tc>
                  <a:txBody>
                    <a:bodyPr/>
                    <a:lstStyle/>
                    <a:p>
                      <a:pPr marL="0" marR="0" algn="ctr">
                        <a:lnSpc>
                          <a:spcPct val="150000"/>
                        </a:lnSpc>
                        <a:spcBef>
                          <a:spcPts val="0"/>
                        </a:spcBef>
                        <a:spcAft>
                          <a:spcPts val="800"/>
                        </a:spcAft>
                      </a:pPr>
                      <a:r>
                        <a:rPr lang="nl-NL" sz="2400" dirty="0" err="1">
                          <a:solidFill>
                            <a:schemeClr val="tx1"/>
                          </a:solidFill>
                          <a:effectLst/>
                          <a:latin typeface="UTM Avo" panose="02040603050506020204" pitchFamily="18"/>
                          <a:ea typeface="+mn-ea"/>
                          <a:cs typeface="+mn-ea"/>
                          <a:sym typeface="+mn-lt"/>
                        </a:rPr>
                        <a:t>Giấy</a:t>
                      </a:r>
                      <a:r>
                        <a:rPr lang="nl-NL" sz="2400" dirty="0">
                          <a:solidFill>
                            <a:schemeClr val="tx1"/>
                          </a:solidFill>
                          <a:effectLst/>
                          <a:latin typeface="UTM Avo" panose="02040603050506020204" pitchFamily="18"/>
                          <a:ea typeface="+mn-ea"/>
                          <a:cs typeface="+mn-ea"/>
                          <a:sym typeface="+mn-lt"/>
                        </a:rPr>
                        <a:t> </a:t>
                      </a:r>
                      <a:r>
                        <a:rPr lang="nl-NL" sz="2400" dirty="0" err="1">
                          <a:solidFill>
                            <a:schemeClr val="tx1"/>
                          </a:solidFill>
                          <a:effectLst/>
                          <a:latin typeface="UTM Avo" panose="02040603050506020204" pitchFamily="18"/>
                          <a:ea typeface="+mn-ea"/>
                          <a:cs typeface="+mn-ea"/>
                          <a:sym typeface="+mn-lt"/>
                        </a:rPr>
                        <a:t>thủ</a:t>
                      </a:r>
                      <a:r>
                        <a:rPr lang="nl-NL" sz="2400" dirty="0">
                          <a:solidFill>
                            <a:schemeClr val="tx1"/>
                          </a:solidFill>
                          <a:effectLst/>
                          <a:latin typeface="UTM Avo" panose="02040603050506020204" pitchFamily="18"/>
                          <a:ea typeface="+mn-ea"/>
                          <a:cs typeface="+mn-ea"/>
                          <a:sym typeface="+mn-lt"/>
                        </a:rPr>
                        <a:t> </a:t>
                      </a:r>
                      <a:r>
                        <a:rPr lang="nl-NL" sz="2400" dirty="0" err="1">
                          <a:solidFill>
                            <a:schemeClr val="tx1"/>
                          </a:solidFill>
                          <a:effectLst/>
                          <a:latin typeface="UTM Avo" panose="02040603050506020204" pitchFamily="18"/>
                          <a:ea typeface="+mn-ea"/>
                          <a:cs typeface="+mn-ea"/>
                          <a:sym typeface="+mn-lt"/>
                        </a:rPr>
                        <a:t>công</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7253809"/>
                  </a:ext>
                </a:extLst>
              </a:tr>
              <a:tr h="529978">
                <a:tc>
                  <a:txBody>
                    <a:bodyPr/>
                    <a:lstStyle/>
                    <a:p>
                      <a:pPr marL="0" marR="0" algn="ctr">
                        <a:lnSpc>
                          <a:spcPct val="150000"/>
                        </a:lnSpc>
                        <a:spcBef>
                          <a:spcPts val="0"/>
                        </a:spcBef>
                        <a:spcAft>
                          <a:spcPts val="800"/>
                        </a:spcAft>
                      </a:pPr>
                      <a:r>
                        <a:rPr lang="nl-NL" sz="2400">
                          <a:solidFill>
                            <a:schemeClr val="tx1"/>
                          </a:solidFill>
                          <a:effectLst/>
                          <a:latin typeface="UTM Avo" panose="02040603050506020204" pitchFamily="18"/>
                          <a:ea typeface="+mn-ea"/>
                          <a:cs typeface="+mn-ea"/>
                          <a:sym typeface="+mn-lt"/>
                        </a:rPr>
                        <a:t>Gi</a:t>
                      </a:r>
                      <a:r>
                        <a:rPr lang="nl-NL" sz="2400" baseline="0">
                          <a:solidFill>
                            <a:schemeClr val="tx1"/>
                          </a:solidFill>
                          <a:effectLst/>
                          <a:latin typeface="UTM Avo" panose="02040603050506020204" pitchFamily="18"/>
                          <a:ea typeface="+mn-ea"/>
                          <a:cs typeface="+mn-ea"/>
                          <a:sym typeface="+mn-lt"/>
                        </a:rPr>
                        <a:t>ấy bìa</a:t>
                      </a:r>
                      <a:endParaRPr lang="en-US" sz="240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6449102"/>
                  </a:ext>
                </a:extLst>
              </a:tr>
              <a:tr h="529978">
                <a:tc>
                  <a:txBody>
                    <a:bodyPr/>
                    <a:lstStyle/>
                    <a:p>
                      <a:pPr marL="0" marR="0" algn="ctr">
                        <a:lnSpc>
                          <a:spcPct val="150000"/>
                        </a:lnSpc>
                        <a:spcBef>
                          <a:spcPts val="0"/>
                        </a:spcBef>
                        <a:spcAft>
                          <a:spcPts val="800"/>
                        </a:spcAft>
                      </a:pPr>
                      <a:r>
                        <a:rPr lang="nl-NL" sz="2400">
                          <a:solidFill>
                            <a:schemeClr val="tx1"/>
                          </a:solidFill>
                          <a:effectLst/>
                          <a:latin typeface="UTM Avo" panose="02040603050506020204" pitchFamily="18"/>
                          <a:ea typeface="+mn-ea"/>
                          <a:cs typeface="+mn-ea"/>
                          <a:sym typeface="+mn-lt"/>
                        </a:rPr>
                        <a:t>?</a:t>
                      </a:r>
                      <a:endParaRPr lang="en-US" sz="240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a:solidFill>
                            <a:schemeClr val="tx1"/>
                          </a:solidFill>
                          <a:effectLst/>
                          <a:latin typeface="UTM Avo" panose="02040603050506020204" pitchFamily="18"/>
                          <a:ea typeface="+mn-ea"/>
                          <a:cs typeface="+mn-ea"/>
                          <a:sym typeface="+mn-lt"/>
                        </a:rPr>
                        <a:t>?</a:t>
                      </a:r>
                      <a:endParaRPr lang="en-US" sz="240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919005"/>
                  </a:ext>
                </a:extLst>
              </a:tr>
              <a:tr h="529978">
                <a:tc gridSpan="3">
                  <a:txBody>
                    <a:bodyPr/>
                    <a:lstStyle/>
                    <a:p>
                      <a:pPr marL="0" marR="0" algn="ctr">
                        <a:lnSpc>
                          <a:spcPct val="150000"/>
                        </a:lnSpc>
                        <a:spcBef>
                          <a:spcPts val="0"/>
                        </a:spcBef>
                        <a:spcAft>
                          <a:spcPts val="800"/>
                        </a:spcAft>
                      </a:pPr>
                      <a:r>
                        <a:rPr lang="nl-NL" sz="2400" b="1" dirty="0" err="1">
                          <a:solidFill>
                            <a:schemeClr val="tx1"/>
                          </a:solidFill>
                          <a:effectLst/>
                          <a:latin typeface="UTM Avo" panose="02040603050506020204" pitchFamily="18"/>
                          <a:ea typeface="+mn-ea"/>
                          <a:cs typeface="+mn-ea"/>
                          <a:sym typeface="+mn-lt"/>
                        </a:rPr>
                        <a:t>Tổng</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chi</a:t>
                      </a:r>
                      <a:r>
                        <a:rPr lang="nl-NL" sz="2400" b="1" dirty="0">
                          <a:solidFill>
                            <a:schemeClr val="tx1"/>
                          </a:solidFill>
                          <a:effectLst/>
                          <a:latin typeface="UTM Avo" panose="02040603050506020204" pitchFamily="18"/>
                          <a:ea typeface="+mn-ea"/>
                          <a:cs typeface="+mn-ea"/>
                          <a:sym typeface="+mn-lt"/>
                        </a:rPr>
                        <a:t> </a:t>
                      </a:r>
                      <a:r>
                        <a:rPr lang="nl-NL" sz="2400" b="1" dirty="0" err="1">
                          <a:solidFill>
                            <a:schemeClr val="tx1"/>
                          </a:solidFill>
                          <a:effectLst/>
                          <a:latin typeface="UTM Avo" panose="02040603050506020204" pitchFamily="18"/>
                          <a:ea typeface="+mn-ea"/>
                          <a:cs typeface="+mn-ea"/>
                          <a:sym typeface="+mn-lt"/>
                        </a:rPr>
                        <a:t>phí</a:t>
                      </a:r>
                      <a:endParaRPr lang="en-US" sz="2400" b="1"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tc hMerge="1">
                  <a:txBody>
                    <a:bodyPr/>
                    <a:lstStyle/>
                    <a:p>
                      <a:endParaRPr lang="en-US"/>
                    </a:p>
                  </a:txBody>
                  <a:tcPr/>
                </a:tc>
                <a:tc>
                  <a:txBody>
                    <a:bodyPr/>
                    <a:lstStyle/>
                    <a:p>
                      <a:pPr marL="0" marR="0" algn="ctr">
                        <a:lnSpc>
                          <a:spcPct val="150000"/>
                        </a:lnSpc>
                        <a:spcBef>
                          <a:spcPts val="0"/>
                        </a:spcBef>
                        <a:spcAft>
                          <a:spcPts val="800"/>
                        </a:spcAft>
                      </a:pPr>
                      <a:r>
                        <a:rPr lang="nl-NL" sz="2400" dirty="0">
                          <a:solidFill>
                            <a:schemeClr val="tx1"/>
                          </a:solidFill>
                          <a:effectLst/>
                          <a:latin typeface="UTM Avo" panose="02040603050506020204" pitchFamily="18"/>
                          <a:ea typeface="+mn-ea"/>
                          <a:cs typeface="+mn-ea"/>
                          <a:sym typeface="+mn-lt"/>
                        </a:rPr>
                        <a:t>?</a:t>
                      </a:r>
                      <a:endParaRPr lang="en-US" sz="2400" dirty="0">
                        <a:solidFill>
                          <a:schemeClr val="tx1"/>
                        </a:solidFill>
                        <a:effectLst/>
                        <a:latin typeface="UTM Avo" panose="02040603050506020204" pitchFamily="18"/>
                        <a:ea typeface="+mn-ea"/>
                        <a:cs typeface="+mn-ea"/>
                        <a:sym typeface="+mn-lt"/>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05250715"/>
                  </a:ext>
                </a:extLst>
              </a:tr>
            </a:tbl>
          </a:graphicData>
        </a:graphic>
      </p:graphicFrame>
      <p:pic>
        <p:nvPicPr>
          <p:cNvPr id="4" name="Picture 9">
            <a:extLst>
              <a:ext uri="{FF2B5EF4-FFF2-40B4-BE49-F238E27FC236}">
                <a16:creationId xmlns:a16="http://schemas.microsoft.com/office/drawing/2014/main" id="{5ECB3A5D-8C33-C066-696B-BFE8774252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1294752">
            <a:off x="2298144" y="750266"/>
            <a:ext cx="588165" cy="535965"/>
          </a:xfrm>
          <a:prstGeom prst="rect">
            <a:avLst/>
          </a:prstGeom>
        </p:spPr>
      </p:pic>
      <p:grpSp>
        <p:nvGrpSpPr>
          <p:cNvPr id="5" name="Group 4">
            <a:extLst>
              <a:ext uri="{FF2B5EF4-FFF2-40B4-BE49-F238E27FC236}">
                <a16:creationId xmlns:a16="http://schemas.microsoft.com/office/drawing/2014/main" id="{FDB739E4-B55C-4619-1C4D-AC9A9D0AB4D9}"/>
              </a:ext>
            </a:extLst>
          </p:cNvPr>
          <p:cNvGrpSpPr/>
          <p:nvPr/>
        </p:nvGrpSpPr>
        <p:grpSpPr>
          <a:xfrm>
            <a:off x="725202" y="1208451"/>
            <a:ext cx="10741597" cy="1670661"/>
            <a:chOff x="724942" y="848416"/>
            <a:chExt cx="8056198" cy="1252995"/>
          </a:xfrm>
        </p:grpSpPr>
        <p:sp>
          <p:nvSpPr>
            <p:cNvPr id="6" name="Rounded Rectangle 5">
              <a:extLst>
                <a:ext uri="{FF2B5EF4-FFF2-40B4-BE49-F238E27FC236}">
                  <a16:creationId xmlns:a16="http://schemas.microsoft.com/office/drawing/2014/main" id="{30A2D433-CE03-40CE-365B-524EB1F1B1F0}"/>
                </a:ext>
              </a:extLst>
            </p:cNvPr>
            <p:cNvSpPr/>
            <p:nvPr/>
          </p:nvSpPr>
          <p:spPr>
            <a:xfrm>
              <a:off x="724942" y="1075332"/>
              <a:ext cx="7956071" cy="1026079"/>
            </a:xfrm>
            <a:prstGeom prst="roundRect">
              <a:avLst/>
            </a:prstGeom>
            <a:solidFill>
              <a:schemeClr val="accent6">
                <a:lumMod val="40000"/>
                <a:lumOff val="60000"/>
              </a:schemeClr>
            </a:solidFill>
            <a:ln w="19050">
              <a:solidFill>
                <a:srgbClr val="000000"/>
              </a:solidFill>
            </a:ln>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Bước 4: Tính tổng chi phí làm đồ chơi. Tổng chi phí = tổng tiền mua các vật liệu.</a:t>
              </a:r>
            </a:p>
          </p:txBody>
        </p:sp>
        <p:pic>
          <p:nvPicPr>
            <p:cNvPr id="7" name="Picture 6">
              <a:extLst>
                <a:ext uri="{FF2B5EF4-FFF2-40B4-BE49-F238E27FC236}">
                  <a16:creationId xmlns:a16="http://schemas.microsoft.com/office/drawing/2014/main" id="{A20ED7BF-6B23-F7D8-31C9-4C87B1E45107}"/>
                </a:ext>
              </a:extLst>
            </p:cNvPr>
            <p:cNvPicPr>
              <a:picLocks noChangeAspect="1"/>
            </p:cNvPicPr>
            <p:nvPr/>
          </p:nvPicPr>
          <p:blipFill>
            <a:blip r:embed="rId6"/>
            <a:stretch>
              <a:fillRect/>
            </a:stretch>
          </p:blipFill>
          <p:spPr>
            <a:xfrm>
              <a:off x="8461665" y="848416"/>
              <a:ext cx="319475" cy="319475"/>
            </a:xfrm>
            <a:prstGeom prst="rect">
              <a:avLst/>
            </a:prstGeom>
          </p:spPr>
        </p:pic>
      </p:grpSp>
    </p:spTree>
    <p:custDataLst>
      <p:tags r:id="rId1"/>
    </p:custDataLst>
    <p:extLst>
      <p:ext uri="{BB962C8B-B14F-4D97-AF65-F5344CB8AC3E}">
        <p14:creationId xmlns:p14="http://schemas.microsoft.com/office/powerpoint/2010/main" val="303372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p:sp>
        <p:nvSpPr>
          <p:cNvPr id="12" name="Google Shape;458;p45">
            <a:extLst>
              <a:ext uri="{FF2B5EF4-FFF2-40B4-BE49-F238E27FC236}">
                <a16:creationId xmlns:a16="http://schemas.microsoft.com/office/drawing/2014/main" id="{EAE497AB-7B4E-E1D1-CD8B-CB819BAD1D30}"/>
              </a:ext>
            </a:extLst>
          </p:cNvPr>
          <p:cNvSpPr txBox="1">
            <a:spLocks/>
          </p:cNvSpPr>
          <p:nvPr/>
        </p:nvSpPr>
        <p:spPr>
          <a:xfrm>
            <a:off x="0" y="1004699"/>
            <a:ext cx="12191999" cy="7568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ct val="100000"/>
            </a:pPr>
            <a:r>
              <a:rPr lang="en-US" sz="2800" dirty="0" err="1">
                <a:solidFill>
                  <a:srgbClr val="C00000"/>
                </a:solidFill>
                <a:latin typeface="UTM Avo" panose="02040603050506020204" pitchFamily="18"/>
                <a:ea typeface="+mn-ea"/>
                <a:cs typeface="+mn-ea"/>
                <a:sym typeface="+mn-lt"/>
              </a:rPr>
              <a:t>Trò</a:t>
            </a:r>
            <a:r>
              <a:rPr lang="en-US" sz="2800" dirty="0">
                <a:solidFill>
                  <a:srgbClr val="C00000"/>
                </a:solidFill>
                <a:latin typeface="UTM Avo" panose="02040603050506020204" pitchFamily="18"/>
                <a:ea typeface="+mn-ea"/>
                <a:cs typeface="+mn-ea"/>
                <a:sym typeface="+mn-lt"/>
              </a:rPr>
              <a:t> </a:t>
            </a:r>
            <a:r>
              <a:rPr lang="en-US" sz="2800" dirty="0" err="1">
                <a:solidFill>
                  <a:srgbClr val="C00000"/>
                </a:solidFill>
                <a:latin typeface="UTM Avo" panose="02040603050506020204" pitchFamily="18"/>
                <a:ea typeface="+mn-ea"/>
                <a:cs typeface="+mn-ea"/>
                <a:sym typeface="+mn-lt"/>
              </a:rPr>
              <a:t>chơi</a:t>
            </a:r>
            <a:r>
              <a:rPr lang="en-US" sz="2800" dirty="0">
                <a:solidFill>
                  <a:srgbClr val="C00000"/>
                </a:solidFill>
                <a:latin typeface="UTM Avo" panose="02040603050506020204" pitchFamily="18"/>
                <a:ea typeface="+mn-ea"/>
                <a:cs typeface="+mn-ea"/>
                <a:sym typeface="+mn-lt"/>
              </a:rPr>
              <a:t> “</a:t>
            </a:r>
            <a:r>
              <a:rPr lang="en-US" sz="2800" dirty="0" err="1">
                <a:solidFill>
                  <a:srgbClr val="C00000"/>
                </a:solidFill>
                <a:latin typeface="UTM Avo" panose="02040603050506020204" pitchFamily="18"/>
                <a:ea typeface="+mn-ea"/>
                <a:cs typeface="+mn-ea"/>
                <a:sym typeface="+mn-lt"/>
              </a:rPr>
              <a:t>Thi</a:t>
            </a:r>
            <a:r>
              <a:rPr lang="en-US" sz="2800" dirty="0">
                <a:solidFill>
                  <a:srgbClr val="C00000"/>
                </a:solidFill>
                <a:latin typeface="UTM Avo" panose="02040603050506020204" pitchFamily="18"/>
                <a:ea typeface="+mn-ea"/>
                <a:cs typeface="+mn-ea"/>
                <a:sym typeface="+mn-lt"/>
              </a:rPr>
              <a:t> </a:t>
            </a:r>
            <a:r>
              <a:rPr lang="en-US" sz="2800" dirty="0" err="1">
                <a:solidFill>
                  <a:srgbClr val="C00000"/>
                </a:solidFill>
                <a:latin typeface="UTM Avo" panose="02040603050506020204" pitchFamily="18"/>
                <a:ea typeface="+mn-ea"/>
                <a:cs typeface="+mn-ea"/>
                <a:sym typeface="+mn-lt"/>
              </a:rPr>
              <a:t>kể</a:t>
            </a:r>
            <a:r>
              <a:rPr lang="en-US" sz="2800" dirty="0">
                <a:solidFill>
                  <a:srgbClr val="C00000"/>
                </a:solidFill>
                <a:latin typeface="UTM Avo" panose="02040603050506020204" pitchFamily="18"/>
                <a:ea typeface="+mn-ea"/>
                <a:cs typeface="+mn-ea"/>
                <a:sym typeface="+mn-lt"/>
              </a:rPr>
              <a:t>”</a:t>
            </a:r>
          </a:p>
        </p:txBody>
      </p:sp>
      <p:sp>
        <p:nvSpPr>
          <p:cNvPr id="13" name="Rounded Rectangle 12">
            <a:extLst>
              <a:ext uri="{FF2B5EF4-FFF2-40B4-BE49-F238E27FC236}">
                <a16:creationId xmlns:a16="http://schemas.microsoft.com/office/drawing/2014/main" id="{801903BF-68AF-8C70-E478-7F65ECD7984A}"/>
              </a:ext>
            </a:extLst>
          </p:cNvPr>
          <p:cNvSpPr/>
          <p:nvPr/>
        </p:nvSpPr>
        <p:spPr>
          <a:xfrm>
            <a:off x="866695" y="2105968"/>
            <a:ext cx="6008669" cy="1900524"/>
          </a:xfrm>
          <a:prstGeom prst="roundRect">
            <a:avLst>
              <a:gd name="adj" fmla="val 13652"/>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dirty="0">
                <a:solidFill>
                  <a:srgbClr val="000000"/>
                </a:solidFill>
                <a:latin typeface="UTM Avo" panose="02040603050506020204" pitchFamily="18"/>
                <a:cs typeface="+mn-ea"/>
                <a:sym typeface="+mn-lt"/>
              </a:rPr>
              <a:t>Mỗi HS kể tên một đồ chơi dân gian thường được chơi trong dịp tết Trung thu. </a:t>
            </a:r>
            <a:endParaRPr lang="en-US" sz="2600" dirty="0">
              <a:solidFill>
                <a:srgbClr val="000000"/>
              </a:solidFill>
              <a:latin typeface="UTM Avo" panose="02040603050506020204" pitchFamily="18"/>
              <a:cs typeface="+mn-ea"/>
              <a:sym typeface="+mn-lt"/>
            </a:endParaRPr>
          </a:p>
        </p:txBody>
      </p:sp>
      <p:sp>
        <p:nvSpPr>
          <p:cNvPr id="14" name="Rounded Rectangle 13">
            <a:extLst>
              <a:ext uri="{FF2B5EF4-FFF2-40B4-BE49-F238E27FC236}">
                <a16:creationId xmlns:a16="http://schemas.microsoft.com/office/drawing/2014/main" id="{D752606E-076A-19F6-3E5D-A7B5A0DBE44F}"/>
              </a:ext>
            </a:extLst>
          </p:cNvPr>
          <p:cNvSpPr/>
          <p:nvPr/>
        </p:nvSpPr>
        <p:spPr>
          <a:xfrm>
            <a:off x="866695" y="4350902"/>
            <a:ext cx="6008669" cy="1671752"/>
          </a:xfrm>
          <a:prstGeom prst="roundRect">
            <a:avLst>
              <a:gd name="adj" fmla="val 13652"/>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dirty="0">
                <a:solidFill>
                  <a:srgbClr val="000000"/>
                </a:solidFill>
                <a:latin typeface="UTM Avo" panose="02040603050506020204" pitchFamily="18"/>
                <a:cs typeface="+mn-ea"/>
                <a:sym typeface="+mn-lt"/>
              </a:rPr>
              <a:t>Tên đồ chơi kể sau không trùng với tên gọi đồ chơi đã kể trước đó.</a:t>
            </a:r>
            <a:endParaRPr lang="en-US" sz="2600" dirty="0">
              <a:solidFill>
                <a:srgbClr val="000000"/>
              </a:solidFill>
              <a:latin typeface="UTM Avo" panose="02040603050506020204" pitchFamily="18"/>
              <a:cs typeface="+mn-ea"/>
              <a:sym typeface="+mn-lt"/>
            </a:endParaRPr>
          </a:p>
        </p:txBody>
      </p:sp>
      <p:pic>
        <p:nvPicPr>
          <p:cNvPr id="15" name="Picture 2" descr="https://static.vinwonders.com/production/ve-tranh-trung-thu-6.jpg">
            <a:extLst>
              <a:ext uri="{FF2B5EF4-FFF2-40B4-BE49-F238E27FC236}">
                <a16:creationId xmlns:a16="http://schemas.microsoft.com/office/drawing/2014/main" id="{53890E03-6CEE-426D-5FD9-04EE9A6B8F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648"/>
          <a:stretch/>
        </p:blipFill>
        <p:spPr bwMode="auto">
          <a:xfrm>
            <a:off x="7442397" y="2037878"/>
            <a:ext cx="3882908" cy="3984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CDE67121-43BE-33D6-A8F4-855995A33E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3F61EB-B0D1-ACD2-33F4-A4F2176F0DEF}"/>
              </a:ext>
            </a:extLst>
          </p:cNvPr>
          <p:cNvSpPr/>
          <p:nvPr/>
        </p:nvSpPr>
        <p:spPr>
          <a:xfrm>
            <a:off x="7241789" y="1769980"/>
            <a:ext cx="113453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anose="02040603050506020204" pitchFamily="18"/>
                <a:cs typeface="+mn-ea"/>
                <a:sym typeface="+mn-lt"/>
              </a:rPr>
              <a:t>D</a:t>
            </a:r>
          </a:p>
        </p:txBody>
      </p:sp>
      <p:sp>
        <p:nvSpPr>
          <p:cNvPr id="3" name="Google Shape;458;p45">
            <a:extLst>
              <a:ext uri="{FF2B5EF4-FFF2-40B4-BE49-F238E27FC236}">
                <a16:creationId xmlns:a16="http://schemas.microsoft.com/office/drawing/2014/main" id="{177C7CC3-B3E2-7355-E2E9-BF0A27EAFFE5}"/>
              </a:ext>
            </a:extLst>
          </p:cNvPr>
          <p:cNvSpPr txBox="1">
            <a:spLocks/>
          </p:cNvSpPr>
          <p:nvPr/>
        </p:nvSpPr>
        <p:spPr>
          <a:xfrm>
            <a:off x="4328935" y="3477240"/>
            <a:ext cx="6663265" cy="106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ts val="1100"/>
            </a:pPr>
            <a:r>
              <a:rPr lang="vi-VN" sz="6000" dirty="0">
                <a:solidFill>
                  <a:schemeClr val="tx1"/>
                </a:solidFill>
                <a:latin typeface="UTM Avo" panose="02040603050506020204" pitchFamily="18"/>
                <a:ea typeface="+mn-ea"/>
                <a:cs typeface="+mn-ea"/>
                <a:sym typeface="+mn-lt"/>
              </a:rPr>
              <a:t>Báo cáo </a:t>
            </a:r>
          </a:p>
          <a:p>
            <a:pPr algn="ctr">
              <a:lnSpc>
                <a:spcPct val="150000"/>
              </a:lnSpc>
              <a:buSzPts val="1100"/>
            </a:pPr>
            <a:r>
              <a:rPr lang="vi-VN" sz="6000" dirty="0">
                <a:solidFill>
                  <a:schemeClr val="tx1"/>
                </a:solidFill>
                <a:latin typeface="UTM Avo" panose="02040603050506020204" pitchFamily="18"/>
                <a:ea typeface="+mn-ea"/>
                <a:cs typeface="+mn-ea"/>
                <a:sym typeface="+mn-lt"/>
              </a:rPr>
              <a:t>và đánh giá</a:t>
            </a:r>
          </a:p>
        </p:txBody>
      </p:sp>
      <p:pic>
        <p:nvPicPr>
          <p:cNvPr id="5" name="Picture 4" descr="https://cdn.pixabay.com/photo/2012/04/05/01/26/moon-25647_1280.png">
            <a:extLst>
              <a:ext uri="{FF2B5EF4-FFF2-40B4-BE49-F238E27FC236}">
                <a16:creationId xmlns:a16="http://schemas.microsoft.com/office/drawing/2014/main" id="{F312980C-BD97-C4FF-947B-BAA47C467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67" y="1769980"/>
            <a:ext cx="4126819" cy="36141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6027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ABBFE4CB-31AE-B975-B03A-61486F10D44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6FC55A2-D944-B9C3-255A-C2B14890AC18}"/>
              </a:ext>
            </a:extLst>
          </p:cNvPr>
          <p:cNvSpPr/>
          <p:nvPr/>
        </p:nvSpPr>
        <p:spPr>
          <a:xfrm>
            <a:off x="416689" y="1467409"/>
            <a:ext cx="12458925" cy="1121846"/>
          </a:xfrm>
          <a:prstGeom prst="rect">
            <a:avLst/>
          </a:prstGeom>
        </p:spPr>
        <p:txBody>
          <a:bodyPr wrap="square">
            <a:spAutoFit/>
          </a:bodyPr>
          <a:lstStyle/>
          <a:p>
            <a:pPr marL="457189" indent="-457189" algn="just">
              <a:lnSpc>
                <a:spcPct val="150000"/>
              </a:lnSpc>
              <a:buFont typeface="Arial" panose="020B0604020202020204" pitchFamily="34" charset="0"/>
              <a:buChar char="•"/>
            </a:pPr>
            <a:r>
              <a:rPr lang="en-US" sz="2400" dirty="0">
                <a:latin typeface="UTM Avo" panose="02040603050506020204" pitchFamily="18"/>
                <a:ea typeface="+mn-ea"/>
                <a:cs typeface="+mn-ea"/>
                <a:sym typeface="+mn-lt"/>
              </a:rPr>
              <a:t>T</a:t>
            </a:r>
            <a:r>
              <a:rPr lang="vi-VN" sz="2400" dirty="0">
                <a:latin typeface="UTM Avo" panose="02040603050506020204" pitchFamily="18"/>
                <a:ea typeface="+mn-ea"/>
                <a:cs typeface="+mn-ea"/>
                <a:sym typeface="+mn-lt"/>
              </a:rPr>
              <a:t>rưng bày sản phẩm của mình và giới thiệu sản phẩm do mình làm ra.</a:t>
            </a:r>
          </a:p>
          <a:p>
            <a:pPr marL="457189" indent="-457189" algn="just">
              <a:lnSpc>
                <a:spcPct val="150000"/>
              </a:lnSpc>
              <a:buFont typeface="Arial" panose="020B0604020202020204" pitchFamily="34" charset="0"/>
              <a:buChar char="•"/>
            </a:pPr>
            <a:r>
              <a:rPr lang="en-US" sz="2400" dirty="0">
                <a:latin typeface="UTM Avo" panose="02040603050506020204" pitchFamily="18"/>
                <a:ea typeface="+mn-ea"/>
                <a:cs typeface="+mn-ea"/>
                <a:sym typeface="+mn-lt"/>
              </a:rPr>
              <a:t>N</a:t>
            </a:r>
            <a:r>
              <a:rPr lang="vi-VN" sz="2400" dirty="0">
                <a:latin typeface="UTM Avo" panose="02040603050506020204" pitchFamily="18"/>
                <a:ea typeface="+mn-ea"/>
                <a:cs typeface="+mn-ea"/>
                <a:sym typeface="+mn-lt"/>
              </a:rPr>
              <a:t>hận xét sản phẩm của bạn dựa vào các tiêu chí trong phiếu đánh giá</a:t>
            </a:r>
            <a:r>
              <a:rPr lang="en-US" sz="2400" dirty="0">
                <a:latin typeface="UTM Avo" panose="02040603050506020204" pitchFamily="18"/>
                <a:ea typeface="+mn-ea"/>
                <a:cs typeface="+mn-ea"/>
                <a:sym typeface="+mn-lt"/>
              </a:rPr>
              <a:t>.</a:t>
            </a:r>
            <a:endParaRPr lang="vi-VN" sz="2400" dirty="0">
              <a:latin typeface="UTM Avo" panose="02040603050506020204" pitchFamily="18"/>
              <a:ea typeface="+mn-ea"/>
              <a:cs typeface="+mn-ea"/>
              <a:sym typeface="+mn-lt"/>
            </a:endParaRPr>
          </a:p>
        </p:txBody>
      </p:sp>
      <p:sp>
        <p:nvSpPr>
          <p:cNvPr id="5" name="Pentagon 4">
            <a:extLst>
              <a:ext uri="{FF2B5EF4-FFF2-40B4-BE49-F238E27FC236}">
                <a16:creationId xmlns:a16="http://schemas.microsoft.com/office/drawing/2014/main" id="{3E181AA4-2000-7304-9A09-FC44C6944FB8}"/>
              </a:ext>
            </a:extLst>
          </p:cNvPr>
          <p:cNvSpPr/>
          <p:nvPr/>
        </p:nvSpPr>
        <p:spPr>
          <a:xfrm>
            <a:off x="0" y="716094"/>
            <a:ext cx="2154224" cy="718232"/>
          </a:xfrm>
          <a:prstGeom prst="homePlate">
            <a:avLst>
              <a:gd name="adj" fmla="val 42628"/>
            </a:avLst>
          </a:prstGeom>
          <a:solidFill>
            <a:srgbClr val="8FC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0000"/>
                </a:solidFill>
                <a:latin typeface="UTM Avo" panose="02040603050506020204" pitchFamily="18"/>
                <a:cs typeface="+mn-ea"/>
                <a:sym typeface="+mn-lt"/>
              </a:rPr>
              <a:t>Yêu</a:t>
            </a:r>
            <a:r>
              <a:rPr lang="en-US" sz="2600" b="1" dirty="0">
                <a:solidFill>
                  <a:srgbClr val="000000"/>
                </a:solidFill>
                <a:latin typeface="UTM Avo" panose="02040603050506020204" pitchFamily="18"/>
                <a:cs typeface="+mn-ea"/>
                <a:sym typeface="+mn-lt"/>
              </a:rPr>
              <a:t> </a:t>
            </a:r>
            <a:r>
              <a:rPr lang="en-US" sz="2600" b="1" dirty="0" err="1">
                <a:solidFill>
                  <a:srgbClr val="000000"/>
                </a:solidFill>
                <a:latin typeface="UTM Avo" panose="02040603050506020204" pitchFamily="18"/>
                <a:cs typeface="+mn-ea"/>
                <a:sym typeface="+mn-lt"/>
              </a:rPr>
              <a:t>cầu</a:t>
            </a:r>
            <a:endParaRPr lang="pt-BR" sz="2600" b="1" dirty="0">
              <a:solidFill>
                <a:srgbClr val="000000"/>
              </a:solidFill>
              <a:latin typeface="UTM Avo" panose="02040603050506020204" pitchFamily="18"/>
              <a:cs typeface="+mn-ea"/>
              <a:sym typeface="+mn-lt"/>
            </a:endParaRPr>
          </a:p>
        </p:txBody>
      </p:sp>
      <p:pic>
        <p:nvPicPr>
          <p:cNvPr id="6" name="Picture 5">
            <a:extLst>
              <a:ext uri="{FF2B5EF4-FFF2-40B4-BE49-F238E27FC236}">
                <a16:creationId xmlns:a16="http://schemas.microsoft.com/office/drawing/2014/main" id="{C4318643-FD14-CA5B-6217-74D9EFD1252D}"/>
              </a:ext>
            </a:extLst>
          </p:cNvPr>
          <p:cNvPicPr>
            <a:picLocks noChangeAspect="1"/>
          </p:cNvPicPr>
          <p:nvPr/>
        </p:nvPicPr>
        <p:blipFill rotWithShape="1">
          <a:blip r:embed="rId5">
            <a:extLst>
              <a:ext uri="{28A0092B-C50C-407E-A947-70E740481C1C}">
                <a14:useLocalDpi xmlns:a14="http://schemas.microsoft.com/office/drawing/2010/main" val="0"/>
              </a:ext>
            </a:extLst>
          </a:blip>
          <a:srcRect l="5792" t="29630" r="6075" b="3210"/>
          <a:stretch/>
        </p:blipFill>
        <p:spPr>
          <a:xfrm>
            <a:off x="1677186" y="2810692"/>
            <a:ext cx="8837627" cy="3877152"/>
          </a:xfrm>
          <a:prstGeom prst="rect">
            <a:avLst/>
          </a:prstGeom>
        </p:spPr>
      </p:pic>
    </p:spTree>
    <p:custDataLst>
      <p:tags r:id="rId1"/>
    </p:custDataLst>
    <p:extLst>
      <p:ext uri="{BB962C8B-B14F-4D97-AF65-F5344CB8AC3E}">
        <p14:creationId xmlns:p14="http://schemas.microsoft.com/office/powerpoint/2010/main" val="324947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6C5B671B-7435-92C8-AED1-86EFED3AE8C4}"/>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737807CB-09C1-4DCF-1C10-761E310B5CAA}"/>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5BC458E7-A85E-982A-9D3C-0004749CF16F}"/>
              </a:ext>
            </a:extLst>
          </p:cNvPr>
          <p:cNvSpPr/>
          <p:nvPr/>
        </p:nvSpPr>
        <p:spPr>
          <a:xfrm>
            <a:off x="3154295" y="1224824"/>
            <a:ext cx="5883409" cy="1338653"/>
          </a:xfrm>
          <a:prstGeom prst="roundRect">
            <a:avLst>
              <a:gd name="adj" fmla="val 13081"/>
            </a:avLst>
          </a:prstGeom>
          <a:noFill/>
          <a:ln>
            <a:solidFill>
              <a:srgbClr val="000000"/>
            </a:solid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en-US" sz="2667" b="1" dirty="0" err="1">
                <a:solidFill>
                  <a:srgbClr val="C00000"/>
                </a:solidFill>
                <a:latin typeface="UTM Avo" panose="02040603050506020204" pitchFamily="18"/>
                <a:cs typeface="+mn-ea"/>
                <a:sym typeface="+mn-lt"/>
              </a:rPr>
              <a:t>Cùng</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chơi</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đèn</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lồng</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đồ</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chơi</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đúng</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cách</a:t>
            </a:r>
            <a:r>
              <a:rPr lang="en-US" sz="2667" b="1" dirty="0">
                <a:solidFill>
                  <a:srgbClr val="C00000"/>
                </a:solidFill>
                <a:latin typeface="UTM Avo" panose="02040603050506020204" pitchFamily="18"/>
                <a:cs typeface="+mn-ea"/>
                <a:sym typeface="+mn-lt"/>
              </a:rPr>
              <a:t> </a:t>
            </a:r>
            <a:r>
              <a:rPr lang="en-US" sz="2667" b="1" dirty="0" err="1">
                <a:solidFill>
                  <a:srgbClr val="C00000"/>
                </a:solidFill>
                <a:latin typeface="UTM Avo" panose="02040603050506020204" pitchFamily="18"/>
                <a:cs typeface="+mn-ea"/>
                <a:sym typeface="+mn-lt"/>
              </a:rPr>
              <a:t>và</a:t>
            </a:r>
            <a:r>
              <a:rPr lang="en-US" sz="2667" b="1" dirty="0">
                <a:solidFill>
                  <a:srgbClr val="C00000"/>
                </a:solidFill>
                <a:latin typeface="UTM Avo" panose="02040603050506020204" pitchFamily="18"/>
                <a:cs typeface="+mn-ea"/>
                <a:sym typeface="+mn-lt"/>
              </a:rPr>
              <a:t> an </a:t>
            </a:r>
            <a:r>
              <a:rPr lang="en-US" sz="2667" b="1" dirty="0" err="1">
                <a:solidFill>
                  <a:srgbClr val="C00000"/>
                </a:solidFill>
                <a:latin typeface="UTM Avo" panose="02040603050506020204" pitchFamily="18"/>
                <a:cs typeface="+mn-ea"/>
                <a:sym typeface="+mn-lt"/>
              </a:rPr>
              <a:t>toàn</a:t>
            </a:r>
            <a:r>
              <a:rPr lang="en-US" sz="2667" b="1" dirty="0">
                <a:solidFill>
                  <a:srgbClr val="C00000"/>
                </a:solidFill>
                <a:latin typeface="UTM Avo" panose="02040603050506020204" pitchFamily="18"/>
                <a:cs typeface="+mn-ea"/>
                <a:sym typeface="+mn-lt"/>
              </a:rPr>
              <a:t>.</a:t>
            </a:r>
            <a:endParaRPr lang="vi-VN" sz="2667" dirty="0">
              <a:solidFill>
                <a:srgbClr val="000000"/>
              </a:solidFill>
              <a:latin typeface="UTM Avo" panose="02040603050506020204" pitchFamily="18"/>
              <a:cs typeface="+mn-ea"/>
              <a:sym typeface="+mn-lt"/>
            </a:endParaRPr>
          </a:p>
        </p:txBody>
      </p:sp>
      <p:pic>
        <p:nvPicPr>
          <p:cNvPr id="13" name="Picture 2" descr="https://media-cdn-v2.laodong.vn/Storage/newsportal/2018/9/22/632327/IMG_3666.jpg">
            <a:extLst>
              <a:ext uri="{FF2B5EF4-FFF2-40B4-BE49-F238E27FC236}">
                <a16:creationId xmlns:a16="http://schemas.microsoft.com/office/drawing/2014/main" id="{712F970D-E626-F1A2-E8C3-D49F90E3A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783" y="3090441"/>
            <a:ext cx="4466849" cy="2974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https://media-cdn-v2.laodong.vn/Storage/newsportal/2018/9/22/632327/IMG_3655.jpg">
            <a:extLst>
              <a:ext uri="{FF2B5EF4-FFF2-40B4-BE49-F238E27FC236}">
                <a16:creationId xmlns:a16="http://schemas.microsoft.com/office/drawing/2014/main" id="{7E777294-3B76-AFC0-B329-4533B61E5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529" y="3090441"/>
            <a:ext cx="4097688" cy="2974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05053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45EBCC12-0337-E2EE-4D9B-6829F26505C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AEB0E67-8CB6-37B6-CB6E-B32647D4A8FA}"/>
              </a:ext>
            </a:extLst>
          </p:cNvPr>
          <p:cNvSpPr/>
          <p:nvPr/>
        </p:nvSpPr>
        <p:spPr>
          <a:xfrm>
            <a:off x="4314571" y="2053731"/>
            <a:ext cx="7248538" cy="4208524"/>
          </a:xfrm>
          <a:prstGeom prst="rect">
            <a:avLst/>
          </a:prstGeom>
        </p:spPr>
        <p:txBody>
          <a:bodyPr wrap="square">
            <a:spAutoFit/>
          </a:bodyPr>
          <a:lstStyle/>
          <a:p>
            <a:pPr algn="just">
              <a:lnSpc>
                <a:spcPct val="150000"/>
              </a:lnSpc>
            </a:pPr>
            <a:r>
              <a:rPr lang="vi-VN" sz="2600" dirty="0">
                <a:solidFill>
                  <a:schemeClr val="tx1"/>
                </a:solidFill>
                <a:latin typeface="UTM Avo" panose="02040603050506020204" pitchFamily="18"/>
                <a:ea typeface="+mn-ea"/>
                <a:cs typeface="+mn-ea"/>
                <a:sym typeface="+mn-lt"/>
              </a:rPr>
              <a:t>1. Đèn lồng được thắp sáng lung linh nhiều màu sắc nhờ gắn bộ phận phát sáng bằng nến hoặc đèn pin nhỏ.</a:t>
            </a:r>
          </a:p>
          <a:p>
            <a:pPr algn="just">
              <a:lnSpc>
                <a:spcPct val="150000"/>
              </a:lnSpc>
            </a:pPr>
            <a:r>
              <a:rPr lang="vi-VN" sz="2600" dirty="0">
                <a:solidFill>
                  <a:schemeClr val="tx1"/>
                </a:solidFill>
                <a:latin typeface="UTM Avo" panose="02040603050506020204" pitchFamily="18"/>
                <a:ea typeface="+mn-ea"/>
                <a:cs typeface="+mn-ea"/>
                <a:sym typeface="+mn-lt"/>
              </a:rPr>
              <a:t>2. Em có thể tận dụng các vật liệu đã qua sử dụng như hộp giấy, chai nhựa,... kết hợp với giấy thủ công để làm ra những chiếc đèn lồng với nhiều màu sắc khác nhau.</a:t>
            </a:r>
          </a:p>
        </p:txBody>
      </p:sp>
      <p:pic>
        <p:nvPicPr>
          <p:cNvPr id="10" name="Picture 9">
            <a:extLst>
              <a:ext uri="{FF2B5EF4-FFF2-40B4-BE49-F238E27FC236}">
                <a16:creationId xmlns:a16="http://schemas.microsoft.com/office/drawing/2014/main" id="{71A739F8-465D-BD8B-3997-C6F80DBC1029}"/>
              </a:ext>
            </a:extLst>
          </p:cNvPr>
          <p:cNvPicPr>
            <a:picLocks noChangeAspect="1"/>
          </p:cNvPicPr>
          <p:nvPr/>
        </p:nvPicPr>
        <p:blipFill rotWithShape="1">
          <a:blip r:embed="rId5">
            <a:extLst>
              <a:ext uri="{28A0092B-C50C-407E-A947-70E740481C1C}">
                <a14:useLocalDpi xmlns:a14="http://schemas.microsoft.com/office/drawing/2010/main" val="0"/>
              </a:ext>
            </a:extLst>
          </a:blip>
          <a:srcRect l="51709" t="43705" r="12577" b="1728"/>
          <a:stretch/>
        </p:blipFill>
        <p:spPr>
          <a:xfrm>
            <a:off x="2150912" y="2185319"/>
            <a:ext cx="1610908" cy="1893673"/>
          </a:xfrm>
          <a:prstGeom prst="rect">
            <a:avLst/>
          </a:prstGeom>
        </p:spPr>
      </p:pic>
      <p:pic>
        <p:nvPicPr>
          <p:cNvPr id="11" name="Picture 10">
            <a:extLst>
              <a:ext uri="{FF2B5EF4-FFF2-40B4-BE49-F238E27FC236}">
                <a16:creationId xmlns:a16="http://schemas.microsoft.com/office/drawing/2014/main" id="{C3D2943F-8CF2-3187-4435-3B8027B418EC}"/>
              </a:ext>
            </a:extLst>
          </p:cNvPr>
          <p:cNvPicPr>
            <a:picLocks noChangeAspect="1"/>
          </p:cNvPicPr>
          <p:nvPr/>
        </p:nvPicPr>
        <p:blipFill rotWithShape="1">
          <a:blip r:embed="rId5">
            <a:extLst>
              <a:ext uri="{28A0092B-C50C-407E-A947-70E740481C1C}">
                <a14:useLocalDpi xmlns:a14="http://schemas.microsoft.com/office/drawing/2010/main" val="0"/>
              </a:ext>
            </a:extLst>
          </a:blip>
          <a:srcRect l="15426" t="43705" r="49430" b="1728"/>
          <a:stretch/>
        </p:blipFill>
        <p:spPr>
          <a:xfrm>
            <a:off x="524721" y="2185319"/>
            <a:ext cx="1585201" cy="1893673"/>
          </a:xfrm>
          <a:prstGeom prst="rect">
            <a:avLst/>
          </a:prstGeom>
        </p:spPr>
      </p:pic>
      <p:pic>
        <p:nvPicPr>
          <p:cNvPr id="12" name="Picture 2" descr="https://afamilycdn.com/zoom/640_400/2018/9/22/collage3-1537553632593561933683-0-0-500-800-crop-15375536380741092958660.jpg">
            <a:extLst>
              <a:ext uri="{FF2B5EF4-FFF2-40B4-BE49-F238E27FC236}">
                <a16:creationId xmlns:a16="http://schemas.microsoft.com/office/drawing/2014/main" id="{73012A8F-8F86-8920-8CC0-6A119224C7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9" t="2667" r="885" b="1666"/>
          <a:stretch/>
        </p:blipFill>
        <p:spPr bwMode="auto">
          <a:xfrm>
            <a:off x="524720" y="4197525"/>
            <a:ext cx="3200495" cy="195019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BDB3FA5-310D-EC92-7FA9-6B3AA3C74650}"/>
              </a:ext>
            </a:extLst>
          </p:cNvPr>
          <p:cNvGrpSpPr/>
          <p:nvPr/>
        </p:nvGrpSpPr>
        <p:grpSpPr>
          <a:xfrm>
            <a:off x="3757871" y="773177"/>
            <a:ext cx="4676257" cy="1106932"/>
            <a:chOff x="2984500" y="423926"/>
            <a:chExt cx="3507193" cy="830199"/>
          </a:xfrm>
        </p:grpSpPr>
        <p:sp>
          <p:nvSpPr>
            <p:cNvPr id="14" name="Rounded Rectangle 13">
              <a:extLst>
                <a:ext uri="{FF2B5EF4-FFF2-40B4-BE49-F238E27FC236}">
                  <a16:creationId xmlns:a16="http://schemas.microsoft.com/office/drawing/2014/main" id="{9077D232-DCD2-A106-25BC-FEBEB21B25CB}"/>
                </a:ext>
              </a:extLst>
            </p:cNvPr>
            <p:cNvSpPr/>
            <p:nvPr/>
          </p:nvSpPr>
          <p:spPr>
            <a:xfrm>
              <a:off x="2984500" y="544471"/>
              <a:ext cx="3175000" cy="578361"/>
            </a:xfrm>
            <a:prstGeom prst="roundRect">
              <a:avLst>
                <a:gd name="adj" fmla="val 33243"/>
              </a:avLst>
            </a:prstGeom>
            <a:noFill/>
            <a:ln>
              <a:solidFill>
                <a:srgbClr val="000000"/>
              </a:solidFill>
            </a:ln>
          </p:spPr>
          <p:txBody>
            <a:bodyPr wrap="square">
              <a:spAutoFit/>
            </a:bodyPr>
            <a:lstStyle/>
            <a:p>
              <a:pPr algn="ctr"/>
              <a:r>
                <a:rPr lang="en-US" sz="3467" b="1" dirty="0" err="1">
                  <a:solidFill>
                    <a:schemeClr val="tx1"/>
                  </a:solidFill>
                  <a:latin typeface="UTM Avo" panose="02040603050506020204" pitchFamily="18"/>
                  <a:ea typeface="+mn-ea"/>
                  <a:cs typeface="+mn-ea"/>
                  <a:sym typeface="+mn-lt"/>
                </a:rPr>
                <a:t>Em</a:t>
              </a:r>
              <a:r>
                <a:rPr lang="en-US" sz="3467" b="1" dirty="0">
                  <a:solidFill>
                    <a:schemeClr val="tx1"/>
                  </a:solidFill>
                  <a:latin typeface="UTM Avo" panose="02040603050506020204" pitchFamily="18"/>
                  <a:ea typeface="+mn-ea"/>
                  <a:cs typeface="+mn-ea"/>
                  <a:sym typeface="+mn-lt"/>
                </a:rPr>
                <a:t> </a:t>
              </a:r>
              <a:r>
                <a:rPr lang="en-US" sz="3467" b="1" dirty="0" err="1">
                  <a:solidFill>
                    <a:schemeClr val="tx1"/>
                  </a:solidFill>
                  <a:latin typeface="UTM Avo" panose="02040603050506020204" pitchFamily="18"/>
                  <a:ea typeface="+mn-ea"/>
                  <a:cs typeface="+mn-ea"/>
                  <a:sym typeface="+mn-lt"/>
                </a:rPr>
                <a:t>có</a:t>
              </a:r>
              <a:r>
                <a:rPr lang="en-US" sz="3467" b="1" dirty="0">
                  <a:solidFill>
                    <a:schemeClr val="tx1"/>
                  </a:solidFill>
                  <a:latin typeface="UTM Avo" panose="02040603050506020204" pitchFamily="18"/>
                  <a:ea typeface="+mn-ea"/>
                  <a:cs typeface="+mn-ea"/>
                  <a:sym typeface="+mn-lt"/>
                </a:rPr>
                <a:t> </a:t>
              </a:r>
              <a:r>
                <a:rPr lang="en-US" sz="3467" b="1" dirty="0" err="1">
                  <a:solidFill>
                    <a:schemeClr val="tx1"/>
                  </a:solidFill>
                  <a:latin typeface="UTM Avo" panose="02040603050506020204" pitchFamily="18"/>
                  <a:ea typeface="+mn-ea"/>
                  <a:cs typeface="+mn-ea"/>
                  <a:sym typeface="+mn-lt"/>
                </a:rPr>
                <a:t>biết</a:t>
              </a:r>
              <a:r>
                <a:rPr lang="en-US" sz="3467" b="1" dirty="0">
                  <a:solidFill>
                    <a:schemeClr val="tx1"/>
                  </a:solidFill>
                  <a:latin typeface="UTM Avo" panose="02040603050506020204" pitchFamily="18"/>
                  <a:ea typeface="+mn-ea"/>
                  <a:cs typeface="+mn-ea"/>
                  <a:sym typeface="+mn-lt"/>
                </a:rPr>
                <a:t>?</a:t>
              </a:r>
              <a:endParaRPr lang="en-US" sz="3467" b="1" i="1" dirty="0">
                <a:solidFill>
                  <a:schemeClr val="tx1"/>
                </a:solidFill>
                <a:latin typeface="UTM Avo" panose="02040603050506020204" pitchFamily="18"/>
                <a:ea typeface="+mn-ea"/>
                <a:cs typeface="+mn-ea"/>
                <a:sym typeface="+mn-lt"/>
              </a:endParaRPr>
            </a:p>
          </p:txBody>
        </p:sp>
        <p:pic>
          <p:nvPicPr>
            <p:cNvPr id="15" name="Picture 14">
              <a:extLst>
                <a:ext uri="{FF2B5EF4-FFF2-40B4-BE49-F238E27FC236}">
                  <a16:creationId xmlns:a16="http://schemas.microsoft.com/office/drawing/2014/main" id="{82E44A06-BD65-A81B-24AB-5107D5AF2EE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1494" y="423926"/>
              <a:ext cx="830199" cy="830199"/>
            </a:xfrm>
            <a:prstGeom prst="rect">
              <a:avLst/>
            </a:prstGeom>
          </p:spPr>
        </p:pic>
      </p:grpSp>
    </p:spTree>
    <p:custDataLst>
      <p:tags r:id="rId1"/>
    </p:custDataLst>
    <p:extLst>
      <p:ext uri="{BB962C8B-B14F-4D97-AF65-F5344CB8AC3E}">
        <p14:creationId xmlns:p14="http://schemas.microsoft.com/office/powerpoint/2010/main" val="2446962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3617277" y="1184683"/>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FFF"/>
                </a:solidFill>
                <a:effectLst/>
                <a:uLnTx/>
                <a:uFillTx/>
                <a:latin typeface="UTM Avo" panose="02040603050506020204" pitchFamily="18"/>
                <a:sym typeface="Arial"/>
              </a:rPr>
              <a:t>Hướng</a:t>
            </a:r>
            <a:r>
              <a:rPr kumimoji="0" lang="en-US" sz="3200" b="1" i="0" u="none" strike="noStrike" kern="0" cap="none" spc="0" normalizeH="0" baseline="0" noProof="0" dirty="0">
                <a:ln>
                  <a:noFill/>
                </a:ln>
                <a:solidFill>
                  <a:srgbClr val="FFFFFF"/>
                </a:solidFill>
                <a:effectLst/>
                <a:uLnTx/>
                <a:uFillTx/>
                <a:latin typeface="UTM Avo" panose="02040603050506020204" pitchFamily="18"/>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a:sym typeface="Arial"/>
              </a:rPr>
              <a:t>dẫn</a:t>
            </a:r>
            <a:r>
              <a:rPr kumimoji="0" lang="en-US" sz="3200" b="1" i="0" u="none" strike="noStrike" kern="0" cap="none" spc="0" normalizeH="0" baseline="0" noProof="0" dirty="0">
                <a:ln>
                  <a:noFill/>
                </a:ln>
                <a:solidFill>
                  <a:srgbClr val="FFFFFF"/>
                </a:solidFill>
                <a:effectLst/>
                <a:uLnTx/>
                <a:uFillTx/>
                <a:latin typeface="UTM Avo" panose="02040603050506020204" pitchFamily="18"/>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a:sym typeface="Arial"/>
              </a:rPr>
              <a:t>về</a:t>
            </a:r>
            <a:r>
              <a:rPr kumimoji="0" lang="en-US" sz="3200" b="1" i="0" u="none" strike="noStrike" kern="0" cap="none" spc="0" normalizeH="0" baseline="0" noProof="0" dirty="0">
                <a:ln>
                  <a:noFill/>
                </a:ln>
                <a:solidFill>
                  <a:srgbClr val="FFFFFF"/>
                </a:solidFill>
                <a:effectLst/>
                <a:uLnTx/>
                <a:uFillTx/>
                <a:latin typeface="UTM Avo" panose="02040603050506020204" pitchFamily="18"/>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a:sym typeface="Arial"/>
              </a:rPr>
              <a:t>nhà</a:t>
            </a:r>
            <a:endParaRPr kumimoji="0" lang="en-US" sz="3200" b="1" i="0" u="none" strike="noStrike" kern="0" cap="none" spc="0" normalizeH="0" baseline="0" noProof="0" dirty="0">
              <a:ln>
                <a:noFill/>
              </a:ln>
              <a:solidFill>
                <a:srgbClr val="FFFFFF"/>
              </a:solidFill>
              <a:effectLst/>
              <a:uLnTx/>
              <a:uFillTx/>
              <a:latin typeface="UTM Avo" panose="02040603050506020204" pitchFamily="18"/>
              <a:sym typeface="Arial"/>
            </a:endParaRPr>
          </a:p>
        </p:txBody>
      </p:sp>
      <p:sp>
        <p:nvSpPr>
          <p:cNvPr id="3" name="Rectangle 2">
            <a:extLst>
              <a:ext uri="{FF2B5EF4-FFF2-40B4-BE49-F238E27FC236}">
                <a16:creationId xmlns:a16="http://schemas.microsoft.com/office/drawing/2014/main" id="{E688D890-B110-43C8-DE61-0E530C11F882}"/>
              </a:ext>
            </a:extLst>
          </p:cNvPr>
          <p:cNvSpPr/>
          <p:nvPr/>
        </p:nvSpPr>
        <p:spPr>
          <a:xfrm>
            <a:off x="1804152" y="2445227"/>
            <a:ext cx="1056609" cy="99352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UTM Avo" panose="02040603050506020204" pitchFamily="18"/>
                <a:cs typeface="+mn-ea"/>
                <a:sym typeface="+mn-lt"/>
              </a:rPr>
              <a:t>01</a:t>
            </a:r>
          </a:p>
        </p:txBody>
      </p:sp>
      <p:sp>
        <p:nvSpPr>
          <p:cNvPr id="4" name="Google Shape;458;p45">
            <a:extLst>
              <a:ext uri="{FF2B5EF4-FFF2-40B4-BE49-F238E27FC236}">
                <a16:creationId xmlns:a16="http://schemas.microsoft.com/office/drawing/2014/main" id="{3A0D2D0E-3F0E-19FF-80A8-65D101EFA3DA}"/>
              </a:ext>
            </a:extLst>
          </p:cNvPr>
          <p:cNvSpPr txBox="1">
            <a:spLocks/>
          </p:cNvSpPr>
          <p:nvPr/>
        </p:nvSpPr>
        <p:spPr>
          <a:xfrm>
            <a:off x="2987761" y="2411577"/>
            <a:ext cx="7360007" cy="106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just">
              <a:lnSpc>
                <a:spcPct val="150000"/>
              </a:lnSpc>
              <a:buSzPts val="1100"/>
            </a:pPr>
            <a:r>
              <a:rPr lang="en-US" sz="2600" b="0" dirty="0" err="1">
                <a:solidFill>
                  <a:schemeClr val="tx1"/>
                </a:solidFill>
                <a:latin typeface="UTM Avo" panose="02040603050506020204" pitchFamily="18"/>
                <a:ea typeface="+mn-ea"/>
                <a:cs typeface="+mn-ea"/>
                <a:sym typeface="+mn-lt"/>
              </a:rPr>
              <a:t>Ôn</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tập</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lại</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nội</a:t>
            </a:r>
            <a:r>
              <a:rPr lang="en-US" sz="2600" b="0" dirty="0">
                <a:solidFill>
                  <a:schemeClr val="tx1"/>
                </a:solidFill>
                <a:latin typeface="UTM Avo" panose="02040603050506020204" pitchFamily="18"/>
                <a:ea typeface="+mn-ea"/>
                <a:cs typeface="+mn-ea"/>
                <a:sym typeface="+mn-lt"/>
              </a:rPr>
              <a:t> dung </a:t>
            </a:r>
            <a:r>
              <a:rPr lang="en-US" sz="2600" b="0" dirty="0" err="1">
                <a:solidFill>
                  <a:schemeClr val="tx1"/>
                </a:solidFill>
                <a:latin typeface="UTM Avo" panose="02040603050506020204" pitchFamily="18"/>
                <a:ea typeface="+mn-ea"/>
                <a:cs typeface="+mn-ea"/>
                <a:sym typeface="+mn-lt"/>
              </a:rPr>
              <a:t>bài</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học</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ngày</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hôm</a:t>
            </a:r>
            <a:r>
              <a:rPr lang="en-US" sz="2600" b="0" dirty="0">
                <a:solidFill>
                  <a:schemeClr val="tx1"/>
                </a:solidFill>
                <a:latin typeface="UTM Avo" panose="02040603050506020204" pitchFamily="18"/>
                <a:ea typeface="+mn-ea"/>
                <a:cs typeface="+mn-ea"/>
                <a:sym typeface="+mn-lt"/>
              </a:rPr>
              <a:t> nay </a:t>
            </a:r>
            <a:r>
              <a:rPr lang="en-US" sz="2600" b="0" dirty="0" err="1">
                <a:solidFill>
                  <a:schemeClr val="tx1"/>
                </a:solidFill>
                <a:latin typeface="UTM Avo" panose="02040603050506020204" pitchFamily="18"/>
                <a:ea typeface="+mn-ea"/>
                <a:cs typeface="+mn-ea"/>
                <a:sym typeface="+mn-lt"/>
              </a:rPr>
              <a:t>và</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các</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bài</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đã</a:t>
            </a:r>
            <a:r>
              <a:rPr lang="en-US" sz="2600" b="0" dirty="0">
                <a:solidFill>
                  <a:schemeClr val="tx1"/>
                </a:solidFill>
                <a:latin typeface="UTM Avo" panose="02040603050506020204" pitchFamily="18"/>
                <a:ea typeface="+mn-ea"/>
                <a:cs typeface="+mn-ea"/>
                <a:sym typeface="+mn-lt"/>
              </a:rPr>
              <a:t> </a:t>
            </a:r>
            <a:r>
              <a:rPr lang="en-US" sz="2600" b="0" dirty="0" err="1">
                <a:solidFill>
                  <a:schemeClr val="tx1"/>
                </a:solidFill>
                <a:latin typeface="UTM Avo" panose="02040603050506020204" pitchFamily="18"/>
                <a:ea typeface="+mn-ea"/>
                <a:cs typeface="+mn-ea"/>
                <a:sym typeface="+mn-lt"/>
              </a:rPr>
              <a:t>học</a:t>
            </a:r>
            <a:r>
              <a:rPr lang="en-US" sz="2600" b="0" dirty="0">
                <a:solidFill>
                  <a:schemeClr val="tx1"/>
                </a:solidFill>
                <a:latin typeface="UTM Avo" panose="02040603050506020204" pitchFamily="18"/>
                <a:ea typeface="+mn-ea"/>
                <a:cs typeface="+mn-ea"/>
                <a:sym typeface="+mn-lt"/>
              </a:rPr>
              <a:t>. </a:t>
            </a:r>
          </a:p>
        </p:txBody>
      </p:sp>
      <p:sp>
        <p:nvSpPr>
          <p:cNvPr id="5" name="Rectangle 4">
            <a:extLst>
              <a:ext uri="{FF2B5EF4-FFF2-40B4-BE49-F238E27FC236}">
                <a16:creationId xmlns:a16="http://schemas.microsoft.com/office/drawing/2014/main" id="{99370289-350B-8785-7675-9EFD35D05BDA}"/>
              </a:ext>
            </a:extLst>
          </p:cNvPr>
          <p:cNvSpPr/>
          <p:nvPr/>
        </p:nvSpPr>
        <p:spPr>
          <a:xfrm>
            <a:off x="1804152" y="3969295"/>
            <a:ext cx="1056609" cy="99352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UTM Avo" panose="02040603050506020204" pitchFamily="18"/>
                <a:cs typeface="+mn-ea"/>
                <a:sym typeface="+mn-lt"/>
              </a:rPr>
              <a:t>02</a:t>
            </a:r>
          </a:p>
        </p:txBody>
      </p:sp>
      <p:sp>
        <p:nvSpPr>
          <p:cNvPr id="6" name="Google Shape;458;p45">
            <a:extLst>
              <a:ext uri="{FF2B5EF4-FFF2-40B4-BE49-F238E27FC236}">
                <a16:creationId xmlns:a16="http://schemas.microsoft.com/office/drawing/2014/main" id="{31A3E445-5FB8-3029-E060-B738DDA2D159}"/>
              </a:ext>
            </a:extLst>
          </p:cNvPr>
          <p:cNvSpPr txBox="1">
            <a:spLocks/>
          </p:cNvSpPr>
          <p:nvPr/>
        </p:nvSpPr>
        <p:spPr>
          <a:xfrm>
            <a:off x="2987761" y="3932659"/>
            <a:ext cx="8158661" cy="106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just">
              <a:lnSpc>
                <a:spcPct val="150000"/>
              </a:lnSpc>
              <a:buSzPts val="1100"/>
            </a:pPr>
            <a:r>
              <a:rPr lang="vi-VN" sz="2600" b="0" dirty="0">
                <a:solidFill>
                  <a:schemeClr val="tx1"/>
                </a:solidFill>
                <a:latin typeface="UTM Avo" panose="02040603050506020204" pitchFamily="18"/>
                <a:ea typeface="+mn-ea"/>
                <a:cs typeface="+mn-ea"/>
                <a:sym typeface="+mn-lt"/>
              </a:rPr>
              <a:t>Hoàn thành các nhiệm vụ được giao về nhà. </a:t>
            </a:r>
          </a:p>
        </p:txBody>
      </p:sp>
    </p:spTree>
    <p:custDataLst>
      <p:tags r:id="rId1"/>
    </p:custDataLst>
    <p:extLst>
      <p:ext uri="{BB962C8B-B14F-4D97-AF65-F5344CB8AC3E}">
        <p14:creationId xmlns:p14="http://schemas.microsoft.com/office/powerpoint/2010/main" val="70263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a:extLst>
            <a:ext uri="{FF2B5EF4-FFF2-40B4-BE49-F238E27FC236}">
              <a16:creationId xmlns:a16="http://schemas.microsoft.com/office/drawing/2014/main" id="{20BBE612-35F3-B398-DDF6-F161F6D51826}"/>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C130003-26FF-8A6D-CB79-33EBB465FD3C}"/>
              </a:ext>
            </a:extLst>
          </p:cNvPr>
          <p:cNvSpPr/>
          <p:nvPr/>
        </p:nvSpPr>
        <p:spPr>
          <a:xfrm>
            <a:off x="664237" y="988197"/>
            <a:ext cx="10863526" cy="868853"/>
          </a:xfrm>
          <a:prstGeom prst="roundRect">
            <a:avLst>
              <a:gd name="adj" fmla="val 13652"/>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600" dirty="0">
                <a:solidFill>
                  <a:srgbClr val="000000"/>
                </a:solidFill>
                <a:latin typeface="UTM Avo" panose="02040603050506020204" pitchFamily="18"/>
                <a:cs typeface="+mn-ea"/>
                <a:sym typeface="+mn-lt"/>
              </a:rPr>
              <a:t>M</a:t>
            </a:r>
            <a:r>
              <a:rPr lang="vi-VN" sz="2600" dirty="0">
                <a:solidFill>
                  <a:srgbClr val="000000"/>
                </a:solidFill>
                <a:latin typeface="UTM Avo" panose="02040603050506020204" pitchFamily="18"/>
                <a:cs typeface="+mn-ea"/>
                <a:sym typeface="+mn-lt"/>
              </a:rPr>
              <a:t>ột </a:t>
            </a:r>
            <a:r>
              <a:rPr lang="en-US" sz="2600" dirty="0" err="1">
                <a:solidFill>
                  <a:srgbClr val="000000"/>
                </a:solidFill>
                <a:latin typeface="UTM Avo" panose="02040603050506020204" pitchFamily="18"/>
                <a:cs typeface="+mn-ea"/>
                <a:sym typeface="+mn-lt"/>
              </a:rPr>
              <a:t>số</a:t>
            </a:r>
            <a:r>
              <a:rPr lang="en-US" sz="2600" dirty="0">
                <a:solidFill>
                  <a:srgbClr val="000000"/>
                </a:solidFill>
                <a:latin typeface="UTM Avo" panose="02040603050506020204" pitchFamily="18"/>
                <a:cs typeface="+mn-ea"/>
                <a:sym typeface="+mn-lt"/>
              </a:rPr>
              <a:t> </a:t>
            </a:r>
            <a:r>
              <a:rPr lang="vi-VN" sz="2600" dirty="0">
                <a:solidFill>
                  <a:srgbClr val="000000"/>
                </a:solidFill>
                <a:latin typeface="UTM Avo" panose="02040603050506020204" pitchFamily="18"/>
                <a:cs typeface="+mn-ea"/>
                <a:sym typeface="+mn-lt"/>
              </a:rPr>
              <a:t>đồ chơi dân gian thường được chơi trong dịp tết Trung thu</a:t>
            </a:r>
            <a:endParaRPr lang="en-US" sz="2600" dirty="0">
              <a:solidFill>
                <a:srgbClr val="000000"/>
              </a:solidFill>
              <a:latin typeface="UTM Avo" panose="02040603050506020204" pitchFamily="18"/>
              <a:cs typeface="+mn-ea"/>
              <a:sym typeface="+mn-lt"/>
            </a:endParaRPr>
          </a:p>
        </p:txBody>
      </p:sp>
      <p:pic>
        <p:nvPicPr>
          <p:cNvPr id="3" name="Picture 2" descr="Cách làm đèn ông sao đơn giản và đẹp">
            <a:extLst>
              <a:ext uri="{FF2B5EF4-FFF2-40B4-BE49-F238E27FC236}">
                <a16:creationId xmlns:a16="http://schemas.microsoft.com/office/drawing/2014/main" id="{B6C3CD87-6DAD-C1D4-EF63-C588ACCA4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944" y="2279205"/>
            <a:ext cx="2887407" cy="1923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ộ Sưu Tập Hình Ảnh Đèn Trung Thu Cực Chất Full 4K: Phá vỡ mốc 999+ hình  ảnh đèn trung thu">
            <a:extLst>
              <a:ext uri="{FF2B5EF4-FFF2-40B4-BE49-F238E27FC236}">
                <a16:creationId xmlns:a16="http://schemas.microsoft.com/office/drawing/2014/main" id="{6C5A177D-8E04-B054-D153-87C391A859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26" r="11709"/>
          <a:stretch/>
        </p:blipFill>
        <p:spPr bwMode="auto">
          <a:xfrm>
            <a:off x="1287836" y="4492340"/>
            <a:ext cx="2882931" cy="1991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redsvn.net/wp-content/uploads/2018/09/Den-ong-su-01.jpg">
            <a:extLst>
              <a:ext uri="{FF2B5EF4-FFF2-40B4-BE49-F238E27FC236}">
                <a16:creationId xmlns:a16="http://schemas.microsoft.com/office/drawing/2014/main" id="{F4818510-41EA-826A-09A1-20C08A34B5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78"/>
          <a:stretch/>
        </p:blipFill>
        <p:spPr bwMode="auto">
          <a:xfrm>
            <a:off x="6384942" y="4492338"/>
            <a:ext cx="2887408" cy="19914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4.bp.blogspot.com/-glEKzMQVs0k/Wa1avoAKvYI/AAAAAAAAC1U/_sfqVWgE5K4kfsQrCiGxV9_z7zf1LCaSACLcBGAs/s1600/mn11.jpg">
            <a:extLst>
              <a:ext uri="{FF2B5EF4-FFF2-40B4-BE49-F238E27FC236}">
                <a16:creationId xmlns:a16="http://schemas.microsoft.com/office/drawing/2014/main" id="{74C22AF9-84A5-8A31-005F-D6AE6317B8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836" y="2279205"/>
            <a:ext cx="2882931" cy="192301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458;p45">
            <a:extLst>
              <a:ext uri="{FF2B5EF4-FFF2-40B4-BE49-F238E27FC236}">
                <a16:creationId xmlns:a16="http://schemas.microsoft.com/office/drawing/2014/main" id="{A5F3A9ED-4CD2-E82B-E481-3883A2D0AC12}"/>
              </a:ext>
            </a:extLst>
          </p:cNvPr>
          <p:cNvSpPr txBox="1">
            <a:spLocks/>
          </p:cNvSpPr>
          <p:nvPr/>
        </p:nvSpPr>
        <p:spPr>
          <a:xfrm>
            <a:off x="8968582" y="2405678"/>
            <a:ext cx="2517946" cy="769015"/>
          </a:xfrm>
          <a:prstGeom prst="wedgeRoundRectCallout">
            <a:avLst>
              <a:gd name="adj1" fmla="val -41464"/>
              <a:gd name="adj2" fmla="val 101666"/>
              <a:gd name="adj3" fmla="val 16667"/>
            </a:avLst>
          </a:prstGeom>
          <a:solidFill>
            <a:srgbClr val="FFFFFF"/>
          </a:solidFill>
          <a:ln>
            <a:solidFill>
              <a:schemeClr val="accent6">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ct val="100000"/>
            </a:pPr>
            <a:r>
              <a:rPr lang="en-US" sz="2600" b="0" i="1">
                <a:solidFill>
                  <a:srgbClr val="000000"/>
                </a:solidFill>
                <a:latin typeface="UTM Avo" panose="02040603050506020204" pitchFamily="18"/>
                <a:ea typeface="+mn-ea"/>
                <a:cs typeface="+mn-ea"/>
                <a:sym typeface="+mn-lt"/>
              </a:rPr>
              <a:t>Đèn ông sao</a:t>
            </a:r>
          </a:p>
        </p:txBody>
      </p:sp>
      <p:sp>
        <p:nvSpPr>
          <p:cNvPr id="8" name="Google Shape;458;p45">
            <a:extLst>
              <a:ext uri="{FF2B5EF4-FFF2-40B4-BE49-F238E27FC236}">
                <a16:creationId xmlns:a16="http://schemas.microsoft.com/office/drawing/2014/main" id="{9016D77F-0A55-2930-FDE0-C198251901B0}"/>
              </a:ext>
            </a:extLst>
          </p:cNvPr>
          <p:cNvSpPr txBox="1">
            <a:spLocks/>
          </p:cNvSpPr>
          <p:nvPr/>
        </p:nvSpPr>
        <p:spPr>
          <a:xfrm>
            <a:off x="8968581" y="4624373"/>
            <a:ext cx="2517944" cy="769015"/>
          </a:xfrm>
          <a:prstGeom prst="wedgeRoundRectCallout">
            <a:avLst>
              <a:gd name="adj1" fmla="val -41464"/>
              <a:gd name="adj2" fmla="val 101666"/>
              <a:gd name="adj3" fmla="val 16667"/>
            </a:avLst>
          </a:prstGeom>
          <a:solidFill>
            <a:srgbClr val="FFFFFF"/>
          </a:solidFill>
          <a:ln>
            <a:solidFill>
              <a:schemeClr val="accent6">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ct val="100000"/>
            </a:pPr>
            <a:r>
              <a:rPr lang="en-US" sz="2600" b="0" i="1">
                <a:solidFill>
                  <a:srgbClr val="000000"/>
                </a:solidFill>
                <a:latin typeface="UTM Avo" panose="02040603050506020204" pitchFamily="18"/>
                <a:ea typeface="+mn-ea"/>
                <a:cs typeface="+mn-ea"/>
                <a:sym typeface="+mn-lt"/>
              </a:rPr>
              <a:t>Đèn cù</a:t>
            </a:r>
          </a:p>
        </p:txBody>
      </p:sp>
      <p:sp>
        <p:nvSpPr>
          <p:cNvPr id="9" name="Google Shape;458;p45">
            <a:extLst>
              <a:ext uri="{FF2B5EF4-FFF2-40B4-BE49-F238E27FC236}">
                <a16:creationId xmlns:a16="http://schemas.microsoft.com/office/drawing/2014/main" id="{4FF2F610-8CB3-2625-09C3-5A9C2A8F693D}"/>
              </a:ext>
            </a:extLst>
          </p:cNvPr>
          <p:cNvSpPr txBox="1">
            <a:spLocks/>
          </p:cNvSpPr>
          <p:nvPr/>
        </p:nvSpPr>
        <p:spPr>
          <a:xfrm>
            <a:off x="3852108" y="2405678"/>
            <a:ext cx="2309458" cy="769015"/>
          </a:xfrm>
          <a:prstGeom prst="wedgeRoundRectCallout">
            <a:avLst>
              <a:gd name="adj1" fmla="val -41464"/>
              <a:gd name="adj2" fmla="val 101666"/>
              <a:gd name="adj3" fmla="val 16667"/>
            </a:avLst>
          </a:prstGeom>
          <a:solidFill>
            <a:srgbClr val="FFFFFF"/>
          </a:solidFill>
          <a:ln>
            <a:solidFill>
              <a:schemeClr val="accent6">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ct val="100000"/>
            </a:pPr>
            <a:r>
              <a:rPr lang="en-US" sz="2600" b="0" i="1">
                <a:solidFill>
                  <a:srgbClr val="000000"/>
                </a:solidFill>
                <a:latin typeface="UTM Avo" panose="02040603050506020204" pitchFamily="18"/>
                <a:ea typeface="+mn-ea"/>
                <a:cs typeface="+mn-ea"/>
                <a:sym typeface="+mn-lt"/>
              </a:rPr>
              <a:t>Mặt nạ</a:t>
            </a:r>
          </a:p>
        </p:txBody>
      </p:sp>
      <p:sp>
        <p:nvSpPr>
          <p:cNvPr id="10" name="Google Shape;458;p45">
            <a:extLst>
              <a:ext uri="{FF2B5EF4-FFF2-40B4-BE49-F238E27FC236}">
                <a16:creationId xmlns:a16="http://schemas.microsoft.com/office/drawing/2014/main" id="{932D0D93-632A-3E65-07CB-D66B532B4637}"/>
              </a:ext>
            </a:extLst>
          </p:cNvPr>
          <p:cNvSpPr txBox="1">
            <a:spLocks/>
          </p:cNvSpPr>
          <p:nvPr/>
        </p:nvSpPr>
        <p:spPr>
          <a:xfrm>
            <a:off x="3852106" y="4624372"/>
            <a:ext cx="2309460" cy="769015"/>
          </a:xfrm>
          <a:prstGeom prst="wedgeRoundRectCallout">
            <a:avLst>
              <a:gd name="adj1" fmla="val -41464"/>
              <a:gd name="adj2" fmla="val 101666"/>
              <a:gd name="adj3" fmla="val 16667"/>
            </a:avLst>
          </a:prstGeom>
          <a:solidFill>
            <a:srgbClr val="FFFFFF"/>
          </a:solidFill>
          <a:ln>
            <a:solidFill>
              <a:schemeClr val="accent6">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ct val="100000"/>
            </a:pPr>
            <a:r>
              <a:rPr lang="en-US" sz="2600" b="0" i="1">
                <a:solidFill>
                  <a:srgbClr val="000000"/>
                </a:solidFill>
                <a:latin typeface="UTM Avo" panose="02040603050506020204" pitchFamily="18"/>
                <a:ea typeface="+mn-ea"/>
                <a:cs typeface="+mn-ea"/>
                <a:sym typeface="+mn-lt"/>
              </a:rPr>
              <a:t>Đèn lồng</a:t>
            </a:r>
          </a:p>
        </p:txBody>
      </p:sp>
    </p:spTree>
    <p:custDataLst>
      <p:tags r:id="rId1"/>
    </p:custDataLst>
    <p:extLst>
      <p:ext uri="{BB962C8B-B14F-4D97-AF65-F5344CB8AC3E}">
        <p14:creationId xmlns:p14="http://schemas.microsoft.com/office/powerpoint/2010/main" val="3003219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2107640-31A4-6C2B-7CC7-8DA4EDD86BE6}"/>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2" name="Rectangle 1">
            <a:extLst>
              <a:ext uri="{FF2B5EF4-FFF2-40B4-BE49-F238E27FC236}">
                <a16:creationId xmlns:a16="http://schemas.microsoft.com/office/drawing/2014/main" id="{89BDE083-F680-E1D8-7918-51D75C7BA45F}"/>
              </a:ext>
            </a:extLst>
          </p:cNvPr>
          <p:cNvSpPr/>
          <p:nvPr/>
        </p:nvSpPr>
        <p:spPr>
          <a:xfrm>
            <a:off x="6894546" y="2173605"/>
            <a:ext cx="113453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anose="02040603050506020204" pitchFamily="18"/>
                <a:cs typeface="+mn-ea"/>
                <a:sym typeface="+mn-lt"/>
              </a:rPr>
              <a:t>A</a:t>
            </a:r>
          </a:p>
        </p:txBody>
      </p:sp>
      <p:sp>
        <p:nvSpPr>
          <p:cNvPr id="3" name="Google Shape;458;p45">
            <a:extLst>
              <a:ext uri="{FF2B5EF4-FFF2-40B4-BE49-F238E27FC236}">
                <a16:creationId xmlns:a16="http://schemas.microsoft.com/office/drawing/2014/main" id="{63F4C8E9-1FC3-424D-AD3C-760D61E3AE70}"/>
              </a:ext>
            </a:extLst>
          </p:cNvPr>
          <p:cNvSpPr txBox="1">
            <a:spLocks/>
          </p:cNvSpPr>
          <p:nvPr/>
        </p:nvSpPr>
        <p:spPr>
          <a:xfrm>
            <a:off x="1365814" y="3429000"/>
            <a:ext cx="12192000" cy="106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ts val="1100"/>
            </a:pPr>
            <a:r>
              <a:rPr lang="en-US" sz="6000" dirty="0" err="1">
                <a:solidFill>
                  <a:schemeClr val="tx1"/>
                </a:solidFill>
                <a:latin typeface="UTM Avo" panose="02040603050506020204" pitchFamily="18"/>
                <a:ea typeface="+mn-ea"/>
                <a:cs typeface="+mn-ea"/>
                <a:sym typeface="+mn-lt"/>
              </a:rPr>
              <a:t>Sản</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phẩm</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mẫu</a:t>
            </a:r>
            <a:endParaRPr lang="en-US" sz="6000" dirty="0">
              <a:solidFill>
                <a:schemeClr val="tx1"/>
              </a:solidFill>
              <a:latin typeface="UTM Avo" panose="02040603050506020204" pitchFamily="18"/>
              <a:ea typeface="+mn-ea"/>
              <a:cs typeface="+mn-ea"/>
              <a:sym typeface="+mn-lt"/>
            </a:endParaRPr>
          </a:p>
        </p:txBody>
      </p:sp>
      <p:pic>
        <p:nvPicPr>
          <p:cNvPr id="5" name="Picture 4" descr="https://cdn.pixabay.com/photo/2012/04/05/01/26/moon-25647_1280.png">
            <a:extLst>
              <a:ext uri="{FF2B5EF4-FFF2-40B4-BE49-F238E27FC236}">
                <a16:creationId xmlns:a16="http://schemas.microsoft.com/office/drawing/2014/main" id="{48FDD02E-2753-C9B2-5A86-4817C2FB2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01" y="2005390"/>
            <a:ext cx="4238264" cy="37117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F6882FC5-6633-966E-AFF3-0FDE838051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AE1069-F659-DBFF-18E6-098C48CCCEC2}"/>
              </a:ext>
            </a:extLst>
          </p:cNvPr>
          <p:cNvSpPr/>
          <p:nvPr/>
        </p:nvSpPr>
        <p:spPr>
          <a:xfrm>
            <a:off x="1262028" y="1503695"/>
            <a:ext cx="6839399"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THẢO LUẬN NHÓM ĐÔI</a:t>
            </a:r>
            <a:endParaRPr lang="en-US" sz="2600" b="1" i="1" dirty="0">
              <a:solidFill>
                <a:schemeClr val="tx1"/>
              </a:solidFill>
              <a:latin typeface="UTM Avo" panose="02040603050506020204" pitchFamily="18"/>
              <a:ea typeface="+mn-ea"/>
              <a:cs typeface="+mn-ea"/>
              <a:sym typeface="+mn-lt"/>
            </a:endParaRPr>
          </a:p>
        </p:txBody>
      </p:sp>
      <p:grpSp>
        <p:nvGrpSpPr>
          <p:cNvPr id="3" name="Group 2">
            <a:extLst>
              <a:ext uri="{FF2B5EF4-FFF2-40B4-BE49-F238E27FC236}">
                <a16:creationId xmlns:a16="http://schemas.microsoft.com/office/drawing/2014/main" id="{4C3FF52E-0437-51BD-79B5-C642921D75AF}"/>
              </a:ext>
            </a:extLst>
          </p:cNvPr>
          <p:cNvGrpSpPr/>
          <p:nvPr/>
        </p:nvGrpSpPr>
        <p:grpSpPr>
          <a:xfrm>
            <a:off x="1094074" y="3457462"/>
            <a:ext cx="6839399" cy="1400658"/>
            <a:chOff x="2214932" y="916068"/>
            <a:chExt cx="5129549" cy="1050494"/>
          </a:xfrm>
        </p:grpSpPr>
        <p:sp>
          <p:nvSpPr>
            <p:cNvPr id="4" name="Rounded Rectangle 3">
              <a:extLst>
                <a:ext uri="{FF2B5EF4-FFF2-40B4-BE49-F238E27FC236}">
                  <a16:creationId xmlns:a16="http://schemas.microsoft.com/office/drawing/2014/main" id="{7C571A8E-DB56-5A75-27EE-BBA40A728010}"/>
                </a:ext>
              </a:extLst>
            </p:cNvPr>
            <p:cNvSpPr/>
            <p:nvPr/>
          </p:nvSpPr>
          <p:spPr>
            <a:xfrm>
              <a:off x="2330337" y="977606"/>
              <a:ext cx="5014144" cy="988956"/>
            </a:xfrm>
            <a:prstGeom prst="roundRect">
              <a:avLst/>
            </a:prstGeom>
            <a:solidFill>
              <a:schemeClr val="bg1"/>
            </a:solidFill>
            <a:ln w="19050">
              <a:solidFill>
                <a:srgbClr val="562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latin typeface="UTM Avo" panose="02040603050506020204" pitchFamily="18"/>
                <a:cs typeface="+mn-ea"/>
                <a:sym typeface="+mn-lt"/>
              </a:endParaRPr>
            </a:p>
          </p:txBody>
        </p:sp>
        <p:sp>
          <p:nvSpPr>
            <p:cNvPr id="5" name="Rectangle 4">
              <a:extLst>
                <a:ext uri="{FF2B5EF4-FFF2-40B4-BE49-F238E27FC236}">
                  <a16:creationId xmlns:a16="http://schemas.microsoft.com/office/drawing/2014/main" id="{0DA2D268-2124-7DB5-8C4E-F67C1714C257}"/>
                </a:ext>
              </a:extLst>
            </p:cNvPr>
            <p:cNvSpPr/>
            <p:nvPr/>
          </p:nvSpPr>
          <p:spPr>
            <a:xfrm>
              <a:off x="2854945" y="1008374"/>
              <a:ext cx="4005964" cy="927418"/>
            </a:xfrm>
            <a:prstGeom prst="rect">
              <a:avLst/>
            </a:prstGeom>
            <a:noFill/>
            <a:ln w="19050">
              <a:noFill/>
            </a:ln>
          </p:spPr>
          <p:txBody>
            <a:bodyPr wrap="square">
              <a:spAutoFit/>
            </a:bodyPr>
            <a:lstStyle/>
            <a:p>
              <a:pPr algn="just">
                <a:lnSpc>
                  <a:spcPct val="150000"/>
                </a:lnSpc>
              </a:pPr>
              <a:r>
                <a:rPr lang="vi-VN" sz="2600" dirty="0">
                  <a:latin typeface="UTM Avo" panose="02040603050506020204" pitchFamily="18"/>
                  <a:ea typeface="+mn-ea"/>
                  <a:cs typeface="+mn-ea"/>
                  <a:sym typeface="+mn-lt"/>
                </a:rPr>
                <a:t>Em hãy nêu tên các bộ phận chính của </a:t>
              </a:r>
              <a:r>
                <a:rPr lang="en-US" sz="2600" dirty="0" err="1">
                  <a:latin typeface="UTM Avo" panose="02040603050506020204" pitchFamily="18"/>
                  <a:ea typeface="+mn-ea"/>
                  <a:cs typeface="+mn-ea"/>
                  <a:sym typeface="+mn-lt"/>
                </a:rPr>
                <a:t>đèn</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lồng</a:t>
              </a:r>
              <a:r>
                <a:rPr lang="en-US" sz="2600" dirty="0">
                  <a:latin typeface="UTM Avo" panose="02040603050506020204" pitchFamily="18"/>
                  <a:ea typeface="+mn-ea"/>
                  <a:cs typeface="+mn-ea"/>
                  <a:sym typeface="+mn-lt"/>
                </a:rPr>
                <a:t> </a:t>
              </a:r>
              <a:r>
                <a:rPr lang="vi-VN" sz="2600" dirty="0">
                  <a:latin typeface="UTM Avo" panose="02040603050506020204" pitchFamily="18"/>
                  <a:ea typeface="+mn-ea"/>
                  <a:cs typeface="+mn-ea"/>
                  <a:sym typeface="+mn-lt"/>
                </a:rPr>
                <a:t>đồ chơi.</a:t>
              </a:r>
              <a:endParaRPr lang="en-US" sz="2600" dirty="0">
                <a:latin typeface="UTM Avo" panose="02040603050506020204" pitchFamily="18"/>
                <a:ea typeface="+mn-ea"/>
                <a:cs typeface="+mn-ea"/>
                <a:sym typeface="+mn-lt"/>
              </a:endParaRPr>
            </a:p>
          </p:txBody>
        </p:sp>
        <p:pic>
          <p:nvPicPr>
            <p:cNvPr id="6" name="Picture 33">
              <a:extLst>
                <a:ext uri="{FF2B5EF4-FFF2-40B4-BE49-F238E27FC236}">
                  <a16:creationId xmlns:a16="http://schemas.microsoft.com/office/drawing/2014/main" id="{AF0A2377-6D6B-1E33-087E-AC33E9639D38}"/>
                </a:ext>
              </a:extLst>
            </p:cNvPr>
            <p:cNvPicPr>
              <a:picLocks noChangeAspect="1"/>
            </p:cNvPicPr>
            <p:nvPr/>
          </p:nvPicPr>
          <p:blipFill>
            <a:blip r:embed="rId5"/>
            <a:srcRect/>
            <a:stretch>
              <a:fillRect/>
            </a:stretch>
          </p:blipFill>
          <p:spPr>
            <a:xfrm>
              <a:off x="2214932" y="916068"/>
              <a:ext cx="592268" cy="473074"/>
            </a:xfrm>
            <a:prstGeom prst="rect">
              <a:avLst/>
            </a:prstGeom>
          </p:spPr>
        </p:pic>
      </p:grpSp>
      <p:sp>
        <p:nvSpPr>
          <p:cNvPr id="7" name="Rectangle 6">
            <a:extLst>
              <a:ext uri="{FF2B5EF4-FFF2-40B4-BE49-F238E27FC236}">
                <a16:creationId xmlns:a16="http://schemas.microsoft.com/office/drawing/2014/main" id="{C239762E-9F8F-9DBE-926F-F58FB1BEACF7}"/>
              </a:ext>
            </a:extLst>
          </p:cNvPr>
          <p:cNvSpPr/>
          <p:nvPr/>
        </p:nvSpPr>
        <p:spPr>
          <a:xfrm>
            <a:off x="1171010" y="2082755"/>
            <a:ext cx="6839399" cy="1207703"/>
          </a:xfrm>
          <a:prstGeom prst="rect">
            <a:avLst/>
          </a:prstGeom>
        </p:spPr>
        <p:txBody>
          <a:bodyPr wrap="square">
            <a:spAutoFit/>
          </a:bodyPr>
          <a:lstStyle/>
          <a:p>
            <a:pPr algn="just">
              <a:lnSpc>
                <a:spcPct val="150000"/>
              </a:lnSpc>
            </a:pPr>
            <a:r>
              <a:rPr lang="en-US" sz="2600" dirty="0">
                <a:latin typeface="UTM Avo" panose="02040603050506020204" pitchFamily="18"/>
                <a:ea typeface="+mn-ea"/>
                <a:cs typeface="+mn-ea"/>
                <a:sym typeface="+mn-lt"/>
              </a:rPr>
              <a:t>Quan </a:t>
            </a:r>
            <a:r>
              <a:rPr lang="en-US" sz="2600" dirty="0" err="1">
                <a:latin typeface="UTM Avo" panose="02040603050506020204" pitchFamily="18"/>
                <a:ea typeface="+mn-ea"/>
                <a:cs typeface="+mn-ea"/>
                <a:sym typeface="+mn-lt"/>
              </a:rPr>
              <a:t>sát</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mẫu</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đọc</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nội</a:t>
            </a:r>
            <a:r>
              <a:rPr lang="en-US" sz="2600" dirty="0">
                <a:latin typeface="UTM Avo" panose="02040603050506020204" pitchFamily="18"/>
                <a:ea typeface="+mn-ea"/>
                <a:cs typeface="+mn-ea"/>
                <a:sym typeface="+mn-lt"/>
              </a:rPr>
              <a:t> dung </a:t>
            </a:r>
            <a:r>
              <a:rPr lang="en-US" sz="2600" dirty="0" err="1">
                <a:latin typeface="UTM Avo" panose="02040603050506020204" pitchFamily="18"/>
                <a:ea typeface="+mn-ea"/>
                <a:cs typeface="+mn-ea"/>
                <a:sym typeface="+mn-lt"/>
              </a:rPr>
              <a:t>trong</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trang</a:t>
            </a:r>
            <a:r>
              <a:rPr lang="en-US" sz="2600" dirty="0">
                <a:latin typeface="UTM Avo" panose="02040603050506020204" pitchFamily="18"/>
                <a:ea typeface="+mn-ea"/>
                <a:cs typeface="+mn-ea"/>
                <a:sym typeface="+mn-lt"/>
              </a:rPr>
              <a:t> 63 SGK </a:t>
            </a:r>
            <a:r>
              <a:rPr lang="en-US" sz="2600" dirty="0" err="1">
                <a:latin typeface="UTM Avo" panose="02040603050506020204" pitchFamily="18"/>
                <a:ea typeface="+mn-ea"/>
                <a:cs typeface="+mn-ea"/>
                <a:sym typeface="+mn-lt"/>
              </a:rPr>
              <a:t>Mục</a:t>
            </a:r>
            <a:r>
              <a:rPr lang="en-US" sz="2600" dirty="0">
                <a:latin typeface="UTM Avo" panose="02040603050506020204" pitchFamily="18"/>
                <a:ea typeface="+mn-ea"/>
                <a:cs typeface="+mn-ea"/>
                <a:sym typeface="+mn-lt"/>
              </a:rPr>
              <a:t> A </a:t>
            </a:r>
            <a:r>
              <a:rPr lang="en-US" sz="2600" dirty="0" err="1">
                <a:latin typeface="UTM Avo" panose="02040603050506020204" pitchFamily="18"/>
                <a:ea typeface="+mn-ea"/>
                <a:cs typeface="+mn-ea"/>
                <a:sym typeface="+mn-lt"/>
              </a:rPr>
              <a:t>và</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thực</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hiện</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yêu</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cầu</a:t>
            </a:r>
            <a:r>
              <a:rPr lang="en-US" sz="2600" dirty="0">
                <a:latin typeface="UTM Avo" panose="02040603050506020204" pitchFamily="18"/>
                <a:ea typeface="+mn-ea"/>
                <a:cs typeface="+mn-ea"/>
                <a:sym typeface="+mn-lt"/>
              </a:rPr>
              <a:t>:</a:t>
            </a:r>
            <a:endParaRPr lang="en-US" sz="2600" i="1" dirty="0">
              <a:latin typeface="UTM Avo" panose="02040603050506020204" pitchFamily="18"/>
              <a:ea typeface="+mn-ea"/>
              <a:cs typeface="+mn-ea"/>
              <a:sym typeface="+mn-lt"/>
            </a:endParaRPr>
          </a:p>
        </p:txBody>
      </p:sp>
      <p:grpSp>
        <p:nvGrpSpPr>
          <p:cNvPr id="8" name="Group 7">
            <a:extLst>
              <a:ext uri="{FF2B5EF4-FFF2-40B4-BE49-F238E27FC236}">
                <a16:creationId xmlns:a16="http://schemas.microsoft.com/office/drawing/2014/main" id="{B59E2E3C-E7A3-7166-9F34-B8FD19A123AE}"/>
              </a:ext>
            </a:extLst>
          </p:cNvPr>
          <p:cNvGrpSpPr/>
          <p:nvPr/>
        </p:nvGrpSpPr>
        <p:grpSpPr>
          <a:xfrm>
            <a:off x="1094074" y="5025124"/>
            <a:ext cx="6839399" cy="1400657"/>
            <a:chOff x="2214932" y="916068"/>
            <a:chExt cx="5129549" cy="1050493"/>
          </a:xfrm>
        </p:grpSpPr>
        <p:sp>
          <p:nvSpPr>
            <p:cNvPr id="9" name="Rounded Rectangle 8">
              <a:extLst>
                <a:ext uri="{FF2B5EF4-FFF2-40B4-BE49-F238E27FC236}">
                  <a16:creationId xmlns:a16="http://schemas.microsoft.com/office/drawing/2014/main" id="{CEDDB4F3-0666-5E9C-E2FB-87344C2D6625}"/>
                </a:ext>
              </a:extLst>
            </p:cNvPr>
            <p:cNvSpPr/>
            <p:nvPr/>
          </p:nvSpPr>
          <p:spPr>
            <a:xfrm>
              <a:off x="2330337" y="977605"/>
              <a:ext cx="5014144" cy="988956"/>
            </a:xfrm>
            <a:prstGeom prst="roundRect">
              <a:avLst/>
            </a:prstGeom>
            <a:solidFill>
              <a:schemeClr val="bg1"/>
            </a:solidFill>
            <a:ln w="19050">
              <a:solidFill>
                <a:srgbClr val="562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UTM Avo" panose="02040603050506020204" pitchFamily="18"/>
                <a:cs typeface="+mn-ea"/>
                <a:sym typeface="+mn-lt"/>
              </a:endParaRPr>
            </a:p>
          </p:txBody>
        </p:sp>
        <p:sp>
          <p:nvSpPr>
            <p:cNvPr id="10" name="Rectangle 9">
              <a:extLst>
                <a:ext uri="{FF2B5EF4-FFF2-40B4-BE49-F238E27FC236}">
                  <a16:creationId xmlns:a16="http://schemas.microsoft.com/office/drawing/2014/main" id="{04342857-FB68-402A-4F48-4812A58EAA09}"/>
                </a:ext>
              </a:extLst>
            </p:cNvPr>
            <p:cNvSpPr/>
            <p:nvPr/>
          </p:nvSpPr>
          <p:spPr>
            <a:xfrm>
              <a:off x="2854945" y="1008269"/>
              <a:ext cx="4101454" cy="927418"/>
            </a:xfrm>
            <a:prstGeom prst="rect">
              <a:avLst/>
            </a:prstGeom>
            <a:noFill/>
            <a:ln w="19050">
              <a:noFill/>
            </a:ln>
          </p:spPr>
          <p:txBody>
            <a:bodyPr wrap="square">
              <a:spAutoFit/>
            </a:bodyPr>
            <a:lstStyle/>
            <a:p>
              <a:pPr algn="just">
                <a:lnSpc>
                  <a:spcPct val="150000"/>
                </a:lnSpc>
              </a:pPr>
              <a:r>
                <a:rPr lang="vi-VN" sz="2600" dirty="0">
                  <a:latin typeface="UTM Avo" panose="02040603050506020204" pitchFamily="18"/>
                  <a:ea typeface="+mn-ea"/>
                  <a:cs typeface="+mn-ea"/>
                  <a:sym typeface="+mn-lt"/>
                </a:rPr>
                <a:t>Hãy nêu yêu cầu sản phẩm </a:t>
              </a:r>
              <a:r>
                <a:rPr lang="en-US" sz="2600" dirty="0" err="1">
                  <a:latin typeface="UTM Avo" panose="02040603050506020204" pitchFamily="18"/>
                  <a:ea typeface="+mn-ea"/>
                  <a:cs typeface="+mn-ea"/>
                  <a:sym typeface="+mn-lt"/>
                </a:rPr>
                <a:t>đèn</a:t>
              </a:r>
              <a:r>
                <a:rPr lang="en-US" sz="2600" dirty="0">
                  <a:latin typeface="UTM Avo" panose="02040603050506020204" pitchFamily="18"/>
                  <a:ea typeface="+mn-ea"/>
                  <a:cs typeface="+mn-ea"/>
                  <a:sym typeface="+mn-lt"/>
                </a:rPr>
                <a:t> </a:t>
              </a:r>
              <a:r>
                <a:rPr lang="en-US" sz="2600" dirty="0" err="1">
                  <a:latin typeface="UTM Avo" panose="02040603050506020204" pitchFamily="18"/>
                  <a:ea typeface="+mn-ea"/>
                  <a:cs typeface="+mn-ea"/>
                  <a:sym typeface="+mn-lt"/>
                </a:rPr>
                <a:t>lồng</a:t>
              </a:r>
              <a:r>
                <a:rPr lang="vi-VN" sz="2600" dirty="0">
                  <a:latin typeface="UTM Avo" panose="02040603050506020204" pitchFamily="18"/>
                  <a:ea typeface="+mn-ea"/>
                  <a:cs typeface="+mn-ea"/>
                  <a:sym typeface="+mn-lt"/>
                </a:rPr>
                <a:t> đồ chơi.</a:t>
              </a:r>
              <a:endParaRPr lang="en-US" sz="2600" dirty="0">
                <a:latin typeface="UTM Avo" panose="02040603050506020204" pitchFamily="18"/>
                <a:ea typeface="+mn-ea"/>
                <a:cs typeface="+mn-ea"/>
                <a:sym typeface="+mn-lt"/>
              </a:endParaRPr>
            </a:p>
          </p:txBody>
        </p:sp>
        <p:pic>
          <p:nvPicPr>
            <p:cNvPr id="11" name="Picture 33">
              <a:extLst>
                <a:ext uri="{FF2B5EF4-FFF2-40B4-BE49-F238E27FC236}">
                  <a16:creationId xmlns:a16="http://schemas.microsoft.com/office/drawing/2014/main" id="{EB226B4A-E7F7-7831-B5C1-F0BEC5855411}"/>
                </a:ext>
              </a:extLst>
            </p:cNvPr>
            <p:cNvPicPr>
              <a:picLocks noChangeAspect="1"/>
            </p:cNvPicPr>
            <p:nvPr/>
          </p:nvPicPr>
          <p:blipFill>
            <a:blip r:embed="rId5"/>
            <a:srcRect/>
            <a:stretch>
              <a:fillRect/>
            </a:stretch>
          </p:blipFill>
          <p:spPr>
            <a:xfrm>
              <a:off x="2214932" y="916068"/>
              <a:ext cx="592268" cy="473074"/>
            </a:xfrm>
            <a:prstGeom prst="rect">
              <a:avLst/>
            </a:prstGeom>
          </p:spPr>
        </p:pic>
      </p:grpSp>
      <p:pic>
        <p:nvPicPr>
          <p:cNvPr id="12" name="Picture 11">
            <a:extLst>
              <a:ext uri="{FF2B5EF4-FFF2-40B4-BE49-F238E27FC236}">
                <a16:creationId xmlns:a16="http://schemas.microsoft.com/office/drawing/2014/main" id="{5883BC1C-4F3D-12F7-4C0B-54A59F3B11B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8571" r="10476"/>
          <a:stretch/>
        </p:blipFill>
        <p:spPr>
          <a:xfrm>
            <a:off x="8709887" y="1408974"/>
            <a:ext cx="2302140" cy="5174562"/>
          </a:xfrm>
          <a:prstGeom prst="rect">
            <a:avLst/>
          </a:prstGeom>
        </p:spPr>
      </p:pic>
    </p:spTree>
    <p:custDataLst>
      <p:tags r:id="rId1"/>
    </p:custDataLst>
    <p:extLst>
      <p:ext uri="{BB962C8B-B14F-4D97-AF65-F5344CB8AC3E}">
        <p14:creationId xmlns:p14="http://schemas.microsoft.com/office/powerpoint/2010/main" val="371078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AC48102D-54FB-190A-12DE-C5931C6317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ADED4E-F5E4-7B30-235A-9AAA81791FD9}"/>
              </a:ext>
            </a:extLst>
          </p:cNvPr>
          <p:cNvSpPr/>
          <p:nvPr/>
        </p:nvSpPr>
        <p:spPr>
          <a:xfrm>
            <a:off x="1262028" y="1503695"/>
            <a:ext cx="6839399" cy="614592"/>
          </a:xfrm>
          <a:prstGeom prst="rect">
            <a:avLst/>
          </a:prstGeom>
        </p:spPr>
        <p:txBody>
          <a:bodyPr wrap="square">
            <a:spAutoFit/>
          </a:bodyPr>
          <a:lstStyle/>
          <a:p>
            <a:pPr algn="ctr">
              <a:lnSpc>
                <a:spcPct val="150000"/>
              </a:lnSpc>
            </a:pPr>
            <a:r>
              <a:rPr lang="en-US" sz="2600" b="1" dirty="0">
                <a:solidFill>
                  <a:schemeClr val="tx1"/>
                </a:solidFill>
                <a:latin typeface="UTM Avo" panose="02040603050506020204" pitchFamily="18"/>
                <a:ea typeface="+mn-ea"/>
                <a:cs typeface="+mn-ea"/>
                <a:sym typeface="+mn-lt"/>
              </a:rPr>
              <a:t>THẢO LUẬN NHÓM ĐÔI</a:t>
            </a:r>
            <a:endParaRPr lang="en-US" sz="2600" b="1" i="1" dirty="0">
              <a:solidFill>
                <a:schemeClr val="tx1"/>
              </a:solidFill>
              <a:latin typeface="UTM Avo" panose="02040603050506020204" pitchFamily="18"/>
              <a:ea typeface="+mn-ea"/>
              <a:cs typeface="+mn-ea"/>
              <a:sym typeface="+mn-lt"/>
            </a:endParaRPr>
          </a:p>
        </p:txBody>
      </p:sp>
      <p:pic>
        <p:nvPicPr>
          <p:cNvPr id="12" name="Picture 11">
            <a:extLst>
              <a:ext uri="{FF2B5EF4-FFF2-40B4-BE49-F238E27FC236}">
                <a16:creationId xmlns:a16="http://schemas.microsoft.com/office/drawing/2014/main" id="{3AFE1721-109F-103D-5A51-9E4D8BD60C6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8571" r="10476"/>
          <a:stretch/>
        </p:blipFill>
        <p:spPr>
          <a:xfrm>
            <a:off x="8709887" y="1408974"/>
            <a:ext cx="2302140" cy="5174562"/>
          </a:xfrm>
          <a:prstGeom prst="rect">
            <a:avLst/>
          </a:prstGeom>
        </p:spPr>
      </p:pic>
      <p:grpSp>
        <p:nvGrpSpPr>
          <p:cNvPr id="13" name="Group 12">
            <a:extLst>
              <a:ext uri="{FF2B5EF4-FFF2-40B4-BE49-F238E27FC236}">
                <a16:creationId xmlns:a16="http://schemas.microsoft.com/office/drawing/2014/main" id="{6287A028-86C0-DCA1-A1FB-C7757869ED0B}"/>
              </a:ext>
            </a:extLst>
          </p:cNvPr>
          <p:cNvGrpSpPr/>
          <p:nvPr/>
        </p:nvGrpSpPr>
        <p:grpSpPr>
          <a:xfrm>
            <a:off x="1279272" y="2264952"/>
            <a:ext cx="6324901" cy="1885964"/>
            <a:chOff x="684667" y="1140040"/>
            <a:chExt cx="4743676" cy="1414473"/>
          </a:xfrm>
        </p:grpSpPr>
        <p:sp>
          <p:nvSpPr>
            <p:cNvPr id="14" name="Google Shape;458;p45">
              <a:extLst>
                <a:ext uri="{FF2B5EF4-FFF2-40B4-BE49-F238E27FC236}">
                  <a16:creationId xmlns:a16="http://schemas.microsoft.com/office/drawing/2014/main" id="{6CE34533-0FFA-47EA-0C6A-94636131DE33}"/>
                </a:ext>
              </a:extLst>
            </p:cNvPr>
            <p:cNvSpPr txBox="1">
              <a:spLocks/>
            </p:cNvSpPr>
            <p:nvPr/>
          </p:nvSpPr>
          <p:spPr>
            <a:xfrm>
              <a:off x="1509486" y="1140040"/>
              <a:ext cx="3918857" cy="1414473"/>
            </a:xfrm>
            <a:prstGeom prst="roundRect">
              <a:avLst>
                <a:gd name="adj" fmla="val 13964"/>
              </a:avLst>
            </a:prstGeom>
            <a:solidFill>
              <a:schemeClr val="accent4">
                <a:lumMod val="60000"/>
                <a:lumOff val="40000"/>
              </a:schemeClr>
            </a:solidFill>
            <a:ln w="28575">
              <a:solidFill>
                <a:srgbClr val="000000"/>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just">
                <a:lnSpc>
                  <a:spcPct val="150000"/>
                </a:lnSpc>
                <a:buSzPts val="1100"/>
              </a:pPr>
              <a:r>
                <a:rPr lang="vi-VN" sz="2600" b="0" dirty="0">
                  <a:solidFill>
                    <a:srgbClr val="000000"/>
                  </a:solidFill>
                  <a:latin typeface="UTM Avo" panose="02040603050506020204" pitchFamily="18"/>
                  <a:ea typeface="+mn-ea"/>
                  <a:cs typeface="+mn-ea"/>
                  <a:sym typeface="+mn-lt"/>
                </a:rPr>
                <a:t>Đèn lồng đồ chơi gồm thân đèn, đuôi đèn và tay cầm, bộ phận phát sáng (nếu có)</a:t>
              </a:r>
              <a:r>
                <a:rPr lang="en-US" sz="2600" b="0" dirty="0">
                  <a:solidFill>
                    <a:srgbClr val="000000"/>
                  </a:solidFill>
                  <a:latin typeface="UTM Avo" panose="02040603050506020204" pitchFamily="18"/>
                  <a:ea typeface="+mn-ea"/>
                  <a:cs typeface="+mn-ea"/>
                  <a:sym typeface="+mn-lt"/>
                </a:rPr>
                <a:t>.</a:t>
              </a:r>
              <a:endParaRPr lang="vi-VN" sz="2600" b="0" dirty="0">
                <a:solidFill>
                  <a:srgbClr val="000000"/>
                </a:solidFill>
                <a:latin typeface="UTM Avo" panose="02040603050506020204" pitchFamily="18"/>
                <a:ea typeface="+mn-ea"/>
                <a:cs typeface="+mn-ea"/>
                <a:sym typeface="+mn-lt"/>
              </a:endParaRPr>
            </a:p>
          </p:txBody>
        </p:sp>
        <p:sp>
          <p:nvSpPr>
            <p:cNvPr id="15" name="Right Arrow 14">
              <a:extLst>
                <a:ext uri="{FF2B5EF4-FFF2-40B4-BE49-F238E27FC236}">
                  <a16:creationId xmlns:a16="http://schemas.microsoft.com/office/drawing/2014/main" id="{83CB34AF-9D02-218E-F8B7-12B9FC318ADB}"/>
                </a:ext>
              </a:extLst>
            </p:cNvPr>
            <p:cNvSpPr/>
            <p:nvPr/>
          </p:nvSpPr>
          <p:spPr>
            <a:xfrm>
              <a:off x="684667" y="1556510"/>
              <a:ext cx="620123" cy="5950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a:cs typeface="+mn-ea"/>
                <a:sym typeface="+mn-lt"/>
              </a:endParaRPr>
            </a:p>
          </p:txBody>
        </p:sp>
      </p:grpSp>
      <p:grpSp>
        <p:nvGrpSpPr>
          <p:cNvPr id="16" name="Group 15">
            <a:extLst>
              <a:ext uri="{FF2B5EF4-FFF2-40B4-BE49-F238E27FC236}">
                <a16:creationId xmlns:a16="http://schemas.microsoft.com/office/drawing/2014/main" id="{B7BC1B7E-53B8-C6F2-5AD5-9BAE87B978AD}"/>
              </a:ext>
            </a:extLst>
          </p:cNvPr>
          <p:cNvGrpSpPr/>
          <p:nvPr/>
        </p:nvGrpSpPr>
        <p:grpSpPr>
          <a:xfrm>
            <a:off x="1279272" y="4430529"/>
            <a:ext cx="6322120" cy="1885965"/>
            <a:chOff x="686753" y="1028700"/>
            <a:chExt cx="4741590" cy="1414474"/>
          </a:xfrm>
        </p:grpSpPr>
        <p:sp>
          <p:nvSpPr>
            <p:cNvPr id="17" name="Google Shape;458;p45">
              <a:extLst>
                <a:ext uri="{FF2B5EF4-FFF2-40B4-BE49-F238E27FC236}">
                  <a16:creationId xmlns:a16="http://schemas.microsoft.com/office/drawing/2014/main" id="{D1325524-2819-2D12-7263-B02625FA35CF}"/>
                </a:ext>
              </a:extLst>
            </p:cNvPr>
            <p:cNvSpPr txBox="1">
              <a:spLocks/>
            </p:cNvSpPr>
            <p:nvPr/>
          </p:nvSpPr>
          <p:spPr>
            <a:xfrm>
              <a:off x="1509486" y="1028700"/>
              <a:ext cx="3918857" cy="1414474"/>
            </a:xfrm>
            <a:prstGeom prst="roundRect">
              <a:avLst>
                <a:gd name="adj" fmla="val 13964"/>
              </a:avLst>
            </a:prstGeom>
            <a:solidFill>
              <a:schemeClr val="accent4">
                <a:lumMod val="60000"/>
                <a:lumOff val="40000"/>
              </a:schemeClr>
            </a:solidFill>
            <a:ln w="28575">
              <a:solidFill>
                <a:srgbClr val="000000"/>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just">
                <a:lnSpc>
                  <a:spcPct val="150000"/>
                </a:lnSpc>
                <a:buSzPts val="1100"/>
              </a:pPr>
              <a:r>
                <a:rPr lang="vi-VN" sz="2600" b="0" dirty="0">
                  <a:solidFill>
                    <a:srgbClr val="000000"/>
                  </a:solidFill>
                  <a:latin typeface="UTM Avo" panose="02040603050506020204" pitchFamily="18"/>
                  <a:ea typeface="+mn-ea"/>
                  <a:cs typeface="+mn-ea"/>
                  <a:sym typeface="+mn-lt"/>
                </a:rPr>
                <a:t>Yêu cầu sản phẩm là đầy đủ các bộ phận; chắc chắn, cân đối; trang trí đẹp.</a:t>
              </a:r>
            </a:p>
          </p:txBody>
        </p:sp>
        <p:sp>
          <p:nvSpPr>
            <p:cNvPr id="18" name="Right Arrow 17">
              <a:extLst>
                <a:ext uri="{FF2B5EF4-FFF2-40B4-BE49-F238E27FC236}">
                  <a16:creationId xmlns:a16="http://schemas.microsoft.com/office/drawing/2014/main" id="{D4B8F3B5-BC42-B7D6-93F7-E0F0ED0868AE}"/>
                </a:ext>
              </a:extLst>
            </p:cNvPr>
            <p:cNvSpPr/>
            <p:nvPr/>
          </p:nvSpPr>
          <p:spPr>
            <a:xfrm>
              <a:off x="686753" y="1438394"/>
              <a:ext cx="620123" cy="5950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a:cs typeface="+mn-ea"/>
                <a:sym typeface="+mn-lt"/>
              </a:endParaRPr>
            </a:p>
          </p:txBody>
        </p:sp>
      </p:grpSp>
    </p:spTree>
    <p:custDataLst>
      <p:tags r:id="rId1"/>
    </p:custDataLst>
    <p:extLst>
      <p:ext uri="{BB962C8B-B14F-4D97-AF65-F5344CB8AC3E}">
        <p14:creationId xmlns:p14="http://schemas.microsoft.com/office/powerpoint/2010/main" val="362989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C7EFA0EF-2DC4-3B0A-32A4-25AF311B49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EDC993-E6DF-27E0-62DC-2E38A0326A0B}"/>
              </a:ext>
            </a:extLst>
          </p:cNvPr>
          <p:cNvSpPr/>
          <p:nvPr/>
        </p:nvSpPr>
        <p:spPr>
          <a:xfrm>
            <a:off x="7293874" y="1659724"/>
            <a:ext cx="113453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UTM Avo" panose="02040603050506020204" pitchFamily="18"/>
                <a:cs typeface="+mn-ea"/>
                <a:sym typeface="+mn-lt"/>
              </a:rPr>
              <a:t>B</a:t>
            </a:r>
          </a:p>
        </p:txBody>
      </p:sp>
      <p:sp>
        <p:nvSpPr>
          <p:cNvPr id="3" name="Google Shape;458;p45">
            <a:extLst>
              <a:ext uri="{FF2B5EF4-FFF2-40B4-BE49-F238E27FC236}">
                <a16:creationId xmlns:a16="http://schemas.microsoft.com/office/drawing/2014/main" id="{D6758BD5-3D6D-F6E4-C36D-217FCE6AE61D}"/>
              </a:ext>
            </a:extLst>
          </p:cNvPr>
          <p:cNvSpPr txBox="1">
            <a:spLocks/>
          </p:cNvSpPr>
          <p:nvPr/>
        </p:nvSpPr>
        <p:spPr>
          <a:xfrm>
            <a:off x="3530279" y="2726777"/>
            <a:ext cx="8130446" cy="267497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Antic Didone"/>
              <a:buNone/>
              <a:defRPr sz="12000" b="1" i="0" u="none" strike="noStrike" cap="none">
                <a:solidFill>
                  <a:schemeClr val="accent4"/>
                </a:solidFill>
                <a:latin typeface="Antic Didone"/>
                <a:ea typeface="Antic Didone"/>
                <a:cs typeface="Antic Didone"/>
                <a:sym typeface="Antic Didone"/>
              </a:defRPr>
            </a:lvl1pPr>
            <a:lvl2pPr marR="0" lvl="1"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2pPr>
            <a:lvl3pPr marR="0" lvl="2"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3pPr>
            <a:lvl4pPr marR="0" lvl="3"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4pPr>
            <a:lvl5pPr marR="0" lvl="4"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5pPr>
            <a:lvl6pPr marR="0" lvl="5"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6pPr>
            <a:lvl7pPr marR="0" lvl="6"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7pPr>
            <a:lvl8pPr marR="0" lvl="7"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8pPr>
            <a:lvl9pPr marR="0" lvl="8" algn="ctr" rtl="0">
              <a:lnSpc>
                <a:spcPct val="100000"/>
              </a:lnSpc>
              <a:spcBef>
                <a:spcPts val="0"/>
              </a:spcBef>
              <a:spcAft>
                <a:spcPts val="0"/>
              </a:spcAft>
              <a:buClr>
                <a:schemeClr val="dk1"/>
              </a:buClr>
              <a:buSzPts val="12000"/>
              <a:buFont typeface="Antic Didone"/>
              <a:buNone/>
              <a:defRPr sz="12000" b="1" i="0" u="none" strike="noStrike" cap="none">
                <a:solidFill>
                  <a:schemeClr val="dk1"/>
                </a:solidFill>
                <a:latin typeface="Antic Didone"/>
                <a:ea typeface="Antic Didone"/>
                <a:cs typeface="Antic Didone"/>
                <a:sym typeface="Antic Didone"/>
              </a:defRPr>
            </a:lvl9pPr>
          </a:lstStyle>
          <a:p>
            <a:pPr algn="ctr">
              <a:lnSpc>
                <a:spcPct val="150000"/>
              </a:lnSpc>
              <a:buSzPts val="1100"/>
            </a:pPr>
            <a:r>
              <a:rPr lang="en-US" sz="6000" dirty="0" err="1">
                <a:solidFill>
                  <a:schemeClr val="tx1"/>
                </a:solidFill>
                <a:latin typeface="UTM Avo" panose="02040603050506020204" pitchFamily="18"/>
                <a:ea typeface="+mn-ea"/>
                <a:cs typeface="+mn-ea"/>
                <a:sym typeface="+mn-lt"/>
              </a:rPr>
              <a:t>Chuẩn</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bị</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vật</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liệu</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và</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dụng</a:t>
            </a:r>
            <a:r>
              <a:rPr lang="en-US" sz="6000" dirty="0">
                <a:solidFill>
                  <a:schemeClr val="tx1"/>
                </a:solidFill>
                <a:latin typeface="UTM Avo" panose="02040603050506020204" pitchFamily="18"/>
                <a:ea typeface="+mn-ea"/>
                <a:cs typeface="+mn-ea"/>
                <a:sym typeface="+mn-lt"/>
              </a:rPr>
              <a:t> </a:t>
            </a:r>
            <a:r>
              <a:rPr lang="en-US" sz="6000" dirty="0" err="1">
                <a:solidFill>
                  <a:schemeClr val="tx1"/>
                </a:solidFill>
                <a:latin typeface="UTM Avo" panose="02040603050506020204" pitchFamily="18"/>
                <a:ea typeface="+mn-ea"/>
                <a:cs typeface="+mn-ea"/>
                <a:sym typeface="+mn-lt"/>
              </a:rPr>
              <a:t>cụ</a:t>
            </a:r>
            <a:endParaRPr lang="en-US" sz="6000" dirty="0">
              <a:solidFill>
                <a:schemeClr val="tx1"/>
              </a:solidFill>
              <a:latin typeface="UTM Avo" panose="02040603050506020204" pitchFamily="18"/>
              <a:ea typeface="+mn-ea"/>
              <a:cs typeface="+mn-ea"/>
              <a:sym typeface="+mn-lt"/>
            </a:endParaRPr>
          </a:p>
        </p:txBody>
      </p:sp>
      <p:pic>
        <p:nvPicPr>
          <p:cNvPr id="5" name="Picture 4" descr="https://cdn.pixabay.com/photo/2012/04/05/01/26/moon-25647_1280.png">
            <a:extLst>
              <a:ext uri="{FF2B5EF4-FFF2-40B4-BE49-F238E27FC236}">
                <a16:creationId xmlns:a16="http://schemas.microsoft.com/office/drawing/2014/main" id="{BDE3C1EB-3162-7795-3720-7892AB872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21" y="1903550"/>
            <a:ext cx="3994382" cy="34982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199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DESIGN_ID_OFFICE THEME" val="BkUTYClu"/>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534</TotalTime>
  <Words>1147</Words>
  <Application>Microsoft Office PowerPoint</Application>
  <PresentationFormat>Widescreen</PresentationFormat>
  <Paragraphs>155</Paragraphs>
  <Slides>36</Slides>
  <Notes>35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UTM Avo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Vũ Trọng Đông</cp:lastModifiedBy>
  <cp:revision>56</cp:revision>
  <dcterms:modified xsi:type="dcterms:W3CDTF">2024-03-26T02:11:41Z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