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ppt/tags/tag33.xml" ContentType="application/vnd.openxmlformats-officedocument.presentationml.tags+xml"/>
  <Override PartName="/ppt/notesSlides/notesSlide32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6"/>
  </p:notesMasterIdLst>
  <p:sldIdLst>
    <p:sldId id="256" r:id="rId2"/>
    <p:sldId id="257" r:id="rId3"/>
    <p:sldId id="258" r:id="rId4"/>
    <p:sldId id="271" r:id="rId5"/>
    <p:sldId id="259" r:id="rId6"/>
    <p:sldId id="260" r:id="rId7"/>
    <p:sldId id="272" r:id="rId8"/>
    <p:sldId id="309" r:id="rId9"/>
    <p:sldId id="274" r:id="rId10"/>
    <p:sldId id="275" r:id="rId11"/>
    <p:sldId id="310" r:id="rId12"/>
    <p:sldId id="311" r:id="rId13"/>
    <p:sldId id="312" r:id="rId14"/>
    <p:sldId id="279" r:id="rId15"/>
    <p:sldId id="280" r:id="rId16"/>
    <p:sldId id="294" r:id="rId17"/>
    <p:sldId id="313" r:id="rId18"/>
    <p:sldId id="314" r:id="rId19"/>
    <p:sldId id="315" r:id="rId20"/>
    <p:sldId id="316" r:id="rId21"/>
    <p:sldId id="317" r:id="rId22"/>
    <p:sldId id="318" r:id="rId23"/>
    <p:sldId id="301" r:id="rId24"/>
    <p:sldId id="319" r:id="rId25"/>
    <p:sldId id="304" r:id="rId26"/>
    <p:sldId id="298" r:id="rId27"/>
    <p:sldId id="305" r:id="rId28"/>
    <p:sldId id="306" r:id="rId29"/>
    <p:sldId id="320" r:id="rId30"/>
    <p:sldId id="308" r:id="rId31"/>
    <p:sldId id="261" r:id="rId32"/>
    <p:sldId id="262" r:id="rId33"/>
    <p:sldId id="269" r:id="rId34"/>
    <p:sldId id="267" r:id="rId35"/>
  </p:sldIdLst>
  <p:sldSz cx="12192000" cy="6858000"/>
  <p:notesSz cx="6858000" cy="9144000"/>
  <p:embeddedFontLst>
    <p:embeddedFont>
      <p:font typeface="UTM Avo" panose="02040603050506020204" pitchFamily="18" charset="0"/>
      <p:regular r:id="rId37"/>
      <p:bold r:id="rId38"/>
      <p:italic r:id="rId39"/>
      <p:boldItalic r:id="rId40"/>
    </p:embeddedFont>
  </p:embeddedFontLst>
  <p:custDataLst>
    <p:tags r:id="rId41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69" autoAdjust="0"/>
    <p:restoredTop sz="94660"/>
  </p:normalViewPr>
  <p:slideViewPr>
    <p:cSldViewPr snapToGrid="0">
      <p:cViewPr varScale="1">
        <p:scale>
          <a:sx n="69" d="100"/>
          <a:sy n="69" d="100"/>
        </p:scale>
        <p:origin x="81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>
          <a:extLst>
            <a:ext uri="{FF2B5EF4-FFF2-40B4-BE49-F238E27FC236}">
              <a16:creationId xmlns:a16="http://schemas.microsoft.com/office/drawing/2014/main" id="{72D42975-551A-18E3-4429-B8601DD8DF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>
            <a:extLst>
              <a:ext uri="{FF2B5EF4-FFF2-40B4-BE49-F238E27FC236}">
                <a16:creationId xmlns:a16="http://schemas.microsoft.com/office/drawing/2014/main" id="{532C45D9-6B8E-B8EF-8A0F-F0073DE0826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>
            <a:extLst>
              <a:ext uri="{FF2B5EF4-FFF2-40B4-BE49-F238E27FC236}">
                <a16:creationId xmlns:a16="http://schemas.microsoft.com/office/drawing/2014/main" id="{B85EA12D-F5BA-0B42-79D9-C4A93BCC3A9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52089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>
          <a:extLst>
            <a:ext uri="{FF2B5EF4-FFF2-40B4-BE49-F238E27FC236}">
              <a16:creationId xmlns:a16="http://schemas.microsoft.com/office/drawing/2014/main" id="{BD195EB7-5959-FE29-219A-AC36961114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>
            <a:extLst>
              <a:ext uri="{FF2B5EF4-FFF2-40B4-BE49-F238E27FC236}">
                <a16:creationId xmlns:a16="http://schemas.microsoft.com/office/drawing/2014/main" id="{2B8D18F7-6CDA-D1AF-8C56-83BD4C920E7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>
            <a:extLst>
              <a:ext uri="{FF2B5EF4-FFF2-40B4-BE49-F238E27FC236}">
                <a16:creationId xmlns:a16="http://schemas.microsoft.com/office/drawing/2014/main" id="{1917C333-A8D2-2874-92FF-199084A98BB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756112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>
          <a:extLst>
            <a:ext uri="{FF2B5EF4-FFF2-40B4-BE49-F238E27FC236}">
              <a16:creationId xmlns:a16="http://schemas.microsoft.com/office/drawing/2014/main" id="{07A125EC-D4DB-12AF-D3CB-95A6813F79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>
            <a:extLst>
              <a:ext uri="{FF2B5EF4-FFF2-40B4-BE49-F238E27FC236}">
                <a16:creationId xmlns:a16="http://schemas.microsoft.com/office/drawing/2014/main" id="{8B8187A4-9B83-E529-5804-99A0B6A2BA5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>
            <a:extLst>
              <a:ext uri="{FF2B5EF4-FFF2-40B4-BE49-F238E27FC236}">
                <a16:creationId xmlns:a16="http://schemas.microsoft.com/office/drawing/2014/main" id="{43BABE1F-81AC-02DC-EA30-A09364556F9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337778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>
          <a:extLst>
            <a:ext uri="{FF2B5EF4-FFF2-40B4-BE49-F238E27FC236}">
              <a16:creationId xmlns:a16="http://schemas.microsoft.com/office/drawing/2014/main" id="{D0B3821B-338B-7742-C345-63F7F718B8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>
            <a:extLst>
              <a:ext uri="{FF2B5EF4-FFF2-40B4-BE49-F238E27FC236}">
                <a16:creationId xmlns:a16="http://schemas.microsoft.com/office/drawing/2014/main" id="{1A5BB978-A27F-8D1D-FE80-03FA38B83F9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>
            <a:extLst>
              <a:ext uri="{FF2B5EF4-FFF2-40B4-BE49-F238E27FC236}">
                <a16:creationId xmlns:a16="http://schemas.microsoft.com/office/drawing/2014/main" id="{E17A164D-0FB1-D101-63CE-A710655112C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55817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>
          <a:extLst>
            <a:ext uri="{FF2B5EF4-FFF2-40B4-BE49-F238E27FC236}">
              <a16:creationId xmlns:a16="http://schemas.microsoft.com/office/drawing/2014/main" id="{25E54189-FD3C-DA1F-A6B4-C573C412C2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>
            <a:extLst>
              <a:ext uri="{FF2B5EF4-FFF2-40B4-BE49-F238E27FC236}">
                <a16:creationId xmlns:a16="http://schemas.microsoft.com/office/drawing/2014/main" id="{3915200D-7E8B-9E61-C5D5-89E185C355C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>
            <a:extLst>
              <a:ext uri="{FF2B5EF4-FFF2-40B4-BE49-F238E27FC236}">
                <a16:creationId xmlns:a16="http://schemas.microsoft.com/office/drawing/2014/main" id="{B4203836-2A82-1B7F-E913-3360D62D177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870399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>
          <a:extLst>
            <a:ext uri="{FF2B5EF4-FFF2-40B4-BE49-F238E27FC236}">
              <a16:creationId xmlns:a16="http://schemas.microsoft.com/office/drawing/2014/main" id="{CC9B69CE-9504-83C1-7A54-03D83C5C9F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>
            <a:extLst>
              <a:ext uri="{FF2B5EF4-FFF2-40B4-BE49-F238E27FC236}">
                <a16:creationId xmlns:a16="http://schemas.microsoft.com/office/drawing/2014/main" id="{A068D95C-A789-FA3B-4BC8-6F6B91C6FB9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>
            <a:extLst>
              <a:ext uri="{FF2B5EF4-FFF2-40B4-BE49-F238E27FC236}">
                <a16:creationId xmlns:a16="http://schemas.microsoft.com/office/drawing/2014/main" id="{021263B5-0B83-F839-05C9-7F09C187110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556295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>
          <a:extLst>
            <a:ext uri="{FF2B5EF4-FFF2-40B4-BE49-F238E27FC236}">
              <a16:creationId xmlns:a16="http://schemas.microsoft.com/office/drawing/2014/main" id="{22F85FB2-6558-1A36-49D2-D879B6DD15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>
            <a:extLst>
              <a:ext uri="{FF2B5EF4-FFF2-40B4-BE49-F238E27FC236}">
                <a16:creationId xmlns:a16="http://schemas.microsoft.com/office/drawing/2014/main" id="{D662EAF9-08B7-23E9-B632-930407690A6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>
            <a:extLst>
              <a:ext uri="{FF2B5EF4-FFF2-40B4-BE49-F238E27FC236}">
                <a16:creationId xmlns:a16="http://schemas.microsoft.com/office/drawing/2014/main" id="{4EDF1216-9247-3884-93DE-8BC7C9C33CB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165546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>
          <a:extLst>
            <a:ext uri="{FF2B5EF4-FFF2-40B4-BE49-F238E27FC236}">
              <a16:creationId xmlns:a16="http://schemas.microsoft.com/office/drawing/2014/main" id="{703452D5-59BB-D6EB-8CDC-53B90A871F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>
            <a:extLst>
              <a:ext uri="{FF2B5EF4-FFF2-40B4-BE49-F238E27FC236}">
                <a16:creationId xmlns:a16="http://schemas.microsoft.com/office/drawing/2014/main" id="{3E65FA92-A3A6-4AD6-AFDB-AB47611E8C0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>
            <a:extLst>
              <a:ext uri="{FF2B5EF4-FFF2-40B4-BE49-F238E27FC236}">
                <a16:creationId xmlns:a16="http://schemas.microsoft.com/office/drawing/2014/main" id="{FC2EE3EF-31BC-EE67-5AED-E0346318389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454818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>
          <a:extLst>
            <a:ext uri="{FF2B5EF4-FFF2-40B4-BE49-F238E27FC236}">
              <a16:creationId xmlns:a16="http://schemas.microsoft.com/office/drawing/2014/main" id="{56014A5F-8D6A-1452-7457-29C730157E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>
            <a:extLst>
              <a:ext uri="{FF2B5EF4-FFF2-40B4-BE49-F238E27FC236}">
                <a16:creationId xmlns:a16="http://schemas.microsoft.com/office/drawing/2014/main" id="{C5D8FA28-87E5-9D67-C9C4-C34799B03DE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>
            <a:extLst>
              <a:ext uri="{FF2B5EF4-FFF2-40B4-BE49-F238E27FC236}">
                <a16:creationId xmlns:a16="http://schemas.microsoft.com/office/drawing/2014/main" id="{1DB06409-359B-65BB-03FE-9A5D29CE5B1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489330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>
          <a:extLst>
            <a:ext uri="{FF2B5EF4-FFF2-40B4-BE49-F238E27FC236}">
              <a16:creationId xmlns:a16="http://schemas.microsoft.com/office/drawing/2014/main" id="{F08A2CC9-7D02-CAF1-9A98-9A08E5A9ED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>
            <a:extLst>
              <a:ext uri="{FF2B5EF4-FFF2-40B4-BE49-F238E27FC236}">
                <a16:creationId xmlns:a16="http://schemas.microsoft.com/office/drawing/2014/main" id="{42D4F35E-42B9-EB11-9E14-36393C13D0E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>
            <a:extLst>
              <a:ext uri="{FF2B5EF4-FFF2-40B4-BE49-F238E27FC236}">
                <a16:creationId xmlns:a16="http://schemas.microsoft.com/office/drawing/2014/main" id="{0D656D4E-CA46-7A81-2B44-25F5F25FA9E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40232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>
          <a:extLst>
            <a:ext uri="{FF2B5EF4-FFF2-40B4-BE49-F238E27FC236}">
              <a16:creationId xmlns:a16="http://schemas.microsoft.com/office/drawing/2014/main" id="{8931FCAB-44F4-2399-C54D-3FA13871BE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>
            <a:extLst>
              <a:ext uri="{FF2B5EF4-FFF2-40B4-BE49-F238E27FC236}">
                <a16:creationId xmlns:a16="http://schemas.microsoft.com/office/drawing/2014/main" id="{BF5508A0-98C1-010F-FA0A-15A1E9EEFE1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>
            <a:extLst>
              <a:ext uri="{FF2B5EF4-FFF2-40B4-BE49-F238E27FC236}">
                <a16:creationId xmlns:a16="http://schemas.microsoft.com/office/drawing/2014/main" id="{F1A0D4AF-5FDB-8168-A672-8ECD87F86C6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566520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>
          <a:extLst>
            <a:ext uri="{FF2B5EF4-FFF2-40B4-BE49-F238E27FC236}">
              <a16:creationId xmlns:a16="http://schemas.microsoft.com/office/drawing/2014/main" id="{FE5F1126-5D66-892C-6108-93D2596DD2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>
            <a:extLst>
              <a:ext uri="{FF2B5EF4-FFF2-40B4-BE49-F238E27FC236}">
                <a16:creationId xmlns:a16="http://schemas.microsoft.com/office/drawing/2014/main" id="{20C28CEE-580A-DBB2-5369-588F6F2BCAE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>
            <a:extLst>
              <a:ext uri="{FF2B5EF4-FFF2-40B4-BE49-F238E27FC236}">
                <a16:creationId xmlns:a16="http://schemas.microsoft.com/office/drawing/2014/main" id="{F13AD3EE-DC26-B94F-0EB5-D5E2635A88D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323335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>
          <a:extLst>
            <a:ext uri="{FF2B5EF4-FFF2-40B4-BE49-F238E27FC236}">
              <a16:creationId xmlns:a16="http://schemas.microsoft.com/office/drawing/2014/main" id="{5FF42513-602B-DC05-4089-F10730ACB7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>
            <a:extLst>
              <a:ext uri="{FF2B5EF4-FFF2-40B4-BE49-F238E27FC236}">
                <a16:creationId xmlns:a16="http://schemas.microsoft.com/office/drawing/2014/main" id="{F3A40998-E6DE-960F-0D4C-7186A299941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>
            <a:extLst>
              <a:ext uri="{FF2B5EF4-FFF2-40B4-BE49-F238E27FC236}">
                <a16:creationId xmlns:a16="http://schemas.microsoft.com/office/drawing/2014/main" id="{08763117-A6E5-6F45-6E19-0D1B43810E7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215891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>
          <a:extLst>
            <a:ext uri="{FF2B5EF4-FFF2-40B4-BE49-F238E27FC236}">
              <a16:creationId xmlns:a16="http://schemas.microsoft.com/office/drawing/2014/main" id="{0EF02C0D-6C0A-3417-AD63-F213FAABC6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>
            <a:extLst>
              <a:ext uri="{FF2B5EF4-FFF2-40B4-BE49-F238E27FC236}">
                <a16:creationId xmlns:a16="http://schemas.microsoft.com/office/drawing/2014/main" id="{772DA6EA-349D-3C7A-80FF-E69D4A65C58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>
            <a:extLst>
              <a:ext uri="{FF2B5EF4-FFF2-40B4-BE49-F238E27FC236}">
                <a16:creationId xmlns:a16="http://schemas.microsoft.com/office/drawing/2014/main" id="{6BEF6512-08B2-5D13-7CD4-4321D552FEE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27986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>
          <a:extLst>
            <a:ext uri="{FF2B5EF4-FFF2-40B4-BE49-F238E27FC236}">
              <a16:creationId xmlns:a16="http://schemas.microsoft.com/office/drawing/2014/main" id="{99067356-0BC5-F1E2-C493-9142FD41B9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>
            <a:extLst>
              <a:ext uri="{FF2B5EF4-FFF2-40B4-BE49-F238E27FC236}">
                <a16:creationId xmlns:a16="http://schemas.microsoft.com/office/drawing/2014/main" id="{92560FF3-BDC3-1DEE-7DB6-92139C19CD9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>
            <a:extLst>
              <a:ext uri="{FF2B5EF4-FFF2-40B4-BE49-F238E27FC236}">
                <a16:creationId xmlns:a16="http://schemas.microsoft.com/office/drawing/2014/main" id="{FFF8CE97-48CF-67C9-059A-9A1BCB8D941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176247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>
          <a:extLst>
            <a:ext uri="{FF2B5EF4-FFF2-40B4-BE49-F238E27FC236}">
              <a16:creationId xmlns:a16="http://schemas.microsoft.com/office/drawing/2014/main" id="{0E45B200-FD67-D1E9-12CE-45331E58CC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>
            <a:extLst>
              <a:ext uri="{FF2B5EF4-FFF2-40B4-BE49-F238E27FC236}">
                <a16:creationId xmlns:a16="http://schemas.microsoft.com/office/drawing/2014/main" id="{E8AD2412-2924-7E30-CA8C-FEE418DF880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>
            <a:extLst>
              <a:ext uri="{FF2B5EF4-FFF2-40B4-BE49-F238E27FC236}">
                <a16:creationId xmlns:a16="http://schemas.microsoft.com/office/drawing/2014/main" id="{534A152E-928D-0DDF-8B10-FA0B94D429C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060138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>
          <a:extLst>
            <a:ext uri="{FF2B5EF4-FFF2-40B4-BE49-F238E27FC236}">
              <a16:creationId xmlns:a16="http://schemas.microsoft.com/office/drawing/2014/main" id="{A81FFF2C-F592-9273-E859-652EC6DBF4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>
            <a:extLst>
              <a:ext uri="{FF2B5EF4-FFF2-40B4-BE49-F238E27FC236}">
                <a16:creationId xmlns:a16="http://schemas.microsoft.com/office/drawing/2014/main" id="{4C4E4EB7-0A1F-331C-E247-D348FA14FB4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>
            <a:extLst>
              <a:ext uri="{FF2B5EF4-FFF2-40B4-BE49-F238E27FC236}">
                <a16:creationId xmlns:a16="http://schemas.microsoft.com/office/drawing/2014/main" id="{A170DAD0-165D-2A1A-A2F9-CC17B750F0D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500510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>
          <a:extLst>
            <a:ext uri="{FF2B5EF4-FFF2-40B4-BE49-F238E27FC236}">
              <a16:creationId xmlns:a16="http://schemas.microsoft.com/office/drawing/2014/main" id="{14F1E040-13FA-0E03-30C6-E2C1F3316A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>
            <a:extLst>
              <a:ext uri="{FF2B5EF4-FFF2-40B4-BE49-F238E27FC236}">
                <a16:creationId xmlns:a16="http://schemas.microsoft.com/office/drawing/2014/main" id="{19D1FF8E-6AD0-9824-E41A-C3C9CA4307D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>
            <a:extLst>
              <a:ext uri="{FF2B5EF4-FFF2-40B4-BE49-F238E27FC236}">
                <a16:creationId xmlns:a16="http://schemas.microsoft.com/office/drawing/2014/main" id="{55F4AD6A-6D09-6491-6939-564FEA5D1BE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43362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>
          <a:extLst>
            <a:ext uri="{FF2B5EF4-FFF2-40B4-BE49-F238E27FC236}">
              <a16:creationId xmlns:a16="http://schemas.microsoft.com/office/drawing/2014/main" id="{0874D690-DCB8-6923-2A00-9580F2EF5A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>
            <a:extLst>
              <a:ext uri="{FF2B5EF4-FFF2-40B4-BE49-F238E27FC236}">
                <a16:creationId xmlns:a16="http://schemas.microsoft.com/office/drawing/2014/main" id="{ADA5902D-4DFD-F90A-9A9E-9E643490D19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>
            <a:extLst>
              <a:ext uri="{FF2B5EF4-FFF2-40B4-BE49-F238E27FC236}">
                <a16:creationId xmlns:a16="http://schemas.microsoft.com/office/drawing/2014/main" id="{1044802C-F511-8AE1-08C7-67F30A9B648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9505389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>
          <a:extLst>
            <a:ext uri="{FF2B5EF4-FFF2-40B4-BE49-F238E27FC236}">
              <a16:creationId xmlns:a16="http://schemas.microsoft.com/office/drawing/2014/main" id="{DFB7822D-ABD2-36C6-E5E2-43B48AD110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>
            <a:extLst>
              <a:ext uri="{FF2B5EF4-FFF2-40B4-BE49-F238E27FC236}">
                <a16:creationId xmlns:a16="http://schemas.microsoft.com/office/drawing/2014/main" id="{7DC27EDA-F285-5348-03E8-17A62431E05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>
            <a:extLst>
              <a:ext uri="{FF2B5EF4-FFF2-40B4-BE49-F238E27FC236}">
                <a16:creationId xmlns:a16="http://schemas.microsoft.com/office/drawing/2014/main" id="{6A258114-8C18-1E78-2DE1-D813C7E7D3E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499356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>
          <a:extLst>
            <a:ext uri="{FF2B5EF4-FFF2-40B4-BE49-F238E27FC236}">
              <a16:creationId xmlns:a16="http://schemas.microsoft.com/office/drawing/2014/main" id="{E0C14B2E-83A7-697C-1D10-07306B7091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>
            <a:extLst>
              <a:ext uri="{FF2B5EF4-FFF2-40B4-BE49-F238E27FC236}">
                <a16:creationId xmlns:a16="http://schemas.microsoft.com/office/drawing/2014/main" id="{16721067-D25F-8B49-3C39-EBA748B24B7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>
            <a:extLst>
              <a:ext uri="{FF2B5EF4-FFF2-40B4-BE49-F238E27FC236}">
                <a16:creationId xmlns:a16="http://schemas.microsoft.com/office/drawing/2014/main" id="{1D0CD4E1-F18E-CB3B-D316-B845F43AF50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2967790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>
          <a:extLst>
            <a:ext uri="{FF2B5EF4-FFF2-40B4-BE49-F238E27FC236}">
              <a16:creationId xmlns:a16="http://schemas.microsoft.com/office/drawing/2014/main" id="{CFBD8D4A-6BF5-31FE-C488-06C2E934BB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>
            <a:extLst>
              <a:ext uri="{FF2B5EF4-FFF2-40B4-BE49-F238E27FC236}">
                <a16:creationId xmlns:a16="http://schemas.microsoft.com/office/drawing/2014/main" id="{61B873E9-1980-64F7-8A5E-464EF3ECE84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3:notes">
            <a:extLst>
              <a:ext uri="{FF2B5EF4-FFF2-40B4-BE49-F238E27FC236}">
                <a16:creationId xmlns:a16="http://schemas.microsoft.com/office/drawing/2014/main" id="{5F20506F-F750-5BDB-7E6A-DAEFA375374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346988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>
          <a:extLst>
            <a:ext uri="{FF2B5EF4-FFF2-40B4-BE49-F238E27FC236}">
              <a16:creationId xmlns:a16="http://schemas.microsoft.com/office/drawing/2014/main" id="{965599E9-57A0-6835-35EC-AFD7C9E121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>
            <a:extLst>
              <a:ext uri="{FF2B5EF4-FFF2-40B4-BE49-F238E27FC236}">
                <a16:creationId xmlns:a16="http://schemas.microsoft.com/office/drawing/2014/main" id="{C2CDD50A-7A45-4FAC-1C56-1DECF0D13D0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>
            <a:extLst>
              <a:ext uri="{FF2B5EF4-FFF2-40B4-BE49-F238E27FC236}">
                <a16:creationId xmlns:a16="http://schemas.microsoft.com/office/drawing/2014/main" id="{2234107F-A168-00FF-6D38-22AE203FC95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448758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>
          <a:extLst>
            <a:ext uri="{FF2B5EF4-FFF2-40B4-BE49-F238E27FC236}">
              <a16:creationId xmlns:a16="http://schemas.microsoft.com/office/drawing/2014/main" id="{F75A9DB7-AC0A-A662-8742-5F62805D14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>
            <a:extLst>
              <a:ext uri="{FF2B5EF4-FFF2-40B4-BE49-F238E27FC236}">
                <a16:creationId xmlns:a16="http://schemas.microsoft.com/office/drawing/2014/main" id="{1A8809C0-4E25-615F-52C9-4453C3FFB78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>
            <a:extLst>
              <a:ext uri="{FF2B5EF4-FFF2-40B4-BE49-F238E27FC236}">
                <a16:creationId xmlns:a16="http://schemas.microsoft.com/office/drawing/2014/main" id="{A28DFACE-CB18-5A58-A00B-F9C93BBC1C8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41646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>
          <a:extLst>
            <a:ext uri="{FF2B5EF4-FFF2-40B4-BE49-F238E27FC236}">
              <a16:creationId xmlns:a16="http://schemas.microsoft.com/office/drawing/2014/main" id="{8A029143-E7FB-EBB5-AD6A-B4830ECBB5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>
            <a:extLst>
              <a:ext uri="{FF2B5EF4-FFF2-40B4-BE49-F238E27FC236}">
                <a16:creationId xmlns:a16="http://schemas.microsoft.com/office/drawing/2014/main" id="{BDD74A90-B5C9-2E56-49A0-A76E235F78F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>
            <a:extLst>
              <a:ext uri="{FF2B5EF4-FFF2-40B4-BE49-F238E27FC236}">
                <a16:creationId xmlns:a16="http://schemas.microsoft.com/office/drawing/2014/main" id="{45089DC1-7E73-9CAF-641C-B43880155D1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92113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ADB434C3-48AA-D911-7B97-6E5C498F7C23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16.png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18.png"/><Relationship Id="rId2" Type="http://schemas.microsoft.com/office/2007/relationships/media" Target="../media/media1.mp4"/><Relationship Id="rId1" Type="http://schemas.openxmlformats.org/officeDocument/2006/relationships/tags" Target="../tags/tag16.xml"/><Relationship Id="rId6" Type="http://schemas.openxmlformats.org/officeDocument/2006/relationships/image" Target="../media/image10.jp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5" Type="http://schemas.openxmlformats.org/officeDocument/2006/relationships/image" Target="../media/image19.png"/><Relationship Id="rId4" Type="http://schemas.openxmlformats.org/officeDocument/2006/relationships/image" Target="../media/image1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5" Type="http://schemas.openxmlformats.org/officeDocument/2006/relationships/image" Target="../media/image19.png"/><Relationship Id="rId4" Type="http://schemas.openxmlformats.org/officeDocument/2006/relationships/image" Target="../media/image1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5" Type="http://schemas.openxmlformats.org/officeDocument/2006/relationships/image" Target="../media/image20.png"/><Relationship Id="rId4" Type="http://schemas.openxmlformats.org/officeDocument/2006/relationships/image" Target="../media/image1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5" Type="http://schemas.openxmlformats.org/officeDocument/2006/relationships/image" Target="../media/image20.png"/><Relationship Id="rId4" Type="http://schemas.openxmlformats.org/officeDocument/2006/relationships/image" Target="../media/image1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hyperlink" Target="https://hoc10.vn/doc-sach/cong-nghe-4/1/394/58" TargetMode="Externa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5" Type="http://schemas.openxmlformats.org/officeDocument/2006/relationships/image" Target="../media/image21.png"/><Relationship Id="rId4" Type="http://schemas.openxmlformats.org/officeDocument/2006/relationships/image" Target="../media/image1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5" Type="http://schemas.openxmlformats.org/officeDocument/2006/relationships/image" Target="../media/image22.png"/><Relationship Id="rId4" Type="http://schemas.openxmlformats.org/officeDocument/2006/relationships/image" Target="../media/image1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5" Type="http://schemas.openxmlformats.org/officeDocument/2006/relationships/image" Target="../media/image19.png"/><Relationship Id="rId4" Type="http://schemas.openxmlformats.org/officeDocument/2006/relationships/image" Target="../media/image1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5" Type="http://schemas.openxmlformats.org/officeDocument/2006/relationships/image" Target="../media/image20.png"/><Relationship Id="rId4" Type="http://schemas.openxmlformats.org/officeDocument/2006/relationships/image" Target="../media/image1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5" Type="http://schemas.openxmlformats.org/officeDocument/2006/relationships/image" Target="../media/image21.png"/><Relationship Id="rId4" Type="http://schemas.openxmlformats.org/officeDocument/2006/relationships/image" Target="../media/image1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5" Type="http://schemas.openxmlformats.org/officeDocument/2006/relationships/image" Target="../media/image9.png"/><Relationship Id="rId4" Type="http://schemas.openxmlformats.org/officeDocument/2006/relationships/image" Target="../media/image1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1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4" Type="http://schemas.openxmlformats.org/officeDocument/2006/relationships/image" Target="../media/image1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4" Type="http://schemas.openxmlformats.org/officeDocument/2006/relationships/image" Target="../media/image1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5" Type="http://schemas.openxmlformats.org/officeDocument/2006/relationships/image" Target="../media/image25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5" Type="http://schemas.openxmlformats.org/officeDocument/2006/relationships/image" Target="../media/image26.png"/><Relationship Id="rId4" Type="http://schemas.openxmlformats.org/officeDocument/2006/relationships/image" Target="../media/image10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6" Type="http://schemas.openxmlformats.org/officeDocument/2006/relationships/image" Target="../media/image3.png"/><Relationship Id="rId5" Type="http://schemas.openxmlformats.org/officeDocument/2006/relationships/hyperlink" Target="https://hoc10.vn/doc-sach/cong-nghe-4/1/394/62" TargetMode="External"/><Relationship Id="rId4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Relationship Id="rId4" Type="http://schemas.openxmlformats.org/officeDocument/2006/relationships/image" Target="../media/image3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hyperlink" Target="https://pixabay.com/ko/%EB%B0%94%EB%9E%8C%EA%B0%9C%EB%B9%84-%EB%B0%94%EB%9E%8C-%EC%96%B4%EB%A6%B0%EC%9D%B4-%ED%8C%94%EB%9E%91%EA%B0%9C%EB%B9%84-%EC%99%84%EA%B5%AC-1133879/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3.png"/><Relationship Id="rId5" Type="http://schemas.openxmlformats.org/officeDocument/2006/relationships/hyperlink" Target="https://hoc10.vn/doc-sach/cong-nghe-4/1/394/58" TargetMode="Externa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microsoft.com/office/2007/relationships/hdphoto" Target="../media/hdphoto2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FD71C9-E11C-1516-4D8D-3AFE2CD15D99}"/>
              </a:ext>
            </a:extLst>
          </p:cNvPr>
          <p:cNvSpPr txBox="1"/>
          <p:nvPr/>
        </p:nvSpPr>
        <p:spPr>
          <a:xfrm>
            <a:off x="9510944" y="195308"/>
            <a:ext cx="2681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Công nghệ 4</a:t>
            </a:r>
          </a:p>
        </p:txBody>
      </p:sp>
      <p:sp>
        <p:nvSpPr>
          <p:cNvPr id="9" name="Google Shape;54;p1">
            <a:extLst>
              <a:ext uri="{FF2B5EF4-FFF2-40B4-BE49-F238E27FC236}">
                <a16:creationId xmlns:a16="http://schemas.microsoft.com/office/drawing/2014/main" id="{D2B0C381-AC83-477C-A42B-612BDE63DE3C}"/>
              </a:ext>
            </a:extLst>
          </p:cNvPr>
          <p:cNvSpPr txBox="1">
            <a:spLocks/>
          </p:cNvSpPr>
          <p:nvPr/>
        </p:nvSpPr>
        <p:spPr>
          <a:xfrm>
            <a:off x="-364577" y="2665521"/>
            <a:ext cx="1323578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Chủ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đề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2</a:t>
            </a:r>
          </a:p>
          <a:p>
            <a:pPr algn="ctr">
              <a:lnSpc>
                <a:spcPct val="150000"/>
              </a:lnSpc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Thủ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công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kĩ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thuật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12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chong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chóng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>
          <a:extLst>
            <a:ext uri="{FF2B5EF4-FFF2-40B4-BE49-F238E27FC236}">
              <a16:creationId xmlns:a16="http://schemas.microsoft.com/office/drawing/2014/main" id="{27E74D48-23D5-9FE2-81DC-AFBEE521C8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6CF648-F165-511A-31D3-AECE216A4972}"/>
              </a:ext>
            </a:extLst>
          </p:cNvPr>
          <p:cNvSpPr/>
          <p:nvPr/>
        </p:nvSpPr>
        <p:spPr>
          <a:xfrm>
            <a:off x="0" y="803780"/>
            <a:ext cx="12192000" cy="6145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00" b="1" dirty="0">
                <a:solidFill>
                  <a:schemeClr val="tx1"/>
                </a:solidFill>
                <a:latin typeface="UTM Avo" panose="02040603050506020204" pitchFamily="18"/>
                <a:ea typeface="+mn-ea"/>
                <a:cs typeface="+mn-ea"/>
                <a:sym typeface="+mn-lt"/>
              </a:rPr>
              <a:t>THẢO LUẬN NHÓM</a:t>
            </a:r>
            <a:endParaRPr lang="en-US" sz="2600" b="1" i="1" dirty="0">
              <a:solidFill>
                <a:schemeClr val="tx1"/>
              </a:solidFill>
              <a:latin typeface="UTM Avo" panose="02040603050506020204" pitchFamily="18"/>
              <a:ea typeface="+mn-ea"/>
              <a:cs typeface="+mn-ea"/>
              <a:sym typeface="+mn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AB81F76-8A5E-2137-49B6-A1C02F5C54C4}"/>
              </a:ext>
            </a:extLst>
          </p:cNvPr>
          <p:cNvSpPr/>
          <p:nvPr/>
        </p:nvSpPr>
        <p:spPr>
          <a:xfrm>
            <a:off x="987971" y="1499395"/>
            <a:ext cx="10216056" cy="1852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Làm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việc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theo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nhóm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 (4 HS/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nhóm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), </a:t>
            </a:r>
            <a:r>
              <a:rPr lang="vi-VN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quan sát sản phẩm mẫu, hình ảnh các dụng cụ, vật liệu và thảo luận lựa chọn dụng cụ, vật liệu và tính toán số lượng cần thiết.</a:t>
            </a:r>
            <a:endParaRPr lang="en-US" sz="2600" i="1" dirty="0">
              <a:latin typeface="UTM Avo" panose="02040603050506020204" pitchFamily="18"/>
              <a:ea typeface="+mn-ea"/>
              <a:cs typeface="+mn-ea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6A4675-FEF6-E6B8-51DB-BF576577DC7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29"/>
          <a:stretch/>
        </p:blipFill>
        <p:spPr>
          <a:xfrm>
            <a:off x="1071446" y="3429000"/>
            <a:ext cx="10049107" cy="30751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21899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>
          <a:extLst>
            <a:ext uri="{FF2B5EF4-FFF2-40B4-BE49-F238E27FC236}">
              <a16:creationId xmlns:a16="http://schemas.microsoft.com/office/drawing/2014/main" id="{2035EB64-3AA6-971D-35FF-047FE77C2C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4">
            <a:extLst>
              <a:ext uri="{FF2B5EF4-FFF2-40B4-BE49-F238E27FC236}">
                <a16:creationId xmlns:a16="http://schemas.microsoft.com/office/drawing/2014/main" id="{0F50D2F5-FE9C-3C0C-2F6B-D96216C492D3}"/>
              </a:ext>
            </a:extLst>
          </p:cNvPr>
          <p:cNvSpPr/>
          <p:nvPr/>
        </p:nvSpPr>
        <p:spPr>
          <a:xfrm>
            <a:off x="0" y="971350"/>
            <a:ext cx="3565003" cy="718232"/>
          </a:xfrm>
          <a:prstGeom prst="homePlate">
            <a:avLst>
              <a:gd name="adj" fmla="val 42628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667" b="1" dirty="0" err="1">
                <a:solidFill>
                  <a:schemeClr val="tx1"/>
                </a:solidFill>
                <a:latin typeface="UTM Avo" panose="02040603050506020204" pitchFamily="18"/>
                <a:cs typeface="+mn-ea"/>
                <a:sym typeface="+mn-lt"/>
              </a:rPr>
              <a:t>Bảng</a:t>
            </a:r>
            <a:r>
              <a:rPr lang="pt-BR" sz="2667" b="1" dirty="0">
                <a:solidFill>
                  <a:schemeClr val="tx1"/>
                </a:solidFill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pt-BR" sz="2667" b="1" dirty="0" err="1">
                <a:solidFill>
                  <a:schemeClr val="tx1"/>
                </a:solidFill>
                <a:latin typeface="UTM Avo" panose="02040603050506020204" pitchFamily="18"/>
                <a:cs typeface="+mn-ea"/>
                <a:sym typeface="+mn-lt"/>
              </a:rPr>
              <a:t>gợi</a:t>
            </a:r>
            <a:r>
              <a:rPr lang="pt-BR" sz="2667" b="1" dirty="0">
                <a:solidFill>
                  <a:schemeClr val="tx1"/>
                </a:solidFill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pt-BR" sz="2667" b="1" dirty="0" err="1">
                <a:solidFill>
                  <a:schemeClr val="tx1"/>
                </a:solidFill>
                <a:latin typeface="UTM Avo" panose="02040603050506020204" pitchFamily="18"/>
                <a:cs typeface="+mn-ea"/>
                <a:sym typeface="+mn-lt"/>
              </a:rPr>
              <a:t>ý</a:t>
            </a:r>
            <a:endParaRPr lang="pt-BR" sz="2667" b="1" dirty="0">
              <a:solidFill>
                <a:schemeClr val="tx1"/>
              </a:solidFill>
              <a:latin typeface="UTM Avo" panose="02040603050506020204" pitchFamily="18"/>
              <a:cs typeface="+mn-ea"/>
              <a:sym typeface="+mn-lt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39AA5FE-B912-9181-E02F-E76C2D6A11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6054320"/>
              </p:ext>
            </p:extLst>
          </p:nvPr>
        </p:nvGraphicFramePr>
        <p:xfrm>
          <a:off x="957256" y="1957278"/>
          <a:ext cx="10277488" cy="4267804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817455">
                  <a:extLst>
                    <a:ext uri="{9D8B030D-6E8A-4147-A177-3AD203B41FA5}">
                      <a16:colId xmlns:a16="http://schemas.microsoft.com/office/drawing/2014/main" val="3182064995"/>
                    </a:ext>
                  </a:extLst>
                </a:gridCol>
                <a:gridCol w="2848838">
                  <a:extLst>
                    <a:ext uri="{9D8B030D-6E8A-4147-A177-3AD203B41FA5}">
                      <a16:colId xmlns:a16="http://schemas.microsoft.com/office/drawing/2014/main" val="3573589154"/>
                    </a:ext>
                  </a:extLst>
                </a:gridCol>
                <a:gridCol w="4407463">
                  <a:extLst>
                    <a:ext uri="{9D8B030D-6E8A-4147-A177-3AD203B41FA5}">
                      <a16:colId xmlns:a16="http://schemas.microsoft.com/office/drawing/2014/main" val="1619241636"/>
                    </a:ext>
                  </a:extLst>
                </a:gridCol>
                <a:gridCol w="2203732">
                  <a:extLst>
                    <a:ext uri="{9D8B030D-6E8A-4147-A177-3AD203B41FA5}">
                      <a16:colId xmlns:a16="http://schemas.microsoft.com/office/drawing/2014/main" val="1157176271"/>
                    </a:ext>
                  </a:extLst>
                </a:gridCol>
              </a:tblGrid>
              <a:tr h="10558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2600" b="1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TT</a:t>
                      </a:r>
                      <a:endParaRPr lang="en-US" sz="2600" b="1" dirty="0">
                        <a:solidFill>
                          <a:schemeClr val="tx1"/>
                        </a:solidFill>
                        <a:effectLst/>
                        <a:latin typeface="UTM Avo" panose="02040603050506020204" pitchFamily="18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51491" marR="5149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2600" b="1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Tên</a:t>
                      </a:r>
                      <a:r>
                        <a:rPr lang="nl-NL" sz="2600" b="1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 </a:t>
                      </a:r>
                      <a:r>
                        <a:rPr lang="nl-NL" sz="2600" b="1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gọi</a:t>
                      </a:r>
                      <a:endParaRPr lang="en-US" sz="2600" b="1" dirty="0">
                        <a:solidFill>
                          <a:schemeClr val="tx1"/>
                        </a:solidFill>
                        <a:effectLst/>
                        <a:latin typeface="UTM Avo" panose="02040603050506020204" pitchFamily="18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51491" marR="5149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2600" b="1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Tác</a:t>
                      </a:r>
                      <a:r>
                        <a:rPr lang="nl-NL" sz="2600" b="1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 </a:t>
                      </a:r>
                      <a:r>
                        <a:rPr lang="nl-NL" sz="2600" b="1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dụng</a:t>
                      </a:r>
                      <a:endParaRPr lang="en-US" sz="2600" b="1" dirty="0">
                        <a:solidFill>
                          <a:schemeClr val="tx1"/>
                        </a:solidFill>
                        <a:effectLst/>
                        <a:latin typeface="UTM Avo" panose="02040603050506020204" pitchFamily="18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51491" marR="5149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2600" b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Số lượng</a:t>
                      </a:r>
                      <a:endParaRPr lang="en-US" sz="2600" b="1">
                        <a:solidFill>
                          <a:schemeClr val="tx1"/>
                        </a:solidFill>
                        <a:effectLst/>
                        <a:latin typeface="UTM Avo" panose="02040603050506020204" pitchFamily="18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51491" marR="51491" marT="0" marB="0"/>
                </a:tc>
                <a:extLst>
                  <a:ext uri="{0D108BD9-81ED-4DB2-BD59-A6C34878D82A}">
                    <a16:rowId xmlns:a16="http://schemas.microsoft.com/office/drawing/2014/main" val="3841936239"/>
                  </a:ext>
                </a:extLst>
              </a:tr>
              <a:tr h="11329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260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1</a:t>
                      </a:r>
                      <a:endParaRPr lang="en-US" sz="2600">
                        <a:solidFill>
                          <a:schemeClr val="tx1"/>
                        </a:solidFill>
                        <a:effectLst/>
                        <a:latin typeface="UTM Avo" panose="02040603050506020204" pitchFamily="18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51491" marR="5149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26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Giấy</a:t>
                      </a:r>
                      <a:r>
                        <a:rPr lang="nl-NL" sz="26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 </a:t>
                      </a:r>
                      <a:r>
                        <a:rPr lang="nl-NL" sz="26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thủ</a:t>
                      </a:r>
                      <a:r>
                        <a:rPr lang="nl-NL" sz="26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 </a:t>
                      </a:r>
                      <a:r>
                        <a:rPr lang="nl-NL" sz="26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công</a:t>
                      </a:r>
                      <a:endParaRPr lang="en-US" sz="2600" dirty="0">
                        <a:solidFill>
                          <a:schemeClr val="tx1"/>
                        </a:solidFill>
                        <a:effectLst/>
                        <a:latin typeface="UTM Avo" panose="02040603050506020204" pitchFamily="18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51491" marR="5149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26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Làm</a:t>
                      </a:r>
                      <a:r>
                        <a:rPr lang="nl-NL" sz="26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 </a:t>
                      </a:r>
                      <a:r>
                        <a:rPr lang="nl-NL" sz="26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cánh</a:t>
                      </a:r>
                      <a:r>
                        <a:rPr lang="nl-NL" sz="26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 </a:t>
                      </a:r>
                      <a:r>
                        <a:rPr lang="nl-NL" sz="26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chong</a:t>
                      </a:r>
                      <a:r>
                        <a:rPr lang="nl-NL" sz="26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 </a:t>
                      </a:r>
                      <a:r>
                        <a:rPr lang="nl-NL" sz="26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chóng</a:t>
                      </a:r>
                      <a:endParaRPr lang="en-US" sz="2600" dirty="0">
                        <a:solidFill>
                          <a:schemeClr val="tx1"/>
                        </a:solidFill>
                        <a:effectLst/>
                        <a:latin typeface="UTM Avo" panose="02040603050506020204" pitchFamily="18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51491" marR="5149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26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1 </a:t>
                      </a:r>
                      <a:r>
                        <a:rPr lang="nl-NL" sz="26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tờ</a:t>
                      </a:r>
                      <a:endParaRPr lang="en-US" sz="2600" dirty="0">
                        <a:solidFill>
                          <a:schemeClr val="tx1"/>
                        </a:solidFill>
                        <a:effectLst/>
                        <a:latin typeface="UTM Avo" panose="02040603050506020204" pitchFamily="18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51491" marR="51491" marT="0" marB="0"/>
                </a:tc>
                <a:extLst>
                  <a:ext uri="{0D108BD9-81ED-4DB2-BD59-A6C34878D82A}">
                    <a16:rowId xmlns:a16="http://schemas.microsoft.com/office/drawing/2014/main" val="3362788108"/>
                  </a:ext>
                </a:extLst>
              </a:tr>
              <a:tr h="10395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260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2</a:t>
                      </a:r>
                      <a:endParaRPr lang="en-US" sz="2600">
                        <a:solidFill>
                          <a:schemeClr val="tx1"/>
                        </a:solidFill>
                        <a:effectLst/>
                        <a:latin typeface="UTM Avo" panose="02040603050506020204" pitchFamily="18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51491" marR="5149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260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...</a:t>
                      </a:r>
                      <a:endParaRPr lang="en-US" sz="2600">
                        <a:solidFill>
                          <a:schemeClr val="tx1"/>
                        </a:solidFill>
                        <a:effectLst/>
                        <a:latin typeface="UTM Avo" panose="02040603050506020204" pitchFamily="18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51491" marR="5149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26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...</a:t>
                      </a:r>
                      <a:endParaRPr lang="en-US" sz="2600" dirty="0">
                        <a:solidFill>
                          <a:schemeClr val="tx1"/>
                        </a:solidFill>
                        <a:effectLst/>
                        <a:latin typeface="UTM Avo" panose="02040603050506020204" pitchFamily="18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51491" marR="5149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26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...</a:t>
                      </a:r>
                      <a:endParaRPr lang="en-US" sz="2600" dirty="0">
                        <a:solidFill>
                          <a:schemeClr val="tx1"/>
                        </a:solidFill>
                        <a:effectLst/>
                        <a:latin typeface="UTM Avo" panose="02040603050506020204" pitchFamily="18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51491" marR="51491" marT="0" marB="0"/>
                </a:tc>
                <a:extLst>
                  <a:ext uri="{0D108BD9-81ED-4DB2-BD59-A6C34878D82A}">
                    <a16:rowId xmlns:a16="http://schemas.microsoft.com/office/drawing/2014/main" val="898761801"/>
                  </a:ext>
                </a:extLst>
              </a:tr>
              <a:tr h="10395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260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3</a:t>
                      </a:r>
                      <a:endParaRPr lang="en-US" sz="2600">
                        <a:solidFill>
                          <a:schemeClr val="tx1"/>
                        </a:solidFill>
                        <a:effectLst/>
                        <a:latin typeface="UTM Avo" panose="02040603050506020204" pitchFamily="18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51491" marR="5149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26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...</a:t>
                      </a:r>
                      <a:endParaRPr lang="en-US" sz="2600" dirty="0">
                        <a:solidFill>
                          <a:schemeClr val="tx1"/>
                        </a:solidFill>
                        <a:effectLst/>
                        <a:latin typeface="UTM Avo" panose="02040603050506020204" pitchFamily="18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51491" marR="5149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260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...</a:t>
                      </a:r>
                      <a:endParaRPr lang="en-US" sz="2600">
                        <a:solidFill>
                          <a:schemeClr val="tx1"/>
                        </a:solidFill>
                        <a:effectLst/>
                        <a:latin typeface="UTM Avo" panose="02040603050506020204" pitchFamily="18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51491" marR="5149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26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...</a:t>
                      </a:r>
                      <a:endParaRPr lang="en-US" sz="2600" dirty="0">
                        <a:solidFill>
                          <a:schemeClr val="tx1"/>
                        </a:solidFill>
                        <a:effectLst/>
                        <a:latin typeface="UTM Avo" panose="02040603050506020204" pitchFamily="18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51491" marR="51491" marT="0" marB="0"/>
                </a:tc>
                <a:extLst>
                  <a:ext uri="{0D108BD9-81ED-4DB2-BD59-A6C34878D82A}">
                    <a16:rowId xmlns:a16="http://schemas.microsoft.com/office/drawing/2014/main" val="3153016489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6482712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>
          <a:extLst>
            <a:ext uri="{FF2B5EF4-FFF2-40B4-BE49-F238E27FC236}">
              <a16:creationId xmlns:a16="http://schemas.microsoft.com/office/drawing/2014/main" id="{E8C95BAC-6DC1-AB74-621C-C2FF2881CF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9699692-E1E4-9047-585D-5B7A8D9C2A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9680932"/>
              </p:ext>
            </p:extLst>
          </p:nvPr>
        </p:nvGraphicFramePr>
        <p:xfrm>
          <a:off x="635001" y="1314366"/>
          <a:ext cx="10921998" cy="5265085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711771">
                  <a:extLst>
                    <a:ext uri="{9D8B030D-6E8A-4147-A177-3AD203B41FA5}">
                      <a16:colId xmlns:a16="http://schemas.microsoft.com/office/drawing/2014/main" val="3182064995"/>
                    </a:ext>
                  </a:extLst>
                </a:gridCol>
                <a:gridCol w="2852695">
                  <a:extLst>
                    <a:ext uri="{9D8B030D-6E8A-4147-A177-3AD203B41FA5}">
                      <a16:colId xmlns:a16="http://schemas.microsoft.com/office/drawing/2014/main" val="3573589154"/>
                    </a:ext>
                  </a:extLst>
                </a:gridCol>
                <a:gridCol w="5442244">
                  <a:extLst>
                    <a:ext uri="{9D8B030D-6E8A-4147-A177-3AD203B41FA5}">
                      <a16:colId xmlns:a16="http://schemas.microsoft.com/office/drawing/2014/main" val="1619241636"/>
                    </a:ext>
                  </a:extLst>
                </a:gridCol>
                <a:gridCol w="1915288">
                  <a:extLst>
                    <a:ext uri="{9D8B030D-6E8A-4147-A177-3AD203B41FA5}">
                      <a16:colId xmlns:a16="http://schemas.microsoft.com/office/drawing/2014/main" val="1157176271"/>
                    </a:ext>
                  </a:extLst>
                </a:gridCol>
              </a:tblGrid>
              <a:tr h="7396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2400" b="1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TT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UTM Avo" panose="02040603050506020204" pitchFamily="18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51491" marR="5149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2400" b="1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Tên</a:t>
                      </a:r>
                      <a:r>
                        <a:rPr lang="nl-NL" sz="2400" b="1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 </a:t>
                      </a:r>
                      <a:r>
                        <a:rPr lang="nl-NL" sz="2400" b="1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gọi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UTM Avo" panose="02040603050506020204" pitchFamily="18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51491" marR="5149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2400" b="1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Tác</a:t>
                      </a:r>
                      <a:r>
                        <a:rPr lang="nl-NL" sz="2400" b="1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 </a:t>
                      </a:r>
                      <a:r>
                        <a:rPr lang="nl-NL" sz="2400" b="1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dụng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UTM Avo" panose="02040603050506020204" pitchFamily="18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51491" marR="5149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2400" b="1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Số</a:t>
                      </a:r>
                      <a:r>
                        <a:rPr lang="nl-NL" sz="2400" b="1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 </a:t>
                      </a:r>
                      <a:r>
                        <a:rPr lang="nl-NL" sz="2400" b="1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lượng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UTM Avo" panose="02040603050506020204" pitchFamily="18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51491" marR="51491" marT="0" marB="0" anchor="ctr"/>
                </a:tc>
                <a:extLst>
                  <a:ext uri="{0D108BD9-81ED-4DB2-BD59-A6C34878D82A}">
                    <a16:rowId xmlns:a16="http://schemas.microsoft.com/office/drawing/2014/main" val="3841936239"/>
                  </a:ext>
                </a:extLst>
              </a:tr>
              <a:tr h="7507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240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1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UTM Avo" panose="02040603050506020204" pitchFamily="18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51491" marR="5149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24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Giấy</a:t>
                      </a:r>
                      <a:r>
                        <a:rPr lang="nl-NL" sz="24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 </a:t>
                      </a:r>
                      <a:r>
                        <a:rPr lang="nl-NL" sz="24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thủ</a:t>
                      </a:r>
                      <a:r>
                        <a:rPr lang="nl-NL" sz="24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 </a:t>
                      </a:r>
                      <a:r>
                        <a:rPr lang="nl-NL" sz="24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công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UTM Avo" panose="02040603050506020204" pitchFamily="18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51491" marR="5149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24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Làm</a:t>
                      </a:r>
                      <a:r>
                        <a:rPr lang="nl-NL" sz="24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 </a:t>
                      </a:r>
                      <a:r>
                        <a:rPr lang="nl-NL" sz="24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cánh</a:t>
                      </a:r>
                      <a:r>
                        <a:rPr lang="nl-NL" sz="24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 </a:t>
                      </a:r>
                      <a:r>
                        <a:rPr lang="nl-NL" sz="24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chong</a:t>
                      </a:r>
                      <a:r>
                        <a:rPr lang="nl-NL" sz="24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 </a:t>
                      </a:r>
                      <a:r>
                        <a:rPr lang="nl-NL" sz="24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chóng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UTM Avo" panose="02040603050506020204" pitchFamily="18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51491" marR="5149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240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1 tờ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UTM Avo" panose="02040603050506020204" pitchFamily="18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51491" marR="51491" marT="0" marB="0" anchor="ctr"/>
                </a:tc>
                <a:extLst>
                  <a:ext uri="{0D108BD9-81ED-4DB2-BD59-A6C34878D82A}">
                    <a16:rowId xmlns:a16="http://schemas.microsoft.com/office/drawing/2014/main" val="3362788108"/>
                  </a:ext>
                </a:extLst>
              </a:tr>
              <a:tr h="142154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240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2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UTM Avo" panose="02040603050506020204" pitchFamily="18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51491" marR="5149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24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Que </a:t>
                      </a:r>
                      <a:r>
                        <a:rPr lang="nl-NL" sz="24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tre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UTM Avo" panose="02040603050506020204" pitchFamily="18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51491" marR="5149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24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Làm</a:t>
                      </a:r>
                      <a:r>
                        <a:rPr lang="nl-NL" sz="24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 </a:t>
                      </a:r>
                      <a:r>
                        <a:rPr lang="nl-NL" sz="24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trục</a:t>
                      </a:r>
                      <a:r>
                        <a:rPr lang="nl-NL" sz="24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 </a:t>
                      </a:r>
                      <a:r>
                        <a:rPr lang="nl-NL" sz="24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quay</a:t>
                      </a:r>
                      <a:r>
                        <a:rPr lang="nl-NL" sz="24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 </a:t>
                      </a:r>
                      <a:r>
                        <a:rPr lang="nl-NL" sz="24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cánh</a:t>
                      </a:r>
                      <a:r>
                        <a:rPr lang="nl-NL" sz="24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 </a:t>
                      </a:r>
                      <a:r>
                        <a:rPr lang="nl-NL" sz="24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chong</a:t>
                      </a:r>
                      <a:r>
                        <a:rPr lang="nl-NL" sz="24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 </a:t>
                      </a:r>
                      <a:r>
                        <a:rPr lang="nl-NL" sz="24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chóng</a:t>
                      </a:r>
                      <a:r>
                        <a:rPr lang="nl-NL" sz="24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.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UTM Avo" panose="02040603050506020204" pitchFamily="18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51491" marR="5149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240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1 Que (dài 5 cm)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UTM Avo" panose="02040603050506020204" pitchFamily="18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51491" marR="51491" marT="0" marB="0" anchor="ctr"/>
                </a:tc>
                <a:extLst>
                  <a:ext uri="{0D108BD9-81ED-4DB2-BD59-A6C34878D82A}">
                    <a16:rowId xmlns:a16="http://schemas.microsoft.com/office/drawing/2014/main" val="898761801"/>
                  </a:ext>
                </a:extLst>
              </a:tr>
              <a:tr h="111087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240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3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UTM Avo" panose="02040603050506020204" pitchFamily="18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51491" marR="5149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240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Ống hút giấy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UTM Avo" panose="02040603050506020204" pitchFamily="18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51491" marR="5149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24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Làm</a:t>
                      </a:r>
                      <a:r>
                        <a:rPr lang="nl-NL" sz="24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 </a:t>
                      </a:r>
                      <a:r>
                        <a:rPr lang="nl-NL" sz="24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thân</a:t>
                      </a:r>
                      <a:r>
                        <a:rPr lang="nl-NL" sz="24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, </a:t>
                      </a:r>
                      <a:r>
                        <a:rPr lang="nl-NL" sz="24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đỡ</a:t>
                      </a:r>
                      <a:r>
                        <a:rPr lang="nl-NL" sz="24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 </a:t>
                      </a:r>
                      <a:r>
                        <a:rPr lang="nl-NL" sz="24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trục</a:t>
                      </a:r>
                      <a:r>
                        <a:rPr lang="nl-NL" sz="24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 </a:t>
                      </a:r>
                      <a:r>
                        <a:rPr lang="nl-NL" sz="24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quay</a:t>
                      </a:r>
                      <a:r>
                        <a:rPr lang="nl-NL" sz="24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 </a:t>
                      </a:r>
                      <a:r>
                        <a:rPr lang="nl-NL" sz="24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cánh</a:t>
                      </a:r>
                      <a:r>
                        <a:rPr lang="nl-NL" sz="24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 </a:t>
                      </a:r>
                      <a:r>
                        <a:rPr lang="nl-NL" sz="24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chong</a:t>
                      </a:r>
                      <a:r>
                        <a:rPr lang="nl-NL" sz="24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 </a:t>
                      </a:r>
                      <a:r>
                        <a:rPr lang="nl-NL" sz="24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chóng</a:t>
                      </a:r>
                      <a:r>
                        <a:rPr lang="nl-NL" sz="24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.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UTM Avo" panose="02040603050506020204" pitchFamily="18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51491" marR="5149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240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2 chiếc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UTM Avo" panose="02040603050506020204" pitchFamily="18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51491" marR="51491" marT="0" marB="0" anchor="ctr"/>
                </a:tc>
                <a:extLst>
                  <a:ext uri="{0D108BD9-81ED-4DB2-BD59-A6C34878D82A}">
                    <a16:rowId xmlns:a16="http://schemas.microsoft.com/office/drawing/2014/main" val="3153016489"/>
                  </a:ext>
                </a:extLst>
              </a:tr>
              <a:tr h="124221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240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4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UTM Avo" panose="02040603050506020204" pitchFamily="18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51491" marR="5149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240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Thước kẻ, kéo, com pa, bút chì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UTM Avo" panose="02040603050506020204" pitchFamily="18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51491" marR="5149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24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- </a:t>
                      </a:r>
                      <a:r>
                        <a:rPr lang="nl-NL" sz="24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Vẽ</a:t>
                      </a:r>
                      <a:r>
                        <a:rPr lang="nl-NL" sz="24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 </a:t>
                      </a:r>
                      <a:r>
                        <a:rPr lang="nl-NL" sz="24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và</a:t>
                      </a:r>
                      <a:r>
                        <a:rPr lang="nl-NL" sz="24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 </a:t>
                      </a:r>
                      <a:r>
                        <a:rPr lang="nl-NL" sz="24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cắt</a:t>
                      </a:r>
                      <a:r>
                        <a:rPr lang="nl-NL" sz="24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 </a:t>
                      </a:r>
                      <a:r>
                        <a:rPr lang="nl-NL" sz="24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hình</a:t>
                      </a:r>
                      <a:r>
                        <a:rPr lang="nl-NL" sz="24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 </a:t>
                      </a:r>
                      <a:r>
                        <a:rPr lang="nl-NL" sz="24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vuông</a:t>
                      </a:r>
                      <a:r>
                        <a:rPr lang="nl-NL" sz="24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, </a:t>
                      </a:r>
                      <a:r>
                        <a:rPr lang="nl-NL" sz="24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hình</a:t>
                      </a:r>
                      <a:r>
                        <a:rPr lang="nl-NL" sz="24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 </a:t>
                      </a:r>
                      <a:r>
                        <a:rPr lang="nl-NL" sz="24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tròn</a:t>
                      </a:r>
                      <a:r>
                        <a:rPr lang="nl-NL" sz="24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.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UTM Avo" panose="02040603050506020204" pitchFamily="18"/>
                        <a:sym typeface="+mn-lt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24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- </a:t>
                      </a:r>
                      <a:r>
                        <a:rPr lang="nl-NL" sz="24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Đục</a:t>
                      </a:r>
                      <a:r>
                        <a:rPr lang="nl-NL" sz="24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 </a:t>
                      </a:r>
                      <a:r>
                        <a:rPr lang="nl-NL" sz="24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lỗ</a:t>
                      </a:r>
                      <a:r>
                        <a:rPr lang="nl-NL" sz="24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 </a:t>
                      </a:r>
                      <a:r>
                        <a:rPr lang="nl-NL" sz="24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tâm</a:t>
                      </a:r>
                      <a:r>
                        <a:rPr lang="nl-NL" sz="24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 </a:t>
                      </a:r>
                      <a:r>
                        <a:rPr lang="nl-NL" sz="24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cánh</a:t>
                      </a:r>
                      <a:r>
                        <a:rPr lang="nl-NL" sz="24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 </a:t>
                      </a:r>
                      <a:r>
                        <a:rPr lang="nl-NL" sz="24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chong</a:t>
                      </a:r>
                      <a:r>
                        <a:rPr lang="nl-NL" sz="24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 </a:t>
                      </a:r>
                      <a:r>
                        <a:rPr lang="nl-NL" sz="24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chóng</a:t>
                      </a:r>
                      <a:r>
                        <a:rPr lang="nl-NL" sz="24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.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UTM Avo" panose="02040603050506020204" pitchFamily="18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51491" marR="5149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24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1 </a:t>
                      </a:r>
                      <a:r>
                        <a:rPr lang="nl-NL" sz="24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bộ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UTM Avo" panose="02040603050506020204" pitchFamily="18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51491" marR="51491" marT="0" marB="0" anchor="ctr"/>
                </a:tc>
                <a:extLst>
                  <a:ext uri="{0D108BD9-81ED-4DB2-BD59-A6C34878D82A}">
                    <a16:rowId xmlns:a16="http://schemas.microsoft.com/office/drawing/2014/main" val="65437863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7B59E4FC-76D8-E2B0-4AE4-98FC54F6ED9C}"/>
              </a:ext>
            </a:extLst>
          </p:cNvPr>
          <p:cNvSpPr/>
          <p:nvPr/>
        </p:nvSpPr>
        <p:spPr>
          <a:xfrm>
            <a:off x="1" y="764685"/>
            <a:ext cx="12191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UTM Avo" panose="02040603050506020204" pitchFamily="18"/>
                <a:ea typeface="+mn-ea"/>
                <a:cs typeface="+mn-ea"/>
                <a:sym typeface="+mn-lt"/>
              </a:rPr>
              <a:t>HƯỚNG DẪN TRẢ LỜI</a:t>
            </a:r>
            <a:endParaRPr lang="en-US" sz="2400" b="1" i="1" dirty="0">
              <a:solidFill>
                <a:schemeClr val="tx1"/>
              </a:solidFill>
              <a:latin typeface="UTM Avo" panose="02040603050506020204" pitchFamily="18"/>
              <a:ea typeface="+mn-ea"/>
              <a:cs typeface="+mn-ea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41260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>
          <a:extLst>
            <a:ext uri="{FF2B5EF4-FFF2-40B4-BE49-F238E27FC236}">
              <a16:creationId xmlns:a16="http://schemas.microsoft.com/office/drawing/2014/main" id="{B9CC0081-41E2-7C9E-523E-828FA3BB55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65E524C-C612-DDA9-AC9C-EE05CF4478FF}"/>
              </a:ext>
            </a:extLst>
          </p:cNvPr>
          <p:cNvSpPr/>
          <p:nvPr/>
        </p:nvSpPr>
        <p:spPr>
          <a:xfrm>
            <a:off x="1" y="764685"/>
            <a:ext cx="12191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UTM Avo" panose="02040603050506020204" pitchFamily="18"/>
                <a:ea typeface="+mn-ea"/>
                <a:cs typeface="+mn-ea"/>
                <a:sym typeface="+mn-lt"/>
              </a:rPr>
              <a:t>HƯỚNG DẪN TRẢ LỜI</a:t>
            </a:r>
            <a:endParaRPr lang="en-US" sz="2400" b="1" i="1" dirty="0">
              <a:solidFill>
                <a:schemeClr val="tx1"/>
              </a:solidFill>
              <a:latin typeface="UTM Avo" panose="02040603050506020204" pitchFamily="18"/>
              <a:ea typeface="+mn-ea"/>
              <a:cs typeface="+mn-ea"/>
              <a:sym typeface="+mn-lt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899D3A6-762D-5C83-33A0-1B4B7735A2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3468165"/>
              </p:ext>
            </p:extLst>
          </p:nvPr>
        </p:nvGraphicFramePr>
        <p:xfrm>
          <a:off x="635001" y="1341292"/>
          <a:ext cx="10921998" cy="5256278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711771">
                  <a:extLst>
                    <a:ext uri="{9D8B030D-6E8A-4147-A177-3AD203B41FA5}">
                      <a16:colId xmlns:a16="http://schemas.microsoft.com/office/drawing/2014/main" val="3182064995"/>
                    </a:ext>
                  </a:extLst>
                </a:gridCol>
                <a:gridCol w="3190696">
                  <a:extLst>
                    <a:ext uri="{9D8B030D-6E8A-4147-A177-3AD203B41FA5}">
                      <a16:colId xmlns:a16="http://schemas.microsoft.com/office/drawing/2014/main" val="3573589154"/>
                    </a:ext>
                  </a:extLst>
                </a:gridCol>
                <a:gridCol w="5092668">
                  <a:extLst>
                    <a:ext uri="{9D8B030D-6E8A-4147-A177-3AD203B41FA5}">
                      <a16:colId xmlns:a16="http://schemas.microsoft.com/office/drawing/2014/main" val="1619241636"/>
                    </a:ext>
                  </a:extLst>
                </a:gridCol>
                <a:gridCol w="1926863">
                  <a:extLst>
                    <a:ext uri="{9D8B030D-6E8A-4147-A177-3AD203B41FA5}">
                      <a16:colId xmlns:a16="http://schemas.microsoft.com/office/drawing/2014/main" val="1157176271"/>
                    </a:ext>
                  </a:extLst>
                </a:gridCol>
              </a:tblGrid>
              <a:tr h="8172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2400" b="1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TT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UTM Avo" panose="02040603050506020204" pitchFamily="18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51491" marR="5149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2400" b="1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Tên</a:t>
                      </a:r>
                      <a:r>
                        <a:rPr lang="nl-NL" sz="2400" b="1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 </a:t>
                      </a:r>
                      <a:r>
                        <a:rPr lang="nl-NL" sz="2400" b="1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gọi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UTM Avo" panose="02040603050506020204" pitchFamily="18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51491" marR="5149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2400" b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Tác dụng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UTM Avo" panose="02040603050506020204" pitchFamily="18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51491" marR="5149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2400" b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Số lượng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UTM Avo" panose="02040603050506020204" pitchFamily="18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51491" marR="51491" marT="0" marB="0" anchor="ctr"/>
                </a:tc>
                <a:extLst>
                  <a:ext uri="{0D108BD9-81ED-4DB2-BD59-A6C34878D82A}">
                    <a16:rowId xmlns:a16="http://schemas.microsoft.com/office/drawing/2014/main" val="3841936239"/>
                  </a:ext>
                </a:extLst>
              </a:tr>
              <a:tr h="266480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240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5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UTM Avo" panose="02040603050506020204" pitchFamily="18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51491" marR="5149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24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Băng</a:t>
                      </a:r>
                      <a:r>
                        <a:rPr lang="nl-NL" sz="24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 </a:t>
                      </a:r>
                      <a:r>
                        <a:rPr lang="nl-NL" sz="24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dính</a:t>
                      </a:r>
                      <a:r>
                        <a:rPr lang="nl-NL" sz="24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 </a:t>
                      </a:r>
                      <a:r>
                        <a:rPr lang="nl-NL" sz="24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giấy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UTM Avo" panose="02040603050506020204" pitchFamily="18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51491" marR="51491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24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- </a:t>
                      </a:r>
                      <a:r>
                        <a:rPr lang="nl-NL" sz="24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Cố</a:t>
                      </a:r>
                      <a:r>
                        <a:rPr lang="nl-NL" sz="24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 </a:t>
                      </a:r>
                      <a:r>
                        <a:rPr lang="nl-NL" sz="24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định</a:t>
                      </a:r>
                      <a:r>
                        <a:rPr lang="nl-NL" sz="24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 </a:t>
                      </a:r>
                      <a:r>
                        <a:rPr lang="nl-NL" sz="24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thân</a:t>
                      </a:r>
                      <a:r>
                        <a:rPr lang="nl-NL" sz="24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 </a:t>
                      </a:r>
                      <a:r>
                        <a:rPr lang="nl-NL" sz="24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và</a:t>
                      </a:r>
                      <a:r>
                        <a:rPr lang="nl-NL" sz="24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 </a:t>
                      </a:r>
                      <a:r>
                        <a:rPr lang="nl-NL" sz="24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ống</a:t>
                      </a:r>
                      <a:r>
                        <a:rPr lang="nl-NL" sz="24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 </a:t>
                      </a:r>
                      <a:r>
                        <a:rPr lang="nl-NL" sz="24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đỡ</a:t>
                      </a:r>
                      <a:r>
                        <a:rPr lang="nl-NL" sz="24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 </a:t>
                      </a:r>
                      <a:r>
                        <a:rPr lang="nl-NL" sz="24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trục</a:t>
                      </a:r>
                      <a:r>
                        <a:rPr lang="nl-NL" sz="24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 </a:t>
                      </a:r>
                      <a:r>
                        <a:rPr lang="nl-NL" sz="24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quay</a:t>
                      </a:r>
                      <a:r>
                        <a:rPr lang="nl-NL" sz="24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 </a:t>
                      </a:r>
                      <a:r>
                        <a:rPr lang="nl-NL" sz="24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cánh</a:t>
                      </a:r>
                      <a:r>
                        <a:rPr lang="nl-NL" sz="24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 </a:t>
                      </a:r>
                      <a:r>
                        <a:rPr lang="nl-NL" sz="24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chong</a:t>
                      </a:r>
                      <a:r>
                        <a:rPr lang="nl-NL" sz="24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 </a:t>
                      </a:r>
                      <a:r>
                        <a:rPr lang="nl-NL" sz="24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chóng</a:t>
                      </a:r>
                      <a:r>
                        <a:rPr lang="nl-NL" sz="24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.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UTM Avo" panose="02040603050506020204" pitchFamily="18"/>
                        <a:sym typeface="+mn-lt"/>
                      </a:endParaRPr>
                    </a:p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24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- </a:t>
                      </a:r>
                      <a:r>
                        <a:rPr lang="nl-NL" sz="24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Tạo</a:t>
                      </a:r>
                      <a:r>
                        <a:rPr lang="nl-NL" sz="24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 </a:t>
                      </a:r>
                      <a:r>
                        <a:rPr lang="nl-NL" sz="24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chốt</a:t>
                      </a:r>
                      <a:r>
                        <a:rPr lang="nl-NL" sz="24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 </a:t>
                      </a:r>
                      <a:r>
                        <a:rPr lang="nl-NL" sz="24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chặn</a:t>
                      </a:r>
                      <a:r>
                        <a:rPr lang="nl-NL" sz="24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 2 </a:t>
                      </a:r>
                      <a:r>
                        <a:rPr lang="nl-NL" sz="24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đầu</a:t>
                      </a:r>
                      <a:r>
                        <a:rPr lang="nl-NL" sz="24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 </a:t>
                      </a:r>
                      <a:r>
                        <a:rPr lang="nl-NL" sz="24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trục</a:t>
                      </a:r>
                      <a:r>
                        <a:rPr lang="nl-NL" sz="24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 </a:t>
                      </a:r>
                      <a:r>
                        <a:rPr lang="nl-NL" sz="24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quay</a:t>
                      </a:r>
                      <a:r>
                        <a:rPr lang="nl-NL" sz="24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 </a:t>
                      </a:r>
                      <a:r>
                        <a:rPr lang="nl-NL" sz="24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cánh</a:t>
                      </a:r>
                      <a:r>
                        <a:rPr lang="nl-NL" sz="24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 </a:t>
                      </a:r>
                      <a:r>
                        <a:rPr lang="nl-NL" sz="24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chong</a:t>
                      </a:r>
                      <a:r>
                        <a:rPr lang="nl-NL" sz="24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 </a:t>
                      </a:r>
                      <a:r>
                        <a:rPr lang="nl-NL" sz="24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chóng</a:t>
                      </a:r>
                      <a:r>
                        <a:rPr lang="nl-NL" sz="24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.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UTM Avo" panose="02040603050506020204" pitchFamily="18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51491" marR="5149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24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1 </a:t>
                      </a:r>
                      <a:r>
                        <a:rPr lang="nl-NL" sz="24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cuộn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UTM Avo" panose="02040603050506020204" pitchFamily="18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51491" marR="51491" marT="0" marB="0" anchor="ctr"/>
                </a:tc>
                <a:extLst>
                  <a:ext uri="{0D108BD9-81ED-4DB2-BD59-A6C34878D82A}">
                    <a16:rowId xmlns:a16="http://schemas.microsoft.com/office/drawing/2014/main" val="3582418811"/>
                  </a:ext>
                </a:extLst>
              </a:tr>
              <a:tr h="121363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240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6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UTM Avo" panose="02040603050506020204" pitchFamily="18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51491" marR="5149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240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Hồ dán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UTM Avo" panose="02040603050506020204" pitchFamily="18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51491" marR="51491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24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Dán </a:t>
                      </a:r>
                      <a:r>
                        <a:rPr lang="nl-NL" sz="24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các</a:t>
                      </a:r>
                      <a:r>
                        <a:rPr lang="nl-NL" sz="24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 mép </a:t>
                      </a:r>
                      <a:r>
                        <a:rPr lang="nl-NL" sz="24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giấy</a:t>
                      </a:r>
                      <a:r>
                        <a:rPr lang="nl-NL" sz="24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 </a:t>
                      </a:r>
                      <a:r>
                        <a:rPr lang="nl-NL" sz="24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vào</a:t>
                      </a:r>
                      <a:r>
                        <a:rPr lang="nl-NL" sz="24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 </a:t>
                      </a:r>
                      <a:r>
                        <a:rPr lang="nl-NL" sz="24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tâm</a:t>
                      </a:r>
                      <a:r>
                        <a:rPr lang="nl-NL" sz="24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 </a:t>
                      </a:r>
                      <a:r>
                        <a:rPr lang="nl-NL" sz="24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để</a:t>
                      </a:r>
                      <a:r>
                        <a:rPr lang="nl-NL" sz="24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 </a:t>
                      </a:r>
                      <a:r>
                        <a:rPr lang="nl-NL" sz="24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tạo</a:t>
                      </a:r>
                      <a:r>
                        <a:rPr lang="nl-NL" sz="24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 </a:t>
                      </a:r>
                      <a:r>
                        <a:rPr lang="nl-NL" sz="24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thành</a:t>
                      </a:r>
                      <a:r>
                        <a:rPr lang="nl-NL" sz="24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 </a:t>
                      </a:r>
                      <a:r>
                        <a:rPr lang="nl-NL" sz="24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cánh</a:t>
                      </a:r>
                      <a:r>
                        <a:rPr lang="nl-NL" sz="24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 </a:t>
                      </a:r>
                      <a:r>
                        <a:rPr lang="nl-NL" sz="24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chong</a:t>
                      </a:r>
                      <a:r>
                        <a:rPr lang="nl-NL" sz="24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 </a:t>
                      </a:r>
                      <a:r>
                        <a:rPr lang="nl-NL" sz="24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chóng</a:t>
                      </a:r>
                      <a:r>
                        <a:rPr lang="nl-NL" sz="24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.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UTM Avo" panose="02040603050506020204" pitchFamily="18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51491" marR="5149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24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1 </a:t>
                      </a:r>
                      <a:r>
                        <a:rPr lang="nl-NL" sz="24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lọ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UTM Avo" panose="02040603050506020204" pitchFamily="18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51491" marR="51491" marT="0" marB="0" anchor="ctr"/>
                </a:tc>
                <a:extLst>
                  <a:ext uri="{0D108BD9-81ED-4DB2-BD59-A6C34878D82A}">
                    <a16:rowId xmlns:a16="http://schemas.microsoft.com/office/drawing/2014/main" val="3291524360"/>
                  </a:ext>
                </a:extLst>
              </a:tr>
              <a:tr h="56060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240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7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UTM Avo" panose="02040603050506020204" pitchFamily="18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51491" marR="5149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240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Bút màu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UTM Avo" panose="02040603050506020204" pitchFamily="18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51491" marR="51491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24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Trang</a:t>
                      </a:r>
                      <a:r>
                        <a:rPr lang="nl-NL" sz="24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 trí </a:t>
                      </a:r>
                      <a:r>
                        <a:rPr lang="nl-NL" sz="24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sản</a:t>
                      </a:r>
                      <a:r>
                        <a:rPr lang="nl-NL" sz="24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 </a:t>
                      </a:r>
                      <a:r>
                        <a:rPr lang="nl-NL" sz="24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phẩm</a:t>
                      </a:r>
                      <a:r>
                        <a:rPr lang="nl-NL" sz="24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.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UTM Avo" panose="02040603050506020204" pitchFamily="18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51491" marR="5149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24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1 </a:t>
                      </a:r>
                      <a:r>
                        <a:rPr lang="nl-NL" sz="24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sym typeface="+mn-lt"/>
                        </a:rPr>
                        <a:t>bộ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UTM Avo" panose="02040603050506020204" pitchFamily="18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51491" marR="51491" marT="0" marB="0" anchor="ctr"/>
                </a:tc>
                <a:extLst>
                  <a:ext uri="{0D108BD9-81ED-4DB2-BD59-A6C34878D82A}">
                    <a16:rowId xmlns:a16="http://schemas.microsoft.com/office/drawing/2014/main" val="1111678053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0862847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>
          <a:extLst>
            <a:ext uri="{FF2B5EF4-FFF2-40B4-BE49-F238E27FC236}">
              <a16:creationId xmlns:a16="http://schemas.microsoft.com/office/drawing/2014/main" id="{E6CEAC1F-08D7-F26D-34C0-3645544D13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00;p37">
            <a:extLst>
              <a:ext uri="{FF2B5EF4-FFF2-40B4-BE49-F238E27FC236}">
                <a16:creationId xmlns:a16="http://schemas.microsoft.com/office/drawing/2014/main" id="{556F5FAA-B351-D71E-5F1D-1AD3FEBCD594}"/>
              </a:ext>
            </a:extLst>
          </p:cNvPr>
          <p:cNvSpPr txBox="1">
            <a:spLocks/>
          </p:cNvSpPr>
          <p:nvPr/>
        </p:nvSpPr>
        <p:spPr>
          <a:xfrm>
            <a:off x="1209893" y="3183313"/>
            <a:ext cx="5067158" cy="2015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vi-VN" sz="6000" b="1" dirty="0">
                <a:latin typeface="UTM Avo" panose="02040603050506020204" pitchFamily="18"/>
                <a:ea typeface="+mn-ea"/>
                <a:cs typeface="+mn-ea"/>
                <a:sym typeface="+mn-lt"/>
              </a:rPr>
              <a:t>Các bước tiến hành</a:t>
            </a:r>
          </a:p>
        </p:txBody>
      </p:sp>
      <p:sp>
        <p:nvSpPr>
          <p:cNvPr id="3" name="Google Shape;301;p37">
            <a:extLst>
              <a:ext uri="{FF2B5EF4-FFF2-40B4-BE49-F238E27FC236}">
                <a16:creationId xmlns:a16="http://schemas.microsoft.com/office/drawing/2014/main" id="{DDEE3F02-40ED-B636-522A-06C8921E4A9A}"/>
              </a:ext>
            </a:extLst>
          </p:cNvPr>
          <p:cNvSpPr txBox="1">
            <a:spLocks/>
          </p:cNvSpPr>
          <p:nvPr/>
        </p:nvSpPr>
        <p:spPr>
          <a:xfrm>
            <a:off x="2961472" y="1659487"/>
            <a:ext cx="1564000" cy="1256401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7200" b="1" dirty="0">
                <a:latin typeface="UTM Avo" panose="02040603050506020204" pitchFamily="18"/>
                <a:ea typeface="+mn-ea"/>
                <a:cs typeface="+mn-ea"/>
                <a:sym typeface="+mn-lt"/>
              </a:rPr>
              <a:t>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A15F0F-2477-ACC2-3000-4111C11D65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028387"/>
            <a:ext cx="4801225" cy="48012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213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>
          <a:extLst>
            <a:ext uri="{FF2B5EF4-FFF2-40B4-BE49-F238E27FC236}">
              <a16:creationId xmlns:a16="http://schemas.microsoft.com/office/drawing/2014/main" id="{3594F10D-EE2D-4D48-7281-6DB7E9A8B9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C8E2137-6C8E-F49E-ABBD-435C457CC445}"/>
              </a:ext>
            </a:extLst>
          </p:cNvPr>
          <p:cNvSpPr/>
          <p:nvPr/>
        </p:nvSpPr>
        <p:spPr>
          <a:xfrm>
            <a:off x="121023" y="676183"/>
            <a:ext cx="12192000" cy="654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chemeClr val="tx1"/>
                </a:solidFill>
                <a:latin typeface="UTM Avo" panose="02040603050506020204" pitchFamily="18"/>
                <a:ea typeface="+mn-ea"/>
                <a:cs typeface="+mn-ea"/>
                <a:sym typeface="+mn-lt"/>
              </a:rPr>
              <a:t>Quan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/>
                <a:ea typeface="+mn-ea"/>
                <a:cs typeface="+mn-ea"/>
                <a:sym typeface="+mn-lt"/>
              </a:rPr>
              <a:t>sát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/>
                <a:ea typeface="+mn-ea"/>
                <a:cs typeface="+mn-ea"/>
                <a:sym typeface="+mn-lt"/>
              </a:rPr>
              <a:t> video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/>
                <a:ea typeface="+mn-ea"/>
                <a:cs typeface="+mn-ea"/>
                <a:sym typeface="+mn-lt"/>
              </a:rPr>
              <a:t>hướng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/>
                <a:ea typeface="+mn-ea"/>
                <a:cs typeface="+mn-ea"/>
                <a:sym typeface="+mn-lt"/>
              </a:rPr>
              <a:t>dẫn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/>
                <a:ea typeface="+mn-ea"/>
                <a:cs typeface="+mn-ea"/>
                <a:sym typeface="+mn-lt"/>
              </a:rPr>
              <a:t>làm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/>
                <a:ea typeface="+mn-ea"/>
                <a:cs typeface="+mn-ea"/>
                <a:sym typeface="+mn-lt"/>
              </a:rPr>
              <a:t>chong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/>
                <a:ea typeface="+mn-ea"/>
                <a:cs typeface="+mn-ea"/>
                <a:sym typeface="+mn-lt"/>
              </a:rPr>
              <a:t>chóng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/>
                <a:ea typeface="+mn-ea"/>
                <a:cs typeface="+mn-ea"/>
                <a:sym typeface="+mn-lt"/>
              </a:rPr>
              <a:t>:</a:t>
            </a:r>
            <a:endParaRPr lang="en-US" sz="2800" b="1" i="1" dirty="0">
              <a:solidFill>
                <a:schemeClr val="tx1"/>
              </a:solidFill>
              <a:latin typeface="UTM Avo" panose="02040603050506020204" pitchFamily="18"/>
              <a:ea typeface="+mn-ea"/>
              <a:cs typeface="+mn-ea"/>
              <a:sym typeface="+mn-lt"/>
            </a:endParaRPr>
          </a:p>
        </p:txBody>
      </p:sp>
      <p:pic>
        <p:nvPicPr>
          <p:cNvPr id="3" name="Hướng dẫn làm chong chóng bằng giấy cực dễ _ Sáng tạo với giấy">
            <a:hlinkClick r:id="" action="ppaction://media"/>
            <a:extLst>
              <a:ext uri="{FF2B5EF4-FFF2-40B4-BE49-F238E27FC236}">
                <a16:creationId xmlns:a16="http://schemas.microsoft.com/office/drawing/2014/main" id="{F8D9AB1D-12E4-AFB9-8D03-D5BB274144A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07465" y="1539259"/>
            <a:ext cx="9019116" cy="50732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46064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973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>
          <a:extLst>
            <a:ext uri="{FF2B5EF4-FFF2-40B4-BE49-F238E27FC236}">
              <a16:creationId xmlns:a16="http://schemas.microsoft.com/office/drawing/2014/main" id="{5D75197E-C3C1-4F01-7610-EF6B6D2D00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CC24DEB-A6DD-2603-037B-125D8215A01F}"/>
              </a:ext>
            </a:extLst>
          </p:cNvPr>
          <p:cNvSpPr/>
          <p:nvPr/>
        </p:nvSpPr>
        <p:spPr>
          <a:xfrm>
            <a:off x="144938" y="621579"/>
            <a:ext cx="12192000" cy="618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00" b="1" dirty="0">
                <a:solidFill>
                  <a:schemeClr val="tx1"/>
                </a:solidFill>
                <a:latin typeface="UTM Avo" panose="02040603050506020204" pitchFamily="18"/>
                <a:ea typeface="+mn-ea"/>
                <a:cs typeface="+mn-ea"/>
                <a:sym typeface="+mn-lt"/>
              </a:rPr>
              <a:t>CÁC BƯỚC LÀM CHONG CHÓNG</a:t>
            </a:r>
            <a:endParaRPr lang="en-US" sz="2600" b="1" i="1" dirty="0">
              <a:solidFill>
                <a:schemeClr val="tx1"/>
              </a:solidFill>
              <a:latin typeface="UTM Avo" panose="02040603050506020204" pitchFamily="18"/>
              <a:ea typeface="+mn-ea"/>
              <a:cs typeface="+mn-ea"/>
              <a:sym typeface="+mn-lt"/>
            </a:endParaRPr>
          </a:p>
        </p:txBody>
      </p:sp>
      <p:sp>
        <p:nvSpPr>
          <p:cNvPr id="5" name="Pentagon 4">
            <a:extLst>
              <a:ext uri="{FF2B5EF4-FFF2-40B4-BE49-F238E27FC236}">
                <a16:creationId xmlns:a16="http://schemas.microsoft.com/office/drawing/2014/main" id="{DF20B992-3E1B-6028-BABC-E5BFF22F72A9}"/>
              </a:ext>
            </a:extLst>
          </p:cNvPr>
          <p:cNvSpPr/>
          <p:nvPr/>
        </p:nvSpPr>
        <p:spPr>
          <a:xfrm>
            <a:off x="0" y="1313366"/>
            <a:ext cx="6951133" cy="718232"/>
          </a:xfrm>
          <a:prstGeom prst="homePlate">
            <a:avLst>
              <a:gd name="adj" fmla="val 42628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600" b="1" dirty="0" err="1">
                <a:solidFill>
                  <a:schemeClr val="tx1"/>
                </a:solidFill>
                <a:latin typeface="UTM Avo" panose="02040603050506020204" pitchFamily="18"/>
                <a:cs typeface="+mn-ea"/>
                <a:sym typeface="+mn-lt"/>
              </a:rPr>
              <a:t>Bước</a:t>
            </a:r>
            <a:r>
              <a:rPr lang="pt-BR" sz="2600" b="1" dirty="0">
                <a:solidFill>
                  <a:schemeClr val="tx1"/>
                </a:solidFill>
                <a:latin typeface="UTM Avo" panose="02040603050506020204" pitchFamily="18"/>
                <a:cs typeface="+mn-ea"/>
                <a:sym typeface="+mn-lt"/>
              </a:rPr>
              <a:t> 1: </a:t>
            </a:r>
            <a:r>
              <a:rPr lang="pt-BR" sz="2600" b="1" dirty="0" err="1">
                <a:solidFill>
                  <a:schemeClr val="tx1"/>
                </a:solidFill>
                <a:latin typeface="UTM Avo" panose="02040603050506020204" pitchFamily="18"/>
                <a:cs typeface="+mn-ea"/>
                <a:sym typeface="+mn-lt"/>
              </a:rPr>
              <a:t>Làm</a:t>
            </a:r>
            <a:r>
              <a:rPr lang="pt-BR" sz="2600" b="1" dirty="0">
                <a:solidFill>
                  <a:schemeClr val="tx1"/>
                </a:solidFill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pt-BR" sz="2600" b="1" dirty="0" err="1">
                <a:solidFill>
                  <a:schemeClr val="tx1"/>
                </a:solidFill>
                <a:latin typeface="UTM Avo" panose="02040603050506020204" pitchFamily="18"/>
                <a:cs typeface="+mn-ea"/>
                <a:sym typeface="+mn-lt"/>
              </a:rPr>
              <a:t>cánh</a:t>
            </a:r>
            <a:r>
              <a:rPr lang="pt-BR" sz="2600" b="1" dirty="0">
                <a:solidFill>
                  <a:schemeClr val="tx1"/>
                </a:solidFill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pt-BR" sz="2600" b="1" dirty="0" err="1">
                <a:solidFill>
                  <a:schemeClr val="tx1"/>
                </a:solidFill>
                <a:latin typeface="UTM Avo" panose="02040603050506020204" pitchFamily="18"/>
                <a:cs typeface="+mn-ea"/>
                <a:sym typeface="+mn-lt"/>
              </a:rPr>
              <a:t>chong</a:t>
            </a:r>
            <a:r>
              <a:rPr lang="pt-BR" sz="2600" b="1" dirty="0">
                <a:solidFill>
                  <a:schemeClr val="tx1"/>
                </a:solidFill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pt-BR" sz="2600" b="1" dirty="0" err="1">
                <a:solidFill>
                  <a:schemeClr val="tx1"/>
                </a:solidFill>
                <a:latin typeface="UTM Avo" panose="02040603050506020204" pitchFamily="18"/>
                <a:cs typeface="+mn-ea"/>
                <a:sym typeface="+mn-lt"/>
              </a:rPr>
              <a:t>chóng</a:t>
            </a:r>
            <a:endParaRPr lang="pt-BR" sz="2600" b="1" dirty="0">
              <a:solidFill>
                <a:schemeClr val="tx1"/>
              </a:solidFill>
              <a:latin typeface="UTM Avo" panose="02040603050506020204" pitchFamily="18"/>
              <a:cs typeface="+mn-ea"/>
              <a:sym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BF3503-D0F1-BB7D-B5A9-45F3FE35C74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2" t="10430" r="54241" b="61062"/>
          <a:stretch/>
        </p:blipFill>
        <p:spPr>
          <a:xfrm>
            <a:off x="887887" y="2236299"/>
            <a:ext cx="2963649" cy="38865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81E206-8D79-C229-6C2C-063D0EFA93B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20" t="11141" r="4230" b="55994"/>
          <a:stretch/>
        </p:blipFill>
        <p:spPr>
          <a:xfrm>
            <a:off x="4533056" y="2236299"/>
            <a:ext cx="3162065" cy="44805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C93CEC-38E4-9504-3AF6-B0245994A77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8" t="45014" r="53681" b="29178"/>
          <a:stretch/>
        </p:blipFill>
        <p:spPr>
          <a:xfrm>
            <a:off x="8376641" y="2236299"/>
            <a:ext cx="2927472" cy="3518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31165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>
          <a:extLst>
            <a:ext uri="{FF2B5EF4-FFF2-40B4-BE49-F238E27FC236}">
              <a16:creationId xmlns:a16="http://schemas.microsoft.com/office/drawing/2014/main" id="{51626008-2944-984D-D0B1-DA6407549B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9FD9D3C-7AC1-08E9-0DE4-4A70B667DF6B}"/>
              </a:ext>
            </a:extLst>
          </p:cNvPr>
          <p:cNvSpPr/>
          <p:nvPr/>
        </p:nvSpPr>
        <p:spPr>
          <a:xfrm>
            <a:off x="144938" y="621579"/>
            <a:ext cx="12192000" cy="618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00" b="1" dirty="0">
                <a:solidFill>
                  <a:schemeClr val="tx1"/>
                </a:solidFill>
                <a:latin typeface="UTM Avo" panose="02040603050506020204" pitchFamily="18"/>
                <a:ea typeface="+mn-ea"/>
                <a:cs typeface="+mn-ea"/>
                <a:sym typeface="+mn-lt"/>
              </a:rPr>
              <a:t>CÁC BƯỚC LÀM CHONG CHÓNG</a:t>
            </a:r>
            <a:endParaRPr lang="en-US" sz="2600" b="1" i="1" dirty="0">
              <a:solidFill>
                <a:schemeClr val="tx1"/>
              </a:solidFill>
              <a:latin typeface="UTM Avo" panose="02040603050506020204" pitchFamily="18"/>
              <a:ea typeface="+mn-ea"/>
              <a:cs typeface="+mn-ea"/>
              <a:sym typeface="+mn-lt"/>
            </a:endParaRPr>
          </a:p>
        </p:txBody>
      </p:sp>
      <p:sp>
        <p:nvSpPr>
          <p:cNvPr id="5" name="Pentagon 4">
            <a:extLst>
              <a:ext uri="{FF2B5EF4-FFF2-40B4-BE49-F238E27FC236}">
                <a16:creationId xmlns:a16="http://schemas.microsoft.com/office/drawing/2014/main" id="{5D79E5C1-EDA0-0B70-7C6C-70097FBE4113}"/>
              </a:ext>
            </a:extLst>
          </p:cNvPr>
          <p:cNvSpPr/>
          <p:nvPr/>
        </p:nvSpPr>
        <p:spPr>
          <a:xfrm>
            <a:off x="0" y="1313366"/>
            <a:ext cx="6951133" cy="718232"/>
          </a:xfrm>
          <a:prstGeom prst="homePlate">
            <a:avLst>
              <a:gd name="adj" fmla="val 42628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600" b="1" dirty="0" err="1">
                <a:solidFill>
                  <a:schemeClr val="tx1"/>
                </a:solidFill>
                <a:latin typeface="UTM Avo" panose="02040603050506020204" pitchFamily="18"/>
                <a:cs typeface="+mn-ea"/>
                <a:sym typeface="+mn-lt"/>
              </a:rPr>
              <a:t>Bước</a:t>
            </a:r>
            <a:r>
              <a:rPr lang="pt-BR" sz="2600" b="1" dirty="0">
                <a:solidFill>
                  <a:schemeClr val="tx1"/>
                </a:solidFill>
                <a:latin typeface="UTM Avo" panose="02040603050506020204" pitchFamily="18"/>
                <a:cs typeface="+mn-ea"/>
                <a:sym typeface="+mn-lt"/>
              </a:rPr>
              <a:t> 1: </a:t>
            </a:r>
            <a:r>
              <a:rPr lang="pt-BR" sz="2600" b="1" dirty="0" err="1">
                <a:solidFill>
                  <a:schemeClr val="tx1"/>
                </a:solidFill>
                <a:latin typeface="UTM Avo" panose="02040603050506020204" pitchFamily="18"/>
                <a:cs typeface="+mn-ea"/>
                <a:sym typeface="+mn-lt"/>
              </a:rPr>
              <a:t>Làm</a:t>
            </a:r>
            <a:r>
              <a:rPr lang="pt-BR" sz="2600" b="1" dirty="0">
                <a:solidFill>
                  <a:schemeClr val="tx1"/>
                </a:solidFill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pt-BR" sz="2600" b="1" dirty="0" err="1">
                <a:solidFill>
                  <a:schemeClr val="tx1"/>
                </a:solidFill>
                <a:latin typeface="UTM Avo" panose="02040603050506020204" pitchFamily="18"/>
                <a:cs typeface="+mn-ea"/>
                <a:sym typeface="+mn-lt"/>
              </a:rPr>
              <a:t>cánh</a:t>
            </a:r>
            <a:r>
              <a:rPr lang="pt-BR" sz="2600" b="1" dirty="0">
                <a:solidFill>
                  <a:schemeClr val="tx1"/>
                </a:solidFill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pt-BR" sz="2600" b="1" dirty="0" err="1">
                <a:solidFill>
                  <a:schemeClr val="tx1"/>
                </a:solidFill>
                <a:latin typeface="UTM Avo" panose="02040603050506020204" pitchFamily="18"/>
                <a:cs typeface="+mn-ea"/>
                <a:sym typeface="+mn-lt"/>
              </a:rPr>
              <a:t>chong</a:t>
            </a:r>
            <a:r>
              <a:rPr lang="pt-BR" sz="2600" b="1" dirty="0">
                <a:solidFill>
                  <a:schemeClr val="tx1"/>
                </a:solidFill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pt-BR" sz="2600" b="1" dirty="0" err="1">
                <a:solidFill>
                  <a:schemeClr val="tx1"/>
                </a:solidFill>
                <a:latin typeface="UTM Avo" panose="02040603050506020204" pitchFamily="18"/>
                <a:cs typeface="+mn-ea"/>
                <a:sym typeface="+mn-lt"/>
              </a:rPr>
              <a:t>chóng</a:t>
            </a:r>
            <a:endParaRPr lang="pt-BR" sz="2600" b="1" dirty="0">
              <a:solidFill>
                <a:schemeClr val="tx1"/>
              </a:solidFill>
              <a:latin typeface="UTM Avo" panose="02040603050506020204" pitchFamily="18"/>
              <a:cs typeface="+mn-ea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486C1E-C7F1-C0E2-4795-D3B1C131CF8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2" t="71312" r="50845" b="5097"/>
          <a:stretch/>
        </p:blipFill>
        <p:spPr>
          <a:xfrm>
            <a:off x="4348024" y="2618286"/>
            <a:ext cx="3495953" cy="33526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1D2514-4369-D40B-C5E1-F54ADD60428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85" t="45418" r="5104" b="28976"/>
          <a:stretch/>
        </p:blipFill>
        <p:spPr>
          <a:xfrm>
            <a:off x="737795" y="2475007"/>
            <a:ext cx="3190296" cy="36392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D8E9F2-69D6-EBDB-174D-4A0108FE3B9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0" t="71199" r="5104" b="682"/>
          <a:stretch/>
        </p:blipFill>
        <p:spPr>
          <a:xfrm>
            <a:off x="8263908" y="2296452"/>
            <a:ext cx="3113883" cy="39963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39365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>
          <a:extLst>
            <a:ext uri="{FF2B5EF4-FFF2-40B4-BE49-F238E27FC236}">
              <a16:creationId xmlns:a16="http://schemas.microsoft.com/office/drawing/2014/main" id="{FF191FB1-6451-C195-9552-54105C625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26AE329-2815-F14E-CABE-FBF8FEE4E7D6}"/>
              </a:ext>
            </a:extLst>
          </p:cNvPr>
          <p:cNvSpPr/>
          <p:nvPr/>
        </p:nvSpPr>
        <p:spPr>
          <a:xfrm>
            <a:off x="144938" y="621579"/>
            <a:ext cx="12192000" cy="618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00" b="1" dirty="0">
                <a:solidFill>
                  <a:schemeClr val="tx1"/>
                </a:solidFill>
                <a:latin typeface="UTM Avo" panose="02040603050506020204" pitchFamily="18"/>
                <a:ea typeface="+mn-ea"/>
                <a:cs typeface="+mn-ea"/>
                <a:sym typeface="+mn-lt"/>
              </a:rPr>
              <a:t>CÁC BƯỚC LÀM CHONG CHÓNG</a:t>
            </a:r>
            <a:endParaRPr lang="en-US" sz="2600" b="1" i="1" dirty="0">
              <a:solidFill>
                <a:schemeClr val="tx1"/>
              </a:solidFill>
              <a:latin typeface="UTM Avo" panose="02040603050506020204" pitchFamily="18"/>
              <a:ea typeface="+mn-ea"/>
              <a:cs typeface="+mn-ea"/>
              <a:sym typeface="+mn-lt"/>
            </a:endParaRPr>
          </a:p>
        </p:txBody>
      </p:sp>
      <p:sp>
        <p:nvSpPr>
          <p:cNvPr id="5" name="Pentagon 4">
            <a:extLst>
              <a:ext uri="{FF2B5EF4-FFF2-40B4-BE49-F238E27FC236}">
                <a16:creationId xmlns:a16="http://schemas.microsoft.com/office/drawing/2014/main" id="{48AA2DE2-261D-6FAB-7831-CB160BF32F46}"/>
              </a:ext>
            </a:extLst>
          </p:cNvPr>
          <p:cNvSpPr/>
          <p:nvPr/>
        </p:nvSpPr>
        <p:spPr>
          <a:xfrm>
            <a:off x="0" y="1313366"/>
            <a:ext cx="9537539" cy="718232"/>
          </a:xfrm>
          <a:prstGeom prst="homePlate">
            <a:avLst>
              <a:gd name="adj" fmla="val 42628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600" b="1" dirty="0">
                <a:solidFill>
                  <a:schemeClr val="tx1"/>
                </a:solidFill>
                <a:latin typeface="UTM Avo" panose="02040603050506020204" pitchFamily="18"/>
                <a:cs typeface="+mn-ea"/>
                <a:sym typeface="+mn-lt"/>
              </a:rPr>
              <a:t>Bước 2. Làm thân và trục quay cánh chong chóng</a:t>
            </a:r>
            <a:endParaRPr lang="pt-BR" sz="2600" b="1" dirty="0">
              <a:solidFill>
                <a:schemeClr val="tx1"/>
              </a:solidFill>
              <a:latin typeface="UTM Avo" panose="02040603050506020204" pitchFamily="18"/>
              <a:cs typeface="+mn-ea"/>
              <a:sym typeface="+mn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E9779D-1F0E-E114-82A6-D1D09056E846}"/>
              </a:ext>
            </a:extLst>
          </p:cNvPr>
          <p:cNvSpPr/>
          <p:nvPr/>
        </p:nvSpPr>
        <p:spPr>
          <a:xfrm>
            <a:off x="525947" y="2219585"/>
            <a:ext cx="5209628" cy="2467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(1)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Dùng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ống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hút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giấy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để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làm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thân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chong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chóng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.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Dùng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một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ống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hút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giấy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khác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,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cắt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một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đoàn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dài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khoảng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 2 cm. </a:t>
            </a:r>
            <a:endParaRPr lang="en-US" sz="2600" i="1" dirty="0">
              <a:latin typeface="UTM Avo" panose="02040603050506020204" pitchFamily="18"/>
              <a:ea typeface="+mn-ea"/>
              <a:cs typeface="+mn-ea"/>
              <a:sym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FB0865-AF3A-D0C3-A1E6-636A875FBEF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66" t="27428" r="3258" b="54499"/>
          <a:stretch/>
        </p:blipFill>
        <p:spPr>
          <a:xfrm>
            <a:off x="5991825" y="4642729"/>
            <a:ext cx="5602472" cy="161742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046BB73-90C8-0AC3-2AC1-5154DC5D3DF2}"/>
              </a:ext>
            </a:extLst>
          </p:cNvPr>
          <p:cNvSpPr/>
          <p:nvPr/>
        </p:nvSpPr>
        <p:spPr>
          <a:xfrm>
            <a:off x="525945" y="4833163"/>
            <a:ext cx="5209628" cy="12365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>
                <a:latin typeface="UTM Avo" panose="02040603050506020204" pitchFamily="18"/>
                <a:ea typeface="+mn-ea"/>
                <a:cs typeface="+mn-ea"/>
                <a:sym typeface="+mn-lt"/>
              </a:rPr>
              <a:t>(2) Dùng băng dính giấy dán cố định 2 đoạn ống hút.</a:t>
            </a:r>
            <a:endParaRPr lang="en-US" sz="2600" i="1">
              <a:latin typeface="UTM Avo" panose="02040603050506020204" pitchFamily="18"/>
              <a:ea typeface="+mn-ea"/>
              <a:cs typeface="+mn-ea"/>
              <a:sym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D34E9F8-9BAA-F192-593B-6AD8C291336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66" t="9168" r="3258" b="75410"/>
          <a:stretch/>
        </p:blipFill>
        <p:spPr>
          <a:xfrm>
            <a:off x="5991825" y="2738927"/>
            <a:ext cx="5602472" cy="13801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22541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>
          <a:extLst>
            <a:ext uri="{FF2B5EF4-FFF2-40B4-BE49-F238E27FC236}">
              <a16:creationId xmlns:a16="http://schemas.microsoft.com/office/drawing/2014/main" id="{FE440961-D829-AE15-9A8E-31543BBDC8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D562AF-87EA-C6C9-30A0-A05F61E40DFB}"/>
              </a:ext>
            </a:extLst>
          </p:cNvPr>
          <p:cNvSpPr/>
          <p:nvPr/>
        </p:nvSpPr>
        <p:spPr>
          <a:xfrm>
            <a:off x="144938" y="621579"/>
            <a:ext cx="12192000" cy="618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00" b="1" dirty="0">
                <a:solidFill>
                  <a:schemeClr val="tx1"/>
                </a:solidFill>
                <a:latin typeface="UTM Avo" panose="02040603050506020204" pitchFamily="18"/>
                <a:ea typeface="+mn-ea"/>
                <a:cs typeface="+mn-ea"/>
                <a:sym typeface="+mn-lt"/>
              </a:rPr>
              <a:t>CÁC BƯỚC LÀM CHONG CHÓNG</a:t>
            </a:r>
            <a:endParaRPr lang="en-US" sz="2600" b="1" i="1" dirty="0">
              <a:solidFill>
                <a:schemeClr val="tx1"/>
              </a:solidFill>
              <a:latin typeface="UTM Avo" panose="02040603050506020204" pitchFamily="18"/>
              <a:ea typeface="+mn-ea"/>
              <a:cs typeface="+mn-ea"/>
              <a:sym typeface="+mn-lt"/>
            </a:endParaRPr>
          </a:p>
        </p:txBody>
      </p:sp>
      <p:sp>
        <p:nvSpPr>
          <p:cNvPr id="5" name="Pentagon 4">
            <a:extLst>
              <a:ext uri="{FF2B5EF4-FFF2-40B4-BE49-F238E27FC236}">
                <a16:creationId xmlns:a16="http://schemas.microsoft.com/office/drawing/2014/main" id="{9E249BF2-B5CE-7D72-80F9-16C63C230CC9}"/>
              </a:ext>
            </a:extLst>
          </p:cNvPr>
          <p:cNvSpPr/>
          <p:nvPr/>
        </p:nvSpPr>
        <p:spPr>
          <a:xfrm>
            <a:off x="0" y="1313366"/>
            <a:ext cx="9537539" cy="718232"/>
          </a:xfrm>
          <a:prstGeom prst="homePlate">
            <a:avLst>
              <a:gd name="adj" fmla="val 42628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600" b="1" dirty="0">
                <a:solidFill>
                  <a:schemeClr val="tx1"/>
                </a:solidFill>
                <a:latin typeface="UTM Avo" panose="02040603050506020204" pitchFamily="18"/>
                <a:cs typeface="+mn-ea"/>
                <a:sym typeface="+mn-lt"/>
              </a:rPr>
              <a:t>Bước 2. Làm thân và trục quay cánh chong chóng</a:t>
            </a:r>
            <a:endParaRPr lang="pt-BR" sz="2600" b="1" dirty="0">
              <a:solidFill>
                <a:schemeClr val="tx1"/>
              </a:solidFill>
              <a:latin typeface="UTM Avo" panose="02040603050506020204" pitchFamily="18"/>
              <a:cs typeface="+mn-ea"/>
              <a:sym typeface="+mn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E9472C4-B341-80E1-873C-1EB477EAA401}"/>
              </a:ext>
            </a:extLst>
          </p:cNvPr>
          <p:cNvSpPr/>
          <p:nvPr/>
        </p:nvSpPr>
        <p:spPr>
          <a:xfrm>
            <a:off x="452991" y="2195663"/>
            <a:ext cx="7024254" cy="4208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(3)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Dùng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đầu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mũi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 com pa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tạo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lỗ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 qua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vị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trí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điểm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 O. 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Dùng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 que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tre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làm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trục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 quay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cánh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chong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chóng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Dùng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băng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dính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giấy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quấn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nhiều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vòng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ở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một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đầu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 que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tre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tạo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chốt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chặn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.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Luồn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đầu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còn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lại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của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 que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tre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vào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lỗ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đã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tạo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ACADA0-6F17-5523-4255-4558E6705F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66" t="45771" r="3258"/>
          <a:stretch/>
        </p:blipFill>
        <p:spPr>
          <a:xfrm>
            <a:off x="7839431" y="2661009"/>
            <a:ext cx="3783830" cy="32777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92508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5"/>
            <a:extLst>
              <a:ext uri="{FF2B5EF4-FFF2-40B4-BE49-F238E27FC236}">
                <a16:creationId xmlns:a16="http://schemas.microsoft.com/office/drawing/2014/main" id="{48DB58FB-2C1E-04B4-2B50-99D1492B8F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1083" y="3015453"/>
            <a:ext cx="3189835" cy="176477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>
          <a:extLst>
            <a:ext uri="{FF2B5EF4-FFF2-40B4-BE49-F238E27FC236}">
              <a16:creationId xmlns:a16="http://schemas.microsoft.com/office/drawing/2014/main" id="{A07BD4F6-7934-BC9E-0779-4B1E0FA1C4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425235D-34F0-52B6-C995-B8790EBB34B2}"/>
              </a:ext>
            </a:extLst>
          </p:cNvPr>
          <p:cNvSpPr/>
          <p:nvPr/>
        </p:nvSpPr>
        <p:spPr>
          <a:xfrm>
            <a:off x="144938" y="621579"/>
            <a:ext cx="12192000" cy="618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00" b="1" dirty="0">
                <a:solidFill>
                  <a:schemeClr val="tx1"/>
                </a:solidFill>
                <a:latin typeface="UTM Avo" panose="02040603050506020204" pitchFamily="18"/>
                <a:ea typeface="+mn-ea"/>
                <a:cs typeface="+mn-ea"/>
                <a:sym typeface="+mn-lt"/>
              </a:rPr>
              <a:t>CÁC BƯỚC LÀM CHONG CHÓNG</a:t>
            </a:r>
            <a:endParaRPr lang="en-US" sz="2600" b="1" i="1" dirty="0">
              <a:solidFill>
                <a:schemeClr val="tx1"/>
              </a:solidFill>
              <a:latin typeface="UTM Avo" panose="02040603050506020204" pitchFamily="18"/>
              <a:ea typeface="+mn-ea"/>
              <a:cs typeface="+mn-ea"/>
              <a:sym typeface="+mn-lt"/>
            </a:endParaRPr>
          </a:p>
        </p:txBody>
      </p:sp>
      <p:sp>
        <p:nvSpPr>
          <p:cNvPr id="5" name="Pentagon 4">
            <a:extLst>
              <a:ext uri="{FF2B5EF4-FFF2-40B4-BE49-F238E27FC236}">
                <a16:creationId xmlns:a16="http://schemas.microsoft.com/office/drawing/2014/main" id="{9BF2374C-102A-4769-A47C-72E20ABB1C68}"/>
              </a:ext>
            </a:extLst>
          </p:cNvPr>
          <p:cNvSpPr/>
          <p:nvPr/>
        </p:nvSpPr>
        <p:spPr>
          <a:xfrm>
            <a:off x="0" y="1313366"/>
            <a:ext cx="10613985" cy="718232"/>
          </a:xfrm>
          <a:prstGeom prst="homePlate">
            <a:avLst>
              <a:gd name="adj" fmla="val 42628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600" b="1" dirty="0">
                <a:solidFill>
                  <a:schemeClr val="tx1"/>
                </a:solidFill>
                <a:latin typeface="UTM Avo" panose="02040603050506020204" pitchFamily="18"/>
                <a:cs typeface="+mn-ea"/>
                <a:sym typeface="+mn-lt"/>
              </a:rPr>
              <a:t>Bước 3. Lắp ghép các bộ phận </a:t>
            </a:r>
            <a:r>
              <a:rPr lang="vi-VN" sz="2600" b="1">
                <a:solidFill>
                  <a:schemeClr val="tx1"/>
                </a:solidFill>
                <a:latin typeface="UTM Avo" panose="02040603050506020204" pitchFamily="18"/>
                <a:cs typeface="+mn-ea"/>
                <a:sym typeface="+mn-lt"/>
              </a:rPr>
              <a:t>để tạ</a:t>
            </a:r>
            <a:r>
              <a:rPr lang="en-US" sz="2600" b="1">
                <a:solidFill>
                  <a:schemeClr val="tx1"/>
                </a:solidFill>
                <a:latin typeface="UTM Avo" panose="02040603050506020204" pitchFamily="18"/>
                <a:cs typeface="+mn-ea"/>
                <a:sym typeface="+mn-lt"/>
              </a:rPr>
              <a:t>o</a:t>
            </a:r>
            <a:r>
              <a:rPr lang="vi-VN" sz="2600" b="1">
                <a:solidFill>
                  <a:schemeClr val="tx1"/>
                </a:solidFill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vi-VN" sz="2600" b="1" dirty="0">
                <a:solidFill>
                  <a:schemeClr val="tx1"/>
                </a:solidFill>
                <a:latin typeface="UTM Avo" panose="02040603050506020204" pitchFamily="18"/>
                <a:cs typeface="+mn-ea"/>
                <a:sym typeface="+mn-lt"/>
              </a:rPr>
              <a:t>thành chong chóng</a:t>
            </a:r>
            <a:endParaRPr lang="pt-BR" sz="2600" b="1" dirty="0">
              <a:solidFill>
                <a:schemeClr val="tx1"/>
              </a:solidFill>
              <a:latin typeface="UTM Avo" panose="02040603050506020204" pitchFamily="18"/>
              <a:cs typeface="+mn-ea"/>
              <a:sym typeface="+mn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AE9D4C-3050-4ED6-CD63-50CF1B73ACB8}"/>
              </a:ext>
            </a:extLst>
          </p:cNvPr>
          <p:cNvSpPr/>
          <p:nvPr/>
        </p:nvSpPr>
        <p:spPr>
          <a:xfrm>
            <a:off x="1106479" y="2796335"/>
            <a:ext cx="5906816" cy="3083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Luồn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trục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 quay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vào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đoạn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ống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hút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ngắn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của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thân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chong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chóng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Dùng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băng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dính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giấy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quấn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nhiều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vòng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vào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đầu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phần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còn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lại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của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trục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 quay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để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tạo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chốt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chặn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D16B8B-AA37-ED37-3102-9B3012C1933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40" t="10722" b="13573"/>
          <a:stretch/>
        </p:blipFill>
        <p:spPr>
          <a:xfrm>
            <a:off x="7538948" y="2336799"/>
            <a:ext cx="3417776" cy="40026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7083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>
          <a:extLst>
            <a:ext uri="{FF2B5EF4-FFF2-40B4-BE49-F238E27FC236}">
              <a16:creationId xmlns:a16="http://schemas.microsoft.com/office/drawing/2014/main" id="{0E550A98-CBF0-16FF-F578-770B683073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4E5DF8C-A1AC-A957-82F7-A66240102C89}"/>
              </a:ext>
            </a:extLst>
          </p:cNvPr>
          <p:cNvSpPr/>
          <p:nvPr/>
        </p:nvSpPr>
        <p:spPr>
          <a:xfrm>
            <a:off x="144938" y="621579"/>
            <a:ext cx="12192000" cy="618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00" b="1" dirty="0">
                <a:solidFill>
                  <a:schemeClr val="tx1"/>
                </a:solidFill>
                <a:latin typeface="UTM Avo" panose="02040603050506020204" pitchFamily="18"/>
                <a:ea typeface="+mn-ea"/>
                <a:cs typeface="+mn-ea"/>
                <a:sym typeface="+mn-lt"/>
              </a:rPr>
              <a:t>CÁC BƯỚC LÀM CHONG CHÓNG</a:t>
            </a:r>
            <a:endParaRPr lang="en-US" sz="2600" b="1" i="1" dirty="0">
              <a:solidFill>
                <a:schemeClr val="tx1"/>
              </a:solidFill>
              <a:latin typeface="UTM Avo" panose="02040603050506020204" pitchFamily="18"/>
              <a:ea typeface="+mn-ea"/>
              <a:cs typeface="+mn-ea"/>
              <a:sym typeface="+mn-lt"/>
            </a:endParaRPr>
          </a:p>
        </p:txBody>
      </p:sp>
      <p:sp>
        <p:nvSpPr>
          <p:cNvPr id="5" name="Pentagon 4">
            <a:extLst>
              <a:ext uri="{FF2B5EF4-FFF2-40B4-BE49-F238E27FC236}">
                <a16:creationId xmlns:a16="http://schemas.microsoft.com/office/drawing/2014/main" id="{FB5A64F4-8130-0854-F4CF-C92E080A3B2B}"/>
              </a:ext>
            </a:extLst>
          </p:cNvPr>
          <p:cNvSpPr/>
          <p:nvPr/>
        </p:nvSpPr>
        <p:spPr>
          <a:xfrm>
            <a:off x="0" y="1315067"/>
            <a:ext cx="6096000" cy="718232"/>
          </a:xfrm>
          <a:prstGeom prst="homePlate">
            <a:avLst>
              <a:gd name="adj" fmla="val 42628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600" b="1" dirty="0">
                <a:solidFill>
                  <a:schemeClr val="tx1"/>
                </a:solidFill>
                <a:latin typeface="UTM Avo" panose="02040603050506020204" pitchFamily="18"/>
                <a:cs typeface="+mn-ea"/>
                <a:sym typeface="+mn-lt"/>
              </a:rPr>
              <a:t>Bước 4. Kiểm tra sản phẩm</a:t>
            </a:r>
            <a:endParaRPr lang="pt-BR" sz="2600" b="1" dirty="0">
              <a:solidFill>
                <a:schemeClr val="tx1"/>
              </a:solidFill>
              <a:latin typeface="UTM Avo" panose="02040603050506020204" pitchFamily="18"/>
              <a:cs typeface="+mn-ea"/>
              <a:sym typeface="+mn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9E167A3-5534-72A4-3004-FF7F51CE89BD}"/>
              </a:ext>
            </a:extLst>
          </p:cNvPr>
          <p:cNvSpPr/>
          <p:nvPr/>
        </p:nvSpPr>
        <p:spPr>
          <a:xfrm>
            <a:off x="547237" y="2025368"/>
            <a:ext cx="10806026" cy="607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Thổi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vào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cánh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của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chong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chóng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,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quan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sát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cánh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chuyển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động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.</a:t>
            </a:r>
          </a:p>
        </p:txBody>
      </p:sp>
      <p:sp>
        <p:nvSpPr>
          <p:cNvPr id="3" name="Pentagon 2">
            <a:extLst>
              <a:ext uri="{FF2B5EF4-FFF2-40B4-BE49-F238E27FC236}">
                <a16:creationId xmlns:a16="http://schemas.microsoft.com/office/drawing/2014/main" id="{EC00C041-2AB1-A1BF-3E04-5B793BB70C12}"/>
              </a:ext>
            </a:extLst>
          </p:cNvPr>
          <p:cNvSpPr/>
          <p:nvPr/>
        </p:nvSpPr>
        <p:spPr>
          <a:xfrm>
            <a:off x="0" y="2983976"/>
            <a:ext cx="6096000" cy="718232"/>
          </a:xfrm>
          <a:prstGeom prst="homePlate">
            <a:avLst>
              <a:gd name="adj" fmla="val 42628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1">
                <a:solidFill>
                  <a:schemeClr val="tx1"/>
                </a:solidFill>
                <a:latin typeface="UTM Avo" panose="02040603050506020204" pitchFamily="18"/>
                <a:cs typeface="+mn-ea"/>
                <a:sym typeface="+mn-lt"/>
              </a:rPr>
              <a:t>      </a:t>
            </a:r>
            <a:r>
              <a:rPr lang="vi-VN" sz="2600" b="1">
                <a:solidFill>
                  <a:schemeClr val="tx1"/>
                </a:solidFill>
                <a:latin typeface="UTM Avo" panose="02040603050506020204" pitchFamily="18"/>
                <a:cs typeface="+mn-ea"/>
                <a:sym typeface="+mn-lt"/>
              </a:rPr>
              <a:t>Bước </a:t>
            </a:r>
            <a:r>
              <a:rPr lang="vi-VN" sz="2600" b="1" dirty="0">
                <a:solidFill>
                  <a:schemeClr val="tx1"/>
                </a:solidFill>
                <a:latin typeface="UTM Avo" panose="02040603050506020204" pitchFamily="18"/>
                <a:cs typeface="+mn-ea"/>
                <a:sym typeface="+mn-lt"/>
              </a:rPr>
              <a:t>5. Trang trí</a:t>
            </a:r>
            <a:endParaRPr lang="pt-BR" sz="2600" b="1" dirty="0">
              <a:solidFill>
                <a:schemeClr val="tx1"/>
              </a:solidFill>
              <a:latin typeface="UTM Avo" panose="02040603050506020204" pitchFamily="18"/>
              <a:cs typeface="+mn-ea"/>
              <a:sym typeface="+mn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A80091-A705-D60E-BFCC-AD75AC3865E2}"/>
              </a:ext>
            </a:extLst>
          </p:cNvPr>
          <p:cNvSpPr/>
          <p:nvPr/>
        </p:nvSpPr>
        <p:spPr>
          <a:xfrm>
            <a:off x="547237" y="3702208"/>
            <a:ext cx="10042096" cy="607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Dùng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bút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màu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để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trang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trí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cánh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chong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chóng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theo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ý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thích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91C303-D714-EA3A-FE3C-6A96D3D8B15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94"/>
          <a:stretch/>
        </p:blipFill>
        <p:spPr>
          <a:xfrm>
            <a:off x="547237" y="4735993"/>
            <a:ext cx="5645605" cy="21252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E56078-DF88-9DDD-B7B2-3343DCCB2B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2" b="24294"/>
          <a:stretch/>
        </p:blipFill>
        <p:spPr>
          <a:xfrm>
            <a:off x="6192843" y="4735993"/>
            <a:ext cx="5516236" cy="2125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48112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3" grpId="0" animBg="1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>
          <a:extLst>
            <a:ext uri="{FF2B5EF4-FFF2-40B4-BE49-F238E27FC236}">
              <a16:creationId xmlns:a16="http://schemas.microsoft.com/office/drawing/2014/main" id="{E488686B-0CF3-9F90-FDD1-692988AABC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09C55EA-A9A2-D0EA-AD6B-4FBB936DF294}"/>
              </a:ext>
            </a:extLst>
          </p:cNvPr>
          <p:cNvSpPr/>
          <p:nvPr/>
        </p:nvSpPr>
        <p:spPr>
          <a:xfrm>
            <a:off x="0" y="733043"/>
            <a:ext cx="12192000" cy="654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chemeClr val="tx1"/>
                </a:solidFill>
                <a:latin typeface="UTM Avo" panose="02040603050506020204" pitchFamily="18"/>
                <a:ea typeface="+mn-ea"/>
                <a:cs typeface="+mn-ea"/>
                <a:sym typeface="+mn-lt"/>
              </a:rPr>
              <a:t>MỘT SỐ THAO TÁC KHÓ</a:t>
            </a:r>
            <a:endParaRPr lang="en-US" sz="2800" b="1" i="1" dirty="0">
              <a:solidFill>
                <a:schemeClr val="tx1"/>
              </a:solidFill>
              <a:latin typeface="UTM Avo" panose="02040603050506020204" pitchFamily="18"/>
              <a:ea typeface="+mn-ea"/>
              <a:cs typeface="+mn-ea"/>
              <a:sym typeface="+mn-lt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D2AC8177-40AB-6C79-BEFB-032194AB24D7}"/>
              </a:ext>
            </a:extLst>
          </p:cNvPr>
          <p:cNvSpPr/>
          <p:nvPr/>
        </p:nvSpPr>
        <p:spPr>
          <a:xfrm>
            <a:off x="966588" y="1515400"/>
            <a:ext cx="10258824" cy="136810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667" dirty="0">
                <a:solidFill>
                  <a:schemeClr val="tx1"/>
                </a:solidFill>
                <a:latin typeface="UTM Avo" panose="02040603050506020204" pitchFamily="18"/>
                <a:ea typeface="+mn-ea"/>
                <a:cs typeface="+mn-ea"/>
                <a:sym typeface="+mn-lt"/>
              </a:rPr>
              <a:t>Bước 1 (thao tác 4, 5): Thao tác bôi hồ dán và gấp mép tờ giấy dán chồng lên nhau.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1E85DC9-F427-4706-4709-B9980B13D92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2" t="71312" r="50845" b="5097"/>
          <a:stretch/>
        </p:blipFill>
        <p:spPr>
          <a:xfrm>
            <a:off x="6399495" y="3282758"/>
            <a:ext cx="3231240" cy="309881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8315002-6906-6FB2-0372-9338EA5C96E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85" t="45418" r="5104" b="28976"/>
          <a:stretch/>
        </p:blipFill>
        <p:spPr>
          <a:xfrm>
            <a:off x="2661018" y="3138757"/>
            <a:ext cx="2948727" cy="33636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33182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>
          <a:extLst>
            <a:ext uri="{FF2B5EF4-FFF2-40B4-BE49-F238E27FC236}">
              <a16:creationId xmlns:a16="http://schemas.microsoft.com/office/drawing/2014/main" id="{7BC21AED-F451-A21E-A00F-01F35C31C5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BA3F30A7-FF9A-671A-036A-4E81C1B54374}"/>
              </a:ext>
            </a:extLst>
          </p:cNvPr>
          <p:cNvSpPr/>
          <p:nvPr/>
        </p:nvSpPr>
        <p:spPr>
          <a:xfrm>
            <a:off x="453616" y="1692551"/>
            <a:ext cx="6719554" cy="1947741"/>
          </a:xfrm>
          <a:prstGeom prst="roundRect">
            <a:avLst>
              <a:gd name="adj" fmla="val 13727"/>
            </a:avLst>
          </a:prstGeom>
          <a:solidFill>
            <a:schemeClr val="accent4">
              <a:lumMod val="60000"/>
              <a:lumOff val="40000"/>
            </a:schemeClr>
          </a:solidFill>
          <a:ln w="19050"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Bước 2 (thao tác 2): Dán băng dính giấy cố định 2 đoạn ống hút. Nên dùng băng dính giấy khổ nhỏ (0,5 cm).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16FB9C7-856C-A37E-E406-691AD13B01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66" t="27428" r="3258" b="54499"/>
          <a:stretch/>
        </p:blipFill>
        <p:spPr>
          <a:xfrm>
            <a:off x="7375625" y="1987806"/>
            <a:ext cx="4446333" cy="1283648"/>
          </a:xfrm>
          <a:prstGeom prst="rect">
            <a:avLst/>
          </a:prstGeom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4F1856BD-C901-28EC-EC1F-2B2D17E94A33}"/>
              </a:ext>
            </a:extLst>
          </p:cNvPr>
          <p:cNvSpPr/>
          <p:nvPr/>
        </p:nvSpPr>
        <p:spPr>
          <a:xfrm>
            <a:off x="453616" y="4296788"/>
            <a:ext cx="6719553" cy="133618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Bước 2 (thao tác 3): Tạo chốt chặn, đục lỗ tâm, luồn que tre vào lỗ tâm.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EBD0FD8-9961-E65F-F591-0001F21EB98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66" t="45771" r="3258"/>
          <a:stretch/>
        </p:blipFill>
        <p:spPr>
          <a:xfrm>
            <a:off x="7972533" y="3556123"/>
            <a:ext cx="3252515" cy="2817513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0B1329D-0499-F4F1-7717-759F1CF83D6C}"/>
              </a:ext>
            </a:extLst>
          </p:cNvPr>
          <p:cNvSpPr/>
          <p:nvPr/>
        </p:nvSpPr>
        <p:spPr>
          <a:xfrm>
            <a:off x="0" y="733043"/>
            <a:ext cx="12192000" cy="654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chemeClr val="tx1"/>
                </a:solidFill>
                <a:latin typeface="UTM Avo" panose="02040603050506020204" pitchFamily="18"/>
                <a:ea typeface="+mn-ea"/>
                <a:cs typeface="+mn-ea"/>
                <a:sym typeface="+mn-lt"/>
              </a:rPr>
              <a:t>MỘT SỐ THAO TÁC KHÓ</a:t>
            </a:r>
            <a:endParaRPr lang="en-US" sz="2800" b="1" i="1" dirty="0">
              <a:solidFill>
                <a:schemeClr val="tx1"/>
              </a:solidFill>
              <a:latin typeface="UTM Avo" panose="02040603050506020204" pitchFamily="18"/>
              <a:ea typeface="+mn-ea"/>
              <a:cs typeface="+mn-ea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86301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>
          <a:extLst>
            <a:ext uri="{FF2B5EF4-FFF2-40B4-BE49-F238E27FC236}">
              <a16:creationId xmlns:a16="http://schemas.microsoft.com/office/drawing/2014/main" id="{BFAFB175-9DA0-EC4B-74B4-3E1AE85D47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9FC55A0-A289-1648-6FDB-1E5ED43DDA6C}"/>
              </a:ext>
            </a:extLst>
          </p:cNvPr>
          <p:cNvSpPr/>
          <p:nvPr/>
        </p:nvSpPr>
        <p:spPr>
          <a:xfrm>
            <a:off x="843791" y="1701612"/>
            <a:ext cx="6495759" cy="204928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Bước 3: Tạo chốt chặn cuối trục quay, cánh chong chóng không được chạm vào thân.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AEF132-342A-CCB2-85CF-6CB48A370A5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40" t="10722" b="13573"/>
          <a:stretch/>
        </p:blipFill>
        <p:spPr>
          <a:xfrm>
            <a:off x="7724112" y="1248313"/>
            <a:ext cx="4273779" cy="5005167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E0F53D6-C9E6-EE2C-E12E-3EFEA9FC4221}"/>
              </a:ext>
            </a:extLst>
          </p:cNvPr>
          <p:cNvSpPr/>
          <p:nvPr/>
        </p:nvSpPr>
        <p:spPr>
          <a:xfrm>
            <a:off x="843791" y="4074161"/>
            <a:ext cx="6495759" cy="204928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600">
                <a:latin typeface="UTM Avo" panose="02040603050506020204" pitchFamily="18"/>
                <a:ea typeface="+mn-ea"/>
                <a:cs typeface="+mn-ea"/>
                <a:sym typeface="+mn-lt"/>
              </a:rPr>
              <a:t>Bước 4: Thổi vào các vị trí cánh khác nhau để nhận biết vị trí cánh quay nhanh và đều.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901725-AF94-3A7F-C5A4-5F89BFDC97BB}"/>
              </a:ext>
            </a:extLst>
          </p:cNvPr>
          <p:cNvSpPr/>
          <p:nvPr/>
        </p:nvSpPr>
        <p:spPr>
          <a:xfrm>
            <a:off x="0" y="733043"/>
            <a:ext cx="12192000" cy="654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chemeClr val="tx1"/>
                </a:solidFill>
                <a:latin typeface="UTM Avo" panose="02040603050506020204" pitchFamily="18"/>
                <a:ea typeface="+mn-ea"/>
                <a:cs typeface="+mn-ea"/>
                <a:sym typeface="+mn-lt"/>
              </a:rPr>
              <a:t>MỘT SỐ THAO TÁC KHÓ</a:t>
            </a:r>
            <a:endParaRPr lang="en-US" sz="2800" b="1" i="1" dirty="0">
              <a:solidFill>
                <a:schemeClr val="tx1"/>
              </a:solidFill>
              <a:latin typeface="UTM Avo" panose="02040603050506020204" pitchFamily="18"/>
              <a:ea typeface="+mn-ea"/>
              <a:cs typeface="+mn-ea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21786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>
          <a:extLst>
            <a:ext uri="{FF2B5EF4-FFF2-40B4-BE49-F238E27FC236}">
              <a16:creationId xmlns:a16="http://schemas.microsoft.com/office/drawing/2014/main" id="{D3CAB503-64FB-140B-BFF7-851AAAF95B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>
            <a:extLst>
              <a:ext uri="{FF2B5EF4-FFF2-40B4-BE49-F238E27FC236}">
                <a16:creationId xmlns:a16="http://schemas.microsoft.com/office/drawing/2014/main" id="{13EA1C26-797F-CE52-1441-A47EE626C75B}"/>
              </a:ext>
            </a:extLst>
          </p:cNvPr>
          <p:cNvSpPr/>
          <p:nvPr/>
        </p:nvSpPr>
        <p:spPr>
          <a:xfrm>
            <a:off x="591644" y="912990"/>
            <a:ext cx="11008711" cy="1023951"/>
          </a:xfrm>
          <a:prstGeom prst="snip2DiagRect">
            <a:avLst>
              <a:gd name="adj1" fmla="val 50000"/>
              <a:gd name="adj2" fmla="val 0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>
                <a:solidFill>
                  <a:schemeClr val="tx1"/>
                </a:solidFill>
                <a:latin typeface="UTM Avo" panose="02040603050506020204" pitchFamily="18"/>
                <a:cs typeface="+mn-ea"/>
                <a:sym typeface="+mn-lt"/>
              </a:rPr>
              <a:t>TRÌNH TỰ CÁC BƯỚC CHÍNH LÀM CHONG CHÓNG</a:t>
            </a:r>
            <a:endParaRPr lang="pt-BR" sz="2600" b="1">
              <a:solidFill>
                <a:schemeClr val="tx1"/>
              </a:solidFill>
              <a:latin typeface="UTM Avo" panose="02040603050506020204" pitchFamily="18"/>
              <a:cs typeface="+mn-ea"/>
              <a:sym typeface="+mn-lt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34178F6-9E08-6523-1205-9E57CA93C7F2}"/>
              </a:ext>
            </a:extLst>
          </p:cNvPr>
          <p:cNvSpPr/>
          <p:nvPr/>
        </p:nvSpPr>
        <p:spPr>
          <a:xfrm>
            <a:off x="906955" y="2168062"/>
            <a:ext cx="10258824" cy="69919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600">
                <a:solidFill>
                  <a:schemeClr val="tx1"/>
                </a:solidFill>
                <a:latin typeface="UTM Avo" panose="02040603050506020204" pitchFamily="18"/>
                <a:ea typeface="+mn-ea"/>
                <a:cs typeface="+mn-ea"/>
                <a:sym typeface="+mn-lt"/>
              </a:rPr>
              <a:t>Bước 1. Làm cánh chong chóng.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DEDFBE6-117A-891B-E394-76B49F9848F6}"/>
              </a:ext>
            </a:extLst>
          </p:cNvPr>
          <p:cNvSpPr/>
          <p:nvPr/>
        </p:nvSpPr>
        <p:spPr>
          <a:xfrm>
            <a:off x="906955" y="3053154"/>
            <a:ext cx="10258824" cy="69919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600" dirty="0">
                <a:solidFill>
                  <a:schemeClr val="tx1"/>
                </a:solidFill>
                <a:latin typeface="UTM Avo" panose="02040603050506020204" pitchFamily="18"/>
                <a:ea typeface="+mn-ea"/>
                <a:cs typeface="+mn-ea"/>
                <a:sym typeface="+mn-lt"/>
              </a:rPr>
              <a:t>Bước 2. Làm thân và trục quay cánh chong chóng.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4B41851-08FF-1979-2CCF-0D8ED149634D}"/>
              </a:ext>
            </a:extLst>
          </p:cNvPr>
          <p:cNvSpPr/>
          <p:nvPr/>
        </p:nvSpPr>
        <p:spPr>
          <a:xfrm>
            <a:off x="906955" y="3963386"/>
            <a:ext cx="10258824" cy="69919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600" dirty="0">
                <a:solidFill>
                  <a:schemeClr val="tx1"/>
                </a:solidFill>
                <a:latin typeface="UTM Avo" panose="02040603050506020204" pitchFamily="18"/>
                <a:ea typeface="+mn-ea"/>
                <a:cs typeface="+mn-ea"/>
                <a:sym typeface="+mn-lt"/>
              </a:rPr>
              <a:t>Bước 3. Lắp ghép các bộ phận để tạo thành chong chóng.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AAC2027-A9F4-0B40-5194-C66C4517A678}"/>
              </a:ext>
            </a:extLst>
          </p:cNvPr>
          <p:cNvSpPr/>
          <p:nvPr/>
        </p:nvSpPr>
        <p:spPr>
          <a:xfrm>
            <a:off x="906955" y="4873618"/>
            <a:ext cx="5651500" cy="69919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600">
                <a:solidFill>
                  <a:schemeClr val="tx1"/>
                </a:solidFill>
                <a:latin typeface="UTM Avo" panose="02040603050506020204" pitchFamily="18"/>
                <a:ea typeface="+mn-ea"/>
                <a:cs typeface="+mn-ea"/>
                <a:sym typeface="+mn-lt"/>
              </a:rPr>
              <a:t>Bước 4. Kiểm tra sản phẩm.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3C1A7E6-D39C-691C-2661-8FD471928841}"/>
              </a:ext>
            </a:extLst>
          </p:cNvPr>
          <p:cNvSpPr/>
          <p:nvPr/>
        </p:nvSpPr>
        <p:spPr>
          <a:xfrm>
            <a:off x="906955" y="5835543"/>
            <a:ext cx="4292015" cy="69919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600" dirty="0">
                <a:solidFill>
                  <a:schemeClr val="tx1"/>
                </a:solidFill>
                <a:latin typeface="UTM Avo" panose="02040603050506020204" pitchFamily="18"/>
                <a:ea typeface="+mn-ea"/>
                <a:cs typeface="+mn-ea"/>
                <a:sym typeface="+mn-lt"/>
              </a:rPr>
              <a:t>Bước 5. Trang trí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/>
                <a:ea typeface="+mn-ea"/>
                <a:cs typeface="+mn-ea"/>
                <a:sym typeface="+mn-lt"/>
              </a:rPr>
              <a:t>.</a:t>
            </a:r>
            <a:endParaRPr lang="vi-VN" sz="2600" dirty="0">
              <a:solidFill>
                <a:schemeClr val="tx1"/>
              </a:solidFill>
              <a:latin typeface="UTM Avo" panose="02040603050506020204" pitchFamily="18"/>
              <a:ea typeface="+mn-ea"/>
              <a:cs typeface="+mn-ea"/>
              <a:sym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59AF705-C516-CAC0-7795-8B794BF59A3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8244" r="-1026" b="19116"/>
          <a:stretch/>
        </p:blipFill>
        <p:spPr>
          <a:xfrm>
            <a:off x="8264323" y="4768770"/>
            <a:ext cx="4009645" cy="20892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59089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>
          <a:extLst>
            <a:ext uri="{FF2B5EF4-FFF2-40B4-BE49-F238E27FC236}">
              <a16:creationId xmlns:a16="http://schemas.microsoft.com/office/drawing/2014/main" id="{7FBB24C4-2957-42AB-DB12-8269E83D46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1C1F99C-FB4A-DD14-1936-02B744141047}"/>
              </a:ext>
            </a:extLst>
          </p:cNvPr>
          <p:cNvSpPr/>
          <p:nvPr/>
        </p:nvSpPr>
        <p:spPr>
          <a:xfrm>
            <a:off x="0" y="665663"/>
            <a:ext cx="12192000" cy="654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chemeClr val="tx1"/>
                </a:solidFill>
                <a:latin typeface="UTM Avo" panose="02040603050506020204" pitchFamily="18"/>
                <a:ea typeface="+mn-ea"/>
                <a:cs typeface="+mn-ea"/>
                <a:sym typeface="+mn-lt"/>
              </a:rPr>
              <a:t>THỰC HÀNH THEO NHÓM</a:t>
            </a:r>
            <a:endParaRPr lang="en-US" sz="2800" b="1" i="1" dirty="0">
              <a:solidFill>
                <a:schemeClr val="tx1"/>
              </a:solidFill>
              <a:latin typeface="UTM Avo" panose="02040603050506020204" pitchFamily="18"/>
              <a:ea typeface="+mn-ea"/>
              <a:cs typeface="+mn-ea"/>
              <a:sym typeface="+mn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2125108-7908-3E81-8570-85CF0C18D2DF}"/>
              </a:ext>
            </a:extLst>
          </p:cNvPr>
          <p:cNvSpPr/>
          <p:nvPr/>
        </p:nvSpPr>
        <p:spPr>
          <a:xfrm>
            <a:off x="695329" y="1443419"/>
            <a:ext cx="7233329" cy="48086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 err="1">
                <a:solidFill>
                  <a:schemeClr val="tx1"/>
                </a:solidFill>
                <a:latin typeface="UTM Avo" panose="02040603050506020204" pitchFamily="18"/>
                <a:ea typeface="+mn-ea"/>
                <a:cs typeface="+mn-ea"/>
                <a:sym typeface="+mn-lt"/>
              </a:rPr>
              <a:t>Chuẩn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vi-VN" sz="2600" dirty="0">
                <a:solidFill>
                  <a:schemeClr val="tx1"/>
                </a:solidFill>
                <a:latin typeface="UTM Avo" panose="02040603050506020204" pitchFamily="18"/>
                <a:ea typeface="+mn-ea"/>
                <a:cs typeface="+mn-ea"/>
                <a:sym typeface="+mn-lt"/>
              </a:rPr>
              <a:t>bị đầy đủ số lượng các dụng cụ, vật liệu cho các thành viên sử dụng.</a:t>
            </a:r>
          </a:p>
          <a:p>
            <a:pPr marL="457189" indent="-457189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/>
                </a:solidFill>
                <a:latin typeface="UTM Avo" panose="02040603050506020204" pitchFamily="18"/>
                <a:ea typeface="+mn-ea"/>
                <a:cs typeface="+mn-ea"/>
                <a:sym typeface="+mn-lt"/>
              </a:rPr>
              <a:t>C</a:t>
            </a:r>
            <a:r>
              <a:rPr lang="vi-VN" sz="2600" dirty="0">
                <a:solidFill>
                  <a:schemeClr val="tx1"/>
                </a:solidFill>
                <a:latin typeface="UTM Avo" panose="02040603050506020204" pitchFamily="18"/>
                <a:ea typeface="+mn-ea"/>
                <a:cs typeface="+mn-ea"/>
                <a:sym typeface="+mn-lt"/>
              </a:rPr>
              <a:t>ác thành viên trong nhóm thảo luận, hỗ trợ nhau cùng thực hiện các bước đảm bảo yêu cầu kĩ thuật, thẩm mĩ.</a:t>
            </a:r>
          </a:p>
          <a:p>
            <a:pPr marL="457189" indent="-457189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/>
                </a:solidFill>
                <a:latin typeface="UTM Avo" panose="02040603050506020204" pitchFamily="18"/>
                <a:ea typeface="+mn-ea"/>
                <a:cs typeface="+mn-ea"/>
                <a:sym typeface="+mn-lt"/>
              </a:rPr>
              <a:t>C</a:t>
            </a:r>
            <a:r>
              <a:rPr lang="vi-VN" sz="2600" dirty="0">
                <a:solidFill>
                  <a:schemeClr val="tx1"/>
                </a:solidFill>
                <a:latin typeface="UTM Avo" panose="02040603050506020204" pitchFamily="18"/>
                <a:ea typeface="+mn-ea"/>
                <a:cs typeface="+mn-ea"/>
                <a:sym typeface="+mn-lt"/>
              </a:rPr>
              <a:t>hơi thử chong chóng sau khi hoàn thành, điều chỉnh để chong chóng hoạt động tốt và trang trí cho chong chóng.</a:t>
            </a:r>
          </a:p>
        </p:txBody>
      </p:sp>
      <p:pic>
        <p:nvPicPr>
          <p:cNvPr id="4" name="Picture 6" descr="Cách làm chong chóng bằng giấy đẹp đơn giản nhiều màu sắc">
            <a:extLst>
              <a:ext uri="{FF2B5EF4-FFF2-40B4-BE49-F238E27FC236}">
                <a16:creationId xmlns:a16="http://schemas.microsoft.com/office/drawing/2014/main" id="{6D5B4FA7-8C6C-CE5B-98EF-CB82BF933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349" y="1646287"/>
            <a:ext cx="2905088" cy="1935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Tổng hợp Chong Chóng Giấy giá rẻ, bán chạy tháng 12/2023 - Mua Thông Minh">
            <a:extLst>
              <a:ext uri="{FF2B5EF4-FFF2-40B4-BE49-F238E27FC236}">
                <a16:creationId xmlns:a16="http://schemas.microsoft.com/office/drawing/2014/main" id="{10FC0C8E-B222-26B1-BBAE-2C02DC68E8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7" b="8786"/>
          <a:stretch/>
        </p:blipFill>
        <p:spPr bwMode="auto">
          <a:xfrm>
            <a:off x="8523091" y="3849821"/>
            <a:ext cx="2905088" cy="2400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59533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>
          <a:extLst>
            <a:ext uri="{FF2B5EF4-FFF2-40B4-BE49-F238E27FC236}">
              <a16:creationId xmlns:a16="http://schemas.microsoft.com/office/drawing/2014/main" id="{A78501BC-9270-7AEF-CEEC-CB9AB72490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4CD77EA-D1FF-4175-654C-296DB7FF7BAA}"/>
              </a:ext>
            </a:extLst>
          </p:cNvPr>
          <p:cNvSpPr/>
          <p:nvPr/>
        </p:nvSpPr>
        <p:spPr>
          <a:xfrm>
            <a:off x="0" y="778303"/>
            <a:ext cx="12192000" cy="654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chemeClr val="tx1"/>
                </a:solidFill>
                <a:latin typeface="UTM Avo" panose="02040603050506020204" pitchFamily="18"/>
                <a:ea typeface="+mn-ea"/>
                <a:cs typeface="+mn-ea"/>
                <a:sym typeface="+mn-lt"/>
              </a:rPr>
              <a:t>TÍNH CHI PHÍ CHONG CHÓNG ĐỒ CHƠI TỰ LÀM</a:t>
            </a:r>
            <a:endParaRPr lang="en-US" sz="2800" b="1" i="1" dirty="0">
              <a:solidFill>
                <a:schemeClr val="tx1"/>
              </a:solidFill>
              <a:latin typeface="UTM Avo" panose="02040603050506020204" pitchFamily="18"/>
              <a:ea typeface="+mn-ea"/>
              <a:cs typeface="+mn-ea"/>
              <a:sym typeface="+mn-lt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2482409-5A70-70F4-B3D0-675566BF1E61}"/>
              </a:ext>
            </a:extLst>
          </p:cNvPr>
          <p:cNvSpPr/>
          <p:nvPr/>
        </p:nvSpPr>
        <p:spPr>
          <a:xfrm>
            <a:off x="966588" y="1648945"/>
            <a:ext cx="10258824" cy="68692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667" dirty="0">
                <a:solidFill>
                  <a:schemeClr val="tx1"/>
                </a:solidFill>
                <a:latin typeface="UTM Avo" panose="02040603050506020204" pitchFamily="18"/>
                <a:ea typeface="+mn-ea"/>
                <a:cs typeface="+mn-ea"/>
                <a:sym typeface="+mn-lt"/>
              </a:rPr>
              <a:t>Bước 1: Liệt kê và viết tên các vật liệu cần mua vào cột 1.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7615AB5-2C40-EA4A-3918-4F662C309E92}"/>
              </a:ext>
            </a:extLst>
          </p:cNvPr>
          <p:cNvSpPr/>
          <p:nvPr/>
        </p:nvSpPr>
        <p:spPr>
          <a:xfrm>
            <a:off x="966588" y="2574931"/>
            <a:ext cx="10258824" cy="68692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667">
                <a:solidFill>
                  <a:schemeClr val="tx1"/>
                </a:solidFill>
                <a:latin typeface="UTM Avo" panose="02040603050506020204" pitchFamily="18"/>
                <a:ea typeface="+mn-ea"/>
                <a:cs typeface="+mn-ea"/>
                <a:sym typeface="+mn-lt"/>
              </a:rPr>
              <a:t>Bước 2: Tìm giá tiền mua từng vật liệu. 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B6B4EAD-B7F4-67E4-F4F5-8263CB54F733}"/>
              </a:ext>
            </a:extLst>
          </p:cNvPr>
          <p:cNvSpPr/>
          <p:nvPr/>
        </p:nvSpPr>
        <p:spPr>
          <a:xfrm>
            <a:off x="966588" y="3500918"/>
            <a:ext cx="10258824" cy="137803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667">
                <a:solidFill>
                  <a:schemeClr val="tx1"/>
                </a:solidFill>
                <a:latin typeface="UTM Avo" panose="02040603050506020204" pitchFamily="18"/>
                <a:ea typeface="+mn-ea"/>
                <a:cs typeface="+mn-ea"/>
                <a:sym typeface="+mn-lt"/>
              </a:rPr>
              <a:t>Bước 3: Tính tổng tiền mua từng vật liệu, ghi kết quả vào cột 4. Tổng tiền = số lượng (cột 2) × giá tiền (cột 3).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4394637-AD40-8560-CB05-E9A225B4472A}"/>
              </a:ext>
            </a:extLst>
          </p:cNvPr>
          <p:cNvSpPr/>
          <p:nvPr/>
        </p:nvSpPr>
        <p:spPr>
          <a:xfrm>
            <a:off x="966588" y="5107943"/>
            <a:ext cx="10258824" cy="136810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667">
                <a:solidFill>
                  <a:schemeClr val="tx1"/>
                </a:solidFill>
                <a:latin typeface="UTM Avo" panose="02040603050506020204" pitchFamily="18"/>
                <a:ea typeface="+mn-ea"/>
                <a:cs typeface="+mn-ea"/>
                <a:sym typeface="+mn-lt"/>
              </a:rPr>
              <a:t>Bước 4: Tính tổng chi phí làm đồ chơi. Tổng chi phí = tổng tiền mua các vật liệu.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39130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7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>
          <a:extLst>
            <a:ext uri="{FF2B5EF4-FFF2-40B4-BE49-F238E27FC236}">
              <a16:creationId xmlns:a16="http://schemas.microsoft.com/office/drawing/2014/main" id="{FC3C2D45-81C8-A0DE-AA1E-FA4AEBA3AF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73E717A-1ECF-008F-82F6-C02771D10A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1985131"/>
              </p:ext>
            </p:extLst>
          </p:nvPr>
        </p:nvGraphicFramePr>
        <p:xfrm>
          <a:off x="482145" y="1590055"/>
          <a:ext cx="11227710" cy="4912875"/>
        </p:xfrm>
        <a:graphic>
          <a:graphicData uri="http://schemas.openxmlformats.org/drawingml/2006/table">
            <a:tbl>
              <a:tblPr firstRow="1" firstCol="1" bandRow="1"/>
              <a:tblGrid>
                <a:gridCol w="2365615">
                  <a:extLst>
                    <a:ext uri="{9D8B030D-6E8A-4147-A177-3AD203B41FA5}">
                      <a16:colId xmlns:a16="http://schemas.microsoft.com/office/drawing/2014/main" val="3406962435"/>
                    </a:ext>
                  </a:extLst>
                </a:gridCol>
                <a:gridCol w="2220035">
                  <a:extLst>
                    <a:ext uri="{9D8B030D-6E8A-4147-A177-3AD203B41FA5}">
                      <a16:colId xmlns:a16="http://schemas.microsoft.com/office/drawing/2014/main" val="1508197164"/>
                    </a:ext>
                  </a:extLst>
                </a:gridCol>
                <a:gridCol w="3215954">
                  <a:extLst>
                    <a:ext uri="{9D8B030D-6E8A-4147-A177-3AD203B41FA5}">
                      <a16:colId xmlns:a16="http://schemas.microsoft.com/office/drawing/2014/main" val="2308946995"/>
                    </a:ext>
                  </a:extLst>
                </a:gridCol>
                <a:gridCol w="3426106">
                  <a:extLst>
                    <a:ext uri="{9D8B030D-6E8A-4147-A177-3AD203B41FA5}">
                      <a16:colId xmlns:a16="http://schemas.microsoft.com/office/drawing/2014/main" val="1584635093"/>
                    </a:ext>
                  </a:extLst>
                </a:gridCol>
              </a:tblGrid>
              <a:tr h="141828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2400" b="1" dirty="0" err="1">
                          <a:effectLst/>
                          <a:latin typeface="UTM Avo" panose="02040603050506020204" pitchFamily="18"/>
                          <a:ea typeface="+mn-ea"/>
                          <a:cs typeface="+mn-ea"/>
                          <a:sym typeface="+mn-lt"/>
                        </a:rPr>
                        <a:t>Vật</a:t>
                      </a:r>
                      <a:r>
                        <a:rPr lang="nl-NL" sz="2400" b="1" dirty="0">
                          <a:effectLst/>
                          <a:latin typeface="UTM Avo" panose="02040603050506020204" pitchFamily="18"/>
                          <a:ea typeface="+mn-ea"/>
                          <a:cs typeface="+mn-ea"/>
                          <a:sym typeface="+mn-lt"/>
                        </a:rPr>
                        <a:t> </a:t>
                      </a:r>
                      <a:r>
                        <a:rPr lang="nl-NL" sz="2400" b="1" dirty="0" err="1">
                          <a:effectLst/>
                          <a:latin typeface="UTM Avo" panose="02040603050506020204" pitchFamily="18"/>
                          <a:ea typeface="+mn-ea"/>
                          <a:cs typeface="+mn-ea"/>
                          <a:sym typeface="+mn-lt"/>
                        </a:rPr>
                        <a:t>liệu</a:t>
                      </a:r>
                      <a:r>
                        <a:rPr lang="nl-NL" sz="2400" b="1" dirty="0">
                          <a:effectLst/>
                          <a:latin typeface="UTM Avo" panose="02040603050506020204" pitchFamily="18"/>
                          <a:ea typeface="+mn-ea"/>
                          <a:cs typeface="+mn-ea"/>
                          <a:sym typeface="+mn-lt"/>
                        </a:rPr>
                        <a:t> (1)</a:t>
                      </a:r>
                      <a:endParaRPr lang="en-US" sz="2400" b="1" dirty="0">
                        <a:effectLst/>
                        <a:latin typeface="UTM Avo" panose="02040603050506020204" pitchFamily="18"/>
                        <a:ea typeface="+mn-ea"/>
                        <a:cs typeface="+mn-ea"/>
                        <a:sym typeface="+mn-lt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2400" b="1" dirty="0" err="1">
                          <a:effectLst/>
                          <a:latin typeface="UTM Avo" panose="02040603050506020204" pitchFamily="18"/>
                          <a:ea typeface="+mn-ea"/>
                          <a:cs typeface="+mn-ea"/>
                          <a:sym typeface="+mn-lt"/>
                        </a:rPr>
                        <a:t>Số</a:t>
                      </a:r>
                      <a:r>
                        <a:rPr lang="nl-NL" sz="2400" b="1" dirty="0">
                          <a:effectLst/>
                          <a:latin typeface="UTM Avo" panose="02040603050506020204" pitchFamily="18"/>
                          <a:ea typeface="+mn-ea"/>
                          <a:cs typeface="+mn-ea"/>
                          <a:sym typeface="+mn-lt"/>
                        </a:rPr>
                        <a:t> </a:t>
                      </a:r>
                      <a:r>
                        <a:rPr lang="nl-NL" sz="2400" b="1" dirty="0" err="1">
                          <a:effectLst/>
                          <a:latin typeface="UTM Avo" panose="02040603050506020204" pitchFamily="18"/>
                          <a:ea typeface="+mn-ea"/>
                          <a:cs typeface="+mn-ea"/>
                          <a:sym typeface="+mn-lt"/>
                        </a:rPr>
                        <a:t>lượng</a:t>
                      </a:r>
                      <a:r>
                        <a:rPr lang="nl-NL" sz="2400" b="1" dirty="0">
                          <a:effectLst/>
                          <a:latin typeface="UTM Avo" panose="02040603050506020204" pitchFamily="18"/>
                          <a:ea typeface="+mn-ea"/>
                          <a:cs typeface="+mn-ea"/>
                          <a:sym typeface="+mn-lt"/>
                        </a:rPr>
                        <a:t> (2)</a:t>
                      </a:r>
                      <a:endParaRPr lang="en-US" sz="2400" b="1" dirty="0">
                        <a:effectLst/>
                        <a:latin typeface="UTM Avo" panose="02040603050506020204" pitchFamily="18"/>
                        <a:ea typeface="+mn-ea"/>
                        <a:cs typeface="+mn-ea"/>
                        <a:sym typeface="+mn-lt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2400" b="1" dirty="0" err="1">
                          <a:effectLst/>
                          <a:latin typeface="UTM Avo" panose="02040603050506020204" pitchFamily="18"/>
                          <a:ea typeface="+mn-ea"/>
                          <a:cs typeface="+mn-ea"/>
                          <a:sym typeface="+mn-lt"/>
                        </a:rPr>
                        <a:t>Giá</a:t>
                      </a:r>
                      <a:r>
                        <a:rPr lang="nl-NL" sz="2400" b="1" dirty="0">
                          <a:effectLst/>
                          <a:latin typeface="UTM Avo" panose="02040603050506020204" pitchFamily="18"/>
                          <a:ea typeface="+mn-ea"/>
                          <a:cs typeface="+mn-ea"/>
                          <a:sym typeface="+mn-lt"/>
                        </a:rPr>
                        <a:t> </a:t>
                      </a:r>
                      <a:r>
                        <a:rPr lang="nl-NL" sz="2400" b="1" dirty="0" err="1">
                          <a:effectLst/>
                          <a:latin typeface="UTM Avo" panose="02040603050506020204" pitchFamily="18"/>
                          <a:ea typeface="+mn-ea"/>
                          <a:cs typeface="+mn-ea"/>
                          <a:sym typeface="+mn-lt"/>
                        </a:rPr>
                        <a:t>tiền</a:t>
                      </a:r>
                      <a:r>
                        <a:rPr lang="nl-NL" sz="2400" b="1" dirty="0">
                          <a:effectLst/>
                          <a:latin typeface="UTM Avo" panose="02040603050506020204" pitchFamily="18"/>
                          <a:ea typeface="+mn-ea"/>
                          <a:cs typeface="+mn-ea"/>
                          <a:sym typeface="+mn-lt"/>
                        </a:rPr>
                        <a:t> (</a:t>
                      </a:r>
                      <a:r>
                        <a:rPr lang="nl-NL" sz="2400" b="1" dirty="0" err="1">
                          <a:effectLst/>
                          <a:latin typeface="UTM Avo" panose="02040603050506020204" pitchFamily="18"/>
                          <a:ea typeface="+mn-ea"/>
                          <a:cs typeface="+mn-ea"/>
                          <a:sym typeface="+mn-lt"/>
                        </a:rPr>
                        <a:t>đồng</a:t>
                      </a:r>
                      <a:r>
                        <a:rPr lang="nl-NL" sz="2400" b="1" dirty="0">
                          <a:effectLst/>
                          <a:latin typeface="UTM Avo" panose="02040603050506020204" pitchFamily="18"/>
                          <a:ea typeface="+mn-ea"/>
                          <a:cs typeface="+mn-ea"/>
                          <a:sym typeface="+mn-lt"/>
                        </a:rPr>
                        <a:t>) (3)</a:t>
                      </a:r>
                      <a:endParaRPr lang="en-US" sz="2400" b="1" dirty="0">
                        <a:effectLst/>
                        <a:latin typeface="UTM Avo" panose="02040603050506020204" pitchFamily="18"/>
                        <a:ea typeface="+mn-ea"/>
                        <a:cs typeface="+mn-ea"/>
                        <a:sym typeface="+mn-lt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2400" b="1" dirty="0" err="1">
                          <a:effectLst/>
                          <a:latin typeface="UTM Avo" panose="02040603050506020204" pitchFamily="18"/>
                          <a:ea typeface="+mn-ea"/>
                          <a:cs typeface="+mn-ea"/>
                          <a:sym typeface="+mn-lt"/>
                        </a:rPr>
                        <a:t>Tổng</a:t>
                      </a:r>
                      <a:r>
                        <a:rPr lang="nl-NL" sz="2400" b="1" dirty="0">
                          <a:effectLst/>
                          <a:latin typeface="UTM Avo" panose="02040603050506020204" pitchFamily="18"/>
                          <a:ea typeface="+mn-ea"/>
                          <a:cs typeface="+mn-ea"/>
                          <a:sym typeface="+mn-lt"/>
                        </a:rPr>
                        <a:t> </a:t>
                      </a:r>
                      <a:r>
                        <a:rPr lang="nl-NL" sz="2400" b="1" dirty="0" err="1">
                          <a:effectLst/>
                          <a:latin typeface="UTM Avo" panose="02040603050506020204" pitchFamily="18"/>
                          <a:ea typeface="+mn-ea"/>
                          <a:cs typeface="+mn-ea"/>
                          <a:sym typeface="+mn-lt"/>
                        </a:rPr>
                        <a:t>tiền</a:t>
                      </a:r>
                      <a:r>
                        <a:rPr lang="nl-NL" sz="2400" b="1" dirty="0">
                          <a:effectLst/>
                          <a:latin typeface="UTM Avo" panose="02040603050506020204" pitchFamily="18"/>
                          <a:ea typeface="+mn-ea"/>
                          <a:cs typeface="+mn-ea"/>
                          <a:sym typeface="+mn-lt"/>
                        </a:rPr>
                        <a:t> (</a:t>
                      </a:r>
                      <a:r>
                        <a:rPr lang="nl-NL" sz="2400" b="1" dirty="0" err="1">
                          <a:effectLst/>
                          <a:latin typeface="UTM Avo" panose="02040603050506020204" pitchFamily="18"/>
                          <a:ea typeface="+mn-ea"/>
                          <a:cs typeface="+mn-ea"/>
                          <a:sym typeface="+mn-lt"/>
                        </a:rPr>
                        <a:t>đồng</a:t>
                      </a:r>
                      <a:r>
                        <a:rPr lang="nl-NL" sz="2400" b="1" dirty="0">
                          <a:effectLst/>
                          <a:latin typeface="UTM Avo" panose="02040603050506020204" pitchFamily="18"/>
                          <a:ea typeface="+mn-ea"/>
                          <a:cs typeface="+mn-ea"/>
                          <a:sym typeface="+mn-lt"/>
                        </a:rPr>
                        <a:t>) (4)</a:t>
                      </a:r>
                      <a:endParaRPr lang="en-US" sz="2400" b="1" dirty="0">
                        <a:effectLst/>
                        <a:latin typeface="UTM Avo" panose="02040603050506020204" pitchFamily="18"/>
                        <a:ea typeface="+mn-ea"/>
                        <a:cs typeface="+mn-ea"/>
                        <a:sym typeface="+mn-lt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190449"/>
                  </a:ext>
                </a:extLst>
              </a:tr>
              <a:tr h="12354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2400" dirty="0" err="1">
                          <a:effectLst/>
                          <a:latin typeface="UTM Avo" panose="02040603050506020204" pitchFamily="18"/>
                          <a:ea typeface="+mn-ea"/>
                          <a:cs typeface="+mn-ea"/>
                          <a:sym typeface="+mn-lt"/>
                        </a:rPr>
                        <a:t>Giấy</a:t>
                      </a:r>
                      <a:r>
                        <a:rPr lang="nl-NL" sz="2400" dirty="0">
                          <a:effectLst/>
                          <a:latin typeface="UTM Avo" panose="02040603050506020204" pitchFamily="18"/>
                          <a:ea typeface="+mn-ea"/>
                          <a:cs typeface="+mn-ea"/>
                          <a:sym typeface="+mn-lt"/>
                        </a:rPr>
                        <a:t> </a:t>
                      </a:r>
                      <a:r>
                        <a:rPr lang="nl-NL" sz="2400" dirty="0" err="1">
                          <a:effectLst/>
                          <a:latin typeface="UTM Avo" panose="02040603050506020204" pitchFamily="18"/>
                          <a:ea typeface="+mn-ea"/>
                          <a:cs typeface="+mn-ea"/>
                          <a:sym typeface="+mn-lt"/>
                        </a:rPr>
                        <a:t>thủ</a:t>
                      </a:r>
                      <a:r>
                        <a:rPr lang="nl-NL" sz="2400" dirty="0">
                          <a:effectLst/>
                          <a:latin typeface="UTM Avo" panose="02040603050506020204" pitchFamily="18"/>
                          <a:ea typeface="+mn-ea"/>
                          <a:cs typeface="+mn-ea"/>
                          <a:sym typeface="+mn-lt"/>
                        </a:rPr>
                        <a:t> </a:t>
                      </a:r>
                      <a:r>
                        <a:rPr lang="nl-NL" sz="2400" dirty="0" err="1">
                          <a:effectLst/>
                          <a:latin typeface="UTM Avo" panose="02040603050506020204" pitchFamily="18"/>
                          <a:ea typeface="+mn-ea"/>
                          <a:cs typeface="+mn-ea"/>
                          <a:sym typeface="+mn-lt"/>
                        </a:rPr>
                        <a:t>công</a:t>
                      </a:r>
                      <a:endParaRPr lang="en-US" sz="2400" dirty="0">
                        <a:effectLst/>
                        <a:latin typeface="UTM Avo" panose="02040603050506020204" pitchFamily="18"/>
                        <a:ea typeface="+mn-ea"/>
                        <a:cs typeface="+mn-ea"/>
                        <a:sym typeface="+mn-lt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2400" dirty="0">
                          <a:effectLst/>
                          <a:latin typeface="UTM Avo" panose="02040603050506020204" pitchFamily="18"/>
                          <a:ea typeface="+mn-ea"/>
                          <a:cs typeface="+mn-ea"/>
                          <a:sym typeface="+mn-lt"/>
                        </a:rPr>
                        <a:t>?</a:t>
                      </a:r>
                      <a:endParaRPr lang="en-US" sz="2400" dirty="0">
                        <a:effectLst/>
                        <a:latin typeface="UTM Avo" panose="02040603050506020204" pitchFamily="18"/>
                        <a:ea typeface="+mn-ea"/>
                        <a:cs typeface="+mn-ea"/>
                        <a:sym typeface="+mn-lt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2400" dirty="0">
                          <a:effectLst/>
                          <a:latin typeface="UTM Avo" panose="02040603050506020204" pitchFamily="18"/>
                          <a:ea typeface="+mn-ea"/>
                          <a:cs typeface="+mn-ea"/>
                          <a:sym typeface="+mn-lt"/>
                        </a:rPr>
                        <a:t>?</a:t>
                      </a:r>
                      <a:endParaRPr lang="en-US" sz="2400" dirty="0">
                        <a:effectLst/>
                        <a:latin typeface="UTM Avo" panose="02040603050506020204" pitchFamily="18"/>
                        <a:ea typeface="+mn-ea"/>
                        <a:cs typeface="+mn-ea"/>
                        <a:sym typeface="+mn-lt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2400" dirty="0">
                          <a:effectLst/>
                          <a:latin typeface="UTM Avo" panose="02040603050506020204" pitchFamily="18"/>
                          <a:ea typeface="+mn-ea"/>
                          <a:cs typeface="+mn-ea"/>
                          <a:sym typeface="+mn-lt"/>
                        </a:rPr>
                        <a:t>?</a:t>
                      </a:r>
                      <a:endParaRPr lang="en-US" sz="2400" dirty="0">
                        <a:effectLst/>
                        <a:latin typeface="UTM Avo" panose="02040603050506020204" pitchFamily="18"/>
                        <a:ea typeface="+mn-ea"/>
                        <a:cs typeface="+mn-ea"/>
                        <a:sym typeface="+mn-lt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3321235"/>
                  </a:ext>
                </a:extLst>
              </a:tr>
              <a:tr h="7530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2400">
                          <a:effectLst/>
                          <a:latin typeface="UTM Avo" panose="02040603050506020204" pitchFamily="18"/>
                          <a:ea typeface="+mn-ea"/>
                          <a:cs typeface="+mn-ea"/>
                          <a:sym typeface="+mn-lt"/>
                        </a:rPr>
                        <a:t>Ống hút giấy</a:t>
                      </a:r>
                      <a:endParaRPr lang="en-US" sz="2400">
                        <a:effectLst/>
                        <a:latin typeface="UTM Avo" panose="02040603050506020204" pitchFamily="18"/>
                        <a:ea typeface="+mn-ea"/>
                        <a:cs typeface="+mn-ea"/>
                        <a:sym typeface="+mn-lt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2400">
                          <a:effectLst/>
                          <a:latin typeface="UTM Avo" panose="02040603050506020204" pitchFamily="18"/>
                          <a:ea typeface="+mn-ea"/>
                          <a:cs typeface="+mn-ea"/>
                          <a:sym typeface="+mn-lt"/>
                        </a:rPr>
                        <a:t>?</a:t>
                      </a:r>
                      <a:endParaRPr lang="en-US" sz="2400">
                        <a:effectLst/>
                        <a:latin typeface="UTM Avo" panose="02040603050506020204" pitchFamily="18"/>
                        <a:ea typeface="+mn-ea"/>
                        <a:cs typeface="+mn-ea"/>
                        <a:sym typeface="+mn-lt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2400">
                          <a:effectLst/>
                          <a:latin typeface="UTM Avo" panose="02040603050506020204" pitchFamily="18"/>
                          <a:ea typeface="+mn-ea"/>
                          <a:cs typeface="+mn-ea"/>
                          <a:sym typeface="+mn-lt"/>
                        </a:rPr>
                        <a:t>?</a:t>
                      </a:r>
                      <a:endParaRPr lang="en-US" sz="2400">
                        <a:effectLst/>
                        <a:latin typeface="UTM Avo" panose="02040603050506020204" pitchFamily="18"/>
                        <a:ea typeface="+mn-ea"/>
                        <a:cs typeface="+mn-ea"/>
                        <a:sym typeface="+mn-lt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2400" dirty="0">
                          <a:effectLst/>
                          <a:latin typeface="UTM Avo" panose="02040603050506020204" pitchFamily="18"/>
                          <a:ea typeface="+mn-ea"/>
                          <a:cs typeface="+mn-ea"/>
                          <a:sym typeface="+mn-lt"/>
                        </a:rPr>
                        <a:t>?</a:t>
                      </a:r>
                      <a:endParaRPr lang="en-US" sz="2400" dirty="0">
                        <a:effectLst/>
                        <a:latin typeface="UTM Avo" panose="02040603050506020204" pitchFamily="18"/>
                        <a:ea typeface="+mn-ea"/>
                        <a:cs typeface="+mn-ea"/>
                        <a:sym typeface="+mn-lt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0920"/>
                  </a:ext>
                </a:extLst>
              </a:tr>
              <a:tr h="7530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2400">
                          <a:effectLst/>
                          <a:latin typeface="UTM Avo" panose="02040603050506020204" pitchFamily="18"/>
                          <a:ea typeface="+mn-ea"/>
                          <a:cs typeface="+mn-ea"/>
                          <a:sym typeface="+mn-lt"/>
                        </a:rPr>
                        <a:t>?</a:t>
                      </a:r>
                      <a:endParaRPr lang="en-US" sz="2400">
                        <a:effectLst/>
                        <a:latin typeface="UTM Avo" panose="02040603050506020204" pitchFamily="18"/>
                        <a:ea typeface="+mn-ea"/>
                        <a:cs typeface="+mn-ea"/>
                        <a:sym typeface="+mn-lt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2400">
                          <a:effectLst/>
                          <a:latin typeface="UTM Avo" panose="02040603050506020204" pitchFamily="18"/>
                          <a:ea typeface="+mn-ea"/>
                          <a:cs typeface="+mn-ea"/>
                          <a:sym typeface="+mn-lt"/>
                        </a:rPr>
                        <a:t>?</a:t>
                      </a:r>
                      <a:endParaRPr lang="en-US" sz="2400">
                        <a:effectLst/>
                        <a:latin typeface="UTM Avo" panose="02040603050506020204" pitchFamily="18"/>
                        <a:ea typeface="+mn-ea"/>
                        <a:cs typeface="+mn-ea"/>
                        <a:sym typeface="+mn-lt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2400">
                          <a:effectLst/>
                          <a:latin typeface="UTM Avo" panose="02040603050506020204" pitchFamily="18"/>
                          <a:ea typeface="+mn-ea"/>
                          <a:cs typeface="+mn-ea"/>
                          <a:sym typeface="+mn-lt"/>
                        </a:rPr>
                        <a:t>?</a:t>
                      </a:r>
                      <a:endParaRPr lang="en-US" sz="2400">
                        <a:effectLst/>
                        <a:latin typeface="UTM Avo" panose="02040603050506020204" pitchFamily="18"/>
                        <a:ea typeface="+mn-ea"/>
                        <a:cs typeface="+mn-ea"/>
                        <a:sym typeface="+mn-lt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2400" dirty="0">
                          <a:effectLst/>
                          <a:latin typeface="UTM Avo" panose="02040603050506020204" pitchFamily="18"/>
                          <a:ea typeface="+mn-ea"/>
                          <a:cs typeface="+mn-ea"/>
                          <a:sym typeface="+mn-lt"/>
                        </a:rPr>
                        <a:t>?</a:t>
                      </a:r>
                      <a:endParaRPr lang="en-US" sz="2400" dirty="0">
                        <a:effectLst/>
                        <a:latin typeface="UTM Avo" panose="02040603050506020204" pitchFamily="18"/>
                        <a:ea typeface="+mn-ea"/>
                        <a:cs typeface="+mn-ea"/>
                        <a:sym typeface="+mn-lt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815407"/>
                  </a:ext>
                </a:extLst>
              </a:tr>
              <a:tr h="753031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2400" b="1" dirty="0" err="1">
                          <a:effectLst/>
                          <a:latin typeface="UTM Avo" panose="02040603050506020204" pitchFamily="18"/>
                          <a:ea typeface="+mn-ea"/>
                          <a:cs typeface="+mn-ea"/>
                          <a:sym typeface="+mn-lt"/>
                        </a:rPr>
                        <a:t>Tổng</a:t>
                      </a:r>
                      <a:r>
                        <a:rPr lang="nl-NL" sz="2400" b="1" dirty="0">
                          <a:effectLst/>
                          <a:latin typeface="UTM Avo" panose="02040603050506020204" pitchFamily="18"/>
                          <a:ea typeface="+mn-ea"/>
                          <a:cs typeface="+mn-ea"/>
                          <a:sym typeface="+mn-lt"/>
                        </a:rPr>
                        <a:t> </a:t>
                      </a:r>
                      <a:r>
                        <a:rPr lang="nl-NL" sz="2400" b="1" dirty="0" err="1">
                          <a:effectLst/>
                          <a:latin typeface="UTM Avo" panose="02040603050506020204" pitchFamily="18"/>
                          <a:ea typeface="+mn-ea"/>
                          <a:cs typeface="+mn-ea"/>
                          <a:sym typeface="+mn-lt"/>
                        </a:rPr>
                        <a:t>chi</a:t>
                      </a:r>
                      <a:r>
                        <a:rPr lang="nl-NL" sz="2400" b="1" dirty="0">
                          <a:effectLst/>
                          <a:latin typeface="UTM Avo" panose="02040603050506020204" pitchFamily="18"/>
                          <a:ea typeface="+mn-ea"/>
                          <a:cs typeface="+mn-ea"/>
                          <a:sym typeface="+mn-lt"/>
                        </a:rPr>
                        <a:t> </a:t>
                      </a:r>
                      <a:r>
                        <a:rPr lang="nl-NL" sz="2400" b="1" dirty="0" err="1">
                          <a:effectLst/>
                          <a:latin typeface="UTM Avo" panose="02040603050506020204" pitchFamily="18"/>
                          <a:ea typeface="+mn-ea"/>
                          <a:cs typeface="+mn-ea"/>
                          <a:sym typeface="+mn-lt"/>
                        </a:rPr>
                        <a:t>phí</a:t>
                      </a:r>
                      <a:endParaRPr lang="en-US" sz="2400" b="1" dirty="0">
                        <a:effectLst/>
                        <a:latin typeface="UTM Avo" panose="02040603050506020204" pitchFamily="18"/>
                        <a:ea typeface="+mn-ea"/>
                        <a:cs typeface="+mn-ea"/>
                        <a:sym typeface="+mn-lt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2400" dirty="0">
                          <a:effectLst/>
                          <a:latin typeface="UTM Avo" panose="02040603050506020204" pitchFamily="18"/>
                          <a:ea typeface="+mn-ea"/>
                          <a:cs typeface="+mn-ea"/>
                          <a:sym typeface="+mn-lt"/>
                        </a:rPr>
                        <a:t>?</a:t>
                      </a:r>
                      <a:endParaRPr lang="en-US" sz="2400" dirty="0">
                        <a:effectLst/>
                        <a:latin typeface="UTM Avo" panose="02040603050506020204" pitchFamily="18"/>
                        <a:ea typeface="+mn-ea"/>
                        <a:cs typeface="+mn-ea"/>
                        <a:sym typeface="+mn-lt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0901155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00F74663-97FA-D987-72AA-B34EC1D73A5C}"/>
              </a:ext>
            </a:extLst>
          </p:cNvPr>
          <p:cNvSpPr/>
          <p:nvPr/>
        </p:nvSpPr>
        <p:spPr>
          <a:xfrm>
            <a:off x="0" y="778303"/>
            <a:ext cx="12192000" cy="654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chemeClr val="tx1"/>
                </a:solidFill>
                <a:latin typeface="UTM Avo" panose="02040603050506020204" pitchFamily="18"/>
                <a:ea typeface="+mn-ea"/>
                <a:cs typeface="+mn-ea"/>
                <a:sym typeface="+mn-lt"/>
              </a:rPr>
              <a:t>TÍNH CHI PHÍ CHONG CHÓNG ĐỒ CHƠI TỰ LÀM</a:t>
            </a:r>
            <a:endParaRPr lang="en-US" sz="2800" b="1" i="1" dirty="0">
              <a:solidFill>
                <a:schemeClr val="tx1"/>
              </a:solidFill>
              <a:latin typeface="UTM Avo" panose="02040603050506020204" pitchFamily="18"/>
              <a:ea typeface="+mn-ea"/>
              <a:cs typeface="+mn-ea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979956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>
          <a:extLst>
            <a:ext uri="{FF2B5EF4-FFF2-40B4-BE49-F238E27FC236}">
              <a16:creationId xmlns:a16="http://schemas.microsoft.com/office/drawing/2014/main" id="{E5D8274F-24F2-9342-0ACD-4D1BEDE352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92;p45">
            <a:extLst>
              <a:ext uri="{FF2B5EF4-FFF2-40B4-BE49-F238E27FC236}">
                <a16:creationId xmlns:a16="http://schemas.microsoft.com/office/drawing/2014/main" id="{48F257C1-F13E-E72C-3278-396D785FCE66}"/>
              </a:ext>
            </a:extLst>
          </p:cNvPr>
          <p:cNvSpPr txBox="1">
            <a:spLocks/>
          </p:cNvSpPr>
          <p:nvPr/>
        </p:nvSpPr>
        <p:spPr>
          <a:xfrm>
            <a:off x="5061752" y="2898168"/>
            <a:ext cx="5397281" cy="2015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5333" b="1" dirty="0" err="1">
                <a:solidFill>
                  <a:schemeClr val="tx1"/>
                </a:solidFill>
                <a:latin typeface="UTM Avo" panose="02040603050506020204" pitchFamily="18"/>
                <a:ea typeface="+mn-ea"/>
                <a:cs typeface="+mn-ea"/>
                <a:sym typeface="+mn-lt"/>
              </a:rPr>
              <a:t>Báo</a:t>
            </a:r>
            <a:r>
              <a:rPr lang="en-US" sz="5333" b="1" dirty="0">
                <a:solidFill>
                  <a:schemeClr val="tx1"/>
                </a:solidFill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5333" b="1" dirty="0" err="1">
                <a:solidFill>
                  <a:schemeClr val="tx1"/>
                </a:solidFill>
                <a:latin typeface="UTM Avo" panose="02040603050506020204" pitchFamily="18"/>
                <a:ea typeface="+mn-ea"/>
                <a:cs typeface="+mn-ea"/>
                <a:sym typeface="+mn-lt"/>
              </a:rPr>
              <a:t>cáo</a:t>
            </a:r>
            <a:r>
              <a:rPr lang="en-US" sz="5333" b="1" dirty="0">
                <a:solidFill>
                  <a:schemeClr val="tx1"/>
                </a:solidFill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br>
              <a:rPr lang="en-US" sz="5333" b="1" dirty="0">
                <a:solidFill>
                  <a:schemeClr val="tx1"/>
                </a:solidFill>
                <a:latin typeface="UTM Avo" panose="02040603050506020204" pitchFamily="18"/>
                <a:ea typeface="+mn-ea"/>
                <a:cs typeface="+mn-ea"/>
                <a:sym typeface="+mn-lt"/>
              </a:rPr>
            </a:br>
            <a:r>
              <a:rPr lang="en-US" sz="5333" b="1" dirty="0" err="1">
                <a:solidFill>
                  <a:schemeClr val="tx1"/>
                </a:solidFill>
                <a:latin typeface="UTM Avo" panose="02040603050506020204" pitchFamily="18"/>
                <a:ea typeface="+mn-ea"/>
                <a:cs typeface="+mn-ea"/>
                <a:sym typeface="+mn-lt"/>
              </a:rPr>
              <a:t>và</a:t>
            </a:r>
            <a:r>
              <a:rPr lang="en-US" sz="5333" b="1" dirty="0">
                <a:solidFill>
                  <a:schemeClr val="tx1"/>
                </a:solidFill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5333" b="1" dirty="0" err="1">
                <a:solidFill>
                  <a:schemeClr val="tx1"/>
                </a:solidFill>
                <a:latin typeface="UTM Avo" panose="02040603050506020204" pitchFamily="18"/>
                <a:ea typeface="+mn-ea"/>
                <a:cs typeface="+mn-ea"/>
                <a:sym typeface="+mn-lt"/>
              </a:rPr>
              <a:t>đánh</a:t>
            </a:r>
            <a:r>
              <a:rPr lang="en-US" sz="5333" b="1" dirty="0">
                <a:solidFill>
                  <a:schemeClr val="tx1"/>
                </a:solidFill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5333" b="1" dirty="0" err="1">
                <a:solidFill>
                  <a:schemeClr val="tx1"/>
                </a:solidFill>
                <a:latin typeface="UTM Avo" panose="02040603050506020204" pitchFamily="18"/>
                <a:ea typeface="+mn-ea"/>
                <a:cs typeface="+mn-ea"/>
                <a:sym typeface="+mn-lt"/>
              </a:rPr>
              <a:t>giá</a:t>
            </a:r>
            <a:endParaRPr lang="en-US" sz="5333" b="1" dirty="0">
              <a:solidFill>
                <a:schemeClr val="tx1"/>
              </a:solidFill>
              <a:latin typeface="UTM Avo" panose="02040603050506020204" pitchFamily="18"/>
              <a:ea typeface="+mn-ea"/>
              <a:cs typeface="+mn-ea"/>
              <a:sym typeface="+mn-lt"/>
            </a:endParaRPr>
          </a:p>
        </p:txBody>
      </p:sp>
      <p:sp>
        <p:nvSpPr>
          <p:cNvPr id="5" name="Google Shape;393;p45">
            <a:extLst>
              <a:ext uri="{FF2B5EF4-FFF2-40B4-BE49-F238E27FC236}">
                <a16:creationId xmlns:a16="http://schemas.microsoft.com/office/drawing/2014/main" id="{897B2D35-4361-658E-FCE1-2681522B1949}"/>
              </a:ext>
            </a:extLst>
          </p:cNvPr>
          <p:cNvSpPr txBox="1">
            <a:spLocks/>
          </p:cNvSpPr>
          <p:nvPr/>
        </p:nvSpPr>
        <p:spPr>
          <a:xfrm>
            <a:off x="6978392" y="1679623"/>
            <a:ext cx="1564000" cy="121854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7200" b="1" dirty="0">
                <a:solidFill>
                  <a:schemeClr val="tx1"/>
                </a:solidFill>
                <a:latin typeface="UTM Avo" panose="02040603050506020204" pitchFamily="18"/>
                <a:ea typeface="+mn-ea"/>
                <a:cs typeface="+mn-ea"/>
                <a:sym typeface="+mn-lt"/>
              </a:rPr>
              <a:t>D</a:t>
            </a:r>
          </a:p>
        </p:txBody>
      </p:sp>
      <p:pic>
        <p:nvPicPr>
          <p:cNvPr id="6" name="Picture 13">
            <a:extLst>
              <a:ext uri="{FF2B5EF4-FFF2-40B4-BE49-F238E27FC236}">
                <a16:creationId xmlns:a16="http://schemas.microsoft.com/office/drawing/2014/main" id="{1FD54CC3-20F9-F3F8-D205-853F50C3F98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40383" y="1569253"/>
            <a:ext cx="3621368" cy="46730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01606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41342E9-112E-DC4B-4E91-0CA4EEDC5F77}"/>
              </a:ext>
            </a:extLst>
          </p:cNvPr>
          <p:cNvSpPr/>
          <p:nvPr/>
        </p:nvSpPr>
        <p:spPr>
          <a:xfrm>
            <a:off x="1" y="1471068"/>
            <a:ext cx="12191999" cy="7351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/>
                <a:cs typeface="+mn-ea"/>
                <a:sym typeface="+mn-lt"/>
              </a:rPr>
              <a:t>Trò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/>
                <a:cs typeface="+mn-ea"/>
                <a:sym typeface="+mn-lt"/>
              </a:rPr>
              <a:t>chơi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/>
                <a:cs typeface="+mn-ea"/>
                <a:sym typeface="+mn-lt"/>
              </a:rPr>
              <a:t> “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/>
                <a:cs typeface="+mn-ea"/>
                <a:sym typeface="+mn-lt"/>
              </a:rPr>
              <a:t>Hộp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/>
                <a:cs typeface="+mn-ea"/>
                <a:sym typeface="+mn-lt"/>
              </a:rPr>
              <a:t>quà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/>
                <a:cs typeface="+mn-ea"/>
                <a:sym typeface="+mn-lt"/>
              </a:rPr>
              <a:t>bí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/>
                <a:cs typeface="+mn-ea"/>
                <a:sym typeface="+mn-lt"/>
              </a:rPr>
              <a:t>mật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/>
                <a:cs typeface="+mn-ea"/>
                <a:sym typeface="+mn-lt"/>
              </a:rPr>
              <a:t>”</a:t>
            </a:r>
            <a:endParaRPr lang="en-US" sz="3200" b="1" i="1" dirty="0">
              <a:solidFill>
                <a:schemeClr val="tx1"/>
              </a:solidFill>
              <a:latin typeface="UTM Avo" panose="02040603050506020204" pitchFamily="18"/>
              <a:cs typeface="+mn-ea"/>
              <a:sym typeface="+mn-lt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DBABFE5-C696-5941-1619-BCBB12B90BB8}"/>
              </a:ext>
            </a:extLst>
          </p:cNvPr>
          <p:cNvSpPr/>
          <p:nvPr/>
        </p:nvSpPr>
        <p:spPr>
          <a:xfrm>
            <a:off x="2162280" y="2584146"/>
            <a:ext cx="4581901" cy="3322178"/>
          </a:xfrm>
          <a:prstGeom prst="roundRect">
            <a:avLst>
              <a:gd name="adj" fmla="val 13081"/>
            </a:avLst>
          </a:prstGeom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600" dirty="0">
                <a:solidFill>
                  <a:srgbClr val="000000"/>
                </a:solidFill>
                <a:latin typeface="UTM Avo" panose="02040603050506020204" pitchFamily="18"/>
                <a:cs typeface="+mn-ea"/>
                <a:sym typeface="+mn-lt"/>
              </a:rPr>
              <a:t>Trong hộp quà là cái gì?</a:t>
            </a:r>
          </a:p>
          <a:p>
            <a:pPr algn="just">
              <a:lnSpc>
                <a:spcPct val="150000"/>
              </a:lnSpc>
            </a:pPr>
            <a:r>
              <a:rPr lang="vi-VN" sz="2600" i="1" dirty="0">
                <a:solidFill>
                  <a:srgbClr val="000000"/>
                </a:solidFill>
                <a:latin typeface="UTM Avo" panose="02040603050506020204" pitchFamily="18"/>
                <a:cs typeface="+mn-ea"/>
                <a:sym typeface="+mn-lt"/>
              </a:rPr>
              <a:t>Bốn cánh nở đẹp</a:t>
            </a:r>
          </a:p>
          <a:p>
            <a:pPr algn="just">
              <a:lnSpc>
                <a:spcPct val="150000"/>
              </a:lnSpc>
            </a:pPr>
            <a:r>
              <a:rPr lang="vi-VN" sz="2600" i="1" dirty="0">
                <a:solidFill>
                  <a:srgbClr val="000000"/>
                </a:solidFill>
                <a:latin typeface="UTM Avo" panose="02040603050506020204" pitchFamily="18"/>
                <a:cs typeface="+mn-ea"/>
                <a:sym typeface="+mn-lt"/>
              </a:rPr>
              <a:t>Chẳng khác đoá hoa</a:t>
            </a:r>
          </a:p>
          <a:p>
            <a:pPr algn="just">
              <a:lnSpc>
                <a:spcPct val="150000"/>
              </a:lnSpc>
            </a:pPr>
            <a:r>
              <a:rPr lang="vi-VN" sz="2600" i="1" dirty="0">
                <a:solidFill>
                  <a:srgbClr val="000000"/>
                </a:solidFill>
                <a:latin typeface="UTM Avo" panose="02040603050506020204" pitchFamily="18"/>
                <a:cs typeface="+mn-ea"/>
                <a:sym typeface="+mn-lt"/>
              </a:rPr>
              <a:t>Gió mát thổi qua</a:t>
            </a:r>
          </a:p>
          <a:p>
            <a:pPr algn="just">
              <a:lnSpc>
                <a:spcPct val="150000"/>
              </a:lnSpc>
            </a:pPr>
            <a:r>
              <a:rPr lang="vi-VN" sz="2600" i="1" dirty="0">
                <a:solidFill>
                  <a:srgbClr val="000000"/>
                </a:solidFill>
                <a:latin typeface="UTM Avo" panose="02040603050506020204" pitchFamily="18"/>
                <a:cs typeface="+mn-ea"/>
                <a:sym typeface="+mn-lt"/>
              </a:rPr>
              <a:t>Xoay tròn hết cánh</a:t>
            </a:r>
            <a:r>
              <a:rPr lang="en-US" sz="2600" i="1" dirty="0">
                <a:solidFill>
                  <a:srgbClr val="000000"/>
                </a:solidFill>
                <a:latin typeface="UTM Avo" panose="02040603050506020204" pitchFamily="18"/>
                <a:cs typeface="+mn-ea"/>
                <a:sym typeface="+mn-lt"/>
              </a:rPr>
              <a:t>.</a:t>
            </a:r>
            <a:endParaRPr lang="vi-VN" sz="2600" i="1" dirty="0">
              <a:solidFill>
                <a:srgbClr val="000000"/>
              </a:solidFill>
              <a:latin typeface="UTM Avo" panose="02040603050506020204" pitchFamily="18"/>
              <a:cs typeface="+mn-ea"/>
              <a:sym typeface="+mn-lt"/>
            </a:endParaRPr>
          </a:p>
        </p:txBody>
      </p:sp>
      <p:pic>
        <p:nvPicPr>
          <p:cNvPr id="5" name="Picture 2" descr="SẢN XUẤT HỘP QUÀ Giá tốt, in ấn khắc laser theo yêu cầu">
            <a:extLst>
              <a:ext uri="{FF2B5EF4-FFF2-40B4-BE49-F238E27FC236}">
                <a16:creationId xmlns:a16="http://schemas.microsoft.com/office/drawing/2014/main" id="{D0529E05-19B7-1146-F39D-A037B3C46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834" y="2534608"/>
            <a:ext cx="3217762" cy="3217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>
          <a:extLst>
            <a:ext uri="{FF2B5EF4-FFF2-40B4-BE49-F238E27FC236}">
              <a16:creationId xmlns:a16="http://schemas.microsoft.com/office/drawing/2014/main" id="{6735A863-BED4-61F1-0390-4F7088FC43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D1866D-942F-07E6-52E8-C1EDEEA1038B}"/>
              </a:ext>
            </a:extLst>
          </p:cNvPr>
          <p:cNvSpPr/>
          <p:nvPr/>
        </p:nvSpPr>
        <p:spPr>
          <a:xfrm>
            <a:off x="375621" y="1654756"/>
            <a:ext cx="11440755" cy="1121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UTM Avo" panose="02040603050506020204" pitchFamily="18"/>
                <a:ea typeface="+mn-ea"/>
                <a:cs typeface="+mn-ea"/>
                <a:sym typeface="+mn-lt"/>
              </a:rPr>
              <a:t>T</a:t>
            </a:r>
            <a:r>
              <a:rPr lang="vi-VN" sz="2400" dirty="0">
                <a:latin typeface="UTM Avo" panose="02040603050506020204" pitchFamily="18"/>
                <a:ea typeface="+mn-ea"/>
                <a:cs typeface="+mn-ea"/>
                <a:sym typeface="+mn-lt"/>
              </a:rPr>
              <a:t>rưng bày sản phẩm của mình và giới thiệu sản phẩm do mình làm ra.</a:t>
            </a:r>
          </a:p>
          <a:p>
            <a:pPr marL="457189" indent="-457189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UTM Avo" panose="02040603050506020204" pitchFamily="18"/>
                <a:ea typeface="+mn-ea"/>
                <a:cs typeface="+mn-ea"/>
                <a:sym typeface="+mn-lt"/>
              </a:rPr>
              <a:t>N</a:t>
            </a:r>
            <a:r>
              <a:rPr lang="vi-VN" sz="2400" dirty="0">
                <a:latin typeface="UTM Avo" panose="02040603050506020204" pitchFamily="18"/>
                <a:ea typeface="+mn-ea"/>
                <a:cs typeface="+mn-ea"/>
                <a:sym typeface="+mn-lt"/>
              </a:rPr>
              <a:t>hận xét sản phẩm của bạn dựa vào các tiêu chí trong phiếu đánh giá</a:t>
            </a:r>
            <a:r>
              <a:rPr lang="en-US" sz="2400" dirty="0">
                <a:latin typeface="UTM Avo" panose="02040603050506020204" pitchFamily="18"/>
                <a:ea typeface="+mn-ea"/>
                <a:cs typeface="+mn-ea"/>
                <a:sym typeface="+mn-lt"/>
              </a:rPr>
              <a:t>.</a:t>
            </a:r>
            <a:endParaRPr lang="vi-VN" sz="2400" dirty="0">
              <a:latin typeface="UTM Avo" panose="02040603050506020204" pitchFamily="18"/>
              <a:ea typeface="+mn-ea"/>
              <a:cs typeface="+mn-ea"/>
              <a:sym typeface="+mn-lt"/>
            </a:endParaRPr>
          </a:p>
        </p:txBody>
      </p:sp>
      <p:sp>
        <p:nvSpPr>
          <p:cNvPr id="3" name="Pentagon 2">
            <a:extLst>
              <a:ext uri="{FF2B5EF4-FFF2-40B4-BE49-F238E27FC236}">
                <a16:creationId xmlns:a16="http://schemas.microsoft.com/office/drawing/2014/main" id="{F2FEBE2E-920F-E4F0-850B-76784D8642EC}"/>
              </a:ext>
            </a:extLst>
          </p:cNvPr>
          <p:cNvSpPr/>
          <p:nvPr/>
        </p:nvSpPr>
        <p:spPr>
          <a:xfrm>
            <a:off x="0" y="784747"/>
            <a:ext cx="4444678" cy="718232"/>
          </a:xfrm>
          <a:prstGeom prst="homePlate">
            <a:avLst>
              <a:gd name="adj" fmla="val 42628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 err="1">
                <a:solidFill>
                  <a:schemeClr val="tx1"/>
                </a:solidFill>
                <a:latin typeface="UTM Avo" panose="02040603050506020204" pitchFamily="18"/>
                <a:cs typeface="+mn-ea"/>
                <a:sym typeface="+mn-lt"/>
              </a:rPr>
              <a:t>Yêu</a:t>
            </a:r>
            <a:r>
              <a:rPr lang="en-US" sz="2667" b="1" dirty="0">
                <a:solidFill>
                  <a:schemeClr val="tx1"/>
                </a:solidFill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667" b="1" dirty="0" err="1">
                <a:solidFill>
                  <a:schemeClr val="tx1"/>
                </a:solidFill>
                <a:latin typeface="UTM Avo" panose="02040603050506020204" pitchFamily="18"/>
                <a:cs typeface="+mn-ea"/>
                <a:sym typeface="+mn-lt"/>
              </a:rPr>
              <a:t>cầu</a:t>
            </a:r>
            <a:endParaRPr lang="pt-BR" sz="2667" b="1" dirty="0">
              <a:solidFill>
                <a:schemeClr val="tx1"/>
              </a:solidFill>
              <a:latin typeface="UTM Avo" panose="02040603050506020204" pitchFamily="18"/>
              <a:cs typeface="+mn-ea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19E887-2BA1-6056-C7C9-9D1BF07BD8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2" t="27585" r="5651" b="4341"/>
          <a:stretch/>
        </p:blipFill>
        <p:spPr>
          <a:xfrm>
            <a:off x="2274215" y="2928380"/>
            <a:ext cx="7643568" cy="36598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71383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5"/>
            <a:extLst>
              <a:ext uri="{FF2B5EF4-FFF2-40B4-BE49-F238E27FC236}">
                <a16:creationId xmlns:a16="http://schemas.microsoft.com/office/drawing/2014/main" id="{6C5B671B-7435-92C8-AED1-86EFED3AE8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1083" y="3015453"/>
            <a:ext cx="3189835" cy="176477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C3FF8B2-58F7-038B-5C40-2F0E7D0D2A7A}"/>
              </a:ext>
            </a:extLst>
          </p:cNvPr>
          <p:cNvSpPr/>
          <p:nvPr/>
        </p:nvSpPr>
        <p:spPr>
          <a:xfrm>
            <a:off x="0" y="1636902"/>
            <a:ext cx="12191999" cy="6547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/>
                <a:cs typeface="+mn-ea"/>
                <a:sym typeface="+mn-lt"/>
              </a:rPr>
              <a:t>Trò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/>
                <a:cs typeface="+mn-ea"/>
                <a:sym typeface="+mn-lt"/>
              </a:rPr>
              <a:t>chơi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/>
                <a:cs typeface="+mn-ea"/>
                <a:sym typeface="+mn-lt"/>
              </a:rPr>
              <a:t> “Ai quay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/>
                <a:cs typeface="+mn-ea"/>
                <a:sym typeface="+mn-lt"/>
              </a:rPr>
              <a:t>nhanh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/>
                <a:cs typeface="+mn-ea"/>
                <a:sym typeface="+mn-lt"/>
              </a:rPr>
              <a:t>hơn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/>
                <a:cs typeface="+mn-ea"/>
                <a:sym typeface="+mn-lt"/>
              </a:rPr>
              <a:t>?”</a:t>
            </a:r>
            <a:endParaRPr lang="en-US" sz="2800" b="1" i="1" dirty="0">
              <a:solidFill>
                <a:schemeClr val="tx1"/>
              </a:solidFill>
              <a:latin typeface="UTM Avo" panose="02040603050506020204" pitchFamily="18"/>
              <a:cs typeface="+mn-ea"/>
              <a:sym typeface="+mn-lt"/>
            </a:endParaRPr>
          </a:p>
        </p:txBody>
      </p:sp>
      <p:pic>
        <p:nvPicPr>
          <p:cNvPr id="5" name="Picture 2" descr="Chong chóng&quot; – 43.289 Ảnh, vector, đối tượng 3D và hình chụp có sẵn |  Shutterstock">
            <a:extLst>
              <a:ext uri="{FF2B5EF4-FFF2-40B4-BE49-F238E27FC236}">
                <a16:creationId xmlns:a16="http://schemas.microsoft.com/office/drawing/2014/main" id="{097A1F18-6D38-3F71-7078-7BB2EC1EFE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5" r="15488" b="10644"/>
          <a:stretch/>
        </p:blipFill>
        <p:spPr bwMode="auto">
          <a:xfrm>
            <a:off x="7526871" y="2844392"/>
            <a:ext cx="2948217" cy="24621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15C4359-0987-5E84-CECF-B9D5F5EB4C3E}"/>
              </a:ext>
            </a:extLst>
          </p:cNvPr>
          <p:cNvGrpSpPr/>
          <p:nvPr/>
        </p:nvGrpSpPr>
        <p:grpSpPr>
          <a:xfrm>
            <a:off x="1066895" y="2537222"/>
            <a:ext cx="5843191" cy="2798701"/>
            <a:chOff x="1066894" y="2537852"/>
            <a:chExt cx="5843191" cy="2798701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302045A3-F217-FCD8-C3ED-E0EB82C8DCA2}"/>
                </a:ext>
              </a:extLst>
            </p:cNvPr>
            <p:cNvSpPr/>
            <p:nvPr/>
          </p:nvSpPr>
          <p:spPr>
            <a:xfrm>
              <a:off x="1219806" y="2742213"/>
              <a:ext cx="5690279" cy="2594340"/>
            </a:xfrm>
            <a:prstGeom prst="roundRect">
              <a:avLst>
                <a:gd name="adj" fmla="val 13081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600" b="1" dirty="0" err="1">
                  <a:solidFill>
                    <a:srgbClr val="C00000"/>
                  </a:solidFill>
                  <a:latin typeface="UTM Avo" panose="02040603050506020204" pitchFamily="18"/>
                  <a:cs typeface="+mn-ea"/>
                  <a:sym typeface="+mn-lt"/>
                </a:rPr>
                <a:t>Luật</a:t>
              </a:r>
              <a:r>
                <a:rPr lang="en-US" sz="2600" b="1" dirty="0">
                  <a:solidFill>
                    <a:srgbClr val="C00000"/>
                  </a:solidFill>
                  <a:latin typeface="UTM Avo" panose="02040603050506020204" pitchFamily="18"/>
                  <a:cs typeface="+mn-ea"/>
                  <a:sym typeface="+mn-lt"/>
                </a:rPr>
                <a:t> </a:t>
              </a:r>
              <a:r>
                <a:rPr lang="en-US" sz="2600" b="1" dirty="0" err="1">
                  <a:solidFill>
                    <a:srgbClr val="C00000"/>
                  </a:solidFill>
                  <a:latin typeface="UTM Avo" panose="02040603050506020204" pitchFamily="18"/>
                  <a:cs typeface="+mn-ea"/>
                  <a:sym typeface="+mn-lt"/>
                </a:rPr>
                <a:t>chơi</a:t>
              </a:r>
              <a:endParaRPr lang="en-US" sz="2600" b="1" dirty="0">
                <a:solidFill>
                  <a:srgbClr val="C00000"/>
                </a:solidFill>
                <a:latin typeface="UTM Avo" panose="02040603050506020204" pitchFamily="18"/>
                <a:cs typeface="+mn-ea"/>
                <a:sym typeface="+mn-lt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600" dirty="0">
                  <a:solidFill>
                    <a:srgbClr val="000000"/>
                  </a:solidFill>
                  <a:latin typeface="UTM Avo" panose="02040603050506020204" pitchFamily="18"/>
                  <a:cs typeface="+mn-ea"/>
                  <a:sym typeface="+mn-lt"/>
                </a:rPr>
                <a:t>T</a:t>
              </a:r>
              <a:r>
                <a:rPr lang="vi-VN" sz="2600" dirty="0">
                  <a:solidFill>
                    <a:srgbClr val="000000"/>
                  </a:solidFill>
                  <a:latin typeface="UTM Avo" panose="02040603050506020204" pitchFamily="18"/>
                  <a:cs typeface="+mn-ea"/>
                  <a:sym typeface="+mn-lt"/>
                </a:rPr>
                <a:t>hổi hơi vào cánh chong chóng xem ai quay nhanh hơn, đều hơn sẽ chiến thắng.</a:t>
              </a:r>
            </a:p>
          </p:txBody>
        </p:sp>
        <p:sp>
          <p:nvSpPr>
            <p:cNvPr id="8" name="Google Shape;1916;p52">
              <a:extLst>
                <a:ext uri="{FF2B5EF4-FFF2-40B4-BE49-F238E27FC236}">
                  <a16:creationId xmlns:a16="http://schemas.microsoft.com/office/drawing/2014/main" id="{E4A52B05-357E-B7E9-670B-9E710E6B5E41}"/>
                </a:ext>
              </a:extLst>
            </p:cNvPr>
            <p:cNvSpPr/>
            <p:nvPr/>
          </p:nvSpPr>
          <p:spPr>
            <a:xfrm rot="14848913">
              <a:off x="1086455" y="2518291"/>
              <a:ext cx="694739" cy="733861"/>
            </a:xfrm>
            <a:custGeom>
              <a:avLst/>
              <a:gdLst/>
              <a:ahLst/>
              <a:cxnLst/>
              <a:rect l="l" t="t" r="r" b="b"/>
              <a:pathLst>
                <a:path w="7006" h="7207" extrusionOk="0">
                  <a:moveTo>
                    <a:pt x="2603" y="1"/>
                  </a:moveTo>
                  <a:cubicBezTo>
                    <a:pt x="2269" y="635"/>
                    <a:pt x="2036" y="1335"/>
                    <a:pt x="1902" y="2002"/>
                  </a:cubicBezTo>
                  <a:cubicBezTo>
                    <a:pt x="1202" y="2369"/>
                    <a:pt x="568" y="2803"/>
                    <a:pt x="1" y="3337"/>
                  </a:cubicBezTo>
                  <a:cubicBezTo>
                    <a:pt x="535" y="3870"/>
                    <a:pt x="1135" y="4337"/>
                    <a:pt x="1802" y="4738"/>
                  </a:cubicBezTo>
                  <a:cubicBezTo>
                    <a:pt x="1936" y="5605"/>
                    <a:pt x="2236" y="6439"/>
                    <a:pt x="2703" y="7206"/>
                  </a:cubicBezTo>
                  <a:cubicBezTo>
                    <a:pt x="3437" y="6772"/>
                    <a:pt x="4104" y="6272"/>
                    <a:pt x="4671" y="5672"/>
                  </a:cubicBezTo>
                  <a:cubicBezTo>
                    <a:pt x="5038" y="5722"/>
                    <a:pt x="5413" y="5747"/>
                    <a:pt x="5792" y="5747"/>
                  </a:cubicBezTo>
                  <a:cubicBezTo>
                    <a:pt x="6172" y="5747"/>
                    <a:pt x="6555" y="5722"/>
                    <a:pt x="6939" y="5672"/>
                  </a:cubicBezTo>
                  <a:cubicBezTo>
                    <a:pt x="6839" y="4904"/>
                    <a:pt x="6606" y="4137"/>
                    <a:pt x="6239" y="3437"/>
                  </a:cubicBezTo>
                  <a:cubicBezTo>
                    <a:pt x="6639" y="2669"/>
                    <a:pt x="6906" y="1802"/>
                    <a:pt x="7006" y="968"/>
                  </a:cubicBezTo>
                  <a:cubicBezTo>
                    <a:pt x="6728" y="936"/>
                    <a:pt x="6446" y="921"/>
                    <a:pt x="6164" y="921"/>
                  </a:cubicBezTo>
                  <a:cubicBezTo>
                    <a:pt x="5565" y="921"/>
                    <a:pt x="4960" y="988"/>
                    <a:pt x="4371" y="1102"/>
                  </a:cubicBezTo>
                  <a:cubicBezTo>
                    <a:pt x="3837" y="668"/>
                    <a:pt x="3270" y="301"/>
                    <a:pt x="2603" y="1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en" sz="2489">
                  <a:latin typeface="+mn-lt"/>
                  <a:ea typeface="+mn-ea"/>
                  <a:cs typeface="+mn-ea"/>
                  <a:sym typeface="+mn-lt"/>
                </a:rPr>
                <a:t> </a:t>
              </a:r>
              <a:endParaRPr sz="2489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BA94523-9EE5-4980-A783-A0DD48F39A46}"/>
              </a:ext>
            </a:extLst>
          </p:cNvPr>
          <p:cNvSpPr/>
          <p:nvPr/>
        </p:nvSpPr>
        <p:spPr>
          <a:xfrm>
            <a:off x="3617277" y="1184683"/>
            <a:ext cx="4957445" cy="6604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/>
                <a:sym typeface="Arial"/>
              </a:rPr>
              <a:t>Hướng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/>
                <a:sym typeface="Arial"/>
              </a:rPr>
              <a:t>dẫn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/>
                <a:sym typeface="Arial"/>
              </a:rPr>
              <a:t>về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/>
                <a:sym typeface="Arial"/>
              </a:rPr>
              <a:t>nhà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/>
              <a:sym typeface="Arial"/>
            </a:endParaRPr>
          </a:p>
        </p:txBody>
      </p:sp>
      <p:sp>
        <p:nvSpPr>
          <p:cNvPr id="4" name="Google Shape;271;p35">
            <a:extLst>
              <a:ext uri="{FF2B5EF4-FFF2-40B4-BE49-F238E27FC236}">
                <a16:creationId xmlns:a16="http://schemas.microsoft.com/office/drawing/2014/main" id="{B1578DE0-006B-2627-1FBE-39A9533D008C}"/>
              </a:ext>
            </a:extLst>
          </p:cNvPr>
          <p:cNvSpPr txBox="1">
            <a:spLocks/>
          </p:cNvSpPr>
          <p:nvPr/>
        </p:nvSpPr>
        <p:spPr>
          <a:xfrm>
            <a:off x="1736619" y="2125115"/>
            <a:ext cx="828000" cy="828000"/>
          </a:xfrm>
          <a:prstGeom prst="rect">
            <a:avLst/>
          </a:prstGeom>
          <a:solidFill>
            <a:schemeClr val="accent6"/>
          </a:solidFill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200" b="1" dirty="0">
                <a:latin typeface="UTM Avo" panose="02040603050506020204" pitchFamily="18"/>
                <a:ea typeface="+mn-ea"/>
                <a:cs typeface="+mn-ea"/>
                <a:sym typeface="+mn-lt"/>
              </a:rPr>
              <a:t>01</a:t>
            </a:r>
          </a:p>
        </p:txBody>
      </p:sp>
      <p:sp>
        <p:nvSpPr>
          <p:cNvPr id="5" name="Google Shape;272;p35">
            <a:extLst>
              <a:ext uri="{FF2B5EF4-FFF2-40B4-BE49-F238E27FC236}">
                <a16:creationId xmlns:a16="http://schemas.microsoft.com/office/drawing/2014/main" id="{C3698C2C-DD12-DF96-9684-E91231183B35}"/>
              </a:ext>
            </a:extLst>
          </p:cNvPr>
          <p:cNvSpPr txBox="1">
            <a:spLocks/>
          </p:cNvSpPr>
          <p:nvPr/>
        </p:nvSpPr>
        <p:spPr>
          <a:xfrm>
            <a:off x="1736619" y="3304777"/>
            <a:ext cx="828000" cy="828000"/>
          </a:xfrm>
          <a:prstGeom prst="rect">
            <a:avLst/>
          </a:prstGeom>
          <a:solidFill>
            <a:schemeClr val="accent6"/>
          </a:solidFill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200" b="1" dirty="0">
                <a:latin typeface="UTM Avo" panose="02040603050506020204" pitchFamily="18"/>
                <a:ea typeface="+mn-ea"/>
                <a:cs typeface="+mn-ea"/>
                <a:sym typeface="+mn-lt"/>
              </a:rPr>
              <a:t>02</a:t>
            </a:r>
          </a:p>
        </p:txBody>
      </p:sp>
      <p:sp>
        <p:nvSpPr>
          <p:cNvPr id="6" name="Google Shape;274;p35">
            <a:extLst>
              <a:ext uri="{FF2B5EF4-FFF2-40B4-BE49-F238E27FC236}">
                <a16:creationId xmlns:a16="http://schemas.microsoft.com/office/drawing/2014/main" id="{96984939-8699-21B0-9CD5-07C19A26C574}"/>
              </a:ext>
            </a:extLst>
          </p:cNvPr>
          <p:cNvSpPr txBox="1">
            <a:spLocks/>
          </p:cNvSpPr>
          <p:nvPr/>
        </p:nvSpPr>
        <p:spPr>
          <a:xfrm>
            <a:off x="2609687" y="1994244"/>
            <a:ext cx="8194696" cy="861067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2400" dirty="0" err="1">
                <a:solidFill>
                  <a:sysClr val="windowText" lastClr="000000"/>
                </a:solidFill>
                <a:latin typeface="UTM Avo" panose="02040603050506020204" pitchFamily="18"/>
                <a:ea typeface="+mn-ea"/>
                <a:cs typeface="+mn-ea"/>
                <a:sym typeface="+mn-lt"/>
              </a:rPr>
              <a:t>Ôn</a:t>
            </a:r>
            <a:r>
              <a:rPr lang="en-US" sz="2400" dirty="0">
                <a:solidFill>
                  <a:sysClr val="windowText" lastClr="000000"/>
                </a:solidFill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UTM Avo" panose="02040603050506020204" pitchFamily="18"/>
                <a:ea typeface="+mn-ea"/>
                <a:cs typeface="+mn-ea"/>
                <a:sym typeface="+mn-lt"/>
              </a:rPr>
              <a:t>tập</a:t>
            </a:r>
            <a:r>
              <a:rPr lang="en-US" sz="2400" dirty="0">
                <a:solidFill>
                  <a:sysClr val="windowText" lastClr="000000"/>
                </a:solidFill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UTM Avo" panose="02040603050506020204" pitchFamily="18"/>
                <a:ea typeface="+mn-ea"/>
                <a:cs typeface="+mn-ea"/>
                <a:sym typeface="+mn-lt"/>
              </a:rPr>
              <a:t>lại</a:t>
            </a:r>
            <a:r>
              <a:rPr lang="en-US" sz="2400" dirty="0">
                <a:solidFill>
                  <a:sysClr val="windowText" lastClr="000000"/>
                </a:solidFill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UTM Avo" panose="02040603050506020204" pitchFamily="18"/>
                <a:ea typeface="+mn-ea"/>
                <a:cs typeface="+mn-ea"/>
                <a:sym typeface="+mn-lt"/>
              </a:rPr>
              <a:t>nội</a:t>
            </a:r>
            <a:r>
              <a:rPr lang="en-US" sz="2400" dirty="0">
                <a:solidFill>
                  <a:sysClr val="windowText" lastClr="000000"/>
                </a:solidFill>
                <a:latin typeface="UTM Avo" panose="02040603050506020204" pitchFamily="18"/>
                <a:ea typeface="+mn-ea"/>
                <a:cs typeface="+mn-ea"/>
                <a:sym typeface="+mn-lt"/>
              </a:rPr>
              <a:t> dung </a:t>
            </a:r>
            <a:r>
              <a:rPr lang="en-US" sz="2400" dirty="0" err="1">
                <a:solidFill>
                  <a:sysClr val="windowText" lastClr="000000"/>
                </a:solidFill>
                <a:latin typeface="UTM Avo" panose="02040603050506020204" pitchFamily="18"/>
                <a:ea typeface="+mn-ea"/>
                <a:cs typeface="+mn-ea"/>
                <a:sym typeface="+mn-lt"/>
              </a:rPr>
              <a:t>bài</a:t>
            </a:r>
            <a:r>
              <a:rPr lang="en-US" sz="2400" dirty="0">
                <a:solidFill>
                  <a:sysClr val="windowText" lastClr="000000"/>
                </a:solidFill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UTM Avo" panose="02040603050506020204" pitchFamily="18"/>
                <a:ea typeface="+mn-ea"/>
                <a:cs typeface="+mn-ea"/>
                <a:sym typeface="+mn-lt"/>
              </a:rPr>
              <a:t>học</a:t>
            </a:r>
            <a:r>
              <a:rPr lang="en-US" sz="2400" dirty="0">
                <a:solidFill>
                  <a:sysClr val="windowText" lastClr="000000"/>
                </a:solidFill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UTM Avo" panose="02040603050506020204" pitchFamily="18"/>
                <a:ea typeface="+mn-ea"/>
                <a:cs typeface="+mn-ea"/>
                <a:sym typeface="+mn-lt"/>
              </a:rPr>
              <a:t>ngày</a:t>
            </a:r>
            <a:r>
              <a:rPr lang="en-US" sz="2400" dirty="0">
                <a:solidFill>
                  <a:sysClr val="windowText" lastClr="000000"/>
                </a:solidFill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UTM Avo" panose="02040603050506020204" pitchFamily="18"/>
                <a:ea typeface="+mn-ea"/>
                <a:cs typeface="+mn-ea"/>
                <a:sym typeface="+mn-lt"/>
              </a:rPr>
              <a:t>hôm</a:t>
            </a:r>
            <a:r>
              <a:rPr lang="en-US" sz="2400" dirty="0">
                <a:solidFill>
                  <a:sysClr val="windowText" lastClr="000000"/>
                </a:solidFill>
                <a:latin typeface="UTM Avo" panose="02040603050506020204" pitchFamily="18"/>
                <a:ea typeface="+mn-ea"/>
                <a:cs typeface="+mn-ea"/>
                <a:sym typeface="+mn-lt"/>
              </a:rPr>
              <a:t> nay. </a:t>
            </a:r>
          </a:p>
        </p:txBody>
      </p:sp>
      <p:sp>
        <p:nvSpPr>
          <p:cNvPr id="7" name="Google Shape;275;p35">
            <a:extLst>
              <a:ext uri="{FF2B5EF4-FFF2-40B4-BE49-F238E27FC236}">
                <a16:creationId xmlns:a16="http://schemas.microsoft.com/office/drawing/2014/main" id="{22007833-AEF2-88BB-7BE6-DBB126257585}"/>
              </a:ext>
            </a:extLst>
          </p:cNvPr>
          <p:cNvSpPr txBox="1">
            <a:spLocks/>
          </p:cNvSpPr>
          <p:nvPr/>
        </p:nvSpPr>
        <p:spPr>
          <a:xfrm>
            <a:off x="2609687" y="3252462"/>
            <a:ext cx="8672268" cy="861067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2400">
                <a:solidFill>
                  <a:sysClr val="windowText" lastClr="000000"/>
                </a:solidFill>
                <a:latin typeface="UTM Avo" panose="02040603050506020204" pitchFamily="18"/>
                <a:ea typeface="+mn-ea"/>
                <a:cs typeface="+mn-ea"/>
                <a:sym typeface="+mn-lt"/>
              </a:rPr>
              <a:t>Hoàn thành các nhiệm vụ được giao về nhà. </a:t>
            </a:r>
          </a:p>
        </p:txBody>
      </p:sp>
      <p:sp>
        <p:nvSpPr>
          <p:cNvPr id="8" name="Google Shape;272;p35">
            <a:extLst>
              <a:ext uri="{FF2B5EF4-FFF2-40B4-BE49-F238E27FC236}">
                <a16:creationId xmlns:a16="http://schemas.microsoft.com/office/drawing/2014/main" id="{3474E1E1-33FA-209C-4180-EB51DF8CA22C}"/>
              </a:ext>
            </a:extLst>
          </p:cNvPr>
          <p:cNvSpPr txBox="1">
            <a:spLocks/>
          </p:cNvSpPr>
          <p:nvPr/>
        </p:nvSpPr>
        <p:spPr>
          <a:xfrm>
            <a:off x="1736619" y="4484439"/>
            <a:ext cx="828000" cy="828000"/>
          </a:xfrm>
          <a:prstGeom prst="rect">
            <a:avLst/>
          </a:prstGeom>
          <a:solidFill>
            <a:schemeClr val="accent6"/>
          </a:solidFill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200" b="1">
                <a:latin typeface="UTM Avo" panose="02040603050506020204" pitchFamily="18"/>
                <a:ea typeface="+mn-ea"/>
                <a:cs typeface="+mn-ea"/>
                <a:sym typeface="+mn-lt"/>
              </a:rPr>
              <a:t>03</a:t>
            </a:r>
          </a:p>
        </p:txBody>
      </p:sp>
      <p:sp>
        <p:nvSpPr>
          <p:cNvPr id="9" name="Google Shape;275;p35">
            <a:extLst>
              <a:ext uri="{FF2B5EF4-FFF2-40B4-BE49-F238E27FC236}">
                <a16:creationId xmlns:a16="http://schemas.microsoft.com/office/drawing/2014/main" id="{05A1BF61-BB5F-56C7-23BA-F8707471B16B}"/>
              </a:ext>
            </a:extLst>
          </p:cNvPr>
          <p:cNvSpPr txBox="1">
            <a:spLocks/>
          </p:cNvSpPr>
          <p:nvPr/>
        </p:nvSpPr>
        <p:spPr>
          <a:xfrm>
            <a:off x="2609687" y="4394373"/>
            <a:ext cx="9379287" cy="861067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ysClr val="windowText" lastClr="000000"/>
                </a:solidFill>
                <a:latin typeface="UTM Avo" panose="02040603050506020204" pitchFamily="18"/>
                <a:ea typeface="+mn-ea"/>
                <a:cs typeface="+mn-ea"/>
                <a:sym typeface="+mn-lt"/>
              </a:rPr>
              <a:t>Chuẩn</a:t>
            </a:r>
            <a:r>
              <a:rPr lang="en-US" sz="2400" dirty="0">
                <a:solidFill>
                  <a:sysClr val="windowText" lastClr="000000"/>
                </a:solidFill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UTM Avo" panose="02040603050506020204" pitchFamily="18"/>
                <a:ea typeface="+mn-ea"/>
                <a:cs typeface="+mn-ea"/>
                <a:sym typeface="+mn-lt"/>
              </a:rPr>
              <a:t>bị</a:t>
            </a:r>
            <a:r>
              <a:rPr lang="en-US" sz="2400" dirty="0">
                <a:solidFill>
                  <a:sysClr val="windowText" lastClr="000000"/>
                </a:solidFill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UTM Avo" panose="02040603050506020204" pitchFamily="18"/>
                <a:ea typeface="+mn-ea"/>
                <a:cs typeface="+mn-ea"/>
                <a:sym typeface="+mn-lt"/>
              </a:rPr>
              <a:t>cho</a:t>
            </a:r>
            <a:r>
              <a:rPr lang="en-US" sz="2400" dirty="0">
                <a:solidFill>
                  <a:sysClr val="windowText" lastClr="000000"/>
                </a:solidFill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UTM Avo" panose="02040603050506020204" pitchFamily="18"/>
                <a:ea typeface="+mn-ea"/>
                <a:cs typeface="+mn-ea"/>
                <a:sym typeface="+mn-lt"/>
              </a:rPr>
              <a:t>bài</a:t>
            </a:r>
            <a:r>
              <a:rPr lang="en-US" sz="2400" dirty="0">
                <a:solidFill>
                  <a:sysClr val="windowText" lastClr="000000"/>
                </a:solidFill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UTM Avo" panose="02040603050506020204" pitchFamily="18"/>
                <a:ea typeface="+mn-ea"/>
                <a:cs typeface="+mn-ea"/>
                <a:sym typeface="+mn-lt"/>
              </a:rPr>
              <a:t>học</a:t>
            </a:r>
            <a:r>
              <a:rPr lang="en-US" sz="2400" dirty="0">
                <a:solidFill>
                  <a:sysClr val="windowText" lastClr="000000"/>
                </a:solidFill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UTM Avo" panose="02040603050506020204" pitchFamily="18"/>
                <a:ea typeface="+mn-ea"/>
                <a:cs typeface="+mn-ea"/>
                <a:sym typeface="+mn-lt"/>
              </a:rPr>
              <a:t>mới</a:t>
            </a:r>
            <a:r>
              <a:rPr lang="en-US" sz="2400" dirty="0">
                <a:solidFill>
                  <a:sysClr val="windowText" lastClr="000000"/>
                </a:solidFill>
                <a:latin typeface="UTM Avo" panose="02040603050506020204" pitchFamily="18"/>
                <a:ea typeface="+mn-ea"/>
                <a:cs typeface="+mn-ea"/>
                <a:sym typeface="+mn-lt"/>
              </a:rPr>
              <a:t>, </a:t>
            </a:r>
            <a:r>
              <a:rPr lang="en-US" sz="2400" i="1" dirty="0" err="1">
                <a:solidFill>
                  <a:sysClr val="windowText" lastClr="000000"/>
                </a:solidFill>
                <a:latin typeface="UTM Avo" panose="02040603050506020204" pitchFamily="18"/>
                <a:ea typeface="+mn-ea"/>
                <a:cs typeface="+mn-ea"/>
                <a:sym typeface="+mn-lt"/>
              </a:rPr>
              <a:t>Bài</a:t>
            </a:r>
            <a:r>
              <a:rPr lang="en-US" sz="2400" i="1" dirty="0">
                <a:solidFill>
                  <a:sysClr val="windowText" lastClr="000000"/>
                </a:solidFill>
                <a:latin typeface="UTM Avo" panose="02040603050506020204" pitchFamily="18"/>
                <a:ea typeface="+mn-ea"/>
                <a:cs typeface="+mn-ea"/>
                <a:sym typeface="+mn-lt"/>
              </a:rPr>
              <a:t> 13. </a:t>
            </a:r>
            <a:r>
              <a:rPr lang="en-US" sz="2400" i="1" dirty="0" err="1">
                <a:solidFill>
                  <a:sysClr val="windowText" lastClr="000000"/>
                </a:solidFill>
                <a:latin typeface="UTM Avo" panose="02040603050506020204" pitchFamily="18"/>
                <a:ea typeface="+mn-ea"/>
                <a:cs typeface="+mn-ea"/>
                <a:sym typeface="+mn-lt"/>
              </a:rPr>
              <a:t>Làm</a:t>
            </a:r>
            <a:r>
              <a:rPr lang="en-US" sz="2400" i="1" dirty="0">
                <a:solidFill>
                  <a:sysClr val="windowText" lastClr="000000"/>
                </a:solidFill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2400" i="1" dirty="0" err="1">
                <a:solidFill>
                  <a:sysClr val="windowText" lastClr="000000"/>
                </a:solidFill>
                <a:latin typeface="UTM Avo" panose="02040603050506020204" pitchFamily="18"/>
                <a:ea typeface="+mn-ea"/>
                <a:cs typeface="+mn-ea"/>
                <a:sym typeface="+mn-lt"/>
              </a:rPr>
              <a:t>đèn</a:t>
            </a:r>
            <a:r>
              <a:rPr lang="en-US" sz="2400" i="1" dirty="0">
                <a:solidFill>
                  <a:sysClr val="windowText" lastClr="000000"/>
                </a:solidFill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2400" i="1" dirty="0" err="1">
                <a:solidFill>
                  <a:sysClr val="windowText" lastClr="000000"/>
                </a:solidFill>
                <a:latin typeface="UTM Avo" panose="02040603050506020204" pitchFamily="18"/>
                <a:ea typeface="+mn-ea"/>
                <a:cs typeface="+mn-ea"/>
                <a:sym typeface="+mn-lt"/>
              </a:rPr>
              <a:t>lồng</a:t>
            </a:r>
            <a:r>
              <a:rPr lang="en-US" sz="2400" dirty="0">
                <a:solidFill>
                  <a:sysClr val="windowText" lastClr="000000"/>
                </a:solidFill>
                <a:latin typeface="UTM Avo" panose="02040603050506020204" pitchFamily="18"/>
                <a:ea typeface="+mn-ea"/>
                <a:cs typeface="+mn-ea"/>
                <a:sym typeface="+mn-lt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26374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build="p"/>
      <p:bldP spid="7" grpId="0" build="p"/>
      <p:bldP spid="8" grpId="0" animBg="1"/>
      <p:bldP spid="9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3">
          <a:extLst>
            <a:ext uri="{FF2B5EF4-FFF2-40B4-BE49-F238E27FC236}">
              <a16:creationId xmlns:a16="http://schemas.microsoft.com/office/drawing/2014/main" id="{812FA9B7-649B-8FBA-B420-167FA5137F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A839AE6-F8B3-6494-41FC-5E491BE1CFFE}"/>
              </a:ext>
            </a:extLst>
          </p:cNvPr>
          <p:cNvSpPr/>
          <p:nvPr/>
        </p:nvSpPr>
        <p:spPr>
          <a:xfrm>
            <a:off x="1" y="1471068"/>
            <a:ext cx="12191999" cy="7351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/>
                <a:cs typeface="+mn-ea"/>
                <a:sym typeface="+mn-lt"/>
              </a:rPr>
              <a:t>Trò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/>
                <a:cs typeface="+mn-ea"/>
                <a:sym typeface="+mn-lt"/>
              </a:rPr>
              <a:t>chơi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/>
                <a:cs typeface="+mn-ea"/>
                <a:sym typeface="+mn-lt"/>
              </a:rPr>
              <a:t> “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/>
                <a:cs typeface="+mn-ea"/>
                <a:sym typeface="+mn-lt"/>
              </a:rPr>
              <a:t>Hộp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/>
                <a:cs typeface="+mn-ea"/>
                <a:sym typeface="+mn-lt"/>
              </a:rPr>
              <a:t>quà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/>
                <a:cs typeface="+mn-ea"/>
                <a:sym typeface="+mn-lt"/>
              </a:rPr>
              <a:t>bí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/>
                <a:cs typeface="+mn-ea"/>
                <a:sym typeface="+mn-lt"/>
              </a:rPr>
              <a:t>mật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/>
                <a:cs typeface="+mn-ea"/>
                <a:sym typeface="+mn-lt"/>
              </a:rPr>
              <a:t>”</a:t>
            </a:r>
            <a:endParaRPr lang="en-US" sz="3200" b="1" i="1" dirty="0">
              <a:solidFill>
                <a:schemeClr val="tx1"/>
              </a:solidFill>
              <a:latin typeface="UTM Avo" panose="02040603050506020204" pitchFamily="18"/>
              <a:cs typeface="+mn-ea"/>
              <a:sym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823B29-6E65-A38F-8FEB-C6B3653CCE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659206" y="2254784"/>
            <a:ext cx="3933352" cy="3933352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98B906A-A48E-A78F-6DDA-A7BFB6491617}"/>
              </a:ext>
            </a:extLst>
          </p:cNvPr>
          <p:cNvSpPr/>
          <p:nvPr/>
        </p:nvSpPr>
        <p:spPr>
          <a:xfrm>
            <a:off x="1599442" y="2560371"/>
            <a:ext cx="4581901" cy="3322178"/>
          </a:xfrm>
          <a:prstGeom prst="roundRect">
            <a:avLst>
              <a:gd name="adj" fmla="val 13081"/>
            </a:avLst>
          </a:prstGeom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600" dirty="0">
                <a:solidFill>
                  <a:srgbClr val="000000"/>
                </a:solidFill>
                <a:latin typeface="UTM Avo" panose="02040603050506020204" pitchFamily="18"/>
                <a:cs typeface="+mn-ea"/>
                <a:sym typeface="+mn-lt"/>
              </a:rPr>
              <a:t>Trong hộp quà là cái gì?</a:t>
            </a:r>
          </a:p>
          <a:p>
            <a:pPr algn="just">
              <a:lnSpc>
                <a:spcPct val="150000"/>
              </a:lnSpc>
            </a:pPr>
            <a:r>
              <a:rPr lang="vi-VN" sz="2600" i="1" dirty="0">
                <a:solidFill>
                  <a:srgbClr val="000000"/>
                </a:solidFill>
                <a:latin typeface="UTM Avo" panose="02040603050506020204" pitchFamily="18"/>
                <a:cs typeface="+mn-ea"/>
                <a:sym typeface="+mn-lt"/>
              </a:rPr>
              <a:t>Bốn cánh nở đẹp</a:t>
            </a:r>
          </a:p>
          <a:p>
            <a:pPr algn="just">
              <a:lnSpc>
                <a:spcPct val="150000"/>
              </a:lnSpc>
            </a:pPr>
            <a:r>
              <a:rPr lang="vi-VN" sz="2600" i="1" dirty="0">
                <a:solidFill>
                  <a:srgbClr val="000000"/>
                </a:solidFill>
                <a:latin typeface="UTM Avo" panose="02040603050506020204" pitchFamily="18"/>
                <a:cs typeface="+mn-ea"/>
                <a:sym typeface="+mn-lt"/>
              </a:rPr>
              <a:t>Chẳng khác đoá hoa</a:t>
            </a:r>
          </a:p>
          <a:p>
            <a:pPr algn="just">
              <a:lnSpc>
                <a:spcPct val="150000"/>
              </a:lnSpc>
            </a:pPr>
            <a:r>
              <a:rPr lang="vi-VN" sz="2600" i="1" dirty="0">
                <a:solidFill>
                  <a:srgbClr val="000000"/>
                </a:solidFill>
                <a:latin typeface="UTM Avo" panose="02040603050506020204" pitchFamily="18"/>
                <a:cs typeface="+mn-ea"/>
                <a:sym typeface="+mn-lt"/>
              </a:rPr>
              <a:t>Gió mát thổi qua</a:t>
            </a:r>
          </a:p>
          <a:p>
            <a:pPr algn="just">
              <a:lnSpc>
                <a:spcPct val="150000"/>
              </a:lnSpc>
            </a:pPr>
            <a:r>
              <a:rPr lang="vi-VN" sz="2600" i="1" dirty="0">
                <a:solidFill>
                  <a:srgbClr val="000000"/>
                </a:solidFill>
                <a:latin typeface="UTM Avo" panose="02040603050506020204" pitchFamily="18"/>
                <a:cs typeface="+mn-ea"/>
                <a:sym typeface="+mn-lt"/>
              </a:rPr>
              <a:t>Xoay tròn hết cánh</a:t>
            </a:r>
            <a:r>
              <a:rPr lang="en-US" sz="2600" i="1" dirty="0">
                <a:solidFill>
                  <a:srgbClr val="000000"/>
                </a:solidFill>
                <a:latin typeface="UTM Avo" panose="02040603050506020204" pitchFamily="18"/>
                <a:cs typeface="+mn-ea"/>
                <a:sym typeface="+mn-lt"/>
              </a:rPr>
              <a:t>.</a:t>
            </a:r>
            <a:endParaRPr lang="vi-VN" sz="2600" i="1" dirty="0">
              <a:solidFill>
                <a:srgbClr val="000000"/>
              </a:solidFill>
              <a:latin typeface="UTM Avo" panose="02040603050506020204" pitchFamily="18"/>
              <a:cs typeface="+mn-ea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12619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5"/>
            <a:extLst>
              <a:ext uri="{FF2B5EF4-FFF2-40B4-BE49-F238E27FC236}">
                <a16:creationId xmlns:a16="http://schemas.microsoft.com/office/drawing/2014/main" id="{82107640-31A4-6C2B-7CC7-8DA4EDD86B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1083" y="3015453"/>
            <a:ext cx="3189835" cy="176477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00;p37">
            <a:extLst>
              <a:ext uri="{FF2B5EF4-FFF2-40B4-BE49-F238E27FC236}">
                <a16:creationId xmlns:a16="http://schemas.microsoft.com/office/drawing/2014/main" id="{32E462D0-630C-229B-C9E5-5629BC9617C1}"/>
              </a:ext>
            </a:extLst>
          </p:cNvPr>
          <p:cNvSpPr txBox="1">
            <a:spLocks/>
          </p:cNvSpPr>
          <p:nvPr/>
        </p:nvSpPr>
        <p:spPr>
          <a:xfrm>
            <a:off x="4081855" y="3252733"/>
            <a:ext cx="5967328" cy="2015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5333" b="1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Sản</a:t>
            </a:r>
            <a:r>
              <a:rPr lang="en-US" sz="5333" b="1" dirty="0"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5333" b="1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phẩm</a:t>
            </a:r>
            <a:r>
              <a:rPr lang="en-US" sz="5333" b="1" dirty="0"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5333" b="1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mẫu</a:t>
            </a:r>
            <a:endParaRPr lang="en-US" sz="5333" b="1" dirty="0">
              <a:latin typeface="UTM Avo" panose="02040603050506020204" pitchFamily="18"/>
              <a:ea typeface="+mn-ea"/>
              <a:cs typeface="+mn-ea"/>
              <a:sym typeface="+mn-lt"/>
            </a:endParaRPr>
          </a:p>
        </p:txBody>
      </p:sp>
      <p:sp>
        <p:nvSpPr>
          <p:cNvPr id="3" name="Google Shape;301;p37">
            <a:extLst>
              <a:ext uri="{FF2B5EF4-FFF2-40B4-BE49-F238E27FC236}">
                <a16:creationId xmlns:a16="http://schemas.microsoft.com/office/drawing/2014/main" id="{D8F6955A-273A-AACE-9A9A-A6152A701F5F}"/>
              </a:ext>
            </a:extLst>
          </p:cNvPr>
          <p:cNvSpPr txBox="1">
            <a:spLocks/>
          </p:cNvSpPr>
          <p:nvPr/>
        </p:nvSpPr>
        <p:spPr>
          <a:xfrm>
            <a:off x="6283519" y="2381041"/>
            <a:ext cx="1564000" cy="1256401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7200" b="1" dirty="0">
                <a:latin typeface="UTM Avo" panose="02040603050506020204" pitchFamily="18"/>
                <a:ea typeface="+mn-ea"/>
                <a:cs typeface="+mn-ea"/>
                <a:sym typeface="+mn-lt"/>
              </a:rPr>
              <a:t>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DAF77E-A5DC-538E-B6A5-E77993C05C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3044" t="24536" r="66663" b="149"/>
          <a:stretch/>
        </p:blipFill>
        <p:spPr>
          <a:xfrm rot="1404214">
            <a:off x="1438280" y="977110"/>
            <a:ext cx="2491866" cy="515861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>
          <a:extLst>
            <a:ext uri="{FF2B5EF4-FFF2-40B4-BE49-F238E27FC236}">
              <a16:creationId xmlns:a16="http://schemas.microsoft.com/office/drawing/2014/main" id="{C0DF487B-F832-AC41-26AB-82774E12BB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5B50793-63C9-39BD-AA2F-12A94321CF50}"/>
              </a:ext>
            </a:extLst>
          </p:cNvPr>
          <p:cNvSpPr/>
          <p:nvPr/>
        </p:nvSpPr>
        <p:spPr>
          <a:xfrm>
            <a:off x="0" y="789140"/>
            <a:ext cx="12192000" cy="618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00" b="1" dirty="0">
                <a:solidFill>
                  <a:schemeClr val="tx1"/>
                </a:solidFill>
                <a:latin typeface="UTM Avo" panose="02040603050506020204" pitchFamily="18"/>
                <a:ea typeface="+mn-ea"/>
                <a:cs typeface="+mn-ea"/>
                <a:sym typeface="+mn-lt"/>
              </a:rPr>
              <a:t>THẢO LUẬN NHÓM ĐÔI</a:t>
            </a:r>
            <a:endParaRPr lang="en-US" sz="2600" b="1" i="1" dirty="0">
              <a:solidFill>
                <a:schemeClr val="tx1"/>
              </a:solidFill>
              <a:latin typeface="UTM Avo" panose="02040603050506020204" pitchFamily="18"/>
              <a:ea typeface="+mn-ea"/>
              <a:cs typeface="+mn-ea"/>
              <a:sym typeface="+mn-lt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75B0D48-965E-E001-D858-A31D518D9FF6}"/>
              </a:ext>
            </a:extLst>
          </p:cNvPr>
          <p:cNvGrpSpPr/>
          <p:nvPr/>
        </p:nvGrpSpPr>
        <p:grpSpPr>
          <a:xfrm>
            <a:off x="953713" y="2877839"/>
            <a:ext cx="6839399" cy="1693046"/>
            <a:chOff x="2214932" y="916068"/>
            <a:chExt cx="5129549" cy="1269785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568A858F-2E41-B68A-39AB-69781E301AB5}"/>
                </a:ext>
              </a:extLst>
            </p:cNvPr>
            <p:cNvSpPr/>
            <p:nvPr/>
          </p:nvSpPr>
          <p:spPr>
            <a:xfrm>
              <a:off x="2330337" y="977605"/>
              <a:ext cx="5014144" cy="120824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5629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>
                <a:latin typeface="UTM Avo" panose="02040603050506020204" pitchFamily="18"/>
                <a:cs typeface="+mn-ea"/>
                <a:sym typeface="+mn-lt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1D90BAE-C81A-DD05-87E1-A6F86A93FB9B}"/>
                </a:ext>
              </a:extLst>
            </p:cNvPr>
            <p:cNvSpPr/>
            <p:nvPr/>
          </p:nvSpPr>
          <p:spPr>
            <a:xfrm>
              <a:off x="2683830" y="1039142"/>
              <a:ext cx="4530023" cy="927418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600">
                  <a:latin typeface="UTM Avo" panose="02040603050506020204" pitchFamily="18"/>
                  <a:ea typeface="+mn-ea"/>
                  <a:cs typeface="+mn-ea"/>
                  <a:sym typeface="+mn-lt"/>
                </a:rPr>
                <a:t>  </a:t>
              </a:r>
              <a:r>
                <a:rPr lang="vi-VN" sz="2600">
                  <a:latin typeface="UTM Avo" panose="02040603050506020204" pitchFamily="18"/>
                  <a:ea typeface="+mn-ea"/>
                  <a:cs typeface="+mn-ea"/>
                  <a:sym typeface="+mn-lt"/>
                </a:rPr>
                <a:t>Em hãy nêu tên các bộ phận chính của chong chóng đồ chơi.</a:t>
              </a:r>
              <a:endParaRPr lang="en-US" sz="2600">
                <a:latin typeface="UTM Avo" panose="02040603050506020204" pitchFamily="18"/>
                <a:ea typeface="+mn-ea"/>
                <a:cs typeface="+mn-ea"/>
                <a:sym typeface="+mn-lt"/>
              </a:endParaRPr>
            </a:p>
          </p:txBody>
        </p:sp>
        <p:pic>
          <p:nvPicPr>
            <p:cNvPr id="10" name="Picture 33">
              <a:extLst>
                <a:ext uri="{FF2B5EF4-FFF2-40B4-BE49-F238E27FC236}">
                  <a16:creationId xmlns:a16="http://schemas.microsoft.com/office/drawing/2014/main" id="{B0649883-E8EF-3FF3-5894-593A8CA29E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2214932" y="916068"/>
              <a:ext cx="592268" cy="473074"/>
            </a:xfrm>
            <a:prstGeom prst="rect">
              <a:avLst/>
            </a:prstGeom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606791CD-498D-5E49-838B-652A11DDC75D}"/>
              </a:ext>
            </a:extLst>
          </p:cNvPr>
          <p:cNvSpPr/>
          <p:nvPr/>
        </p:nvSpPr>
        <p:spPr>
          <a:xfrm>
            <a:off x="1277804" y="1365867"/>
            <a:ext cx="9636391" cy="12365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Quan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sát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mẫu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,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đọc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nội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 dung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trong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trang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 58 SGK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Mục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 A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và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thực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hiện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yêu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cầu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:</a:t>
            </a:r>
            <a:endParaRPr lang="en-US" sz="2600" i="1" dirty="0">
              <a:latin typeface="UTM Avo" panose="02040603050506020204" pitchFamily="18"/>
              <a:ea typeface="+mn-ea"/>
              <a:cs typeface="+mn-ea"/>
              <a:sym typeface="+mn-lt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B43D92F-A428-362C-0396-53B1ACB119BE}"/>
              </a:ext>
            </a:extLst>
          </p:cNvPr>
          <p:cNvGrpSpPr/>
          <p:nvPr/>
        </p:nvGrpSpPr>
        <p:grpSpPr>
          <a:xfrm>
            <a:off x="953713" y="4699176"/>
            <a:ext cx="6839399" cy="1693046"/>
            <a:chOff x="2214932" y="916068"/>
            <a:chExt cx="5129549" cy="1269785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477B131B-A8A0-AAF5-F9F6-8F93A9B4DB86}"/>
                </a:ext>
              </a:extLst>
            </p:cNvPr>
            <p:cNvSpPr/>
            <p:nvPr/>
          </p:nvSpPr>
          <p:spPr>
            <a:xfrm>
              <a:off x="2330337" y="977605"/>
              <a:ext cx="5014144" cy="120824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5629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>
                <a:latin typeface="UTM Avo" panose="02040603050506020204" pitchFamily="18"/>
                <a:cs typeface="+mn-ea"/>
                <a:sym typeface="+mn-lt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EF950A0-7E49-7446-F7AA-7A4B8E57EF18}"/>
                </a:ext>
              </a:extLst>
            </p:cNvPr>
            <p:cNvSpPr/>
            <p:nvPr/>
          </p:nvSpPr>
          <p:spPr>
            <a:xfrm>
              <a:off x="2683830" y="1039142"/>
              <a:ext cx="4530023" cy="927418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600">
                  <a:latin typeface="UTM Avo" panose="02040603050506020204" pitchFamily="18"/>
                  <a:ea typeface="+mn-ea"/>
                  <a:cs typeface="+mn-ea"/>
                  <a:sym typeface="+mn-lt"/>
                </a:rPr>
                <a:t>  </a:t>
              </a:r>
              <a:r>
                <a:rPr lang="vi-VN" sz="2600">
                  <a:latin typeface="UTM Avo" panose="02040603050506020204" pitchFamily="18"/>
                  <a:ea typeface="+mn-ea"/>
                  <a:cs typeface="+mn-ea"/>
                  <a:sym typeface="+mn-lt"/>
                </a:rPr>
                <a:t>Hãy nêu yêu cầu sản phẩm chong chóng đồ chơi.</a:t>
              </a:r>
              <a:endParaRPr lang="en-US" sz="2600">
                <a:latin typeface="UTM Avo" panose="02040603050506020204" pitchFamily="18"/>
                <a:ea typeface="+mn-ea"/>
                <a:cs typeface="+mn-ea"/>
                <a:sym typeface="+mn-lt"/>
              </a:endParaRPr>
            </a:p>
          </p:txBody>
        </p:sp>
        <p:pic>
          <p:nvPicPr>
            <p:cNvPr id="15" name="Picture 33">
              <a:extLst>
                <a:ext uri="{FF2B5EF4-FFF2-40B4-BE49-F238E27FC236}">
                  <a16:creationId xmlns:a16="http://schemas.microsoft.com/office/drawing/2014/main" id="{A89607A1-CCE0-2225-349F-6888BAEB8A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2214932" y="916068"/>
              <a:ext cx="592268" cy="473074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CC91CBE-9761-0B1F-7639-D3FA29A672B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37" b="96300" l="62280" r="96127">
                        <a14:foregroundMark x1="78169" y1="62474" x2="78037" y2="79598"/>
                        <a14:foregroundMark x1="78037" y1="82664" x2="78125" y2="93869"/>
                        <a14:foregroundMark x1="78169" y1="60254" x2="78125" y2="631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414" t="5096" r="6774"/>
          <a:stretch/>
        </p:blipFill>
        <p:spPr>
          <a:xfrm>
            <a:off x="7769380" y="2361235"/>
            <a:ext cx="3620109" cy="44967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02554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>
          <a:extLst>
            <a:ext uri="{FF2B5EF4-FFF2-40B4-BE49-F238E27FC236}">
              <a16:creationId xmlns:a16="http://schemas.microsoft.com/office/drawing/2014/main" id="{38C6BFB5-5BA5-9237-A22C-C759B6D165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B2C2080-7262-0EEA-CAA1-5B8D544C7D84}"/>
              </a:ext>
            </a:extLst>
          </p:cNvPr>
          <p:cNvSpPr/>
          <p:nvPr/>
        </p:nvSpPr>
        <p:spPr>
          <a:xfrm>
            <a:off x="0" y="789140"/>
            <a:ext cx="12192000" cy="618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00" b="1" dirty="0">
                <a:solidFill>
                  <a:schemeClr val="tx1"/>
                </a:solidFill>
                <a:latin typeface="UTM Avo" panose="02040603050506020204" pitchFamily="18"/>
                <a:ea typeface="+mn-ea"/>
                <a:cs typeface="+mn-ea"/>
                <a:sym typeface="+mn-lt"/>
              </a:rPr>
              <a:t>THẢO LUẬN NHÓM ĐÔI</a:t>
            </a:r>
            <a:endParaRPr lang="en-US" sz="2600" b="1" i="1" dirty="0">
              <a:solidFill>
                <a:schemeClr val="tx1"/>
              </a:solidFill>
              <a:latin typeface="UTM Avo" panose="02040603050506020204" pitchFamily="18"/>
              <a:ea typeface="+mn-ea"/>
              <a:cs typeface="+mn-ea"/>
              <a:sym typeface="+mn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07A84A2-5EBB-7DD6-5894-2759FB4B5588}"/>
              </a:ext>
            </a:extLst>
          </p:cNvPr>
          <p:cNvSpPr/>
          <p:nvPr/>
        </p:nvSpPr>
        <p:spPr>
          <a:xfrm>
            <a:off x="1277804" y="1365867"/>
            <a:ext cx="9636391" cy="12365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Quan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sát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mẫu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,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đọc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nội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 dung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trong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trang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 58 SGK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Mục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 A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và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thực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hiện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yêu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2600" dirty="0" err="1">
                <a:latin typeface="UTM Avo" panose="02040603050506020204" pitchFamily="18"/>
                <a:ea typeface="+mn-ea"/>
                <a:cs typeface="+mn-ea"/>
                <a:sym typeface="+mn-lt"/>
              </a:rPr>
              <a:t>cầu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:</a:t>
            </a:r>
            <a:endParaRPr lang="en-US" sz="2600" i="1" dirty="0">
              <a:latin typeface="UTM Avo" panose="02040603050506020204" pitchFamily="18"/>
              <a:ea typeface="+mn-ea"/>
              <a:cs typeface="+mn-ea"/>
              <a:sym typeface="+mn-l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2D05686-697B-2262-BB20-CCA7B3FD42B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37" b="96300" l="62280" r="96127">
                        <a14:foregroundMark x1="78169" y1="62474" x2="78037" y2="79598"/>
                        <a14:foregroundMark x1="78037" y1="82664" x2="78125" y2="93869"/>
                        <a14:foregroundMark x1="78169" y1="60254" x2="78125" y2="631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414" t="5096" r="6774"/>
          <a:stretch/>
        </p:blipFill>
        <p:spPr>
          <a:xfrm>
            <a:off x="7769380" y="2361235"/>
            <a:ext cx="3620109" cy="4496765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177DA393-B3A9-E3B4-ED11-B412DFECEF8C}"/>
              </a:ext>
            </a:extLst>
          </p:cNvPr>
          <p:cNvSpPr/>
          <p:nvPr/>
        </p:nvSpPr>
        <p:spPr>
          <a:xfrm>
            <a:off x="960699" y="2740366"/>
            <a:ext cx="6900626" cy="136810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Chong chóng đồ chơi gồm cánh, thân và trục quay chong chóng.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9060886-96B7-26C3-ECE8-2263A4B20157}"/>
              </a:ext>
            </a:extLst>
          </p:cNvPr>
          <p:cNvSpPr/>
          <p:nvPr/>
        </p:nvSpPr>
        <p:spPr>
          <a:xfrm>
            <a:off x="960699" y="4331729"/>
            <a:ext cx="6900626" cy="204928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Yêu cầu sản phẩm</a:t>
            </a:r>
            <a:r>
              <a:rPr lang="en-US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: </a:t>
            </a:r>
            <a:r>
              <a:rPr lang="vi-VN" sz="2600" dirty="0">
                <a:latin typeface="UTM Avo" panose="02040603050506020204" pitchFamily="18"/>
                <a:ea typeface="+mn-ea"/>
                <a:cs typeface="+mn-ea"/>
                <a:sym typeface="+mn-lt"/>
              </a:rPr>
              <a:t>đầy đủ các bộ phận; chắc chắn, cân đối; cánh quay đều; trang trí đẹp.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27929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2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>
          <a:extLst>
            <a:ext uri="{FF2B5EF4-FFF2-40B4-BE49-F238E27FC236}">
              <a16:creationId xmlns:a16="http://schemas.microsoft.com/office/drawing/2014/main" id="{A4273343-AD2F-3ED5-7040-17D9B29272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92;p45">
            <a:extLst>
              <a:ext uri="{FF2B5EF4-FFF2-40B4-BE49-F238E27FC236}">
                <a16:creationId xmlns:a16="http://schemas.microsoft.com/office/drawing/2014/main" id="{372FAE23-9B59-83AB-5E01-10B2047DCAA1}"/>
              </a:ext>
            </a:extLst>
          </p:cNvPr>
          <p:cNvSpPr txBox="1">
            <a:spLocks/>
          </p:cNvSpPr>
          <p:nvPr/>
        </p:nvSpPr>
        <p:spPr>
          <a:xfrm>
            <a:off x="621173" y="3151208"/>
            <a:ext cx="6749271" cy="2015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5333" b="1" dirty="0" err="1">
                <a:solidFill>
                  <a:schemeClr val="tx1"/>
                </a:solidFill>
                <a:latin typeface="UTM Avo" panose="02040603050506020204" pitchFamily="18"/>
                <a:ea typeface="+mn-ea"/>
                <a:cs typeface="+mn-ea"/>
                <a:sym typeface="+mn-lt"/>
              </a:rPr>
              <a:t>Chuẩn</a:t>
            </a:r>
            <a:r>
              <a:rPr lang="en-US" sz="5333" b="1" dirty="0">
                <a:solidFill>
                  <a:schemeClr val="tx1"/>
                </a:solidFill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5333" b="1" dirty="0" err="1">
                <a:solidFill>
                  <a:schemeClr val="tx1"/>
                </a:solidFill>
                <a:latin typeface="UTM Avo" panose="02040603050506020204" pitchFamily="18"/>
                <a:ea typeface="+mn-ea"/>
                <a:cs typeface="+mn-ea"/>
                <a:sym typeface="+mn-lt"/>
              </a:rPr>
              <a:t>bị</a:t>
            </a:r>
            <a:r>
              <a:rPr lang="en-US" sz="5333" b="1" dirty="0">
                <a:solidFill>
                  <a:schemeClr val="tx1"/>
                </a:solidFill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5333" b="1" dirty="0" err="1">
                <a:solidFill>
                  <a:schemeClr val="tx1"/>
                </a:solidFill>
                <a:latin typeface="UTM Avo" panose="02040603050506020204" pitchFamily="18"/>
                <a:ea typeface="+mn-ea"/>
                <a:cs typeface="+mn-ea"/>
                <a:sym typeface="+mn-lt"/>
              </a:rPr>
              <a:t>vật</a:t>
            </a:r>
            <a:r>
              <a:rPr lang="en-US" sz="5333" b="1" dirty="0">
                <a:solidFill>
                  <a:schemeClr val="tx1"/>
                </a:solidFill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5333" b="1" dirty="0" err="1">
                <a:solidFill>
                  <a:schemeClr val="tx1"/>
                </a:solidFill>
                <a:latin typeface="UTM Avo" panose="02040603050506020204" pitchFamily="18"/>
                <a:ea typeface="+mn-ea"/>
                <a:cs typeface="+mn-ea"/>
                <a:sym typeface="+mn-lt"/>
              </a:rPr>
              <a:t>liệu</a:t>
            </a:r>
            <a:r>
              <a:rPr lang="en-US" sz="5333" b="1" dirty="0">
                <a:solidFill>
                  <a:schemeClr val="tx1"/>
                </a:solidFill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5333" b="1" dirty="0" err="1">
                <a:solidFill>
                  <a:schemeClr val="tx1"/>
                </a:solidFill>
                <a:latin typeface="UTM Avo" panose="02040603050506020204" pitchFamily="18"/>
                <a:ea typeface="+mn-ea"/>
                <a:cs typeface="+mn-ea"/>
                <a:sym typeface="+mn-lt"/>
              </a:rPr>
              <a:t>và</a:t>
            </a:r>
            <a:r>
              <a:rPr lang="en-US" sz="5333" b="1" dirty="0">
                <a:solidFill>
                  <a:schemeClr val="tx1"/>
                </a:solidFill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5333" b="1" dirty="0" err="1">
                <a:solidFill>
                  <a:schemeClr val="tx1"/>
                </a:solidFill>
                <a:latin typeface="UTM Avo" panose="02040603050506020204" pitchFamily="18"/>
                <a:ea typeface="+mn-ea"/>
                <a:cs typeface="+mn-ea"/>
                <a:sym typeface="+mn-lt"/>
              </a:rPr>
              <a:t>dụng</a:t>
            </a:r>
            <a:r>
              <a:rPr lang="en-US" sz="5333" b="1" dirty="0">
                <a:solidFill>
                  <a:schemeClr val="tx1"/>
                </a:solidFill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5333" b="1" dirty="0" err="1">
                <a:solidFill>
                  <a:schemeClr val="tx1"/>
                </a:solidFill>
                <a:latin typeface="UTM Avo" panose="02040603050506020204" pitchFamily="18"/>
                <a:ea typeface="+mn-ea"/>
                <a:cs typeface="+mn-ea"/>
                <a:sym typeface="+mn-lt"/>
              </a:rPr>
              <a:t>cụ</a:t>
            </a:r>
            <a:endParaRPr lang="en-US" sz="5333" b="1" dirty="0">
              <a:solidFill>
                <a:schemeClr val="tx1"/>
              </a:solidFill>
              <a:latin typeface="UTM Avo" panose="02040603050506020204" pitchFamily="18"/>
              <a:ea typeface="+mn-ea"/>
              <a:cs typeface="+mn-ea"/>
              <a:sym typeface="+mn-lt"/>
            </a:endParaRPr>
          </a:p>
        </p:txBody>
      </p:sp>
      <p:sp>
        <p:nvSpPr>
          <p:cNvPr id="3" name="Google Shape;393;p45">
            <a:extLst>
              <a:ext uri="{FF2B5EF4-FFF2-40B4-BE49-F238E27FC236}">
                <a16:creationId xmlns:a16="http://schemas.microsoft.com/office/drawing/2014/main" id="{70D180D5-47AF-C503-7BB9-F35378A02947}"/>
              </a:ext>
            </a:extLst>
          </p:cNvPr>
          <p:cNvSpPr txBox="1">
            <a:spLocks/>
          </p:cNvSpPr>
          <p:nvPr/>
        </p:nvSpPr>
        <p:spPr>
          <a:xfrm>
            <a:off x="3213808" y="1760911"/>
            <a:ext cx="1564000" cy="121854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7200" b="1" dirty="0">
                <a:solidFill>
                  <a:schemeClr val="tx1"/>
                </a:solidFill>
                <a:latin typeface="UTM Avo" panose="02040603050506020204" pitchFamily="18"/>
                <a:ea typeface="+mn-ea"/>
                <a:cs typeface="+mn-ea"/>
                <a:sym typeface="+mn-lt"/>
              </a:rPr>
              <a:t>B</a:t>
            </a:r>
          </a:p>
        </p:txBody>
      </p:sp>
      <p:pic>
        <p:nvPicPr>
          <p:cNvPr id="5" name="Picture 2" descr="Hình ảnh Các Vector Biểu Tượng PNG , Kéo Cắt, Biểu Tượng Kéo, Cây Kéo PNG  và Vector với nền trong suốt để tải xuống miễn phí">
            <a:extLst>
              <a:ext uri="{FF2B5EF4-FFF2-40B4-BE49-F238E27FC236}">
                <a16:creationId xmlns:a16="http://schemas.microsoft.com/office/drawing/2014/main" id="{97600B32-D942-F173-112D-0E2F1B949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87953">
            <a:off x="9001278" y="3112004"/>
            <a:ext cx="2353933" cy="2353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Mockup Băng Dính Cuộn Màu Vàng Scotch Biểu Tượng Scotch Vector Đóng Gói  Sellotape 3d Hình minh họa Sẵn có - Tải xuống Hình ảnh Ngay bây giờ - iStock">
            <a:extLst>
              <a:ext uri="{FF2B5EF4-FFF2-40B4-BE49-F238E27FC236}">
                <a16:creationId xmlns:a16="http://schemas.microsoft.com/office/drawing/2014/main" id="{9CA2CB5D-11DE-5C16-0C28-F6ED87D8D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1749">
            <a:off x="6915582" y="2919604"/>
            <a:ext cx="2738731" cy="2738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DB14CA-6E21-AAFC-DD4F-36EF6DCC1E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993" y="1195900"/>
            <a:ext cx="3349650" cy="2233100"/>
          </a:xfrm>
          <a:prstGeom prst="rect">
            <a:avLst/>
          </a:prstGeom>
        </p:spPr>
      </p:pic>
      <p:sp>
        <p:nvSpPr>
          <p:cNvPr id="8" name="AutoShape 2" descr="Giấy nhắn - sticky notes 3x3 - Công ty TNHH đầu tư thương mại dịch vụ  Phượng Hoàng">
            <a:extLst>
              <a:ext uri="{FF2B5EF4-FFF2-40B4-BE49-F238E27FC236}">
                <a16:creationId xmlns:a16="http://schemas.microsoft.com/office/drawing/2014/main" id="{822E89F0-E62D-DB93-EA0F-83C35EC9082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6890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10"/>
  <p:tag name="ARTICULATE_DESIGN_ID_OFFICE THEME" val="BkUTYClu"/>
  <p:tag name="ARTICULATE_SLIDE_THUMBNAIL_REFRESH" val="1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403</TotalTime>
  <Words>1220</Words>
  <Application>Microsoft Office PowerPoint</Application>
  <PresentationFormat>Widescreen</PresentationFormat>
  <Paragraphs>170</Paragraphs>
  <Slides>34</Slides>
  <Notes>33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Calibri</vt:lpstr>
      <vt:lpstr>UTM Avo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đề: Quý trọng thời gian</dc:title>
  <dc:subject>9Slide.vn</dc:subject>
  <dc:creator>admin</dc:creator>
  <dc:description>9Slide.vn</dc:description>
  <cp:lastModifiedBy>Vũ Trọng Đông</cp:lastModifiedBy>
  <cp:revision>67</cp:revision>
  <dcterms:modified xsi:type="dcterms:W3CDTF">2024-02-27T03:35:00Z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61827CDC-00CA-47E7-AC7F-0E4B5A38CF56</vt:lpwstr>
  </property>
  <property fmtid="{D5CDD505-2E9C-101B-9397-08002B2CF9AE}" pid="3" name="ArticulatePath">
    <vt:lpwstr>Template_Công nghệ 3.potm</vt:lpwstr>
  </property>
</Properties>
</file>