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48" d="100"/>
          <a:sy n="48" d="100"/>
        </p:scale>
        <p:origin x="54"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E245BB0-5CBC-4DC4-BA74-6D83175B6B52}" type="datetimeFigureOut">
              <a:rPr lang="vi-VN" smtClean="0"/>
              <a:t>16/04/2021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386557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245BB0-5CBC-4DC4-BA74-6D83175B6B52}" type="datetimeFigureOut">
              <a:rPr lang="vi-VN" smtClean="0"/>
              <a:t>16/04/2021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317721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245BB0-5CBC-4DC4-BA74-6D83175B6B52}" type="datetimeFigureOut">
              <a:rPr lang="vi-VN" smtClean="0"/>
              <a:t>16/04/2021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1655235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245BB0-5CBC-4DC4-BA74-6D83175B6B52}" type="datetimeFigureOut">
              <a:rPr lang="vi-VN" smtClean="0"/>
              <a:t>16/04/2021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2486950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245BB0-5CBC-4DC4-BA74-6D83175B6B52}" type="datetimeFigureOut">
              <a:rPr lang="vi-VN" smtClean="0"/>
              <a:t>16/04/2021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87059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E245BB0-5CBC-4DC4-BA74-6D83175B6B52}" type="datetimeFigureOut">
              <a:rPr lang="vi-VN" smtClean="0"/>
              <a:t>16/04/2021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4217241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E245BB0-5CBC-4DC4-BA74-6D83175B6B52}" type="datetimeFigureOut">
              <a:rPr lang="vi-VN" smtClean="0"/>
              <a:t>16/04/2021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288407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E245BB0-5CBC-4DC4-BA74-6D83175B6B52}" type="datetimeFigureOut">
              <a:rPr lang="vi-VN" smtClean="0"/>
              <a:t>16/04/2021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1942109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45BB0-5CBC-4DC4-BA74-6D83175B6B52}" type="datetimeFigureOut">
              <a:rPr lang="vi-VN" smtClean="0"/>
              <a:t>16/04/2021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3494997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245BB0-5CBC-4DC4-BA74-6D83175B6B52}" type="datetimeFigureOut">
              <a:rPr lang="vi-VN" smtClean="0"/>
              <a:t>16/04/2021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3325257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245BB0-5CBC-4DC4-BA74-6D83175B6B52}" type="datetimeFigureOut">
              <a:rPr lang="vi-VN" smtClean="0"/>
              <a:t>16/04/2021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8816BD-6917-48AB-8152-80087F6087E8}" type="slidenum">
              <a:rPr lang="vi-VN" smtClean="0"/>
              <a:t>‹#›</a:t>
            </a:fld>
            <a:endParaRPr lang="vi-VN"/>
          </a:p>
        </p:txBody>
      </p:sp>
    </p:spTree>
    <p:extLst>
      <p:ext uri="{BB962C8B-B14F-4D97-AF65-F5344CB8AC3E}">
        <p14:creationId xmlns:p14="http://schemas.microsoft.com/office/powerpoint/2010/main" val="1046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45BB0-5CBC-4DC4-BA74-6D83175B6B52}" type="datetimeFigureOut">
              <a:rPr lang="vi-VN" smtClean="0"/>
              <a:t>16/04/2021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816BD-6917-48AB-8152-80087F6087E8}" type="slidenum">
              <a:rPr lang="vi-VN" smtClean="0"/>
              <a:t>‹#›</a:t>
            </a:fld>
            <a:endParaRPr lang="vi-VN"/>
          </a:p>
        </p:txBody>
      </p:sp>
    </p:spTree>
    <p:extLst>
      <p:ext uri="{BB962C8B-B14F-4D97-AF65-F5344CB8AC3E}">
        <p14:creationId xmlns:p14="http://schemas.microsoft.com/office/powerpoint/2010/main" val="106713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869" y="725211"/>
            <a:ext cx="5171090" cy="646331"/>
          </a:xfrm>
          <a:prstGeom prst="rect">
            <a:avLst/>
          </a:prstGeom>
          <a:noFill/>
        </p:spPr>
        <p:txBody>
          <a:bodyPr wrap="square" rtlCol="0">
            <a:spAutoFit/>
          </a:bodyPr>
          <a:lstStyle/>
          <a:p>
            <a:r>
              <a:rPr lang="en-US" sz="3600" b="1" dirty="0" err="1" smtClean="0">
                <a:solidFill>
                  <a:srgbClr val="FF0000"/>
                </a:solidFill>
              </a:rPr>
              <a:t>Khởi</a:t>
            </a:r>
            <a:r>
              <a:rPr lang="en-US" sz="3600" b="1" dirty="0" smtClean="0">
                <a:solidFill>
                  <a:srgbClr val="FF0000"/>
                </a:solidFill>
              </a:rPr>
              <a:t> </a:t>
            </a:r>
            <a:r>
              <a:rPr lang="en-US" sz="3600" b="1" dirty="0" err="1" smtClean="0">
                <a:solidFill>
                  <a:srgbClr val="FF0000"/>
                </a:solidFill>
              </a:rPr>
              <a:t>động</a:t>
            </a:r>
            <a:endParaRPr lang="vi-VN" sz="3600" b="1" dirty="0">
              <a:solidFill>
                <a:srgbClr val="FF0000"/>
              </a:solidFill>
            </a:endParaRPr>
          </a:p>
        </p:txBody>
      </p:sp>
      <p:pic>
        <p:nvPicPr>
          <p:cNvPr id="5" name="Picture 4"/>
          <p:cNvPicPr>
            <a:picLocks noChangeAspect="1"/>
          </p:cNvPicPr>
          <p:nvPr/>
        </p:nvPicPr>
        <p:blipFill>
          <a:blip r:embed="rId2"/>
          <a:stretch>
            <a:fillRect/>
          </a:stretch>
        </p:blipFill>
        <p:spPr>
          <a:xfrm>
            <a:off x="882869" y="1481958"/>
            <a:ext cx="10247586" cy="4997668"/>
          </a:xfrm>
          <a:prstGeom prst="rect">
            <a:avLst/>
          </a:prstGeom>
        </p:spPr>
      </p:pic>
    </p:spTree>
    <p:extLst>
      <p:ext uri="{BB962C8B-B14F-4D97-AF65-F5344CB8AC3E}">
        <p14:creationId xmlns:p14="http://schemas.microsoft.com/office/powerpoint/2010/main" val="3864303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1008984"/>
            <a:ext cx="9948044" cy="523220"/>
          </a:xfrm>
          <a:prstGeom prst="rect">
            <a:avLst/>
          </a:prstGeom>
          <a:noFill/>
        </p:spPr>
        <p:txBody>
          <a:bodyPr wrap="square" rtlCol="0">
            <a:spAutoFit/>
          </a:bodyPr>
          <a:lstStyle/>
          <a:p>
            <a:r>
              <a:rPr lang="vi-VN" sz="2800" b="1" dirty="0" smtClean="0"/>
              <a:t>Đoán xem điều gì có thể xảy ra với bạn trong mỗi tranh?</a:t>
            </a:r>
            <a:endParaRPr lang="vi-VN" sz="2800" b="1" dirty="0"/>
          </a:p>
        </p:txBody>
      </p:sp>
      <p:pic>
        <p:nvPicPr>
          <p:cNvPr id="8" name="Picture 7"/>
          <p:cNvPicPr>
            <a:picLocks noChangeAspect="1"/>
          </p:cNvPicPr>
          <p:nvPr/>
        </p:nvPicPr>
        <p:blipFill>
          <a:blip r:embed="rId2"/>
          <a:stretch>
            <a:fillRect/>
          </a:stretch>
        </p:blipFill>
        <p:spPr>
          <a:xfrm>
            <a:off x="725211" y="1912999"/>
            <a:ext cx="4686240" cy="3983304"/>
          </a:xfrm>
          <a:prstGeom prst="rect">
            <a:avLst/>
          </a:prstGeom>
        </p:spPr>
      </p:pic>
      <p:sp>
        <p:nvSpPr>
          <p:cNvPr id="10" name="TextBox 9"/>
          <p:cNvSpPr txBox="1"/>
          <p:nvPr/>
        </p:nvSpPr>
        <p:spPr>
          <a:xfrm>
            <a:off x="5825358" y="2442894"/>
            <a:ext cx="5344510" cy="1815882"/>
          </a:xfrm>
          <a:prstGeom prst="rect">
            <a:avLst/>
          </a:prstGeom>
          <a:noFill/>
        </p:spPr>
        <p:txBody>
          <a:bodyPr wrap="square" rtlCol="0">
            <a:spAutoFit/>
          </a:bodyPr>
          <a:lstStyle/>
          <a:p>
            <a:r>
              <a:rPr lang="vi-VN" sz="2800" b="1" dirty="0" smtClean="0"/>
              <a:t>Nếu quả bóng rơi trúng nồi canh nóng, bạn có thể bị bỏng do nước nóng đổ hoặc bắn vào người.</a:t>
            </a:r>
            <a:endParaRPr lang="vi-VN" sz="2800" b="1" dirty="0"/>
          </a:p>
        </p:txBody>
      </p:sp>
    </p:spTree>
    <p:extLst>
      <p:ext uri="{BB962C8B-B14F-4D97-AF65-F5344CB8AC3E}">
        <p14:creationId xmlns:p14="http://schemas.microsoft.com/office/powerpoint/2010/main" val="19873972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1008984"/>
            <a:ext cx="9948044" cy="523220"/>
          </a:xfrm>
          <a:prstGeom prst="rect">
            <a:avLst/>
          </a:prstGeom>
          <a:noFill/>
        </p:spPr>
        <p:txBody>
          <a:bodyPr wrap="square" rtlCol="0">
            <a:spAutoFit/>
          </a:bodyPr>
          <a:lstStyle/>
          <a:p>
            <a:r>
              <a:rPr lang="vi-VN" sz="2800" b="1" dirty="0" smtClean="0"/>
              <a:t>Đoán xem điều gì có thể xảy ra với bạn trong mỗi tranh?</a:t>
            </a:r>
            <a:endParaRPr lang="vi-VN" sz="2800" b="1" dirty="0"/>
          </a:p>
        </p:txBody>
      </p:sp>
      <p:pic>
        <p:nvPicPr>
          <p:cNvPr id="9" name="Picture 8"/>
          <p:cNvPicPr>
            <a:picLocks noChangeAspect="1"/>
          </p:cNvPicPr>
          <p:nvPr/>
        </p:nvPicPr>
        <p:blipFill>
          <a:blip r:embed="rId2"/>
          <a:stretch>
            <a:fillRect/>
          </a:stretch>
        </p:blipFill>
        <p:spPr>
          <a:xfrm>
            <a:off x="725211" y="1838978"/>
            <a:ext cx="5156583" cy="4293808"/>
          </a:xfrm>
          <a:prstGeom prst="rect">
            <a:avLst/>
          </a:prstGeom>
        </p:spPr>
      </p:pic>
      <p:sp>
        <p:nvSpPr>
          <p:cNvPr id="10" name="TextBox 9"/>
          <p:cNvSpPr txBox="1"/>
          <p:nvPr/>
        </p:nvSpPr>
        <p:spPr>
          <a:xfrm>
            <a:off x="6117020" y="2174873"/>
            <a:ext cx="5052847" cy="954107"/>
          </a:xfrm>
          <a:prstGeom prst="rect">
            <a:avLst/>
          </a:prstGeom>
          <a:noFill/>
        </p:spPr>
        <p:txBody>
          <a:bodyPr wrap="square" rtlCol="0">
            <a:spAutoFit/>
          </a:bodyPr>
          <a:lstStyle/>
          <a:p>
            <a:r>
              <a:rPr lang="vi-VN" sz="2800" b="1" dirty="0" smtClean="0"/>
              <a:t>Bạn có thế bị giấy cháy vào tay gây bỏng.</a:t>
            </a:r>
            <a:endParaRPr lang="vi-VN" sz="2800" b="1" dirty="0"/>
          </a:p>
        </p:txBody>
      </p:sp>
    </p:spTree>
    <p:extLst>
      <p:ext uri="{BB962C8B-B14F-4D97-AF65-F5344CB8AC3E}">
        <p14:creationId xmlns:p14="http://schemas.microsoft.com/office/powerpoint/2010/main" val="16797586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1008984"/>
            <a:ext cx="9948044" cy="954107"/>
          </a:xfrm>
          <a:prstGeom prst="rect">
            <a:avLst/>
          </a:prstGeom>
          <a:noFill/>
        </p:spPr>
        <p:txBody>
          <a:bodyPr wrap="square" rtlCol="0">
            <a:spAutoFit/>
          </a:bodyPr>
          <a:lstStyle/>
          <a:p>
            <a:r>
              <a:rPr lang="vi-VN" sz="2800" b="1" dirty="0" smtClean="0"/>
              <a:t>Ngoài ra em nêu thêm những hành động khác có thể gây bỏng mà em biết.</a:t>
            </a:r>
            <a:endParaRPr lang="vi-VN" sz="2800" b="1" dirty="0"/>
          </a:p>
        </p:txBody>
      </p:sp>
      <p:sp>
        <p:nvSpPr>
          <p:cNvPr id="4" name="TextBox 3"/>
          <p:cNvSpPr txBox="1"/>
          <p:nvPr/>
        </p:nvSpPr>
        <p:spPr>
          <a:xfrm>
            <a:off x="740976" y="2173308"/>
            <a:ext cx="15189928" cy="584775"/>
          </a:xfrm>
          <a:prstGeom prst="rect">
            <a:avLst/>
          </a:prstGeom>
          <a:noFill/>
        </p:spPr>
        <p:txBody>
          <a:bodyPr wrap="square" rtlCol="0">
            <a:spAutoFit/>
          </a:bodyPr>
          <a:lstStyle>
            <a:defPPr>
              <a:defRPr lang="vi-VN"/>
            </a:defPPr>
            <a:lvl1pPr>
              <a:defRPr sz="2800" b="1"/>
            </a:lvl1pPr>
          </a:lstStyle>
          <a:p>
            <a:r>
              <a:rPr lang="es-ES" sz="3200" dirty="0"/>
              <a:t>+ </a:t>
            </a:r>
            <a:r>
              <a:rPr lang="es-ES" sz="3200" dirty="0" err="1"/>
              <a:t>Ng</a:t>
            </a:r>
            <a:r>
              <a:rPr lang="vi-VN" sz="3200" dirty="0"/>
              <a:t>h</a:t>
            </a:r>
            <a:r>
              <a:rPr lang="es-ES" sz="3200" dirty="0" err="1"/>
              <a:t>ịch</a:t>
            </a:r>
            <a:r>
              <a:rPr lang="es-ES" sz="3200" dirty="0"/>
              <a:t> </a:t>
            </a:r>
            <a:r>
              <a:rPr lang="vi-VN" sz="3200" dirty="0"/>
              <a:t>quẹt ga</a:t>
            </a:r>
            <a:r>
              <a:rPr lang="es-ES" sz="3200" dirty="0"/>
              <a:t> hay que </a:t>
            </a:r>
            <a:r>
              <a:rPr lang="es-ES" sz="3200" dirty="0" err="1"/>
              <a:t>diêm</a:t>
            </a:r>
            <a:r>
              <a:rPr lang="es-ES" sz="3200" dirty="0"/>
              <a:t>.</a:t>
            </a:r>
            <a:endParaRPr lang="vi-VN" sz="3200" dirty="0"/>
          </a:p>
        </p:txBody>
      </p:sp>
      <p:sp>
        <p:nvSpPr>
          <p:cNvPr id="5" name="TextBox 4"/>
          <p:cNvSpPr txBox="1"/>
          <p:nvPr/>
        </p:nvSpPr>
        <p:spPr>
          <a:xfrm>
            <a:off x="725210" y="2752050"/>
            <a:ext cx="15189928" cy="584775"/>
          </a:xfrm>
          <a:prstGeom prst="rect">
            <a:avLst/>
          </a:prstGeom>
          <a:noFill/>
        </p:spPr>
        <p:txBody>
          <a:bodyPr wrap="square" rtlCol="0">
            <a:spAutoFit/>
          </a:bodyPr>
          <a:lstStyle/>
          <a:p>
            <a:r>
              <a:rPr lang="es-ES" sz="3200" b="1" dirty="0" smtClean="0"/>
              <a:t>+ </a:t>
            </a:r>
            <a:r>
              <a:rPr lang="es-ES" sz="3200" b="1" dirty="0" err="1" smtClean="0"/>
              <a:t>Chạy</a:t>
            </a:r>
            <a:r>
              <a:rPr lang="es-ES" sz="3200" b="1" dirty="0" smtClean="0"/>
              <a:t> </a:t>
            </a:r>
            <a:r>
              <a:rPr lang="es-ES" sz="3200" b="1" dirty="0" err="1" smtClean="0"/>
              <a:t>nhảy</a:t>
            </a:r>
            <a:r>
              <a:rPr lang="es-ES" sz="3200" b="1" dirty="0" smtClean="0"/>
              <a:t> </a:t>
            </a:r>
            <a:r>
              <a:rPr lang="es-ES" sz="3200" b="1" dirty="0" err="1" smtClean="0"/>
              <a:t>gần</a:t>
            </a:r>
            <a:r>
              <a:rPr lang="es-ES" sz="3200" b="1" dirty="0" smtClean="0"/>
              <a:t> </a:t>
            </a:r>
            <a:r>
              <a:rPr lang="es-ES" sz="3200" b="1" dirty="0" err="1" smtClean="0"/>
              <a:t>chiếc</a:t>
            </a:r>
            <a:r>
              <a:rPr lang="es-ES" sz="3200" b="1" dirty="0" smtClean="0"/>
              <a:t> </a:t>
            </a:r>
            <a:r>
              <a:rPr lang="es-ES" sz="3200" b="1" dirty="0" err="1" smtClean="0"/>
              <a:t>xe</a:t>
            </a:r>
            <a:r>
              <a:rPr lang="es-ES" sz="3200" b="1" dirty="0" smtClean="0"/>
              <a:t> </a:t>
            </a:r>
            <a:r>
              <a:rPr lang="es-ES" sz="3200" b="1" dirty="0" err="1" smtClean="0"/>
              <a:t>máy</a:t>
            </a:r>
            <a:r>
              <a:rPr lang="es-ES" sz="3200" b="1" dirty="0" smtClean="0"/>
              <a:t> </a:t>
            </a:r>
            <a:r>
              <a:rPr lang="es-ES" sz="3200" b="1" dirty="0" err="1" smtClean="0"/>
              <a:t>vừa</a:t>
            </a:r>
            <a:r>
              <a:rPr lang="es-ES" sz="3200" b="1" dirty="0" smtClean="0"/>
              <a:t> </a:t>
            </a:r>
            <a:r>
              <a:rPr lang="es-ES" sz="3200" b="1" dirty="0" err="1" smtClean="0"/>
              <a:t>mới</a:t>
            </a:r>
            <a:r>
              <a:rPr lang="es-ES" sz="3200" b="1" dirty="0" smtClean="0"/>
              <a:t> </a:t>
            </a:r>
            <a:r>
              <a:rPr lang="es-ES" sz="3200" b="1" dirty="0" err="1" smtClean="0"/>
              <a:t>đi</a:t>
            </a:r>
            <a:r>
              <a:rPr lang="es-ES" sz="3200" b="1" dirty="0" smtClean="0"/>
              <a:t> </a:t>
            </a:r>
            <a:r>
              <a:rPr lang="es-ES" sz="3200" b="1" dirty="0" err="1" smtClean="0"/>
              <a:t>về</a:t>
            </a:r>
            <a:r>
              <a:rPr lang="es-ES" sz="3200" b="1" dirty="0" smtClean="0"/>
              <a:t>.</a:t>
            </a:r>
            <a:endParaRPr lang="vi-VN" sz="3200" b="1" dirty="0"/>
          </a:p>
        </p:txBody>
      </p:sp>
    </p:spTree>
    <p:extLst>
      <p:ext uri="{BB962C8B-B14F-4D97-AF65-F5344CB8AC3E}">
        <p14:creationId xmlns:p14="http://schemas.microsoft.com/office/powerpoint/2010/main" val="259689938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pic>
        <p:nvPicPr>
          <p:cNvPr id="1026" name="Picture 2" descr="Phạm Hồ Thu hát về ngọn lửa - thơ song ngữ Việt Anh - Văn Học Sài Gò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9744" y="2284548"/>
            <a:ext cx="1983663" cy="238172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25211" y="914388"/>
            <a:ext cx="9948044" cy="523220"/>
          </a:xfrm>
          <a:prstGeom prst="rect">
            <a:avLst/>
          </a:prstGeom>
          <a:noFill/>
        </p:spPr>
        <p:txBody>
          <a:bodyPr wrap="square" rtlCol="0">
            <a:spAutoFit/>
          </a:bodyPr>
          <a:lstStyle/>
          <a:p>
            <a:r>
              <a:rPr lang="vi-VN" sz="2800" b="1" dirty="0" smtClean="0"/>
              <a:t>Những việc cần làm để phòng tránh bị bỏng:</a:t>
            </a:r>
            <a:endParaRPr lang="vi-VN" sz="2800" b="1" dirty="0"/>
          </a:p>
        </p:txBody>
      </p:sp>
      <p:sp>
        <p:nvSpPr>
          <p:cNvPr id="6" name="Oval 5"/>
          <p:cNvSpPr/>
          <p:nvPr/>
        </p:nvSpPr>
        <p:spPr>
          <a:xfrm rot="699059">
            <a:off x="520264" y="1437607"/>
            <a:ext cx="4369841" cy="3055565"/>
          </a:xfrm>
          <a:prstGeom prst="ellipse">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r"/>
            <a:r>
              <a:rPr lang="vi-VN" sz="2000" b="1" dirty="0">
                <a:solidFill>
                  <a:srgbClr val="002060"/>
                </a:solidFill>
              </a:rPr>
              <a:t>Không chơi đùa gần bếp khi đang đun nấu và các vật nóng như: nồi nước sôi, phích nước sôi, bàn ủi vừa sử dụng, ống pô xe máy vừa đi về,. . .</a:t>
            </a:r>
          </a:p>
          <a:p>
            <a:endParaRPr lang="vi-VN" sz="2000" b="1" dirty="0">
              <a:solidFill>
                <a:srgbClr val="002060"/>
              </a:solidFill>
            </a:endParaRPr>
          </a:p>
        </p:txBody>
      </p:sp>
      <p:sp>
        <p:nvSpPr>
          <p:cNvPr id="8" name="Oval 7"/>
          <p:cNvSpPr/>
          <p:nvPr/>
        </p:nvSpPr>
        <p:spPr>
          <a:xfrm rot="20552323">
            <a:off x="1930884" y="4731483"/>
            <a:ext cx="2754483" cy="2118993"/>
          </a:xfrm>
          <a:prstGeom prst="ellipse">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r"/>
            <a:r>
              <a:rPr lang="vi-VN" sz="2000" b="1" dirty="0">
                <a:solidFill>
                  <a:srgbClr val="002060"/>
                </a:solidFill>
              </a:rPr>
              <a:t>Không nghịch diêm, bật lửa</a:t>
            </a:r>
          </a:p>
        </p:txBody>
      </p:sp>
      <p:sp>
        <p:nvSpPr>
          <p:cNvPr id="9" name="Oval 8"/>
          <p:cNvSpPr/>
          <p:nvPr/>
        </p:nvSpPr>
        <p:spPr>
          <a:xfrm rot="20891754">
            <a:off x="6838536" y="1292769"/>
            <a:ext cx="3125267" cy="2418529"/>
          </a:xfrm>
          <a:prstGeom prst="ellipse">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r"/>
            <a:r>
              <a:rPr lang="vi-VN" sz="2000" b="1" dirty="0">
                <a:solidFill>
                  <a:srgbClr val="002060"/>
                </a:solidFill>
              </a:rPr>
              <a:t>Không tự ý sử dụng bếp dầu, bếp ga, lò nướng, lò vi sóng,. . .</a:t>
            </a:r>
          </a:p>
        </p:txBody>
      </p:sp>
      <p:sp>
        <p:nvSpPr>
          <p:cNvPr id="10" name="Oval 9"/>
          <p:cNvSpPr/>
          <p:nvPr/>
        </p:nvSpPr>
        <p:spPr>
          <a:xfrm rot="882970">
            <a:off x="6844192" y="3862413"/>
            <a:ext cx="2703292" cy="2081049"/>
          </a:xfrm>
          <a:prstGeom prst="ellipse">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r"/>
            <a:r>
              <a:rPr lang="vi-VN" sz="2000" b="1" dirty="0">
                <a:solidFill>
                  <a:srgbClr val="002060"/>
                </a:solidFill>
              </a:rPr>
              <a:t>Cẩn thận khi sử dụng vòi nước nóng.</a:t>
            </a:r>
          </a:p>
        </p:txBody>
      </p:sp>
    </p:spTree>
    <p:extLst>
      <p:ext uri="{BB962C8B-B14F-4D97-AF65-F5344CB8AC3E}">
        <p14:creationId xmlns:p14="http://schemas.microsoft.com/office/powerpoint/2010/main" val="19929858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914388"/>
            <a:ext cx="9948044" cy="523220"/>
          </a:xfrm>
          <a:prstGeom prst="rect">
            <a:avLst/>
          </a:prstGeom>
          <a:noFill/>
        </p:spPr>
        <p:txBody>
          <a:bodyPr wrap="square" rtlCol="0">
            <a:spAutoFit/>
          </a:bodyPr>
          <a:lstStyle/>
          <a:p>
            <a:r>
              <a:rPr lang="vi-VN" sz="2800" b="1" dirty="0" smtClean="0"/>
              <a:t>Các bước sơ cứu khi bị bỏng</a:t>
            </a:r>
            <a:endParaRPr lang="vi-VN" sz="2800" b="1" dirty="0"/>
          </a:p>
        </p:txBody>
      </p:sp>
      <p:pic>
        <p:nvPicPr>
          <p:cNvPr id="4" name="Picture 3"/>
          <p:cNvPicPr>
            <a:picLocks noChangeAspect="1"/>
          </p:cNvPicPr>
          <p:nvPr/>
        </p:nvPicPr>
        <p:blipFill>
          <a:blip r:embed="rId2"/>
          <a:stretch>
            <a:fillRect/>
          </a:stretch>
        </p:blipFill>
        <p:spPr>
          <a:xfrm>
            <a:off x="725533" y="1467336"/>
            <a:ext cx="2573779" cy="1888240"/>
          </a:xfrm>
          <a:prstGeom prst="rect">
            <a:avLst/>
          </a:prstGeom>
        </p:spPr>
      </p:pic>
      <p:pic>
        <p:nvPicPr>
          <p:cNvPr id="5" name="Picture 4"/>
          <p:cNvPicPr>
            <a:picLocks noChangeAspect="1"/>
          </p:cNvPicPr>
          <p:nvPr/>
        </p:nvPicPr>
        <p:blipFill>
          <a:blip r:embed="rId3"/>
          <a:stretch>
            <a:fillRect/>
          </a:stretch>
        </p:blipFill>
        <p:spPr>
          <a:xfrm>
            <a:off x="3217802" y="3309607"/>
            <a:ext cx="2585806" cy="1864186"/>
          </a:xfrm>
          <a:prstGeom prst="rect">
            <a:avLst/>
          </a:prstGeom>
        </p:spPr>
      </p:pic>
      <p:pic>
        <p:nvPicPr>
          <p:cNvPr id="6" name="Picture 5"/>
          <p:cNvPicPr>
            <a:picLocks noChangeAspect="1"/>
          </p:cNvPicPr>
          <p:nvPr/>
        </p:nvPicPr>
        <p:blipFill>
          <a:blip r:embed="rId4"/>
          <a:stretch>
            <a:fillRect/>
          </a:stretch>
        </p:blipFill>
        <p:spPr>
          <a:xfrm>
            <a:off x="5759001" y="4986345"/>
            <a:ext cx="2609860" cy="1840132"/>
          </a:xfrm>
          <a:prstGeom prst="rect">
            <a:avLst/>
          </a:prstGeom>
        </p:spPr>
      </p:pic>
      <p:sp>
        <p:nvSpPr>
          <p:cNvPr id="7" name="TextBox 6"/>
          <p:cNvSpPr txBox="1"/>
          <p:nvPr/>
        </p:nvSpPr>
        <p:spPr>
          <a:xfrm>
            <a:off x="3326508" y="1920204"/>
            <a:ext cx="5959367" cy="954107"/>
          </a:xfrm>
          <a:prstGeom prst="rect">
            <a:avLst/>
          </a:prstGeom>
          <a:noFill/>
        </p:spPr>
        <p:txBody>
          <a:bodyPr wrap="square" rtlCol="0">
            <a:spAutoFit/>
          </a:bodyPr>
          <a:lstStyle/>
          <a:p>
            <a:r>
              <a:rPr lang="vi-VN" sz="2800" b="1" dirty="0" smtClean="0"/>
              <a:t>Bước 1: Ngâm vùng da bị bỏng trong nước sạch, mát.</a:t>
            </a:r>
            <a:endParaRPr lang="vi-VN" sz="2800" b="1" dirty="0"/>
          </a:p>
        </p:txBody>
      </p:sp>
      <p:sp>
        <p:nvSpPr>
          <p:cNvPr id="8" name="TextBox 7"/>
          <p:cNvSpPr txBox="1"/>
          <p:nvPr/>
        </p:nvSpPr>
        <p:spPr>
          <a:xfrm>
            <a:off x="5759663" y="3759519"/>
            <a:ext cx="4614043" cy="954107"/>
          </a:xfrm>
          <a:prstGeom prst="rect">
            <a:avLst/>
          </a:prstGeom>
          <a:noFill/>
        </p:spPr>
        <p:txBody>
          <a:bodyPr wrap="square" rtlCol="0">
            <a:spAutoFit/>
          </a:bodyPr>
          <a:lstStyle/>
          <a:p>
            <a:r>
              <a:rPr lang="vi-VN" sz="2800" b="1" dirty="0" smtClean="0"/>
              <a:t>Bước 2: Xịt hoặc bôi thuốc chống bỏng.</a:t>
            </a:r>
            <a:endParaRPr lang="vi-VN" sz="2800" b="1" dirty="0"/>
          </a:p>
        </p:txBody>
      </p:sp>
      <p:sp>
        <p:nvSpPr>
          <p:cNvPr id="9" name="TextBox 8"/>
          <p:cNvSpPr txBox="1"/>
          <p:nvPr/>
        </p:nvSpPr>
        <p:spPr>
          <a:xfrm>
            <a:off x="8481836" y="5208633"/>
            <a:ext cx="3458234" cy="1384995"/>
          </a:xfrm>
          <a:prstGeom prst="rect">
            <a:avLst/>
          </a:prstGeom>
          <a:noFill/>
        </p:spPr>
        <p:txBody>
          <a:bodyPr wrap="square" rtlCol="0">
            <a:spAutoFit/>
          </a:bodyPr>
          <a:lstStyle/>
          <a:p>
            <a:r>
              <a:rPr lang="vi-VN" sz="2800" b="1" dirty="0" smtClean="0"/>
              <a:t>Bước 3: Đến cơ sở y tế để khám và điều trị.</a:t>
            </a:r>
            <a:endParaRPr lang="vi-VN" sz="2800" b="1" dirty="0"/>
          </a:p>
        </p:txBody>
      </p:sp>
    </p:spTree>
    <p:extLst>
      <p:ext uri="{BB962C8B-B14F-4D97-AF65-F5344CB8AC3E}">
        <p14:creationId xmlns:p14="http://schemas.microsoft.com/office/powerpoint/2010/main" val="139554671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edg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869" y="725211"/>
            <a:ext cx="5171090" cy="646331"/>
          </a:xfrm>
          <a:prstGeom prst="rect">
            <a:avLst/>
          </a:prstGeom>
          <a:noFill/>
        </p:spPr>
        <p:txBody>
          <a:bodyPr wrap="square" rtlCol="0">
            <a:spAutoFit/>
          </a:bodyPr>
          <a:lstStyle/>
          <a:p>
            <a:r>
              <a:rPr lang="en-US" sz="3600" b="1" dirty="0" err="1" smtClean="0">
                <a:solidFill>
                  <a:srgbClr val="FF0000"/>
                </a:solidFill>
              </a:rPr>
              <a:t>Khởi</a:t>
            </a:r>
            <a:r>
              <a:rPr lang="en-US" sz="3600" b="1" dirty="0" smtClean="0">
                <a:solidFill>
                  <a:srgbClr val="FF0000"/>
                </a:solidFill>
              </a:rPr>
              <a:t> </a:t>
            </a:r>
            <a:r>
              <a:rPr lang="en-US" sz="3600" b="1" dirty="0" err="1" smtClean="0">
                <a:solidFill>
                  <a:srgbClr val="FF0000"/>
                </a:solidFill>
              </a:rPr>
              <a:t>động</a:t>
            </a:r>
            <a:endParaRPr lang="vi-VN" sz="3600" b="1" dirty="0">
              <a:solidFill>
                <a:srgbClr val="FF0000"/>
              </a:solidFill>
            </a:endParaRPr>
          </a:p>
        </p:txBody>
      </p:sp>
      <p:pic>
        <p:nvPicPr>
          <p:cNvPr id="5" name="Picture 4"/>
          <p:cNvPicPr>
            <a:picLocks noChangeAspect="1"/>
          </p:cNvPicPr>
          <p:nvPr/>
        </p:nvPicPr>
        <p:blipFill>
          <a:blip r:embed="rId2"/>
          <a:stretch>
            <a:fillRect/>
          </a:stretch>
        </p:blipFill>
        <p:spPr>
          <a:xfrm>
            <a:off x="693682" y="1999628"/>
            <a:ext cx="4587764" cy="3657600"/>
          </a:xfrm>
          <a:prstGeom prst="rect">
            <a:avLst/>
          </a:prstGeom>
        </p:spPr>
      </p:pic>
      <p:sp>
        <p:nvSpPr>
          <p:cNvPr id="2" name="TextBox 1"/>
          <p:cNvSpPr txBox="1"/>
          <p:nvPr/>
        </p:nvSpPr>
        <p:spPr>
          <a:xfrm>
            <a:off x="5580993" y="1686910"/>
            <a:ext cx="6227379" cy="3970318"/>
          </a:xfrm>
          <a:prstGeom prst="rect">
            <a:avLst/>
          </a:prstGeom>
          <a:noFill/>
        </p:spPr>
        <p:txBody>
          <a:bodyPr wrap="square" rtlCol="0">
            <a:spAutoFit/>
          </a:bodyPr>
          <a:lstStyle/>
          <a:p>
            <a:pPr algn="just"/>
            <a:r>
              <a:rPr lang="vi-VN" sz="3600" dirty="0" smtClean="0"/>
              <a:t>     Em </a:t>
            </a:r>
            <a:r>
              <a:rPr lang="vi-VN" sz="3600" dirty="0"/>
              <a:t>không nên chơi gần các vật như phích nước nóng, bép ga, bếp than, lò vi sóng, ống bô xe máy,... vì chơi gần những vật này sẽ nguy hiểm nếu em chạm vào chúng sẽ bị bỏng.</a:t>
            </a:r>
          </a:p>
        </p:txBody>
      </p:sp>
    </p:spTree>
    <p:extLst>
      <p:ext uri="{BB962C8B-B14F-4D97-AF65-F5344CB8AC3E}">
        <p14:creationId xmlns:p14="http://schemas.microsoft.com/office/powerpoint/2010/main" val="22687692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2869" y="488721"/>
            <a:ext cx="5171090" cy="646331"/>
          </a:xfrm>
          <a:prstGeom prst="rect">
            <a:avLst/>
          </a:prstGeom>
          <a:noFill/>
        </p:spPr>
        <p:txBody>
          <a:bodyPr wrap="square" rtlCol="0">
            <a:spAutoFit/>
          </a:bodyPr>
          <a:lstStyle/>
          <a:p>
            <a:r>
              <a:rPr lang="en-US" sz="3600" b="1" dirty="0" err="1" smtClean="0">
                <a:solidFill>
                  <a:srgbClr val="FF0000"/>
                </a:solidFill>
              </a:rPr>
              <a:t>Khám</a:t>
            </a:r>
            <a:r>
              <a:rPr lang="en-US" sz="3600" b="1" dirty="0" smtClean="0">
                <a:solidFill>
                  <a:srgbClr val="FF0000"/>
                </a:solidFill>
              </a:rPr>
              <a:t> </a:t>
            </a:r>
            <a:r>
              <a:rPr lang="en-US" sz="3600" b="1" dirty="0" err="1" smtClean="0">
                <a:solidFill>
                  <a:srgbClr val="FF0000"/>
                </a:solidFill>
              </a:rPr>
              <a:t>phá</a:t>
            </a:r>
            <a:r>
              <a:rPr lang="en-US" sz="3600" b="1" dirty="0" smtClean="0">
                <a:solidFill>
                  <a:srgbClr val="FF0000"/>
                </a:solidFill>
              </a:rPr>
              <a:t>:</a:t>
            </a:r>
            <a:endParaRPr lang="vi-VN" sz="3600" b="1" dirty="0">
              <a:solidFill>
                <a:srgbClr val="FF0000"/>
              </a:solidFill>
            </a:endParaRPr>
          </a:p>
        </p:txBody>
      </p:sp>
      <p:sp>
        <p:nvSpPr>
          <p:cNvPr id="3" name="TextBox 2"/>
          <p:cNvSpPr txBox="1"/>
          <p:nvPr/>
        </p:nvSpPr>
        <p:spPr>
          <a:xfrm>
            <a:off x="882868" y="1229648"/>
            <a:ext cx="7204841" cy="646331"/>
          </a:xfrm>
          <a:prstGeom prst="rect">
            <a:avLst/>
          </a:prstGeom>
          <a:noFill/>
        </p:spPr>
        <p:txBody>
          <a:bodyPr wrap="square" rtlCol="0">
            <a:spAutoFit/>
          </a:bodyPr>
          <a:lstStyle/>
          <a:p>
            <a:r>
              <a:rPr lang="en-US" sz="3600" b="1" dirty="0" err="1" smtClean="0">
                <a:solidFill>
                  <a:srgbClr val="002060"/>
                </a:solidFill>
              </a:rPr>
              <a:t>Tìm</a:t>
            </a:r>
            <a:r>
              <a:rPr lang="en-US" sz="3600" b="1" dirty="0" smtClean="0">
                <a:solidFill>
                  <a:srgbClr val="002060"/>
                </a:solidFill>
              </a:rPr>
              <a:t> </a:t>
            </a:r>
            <a:r>
              <a:rPr lang="en-US" sz="3600" b="1" dirty="0" err="1" smtClean="0">
                <a:solidFill>
                  <a:srgbClr val="002060"/>
                </a:solidFill>
              </a:rPr>
              <a:t>những</a:t>
            </a:r>
            <a:r>
              <a:rPr lang="en-US" sz="3600" b="1" dirty="0" smtClean="0">
                <a:solidFill>
                  <a:srgbClr val="002060"/>
                </a:solidFill>
              </a:rPr>
              <a:t> </a:t>
            </a:r>
            <a:r>
              <a:rPr lang="en-US" sz="3600" b="1" dirty="0" err="1" smtClean="0">
                <a:solidFill>
                  <a:srgbClr val="002060"/>
                </a:solidFill>
              </a:rPr>
              <a:t>đồ</a:t>
            </a:r>
            <a:r>
              <a:rPr lang="en-US" sz="3600" b="1" dirty="0" smtClean="0">
                <a:solidFill>
                  <a:srgbClr val="002060"/>
                </a:solidFill>
              </a:rPr>
              <a:t> </a:t>
            </a:r>
            <a:r>
              <a:rPr lang="en-US" sz="3600" b="1" dirty="0" err="1" smtClean="0">
                <a:solidFill>
                  <a:srgbClr val="002060"/>
                </a:solidFill>
              </a:rPr>
              <a:t>vật</a:t>
            </a:r>
            <a:r>
              <a:rPr lang="en-US" sz="3600" b="1" dirty="0" smtClean="0">
                <a:solidFill>
                  <a:srgbClr val="002060"/>
                </a:solidFill>
              </a:rPr>
              <a:t> </a:t>
            </a:r>
            <a:r>
              <a:rPr lang="en-US" sz="3600" b="1" dirty="0" err="1" smtClean="0">
                <a:solidFill>
                  <a:srgbClr val="002060"/>
                </a:solidFill>
              </a:rPr>
              <a:t>có</a:t>
            </a:r>
            <a:r>
              <a:rPr lang="en-US" sz="3600" b="1" dirty="0" smtClean="0">
                <a:solidFill>
                  <a:srgbClr val="002060"/>
                </a:solidFill>
              </a:rPr>
              <a:t> </a:t>
            </a:r>
            <a:r>
              <a:rPr lang="en-US" sz="3600" b="1" dirty="0" err="1" smtClean="0">
                <a:solidFill>
                  <a:srgbClr val="002060"/>
                </a:solidFill>
              </a:rPr>
              <a:t>thể</a:t>
            </a:r>
            <a:r>
              <a:rPr lang="en-US" sz="3600" b="1" dirty="0" smtClean="0">
                <a:solidFill>
                  <a:srgbClr val="002060"/>
                </a:solidFill>
              </a:rPr>
              <a:t> </a:t>
            </a:r>
            <a:r>
              <a:rPr lang="en-US" sz="3600" b="1" dirty="0" err="1" smtClean="0">
                <a:solidFill>
                  <a:srgbClr val="002060"/>
                </a:solidFill>
              </a:rPr>
              <a:t>gây</a:t>
            </a:r>
            <a:r>
              <a:rPr lang="en-US" sz="3600" b="1" dirty="0" smtClean="0">
                <a:solidFill>
                  <a:srgbClr val="002060"/>
                </a:solidFill>
              </a:rPr>
              <a:t> </a:t>
            </a:r>
            <a:r>
              <a:rPr lang="en-US" sz="3600" b="1" dirty="0" err="1" smtClean="0">
                <a:solidFill>
                  <a:srgbClr val="002060"/>
                </a:solidFill>
              </a:rPr>
              <a:t>bỏng</a:t>
            </a:r>
            <a:endParaRPr lang="vi-VN" sz="3600" b="1" dirty="0">
              <a:solidFill>
                <a:srgbClr val="002060"/>
              </a:solidFill>
            </a:endParaRPr>
          </a:p>
        </p:txBody>
      </p:sp>
      <p:pic>
        <p:nvPicPr>
          <p:cNvPr id="4" name="Picture 3"/>
          <p:cNvPicPr>
            <a:picLocks noChangeAspect="1"/>
          </p:cNvPicPr>
          <p:nvPr/>
        </p:nvPicPr>
        <p:blipFill>
          <a:blip r:embed="rId2"/>
          <a:stretch>
            <a:fillRect/>
          </a:stretch>
        </p:blipFill>
        <p:spPr>
          <a:xfrm>
            <a:off x="1087821" y="1970026"/>
            <a:ext cx="10216055" cy="4667250"/>
          </a:xfrm>
          <a:prstGeom prst="rect">
            <a:avLst/>
          </a:prstGeom>
        </p:spPr>
      </p:pic>
    </p:spTree>
    <p:extLst>
      <p:ext uri="{BB962C8B-B14F-4D97-AF65-F5344CB8AC3E}">
        <p14:creationId xmlns:p14="http://schemas.microsoft.com/office/powerpoint/2010/main" val="20885587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2869" y="488721"/>
            <a:ext cx="5171090" cy="646331"/>
          </a:xfrm>
          <a:prstGeom prst="rect">
            <a:avLst/>
          </a:prstGeom>
          <a:noFill/>
        </p:spPr>
        <p:txBody>
          <a:bodyPr wrap="square" rtlCol="0">
            <a:spAutoFit/>
          </a:bodyPr>
          <a:lstStyle/>
          <a:p>
            <a:r>
              <a:rPr lang="en-US" sz="3600" b="1" dirty="0" err="1" smtClean="0">
                <a:solidFill>
                  <a:srgbClr val="FF0000"/>
                </a:solidFill>
              </a:rPr>
              <a:t>Khám</a:t>
            </a:r>
            <a:r>
              <a:rPr lang="en-US" sz="3600" b="1" dirty="0" smtClean="0">
                <a:solidFill>
                  <a:srgbClr val="FF0000"/>
                </a:solidFill>
              </a:rPr>
              <a:t> </a:t>
            </a:r>
            <a:r>
              <a:rPr lang="en-US" sz="3600" b="1" dirty="0" err="1" smtClean="0">
                <a:solidFill>
                  <a:srgbClr val="FF0000"/>
                </a:solidFill>
              </a:rPr>
              <a:t>phá</a:t>
            </a:r>
            <a:r>
              <a:rPr lang="en-US" sz="3600" b="1" dirty="0" smtClean="0">
                <a:solidFill>
                  <a:srgbClr val="FF0000"/>
                </a:solidFill>
              </a:rPr>
              <a:t>:</a:t>
            </a:r>
            <a:endParaRPr lang="vi-VN" sz="3600" b="1" dirty="0">
              <a:solidFill>
                <a:srgbClr val="FF0000"/>
              </a:solidFill>
            </a:endParaRPr>
          </a:p>
        </p:txBody>
      </p:sp>
      <p:sp>
        <p:nvSpPr>
          <p:cNvPr id="3" name="TextBox 2"/>
          <p:cNvSpPr txBox="1"/>
          <p:nvPr/>
        </p:nvSpPr>
        <p:spPr>
          <a:xfrm>
            <a:off x="5376042" y="1686244"/>
            <a:ext cx="6542690" cy="646331"/>
          </a:xfrm>
          <a:prstGeom prst="rect">
            <a:avLst/>
          </a:prstGeom>
          <a:noFill/>
        </p:spPr>
        <p:txBody>
          <a:bodyPr wrap="square" rtlCol="0">
            <a:spAutoFit/>
          </a:bodyPr>
          <a:lstStyle/>
          <a:p>
            <a:pPr algn="just"/>
            <a:r>
              <a:rPr lang="vi-VN" sz="3600" b="1" dirty="0" smtClean="0">
                <a:solidFill>
                  <a:srgbClr val="002060"/>
                </a:solidFill>
              </a:rPr>
              <a:t>Những vật có thể gây bỏng: </a:t>
            </a:r>
            <a:endParaRPr lang="vi-VN" sz="3600" b="1" dirty="0">
              <a:solidFill>
                <a:srgbClr val="002060"/>
              </a:solidFill>
            </a:endParaRPr>
          </a:p>
        </p:txBody>
      </p:sp>
      <p:pic>
        <p:nvPicPr>
          <p:cNvPr id="4" name="Picture 3"/>
          <p:cNvPicPr>
            <a:picLocks noChangeAspect="1"/>
          </p:cNvPicPr>
          <p:nvPr/>
        </p:nvPicPr>
        <p:blipFill>
          <a:blip r:embed="rId2"/>
          <a:stretch>
            <a:fillRect/>
          </a:stretch>
        </p:blipFill>
        <p:spPr>
          <a:xfrm>
            <a:off x="520264" y="1686244"/>
            <a:ext cx="4651112" cy="4249763"/>
          </a:xfrm>
          <a:prstGeom prst="rect">
            <a:avLst/>
          </a:prstGeom>
        </p:spPr>
      </p:pic>
      <p:sp>
        <p:nvSpPr>
          <p:cNvPr id="5" name="TextBox 4"/>
          <p:cNvSpPr txBox="1"/>
          <p:nvPr/>
        </p:nvSpPr>
        <p:spPr>
          <a:xfrm>
            <a:off x="5376042" y="2695242"/>
            <a:ext cx="6542690" cy="1754326"/>
          </a:xfrm>
          <a:prstGeom prst="rect">
            <a:avLst/>
          </a:prstGeom>
          <a:noFill/>
        </p:spPr>
        <p:txBody>
          <a:bodyPr wrap="square" rtlCol="0">
            <a:spAutoFit/>
          </a:bodyPr>
          <a:lstStyle/>
          <a:p>
            <a:pPr algn="just"/>
            <a:r>
              <a:rPr lang="vi-VN" sz="3600" b="1" dirty="0" smtClean="0">
                <a:solidFill>
                  <a:srgbClr val="002060"/>
                </a:solidFill>
              </a:rPr>
              <a:t>Bếp ga, ấm siêu tốc, nến đang cháy, lò vi sóng, phích nước nóng.</a:t>
            </a:r>
            <a:endParaRPr lang="vi-VN" sz="3600" b="1" dirty="0">
              <a:solidFill>
                <a:srgbClr val="002060"/>
              </a:solidFill>
            </a:endParaRPr>
          </a:p>
        </p:txBody>
      </p:sp>
    </p:spTree>
    <p:extLst>
      <p:ext uri="{BB962C8B-B14F-4D97-AF65-F5344CB8AC3E}">
        <p14:creationId xmlns:p14="http://schemas.microsoft.com/office/powerpoint/2010/main" val="22898864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677913" y="914388"/>
            <a:ext cx="9948044" cy="523220"/>
          </a:xfrm>
          <a:prstGeom prst="rect">
            <a:avLst/>
          </a:prstGeom>
          <a:noFill/>
        </p:spPr>
        <p:txBody>
          <a:bodyPr wrap="square" rtlCol="0">
            <a:spAutoFit/>
          </a:bodyPr>
          <a:lstStyle/>
          <a:p>
            <a:r>
              <a:rPr lang="vi-VN" sz="2800" b="1" dirty="0" smtClean="0"/>
              <a:t>Đoán xem điều gì có thể xảy ra với bạn trong mỗi tranh?</a:t>
            </a:r>
            <a:endParaRPr lang="vi-VN" sz="2800" b="1" dirty="0"/>
          </a:p>
        </p:txBody>
      </p:sp>
      <p:pic>
        <p:nvPicPr>
          <p:cNvPr id="4" name="Picture 3"/>
          <p:cNvPicPr>
            <a:picLocks noChangeAspect="1"/>
          </p:cNvPicPr>
          <p:nvPr/>
        </p:nvPicPr>
        <p:blipFill>
          <a:blip r:embed="rId2"/>
          <a:stretch>
            <a:fillRect/>
          </a:stretch>
        </p:blipFill>
        <p:spPr>
          <a:xfrm>
            <a:off x="561804" y="1455125"/>
            <a:ext cx="3321492" cy="2722321"/>
          </a:xfrm>
          <a:prstGeom prst="rect">
            <a:avLst/>
          </a:prstGeom>
        </p:spPr>
      </p:pic>
      <p:pic>
        <p:nvPicPr>
          <p:cNvPr id="5" name="Picture 4"/>
          <p:cNvPicPr>
            <a:picLocks noChangeAspect="1"/>
          </p:cNvPicPr>
          <p:nvPr/>
        </p:nvPicPr>
        <p:blipFill>
          <a:blip r:embed="rId3"/>
          <a:stretch>
            <a:fillRect/>
          </a:stretch>
        </p:blipFill>
        <p:spPr>
          <a:xfrm>
            <a:off x="561804" y="4255233"/>
            <a:ext cx="3321492" cy="2657194"/>
          </a:xfrm>
          <a:prstGeom prst="rect">
            <a:avLst/>
          </a:prstGeom>
        </p:spPr>
      </p:pic>
      <p:pic>
        <p:nvPicPr>
          <p:cNvPr id="6" name="Picture 5"/>
          <p:cNvPicPr>
            <a:picLocks noChangeAspect="1"/>
          </p:cNvPicPr>
          <p:nvPr/>
        </p:nvPicPr>
        <p:blipFill>
          <a:blip r:embed="rId4"/>
          <a:stretch>
            <a:fillRect/>
          </a:stretch>
        </p:blipFill>
        <p:spPr>
          <a:xfrm>
            <a:off x="4359482" y="1448612"/>
            <a:ext cx="3412670" cy="2735346"/>
          </a:xfrm>
          <a:prstGeom prst="rect">
            <a:avLst/>
          </a:prstGeom>
        </p:spPr>
      </p:pic>
      <p:pic>
        <p:nvPicPr>
          <p:cNvPr id="7" name="Picture 6"/>
          <p:cNvPicPr>
            <a:picLocks noChangeAspect="1"/>
          </p:cNvPicPr>
          <p:nvPr/>
        </p:nvPicPr>
        <p:blipFill>
          <a:blip r:embed="rId5"/>
          <a:stretch>
            <a:fillRect/>
          </a:stretch>
        </p:blipFill>
        <p:spPr>
          <a:xfrm>
            <a:off x="4398558" y="4203131"/>
            <a:ext cx="3373594" cy="2709296"/>
          </a:xfrm>
          <a:prstGeom prst="rect">
            <a:avLst/>
          </a:prstGeom>
        </p:spPr>
      </p:pic>
      <p:pic>
        <p:nvPicPr>
          <p:cNvPr id="8" name="Picture 7"/>
          <p:cNvPicPr>
            <a:picLocks noChangeAspect="1"/>
          </p:cNvPicPr>
          <p:nvPr/>
        </p:nvPicPr>
        <p:blipFill>
          <a:blip r:embed="rId6"/>
          <a:stretch>
            <a:fillRect/>
          </a:stretch>
        </p:blipFill>
        <p:spPr>
          <a:xfrm>
            <a:off x="8248338" y="1376972"/>
            <a:ext cx="3386619" cy="2878626"/>
          </a:xfrm>
          <a:prstGeom prst="rect">
            <a:avLst/>
          </a:prstGeom>
        </p:spPr>
      </p:pic>
      <p:pic>
        <p:nvPicPr>
          <p:cNvPr id="9" name="Picture 8"/>
          <p:cNvPicPr>
            <a:picLocks noChangeAspect="1"/>
          </p:cNvPicPr>
          <p:nvPr/>
        </p:nvPicPr>
        <p:blipFill>
          <a:blip r:embed="rId7"/>
          <a:stretch>
            <a:fillRect/>
          </a:stretch>
        </p:blipFill>
        <p:spPr>
          <a:xfrm>
            <a:off x="8287414" y="4124979"/>
            <a:ext cx="3347543" cy="2787448"/>
          </a:xfrm>
          <a:prstGeom prst="rect">
            <a:avLst/>
          </a:prstGeom>
        </p:spPr>
      </p:pic>
    </p:spTree>
    <p:extLst>
      <p:ext uri="{BB962C8B-B14F-4D97-AF65-F5344CB8AC3E}">
        <p14:creationId xmlns:p14="http://schemas.microsoft.com/office/powerpoint/2010/main" val="27667554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1008984"/>
            <a:ext cx="9948044" cy="523220"/>
          </a:xfrm>
          <a:prstGeom prst="rect">
            <a:avLst/>
          </a:prstGeom>
          <a:noFill/>
        </p:spPr>
        <p:txBody>
          <a:bodyPr wrap="square" rtlCol="0">
            <a:spAutoFit/>
          </a:bodyPr>
          <a:lstStyle/>
          <a:p>
            <a:r>
              <a:rPr lang="vi-VN" sz="2800" b="1" dirty="0" smtClean="0"/>
              <a:t>Đoán xem điều gì có thể xảy ra với bạn trong mỗi tranh?</a:t>
            </a:r>
            <a:endParaRPr lang="vi-VN" sz="2800" b="1" dirty="0"/>
          </a:p>
        </p:txBody>
      </p:sp>
      <p:pic>
        <p:nvPicPr>
          <p:cNvPr id="4" name="Picture 3"/>
          <p:cNvPicPr>
            <a:picLocks noChangeAspect="1"/>
          </p:cNvPicPr>
          <p:nvPr/>
        </p:nvPicPr>
        <p:blipFill>
          <a:blip r:embed="rId2"/>
          <a:stretch>
            <a:fillRect/>
          </a:stretch>
        </p:blipFill>
        <p:spPr>
          <a:xfrm>
            <a:off x="561804" y="2033752"/>
            <a:ext cx="3321492" cy="4177861"/>
          </a:xfrm>
          <a:prstGeom prst="rect">
            <a:avLst/>
          </a:prstGeom>
        </p:spPr>
      </p:pic>
      <p:sp>
        <p:nvSpPr>
          <p:cNvPr id="10" name="TextBox 9"/>
          <p:cNvSpPr txBox="1"/>
          <p:nvPr/>
        </p:nvSpPr>
        <p:spPr>
          <a:xfrm>
            <a:off x="4114797" y="3074267"/>
            <a:ext cx="7315203" cy="954107"/>
          </a:xfrm>
          <a:prstGeom prst="rect">
            <a:avLst/>
          </a:prstGeom>
          <a:noFill/>
        </p:spPr>
        <p:txBody>
          <a:bodyPr wrap="square" rtlCol="0">
            <a:spAutoFit/>
          </a:bodyPr>
          <a:lstStyle/>
          <a:p>
            <a:r>
              <a:rPr lang="vi-VN" sz="2800" b="1" dirty="0" smtClean="0"/>
              <a:t>Bạn nữ có thể bị bỏng do lửa tạt vào tay hoặc nồi thức ăn nóng đố vào người.</a:t>
            </a:r>
            <a:endParaRPr lang="vi-VN" sz="2800" b="1" dirty="0"/>
          </a:p>
        </p:txBody>
      </p:sp>
    </p:spTree>
    <p:extLst>
      <p:ext uri="{BB962C8B-B14F-4D97-AF65-F5344CB8AC3E}">
        <p14:creationId xmlns:p14="http://schemas.microsoft.com/office/powerpoint/2010/main" val="398961318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1008984"/>
            <a:ext cx="9948044" cy="523220"/>
          </a:xfrm>
          <a:prstGeom prst="rect">
            <a:avLst/>
          </a:prstGeom>
          <a:noFill/>
        </p:spPr>
        <p:txBody>
          <a:bodyPr wrap="square" rtlCol="0">
            <a:spAutoFit/>
          </a:bodyPr>
          <a:lstStyle/>
          <a:p>
            <a:r>
              <a:rPr lang="vi-VN" sz="2800" b="1" dirty="0" smtClean="0"/>
              <a:t>Đoán xem điều gì có thể xảy ra với bạn trong mỗi tranh?</a:t>
            </a:r>
            <a:endParaRPr lang="vi-VN" sz="2800" b="1" dirty="0"/>
          </a:p>
        </p:txBody>
      </p:sp>
      <p:pic>
        <p:nvPicPr>
          <p:cNvPr id="5" name="Picture 4"/>
          <p:cNvPicPr>
            <a:picLocks noChangeAspect="1"/>
          </p:cNvPicPr>
          <p:nvPr/>
        </p:nvPicPr>
        <p:blipFill>
          <a:blip r:embed="rId2"/>
          <a:stretch>
            <a:fillRect/>
          </a:stretch>
        </p:blipFill>
        <p:spPr>
          <a:xfrm>
            <a:off x="782909" y="2142653"/>
            <a:ext cx="4692062" cy="3753650"/>
          </a:xfrm>
          <a:prstGeom prst="rect">
            <a:avLst/>
          </a:prstGeom>
        </p:spPr>
      </p:pic>
      <p:sp>
        <p:nvSpPr>
          <p:cNvPr id="10" name="TextBox 9"/>
          <p:cNvSpPr txBox="1"/>
          <p:nvPr/>
        </p:nvSpPr>
        <p:spPr>
          <a:xfrm>
            <a:off x="6085490" y="3074267"/>
            <a:ext cx="5344510" cy="954107"/>
          </a:xfrm>
          <a:prstGeom prst="rect">
            <a:avLst/>
          </a:prstGeom>
          <a:noFill/>
        </p:spPr>
        <p:txBody>
          <a:bodyPr wrap="square" rtlCol="0">
            <a:spAutoFit/>
          </a:bodyPr>
          <a:lstStyle/>
          <a:p>
            <a:r>
              <a:rPr lang="vi-VN" sz="2800" b="1" dirty="0" smtClean="0"/>
              <a:t>Bạn có thể bị bỏng tay bời lò nướng hoặc chiếc bánh.</a:t>
            </a:r>
            <a:endParaRPr lang="vi-VN" sz="2800" b="1" dirty="0"/>
          </a:p>
        </p:txBody>
      </p:sp>
    </p:spTree>
    <p:extLst>
      <p:ext uri="{BB962C8B-B14F-4D97-AF65-F5344CB8AC3E}">
        <p14:creationId xmlns:p14="http://schemas.microsoft.com/office/powerpoint/2010/main" val="13637037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1008984"/>
            <a:ext cx="9948044" cy="523220"/>
          </a:xfrm>
          <a:prstGeom prst="rect">
            <a:avLst/>
          </a:prstGeom>
          <a:noFill/>
        </p:spPr>
        <p:txBody>
          <a:bodyPr wrap="square" rtlCol="0">
            <a:spAutoFit/>
          </a:bodyPr>
          <a:lstStyle/>
          <a:p>
            <a:r>
              <a:rPr lang="vi-VN" sz="2800" b="1" dirty="0" smtClean="0"/>
              <a:t>Đoán xem điều gì có thể xảy ra với bạn trong mỗi tranh?</a:t>
            </a:r>
            <a:endParaRPr lang="vi-VN" sz="2800" b="1" dirty="0"/>
          </a:p>
        </p:txBody>
      </p:sp>
      <p:pic>
        <p:nvPicPr>
          <p:cNvPr id="6" name="Picture 5"/>
          <p:cNvPicPr>
            <a:picLocks noChangeAspect="1"/>
          </p:cNvPicPr>
          <p:nvPr/>
        </p:nvPicPr>
        <p:blipFill>
          <a:blip r:embed="rId2"/>
          <a:stretch>
            <a:fillRect/>
          </a:stretch>
        </p:blipFill>
        <p:spPr>
          <a:xfrm>
            <a:off x="725211" y="2065272"/>
            <a:ext cx="5074708" cy="4067514"/>
          </a:xfrm>
          <a:prstGeom prst="rect">
            <a:avLst/>
          </a:prstGeom>
        </p:spPr>
      </p:pic>
      <p:sp>
        <p:nvSpPr>
          <p:cNvPr id="10" name="TextBox 9"/>
          <p:cNvSpPr txBox="1"/>
          <p:nvPr/>
        </p:nvSpPr>
        <p:spPr>
          <a:xfrm>
            <a:off x="5935717" y="2714034"/>
            <a:ext cx="5344510" cy="1384995"/>
          </a:xfrm>
          <a:prstGeom prst="rect">
            <a:avLst/>
          </a:prstGeom>
          <a:noFill/>
        </p:spPr>
        <p:txBody>
          <a:bodyPr wrap="square" rtlCol="0">
            <a:spAutoFit/>
          </a:bodyPr>
          <a:lstStyle/>
          <a:p>
            <a:r>
              <a:rPr lang="vi-VN" sz="2800" b="1" dirty="0" smtClean="0"/>
              <a:t>Bạn có thể bị bỏng tay hoặc cả người do nước nóng bắn vào.</a:t>
            </a:r>
            <a:endParaRPr lang="vi-VN" sz="2800" b="1" dirty="0"/>
          </a:p>
        </p:txBody>
      </p:sp>
    </p:spTree>
    <p:extLst>
      <p:ext uri="{BB962C8B-B14F-4D97-AF65-F5344CB8AC3E}">
        <p14:creationId xmlns:p14="http://schemas.microsoft.com/office/powerpoint/2010/main" val="38761660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3655" y="315303"/>
            <a:ext cx="6984124" cy="523220"/>
          </a:xfrm>
          <a:prstGeom prst="rect">
            <a:avLst/>
          </a:prstGeom>
          <a:noFill/>
        </p:spPr>
        <p:txBody>
          <a:bodyPr wrap="square" rtlCol="0">
            <a:spAutoFit/>
          </a:bodyPr>
          <a:lstStyle/>
          <a:p>
            <a:pPr algn="ctr"/>
            <a:r>
              <a:rPr lang="vi-VN" sz="2800" b="1" dirty="0" smtClean="0">
                <a:solidFill>
                  <a:srgbClr val="FF0000"/>
                </a:solidFill>
              </a:rPr>
              <a:t>PHÒNG TRÁNH BỊ BỎNG</a:t>
            </a:r>
            <a:endParaRPr lang="vi-VN" sz="2800" b="1" dirty="0">
              <a:solidFill>
                <a:srgbClr val="FF0000"/>
              </a:solidFill>
            </a:endParaRPr>
          </a:p>
        </p:txBody>
      </p:sp>
      <p:sp>
        <p:nvSpPr>
          <p:cNvPr id="3" name="TextBox 2"/>
          <p:cNvSpPr txBox="1"/>
          <p:nvPr/>
        </p:nvSpPr>
        <p:spPr>
          <a:xfrm>
            <a:off x="725211" y="1008984"/>
            <a:ext cx="9948044" cy="523220"/>
          </a:xfrm>
          <a:prstGeom prst="rect">
            <a:avLst/>
          </a:prstGeom>
          <a:noFill/>
        </p:spPr>
        <p:txBody>
          <a:bodyPr wrap="square" rtlCol="0">
            <a:spAutoFit/>
          </a:bodyPr>
          <a:lstStyle/>
          <a:p>
            <a:r>
              <a:rPr lang="vi-VN" sz="2800" b="1" dirty="0" smtClean="0"/>
              <a:t>Đoán xem điều gì có thể xảy ra với bạn trong mỗi tranh?</a:t>
            </a:r>
            <a:endParaRPr lang="vi-VN" sz="2800" b="1" dirty="0"/>
          </a:p>
        </p:txBody>
      </p:sp>
      <p:pic>
        <p:nvPicPr>
          <p:cNvPr id="7" name="Picture 6"/>
          <p:cNvPicPr>
            <a:picLocks noChangeAspect="1"/>
          </p:cNvPicPr>
          <p:nvPr/>
        </p:nvPicPr>
        <p:blipFill>
          <a:blip r:embed="rId2"/>
          <a:stretch>
            <a:fillRect/>
          </a:stretch>
        </p:blipFill>
        <p:spPr>
          <a:xfrm>
            <a:off x="867082" y="2043255"/>
            <a:ext cx="4797785" cy="3853048"/>
          </a:xfrm>
          <a:prstGeom prst="rect">
            <a:avLst/>
          </a:prstGeom>
        </p:spPr>
      </p:pic>
      <p:sp>
        <p:nvSpPr>
          <p:cNvPr id="10" name="TextBox 9"/>
          <p:cNvSpPr txBox="1"/>
          <p:nvPr/>
        </p:nvSpPr>
        <p:spPr>
          <a:xfrm>
            <a:off x="5935717" y="2584784"/>
            <a:ext cx="5344510" cy="954107"/>
          </a:xfrm>
          <a:prstGeom prst="rect">
            <a:avLst/>
          </a:prstGeom>
          <a:noFill/>
        </p:spPr>
        <p:txBody>
          <a:bodyPr wrap="square" rtlCol="0">
            <a:spAutoFit/>
          </a:bodyPr>
          <a:lstStyle/>
          <a:p>
            <a:r>
              <a:rPr lang="vi-VN" sz="2800" b="1" dirty="0" smtClean="0"/>
              <a:t>Bạn có thể bị phích nước đổ vào người và bị bỏng.</a:t>
            </a:r>
            <a:endParaRPr lang="vi-VN" sz="2800" b="1" dirty="0"/>
          </a:p>
        </p:txBody>
      </p:sp>
    </p:spTree>
    <p:extLst>
      <p:ext uri="{BB962C8B-B14F-4D97-AF65-F5344CB8AC3E}">
        <p14:creationId xmlns:p14="http://schemas.microsoft.com/office/powerpoint/2010/main" val="2389745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491</Words>
  <Application>Microsoft Office PowerPoint</Application>
  <PresentationFormat>Widescreen</PresentationFormat>
  <Paragraphs>43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www.phuongcloudit.com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8</cp:revision>
  <dcterms:created xsi:type="dcterms:W3CDTF">2021-04-16T00:32:52Z</dcterms:created>
  <dcterms:modified xsi:type="dcterms:W3CDTF">2021-04-16T01:06:27Z</dcterms:modified>
</cp:coreProperties>
</file>