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7" r:id="rId4"/>
    <p:sldId id="258" r:id="rId5"/>
    <p:sldId id="262" r:id="rId6"/>
    <p:sldId id="261" r:id="rId7"/>
    <p:sldId id="268" r:id="rId8"/>
    <p:sldId id="264" r:id="rId9"/>
    <p:sldId id="269" r:id="rId10"/>
    <p:sldId id="270" r:id="rId11"/>
    <p:sldId id="271" r:id="rId12"/>
    <p:sldId id="272" r:id="rId13"/>
    <p:sldId id="265" r:id="rId14"/>
    <p:sldId id="273" r:id="rId15"/>
    <p:sldId id="274" r:id="rId16"/>
    <p:sldId id="275" r:id="rId17"/>
    <p:sldId id="300" r:id="rId18"/>
    <p:sldId id="276" r:id="rId19"/>
    <p:sldId id="267" r:id="rId20"/>
  </p:sldIdLst>
  <p:sldSz cx="18288000" cy="10287000"/>
  <p:notesSz cx="6858000" cy="9144000"/>
  <p:embeddedFontLs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2828" autoAdjust="0"/>
  </p:normalViewPr>
  <p:slideViewPr>
    <p:cSldViewPr>
      <p:cViewPr varScale="1">
        <p:scale>
          <a:sx n="47" d="100"/>
          <a:sy n="47" d="100"/>
        </p:scale>
        <p:origin x="97"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3.svg"/><Relationship Id="rId7" Type="http://schemas.openxmlformats.org/officeDocument/2006/relationships/image" Target="../media/image11.svg"/><Relationship Id="rId12"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19.svg"/></Relationships>
</file>

<file path=ppt/slides/_rels/slide1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8.png"/><Relationship Id="rId3" Type="http://schemas.openxmlformats.org/officeDocument/2006/relationships/image" Target="../media/image4.svg"/><Relationship Id="rId7" Type="http://schemas.openxmlformats.org/officeDocument/2006/relationships/image" Target="../media/image20.png"/><Relationship Id="rId12"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10.png"/><Relationship Id="rId5" Type="http://schemas.openxmlformats.org/officeDocument/2006/relationships/image" Target="../media/image1.png"/><Relationship Id="rId10" Type="http://schemas.openxmlformats.org/officeDocument/2006/relationships/image" Target="../media/image9.svg"/><Relationship Id="rId4" Type="http://schemas.openxmlformats.org/officeDocument/2006/relationships/image" Target="../media/image7.png"/><Relationship Id="rId9" Type="http://schemas.openxmlformats.org/officeDocument/2006/relationships/image" Target="../media/image8.png"/><Relationship Id="rId14" Type="http://schemas.openxmlformats.org/officeDocument/2006/relationships/image" Target="../media/image19.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3.svg"/><Relationship Id="rId7" Type="http://schemas.openxmlformats.org/officeDocument/2006/relationships/image" Target="../media/image11.svg"/><Relationship Id="rId12"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1.svg"/><Relationship Id="rId7" Type="http://schemas.openxmlformats.org/officeDocument/2006/relationships/image" Target="../media/image2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sp>
        <p:nvSpPr>
          <p:cNvPr id="2" name="Freeform 2"/>
          <p:cNvSpPr/>
          <p:nvPr/>
        </p:nvSpPr>
        <p:spPr>
          <a:xfrm rot="456353">
            <a:off x="222256" y="920486"/>
            <a:ext cx="6644041" cy="3800034"/>
          </a:xfrm>
          <a:custGeom>
            <a:avLst/>
            <a:gdLst/>
            <a:ahLst/>
            <a:cxnLst/>
            <a:rect l="l" t="t" r="r" b="b"/>
            <a:pathLst>
              <a:path w="6644041" h="3800034">
                <a:moveTo>
                  <a:pt x="0" y="0"/>
                </a:moveTo>
                <a:lnTo>
                  <a:pt x="6644041" y="0"/>
                </a:lnTo>
                <a:lnTo>
                  <a:pt x="6644041" y="3800034"/>
                </a:lnTo>
                <a:lnTo>
                  <a:pt x="0" y="38000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70333">
            <a:off x="3446239" y="431395"/>
            <a:ext cx="4200452" cy="5938942"/>
          </a:xfrm>
          <a:custGeom>
            <a:avLst/>
            <a:gdLst/>
            <a:ahLst/>
            <a:cxnLst/>
            <a:rect l="l" t="t" r="r" b="b"/>
            <a:pathLst>
              <a:path w="4200452" h="5938942">
                <a:moveTo>
                  <a:pt x="0" y="0"/>
                </a:moveTo>
                <a:lnTo>
                  <a:pt x="4200451" y="0"/>
                </a:lnTo>
                <a:lnTo>
                  <a:pt x="4200451" y="5938942"/>
                </a:lnTo>
                <a:lnTo>
                  <a:pt x="0" y="59389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64429">
            <a:off x="2650560" y="217881"/>
            <a:ext cx="1173273" cy="2162716"/>
          </a:xfrm>
          <a:custGeom>
            <a:avLst/>
            <a:gdLst/>
            <a:ahLst/>
            <a:cxnLst/>
            <a:rect l="l" t="t" r="r" b="b"/>
            <a:pathLst>
              <a:path w="1173273" h="2162716">
                <a:moveTo>
                  <a:pt x="0" y="0"/>
                </a:moveTo>
                <a:lnTo>
                  <a:pt x="1173273" y="0"/>
                </a:lnTo>
                <a:lnTo>
                  <a:pt x="1173273" y="2162716"/>
                </a:lnTo>
                <a:lnTo>
                  <a:pt x="0" y="21627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rot="64315">
            <a:off x="222388" y="221331"/>
            <a:ext cx="16986986" cy="16191875"/>
            <a:chOff x="0" y="0"/>
            <a:chExt cx="22649315" cy="21589167"/>
          </a:xfrm>
        </p:grpSpPr>
        <p:grpSp>
          <p:nvGrpSpPr>
            <p:cNvPr id="6" name="Group 6"/>
            <p:cNvGrpSpPr/>
            <p:nvPr/>
          </p:nvGrpSpPr>
          <p:grpSpPr>
            <a:xfrm rot="-463612">
              <a:off x="19841100" y="973726"/>
              <a:ext cx="1405813" cy="2808667"/>
              <a:chOff x="0" y="0"/>
              <a:chExt cx="277692" cy="554798"/>
            </a:xfrm>
          </p:grpSpPr>
          <p:sp>
            <p:nvSpPr>
              <p:cNvPr id="7" name="Freeform 7"/>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B6B4DD"/>
              </a:solidFill>
            </p:spPr>
          </p:sp>
          <p:sp>
            <p:nvSpPr>
              <p:cNvPr id="8" name="TextBox 8"/>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463612">
              <a:off x="20245944" y="3957474"/>
              <a:ext cx="1405813" cy="2808667"/>
              <a:chOff x="0" y="0"/>
              <a:chExt cx="277692" cy="554798"/>
            </a:xfrm>
          </p:grpSpPr>
          <p:sp>
            <p:nvSpPr>
              <p:cNvPr id="10" name="Freeform 10"/>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id="11" name="TextBox 11"/>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463612">
              <a:off x="20650788" y="6941222"/>
              <a:ext cx="1405813" cy="2808667"/>
              <a:chOff x="0" y="0"/>
              <a:chExt cx="277692" cy="554798"/>
            </a:xfrm>
          </p:grpSpPr>
          <p:sp>
            <p:nvSpPr>
              <p:cNvPr id="13" name="Freeform 13"/>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DC9C3"/>
              </a:solidFill>
            </p:spPr>
          </p:sp>
          <p:sp>
            <p:nvSpPr>
              <p:cNvPr id="14" name="TextBox 14"/>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463612">
              <a:off x="21055632" y="9924970"/>
              <a:ext cx="1405813" cy="2808667"/>
              <a:chOff x="0" y="0"/>
              <a:chExt cx="277692" cy="554798"/>
            </a:xfrm>
          </p:grpSpPr>
          <p:sp>
            <p:nvSpPr>
              <p:cNvPr id="16" name="Freeform 16"/>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id="17" name="TextBox 17"/>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rot="-5863994">
              <a:off x="13724839" y="5841257"/>
              <a:ext cx="12797941" cy="3359460"/>
            </a:xfrm>
            <a:custGeom>
              <a:avLst/>
              <a:gdLst/>
              <a:ahLst/>
              <a:cxnLst/>
              <a:rect l="l" t="t" r="r" b="b"/>
              <a:pathLst>
                <a:path w="12797941" h="3359460">
                  <a:moveTo>
                    <a:pt x="0" y="0"/>
                  </a:moveTo>
                  <a:lnTo>
                    <a:pt x="12797941" y="0"/>
                  </a:lnTo>
                  <a:lnTo>
                    <a:pt x="12797941" y="3359460"/>
                  </a:lnTo>
                  <a:lnTo>
                    <a:pt x="0" y="3359460"/>
                  </a:lnTo>
                  <a:lnTo>
                    <a:pt x="0" y="0"/>
                  </a:lnTo>
                  <a:close/>
                </a:path>
              </a:pathLst>
            </a:custGeom>
            <a:blipFill>
              <a:blip r:embed="rId8"/>
              <a:stretch>
                <a:fillRect/>
              </a:stretch>
            </a:blipFill>
          </p:spPr>
        </p:sp>
        <p:grpSp>
          <p:nvGrpSpPr>
            <p:cNvPr id="19" name="Group 19"/>
            <p:cNvGrpSpPr/>
            <p:nvPr/>
          </p:nvGrpSpPr>
          <p:grpSpPr>
            <a:xfrm rot="-482388">
              <a:off x="2112715" y="1253558"/>
              <a:ext cx="19217676" cy="18383336"/>
              <a:chOff x="0" y="0"/>
              <a:chExt cx="3796084" cy="3631276"/>
            </a:xfrm>
          </p:grpSpPr>
          <p:sp>
            <p:nvSpPr>
              <p:cNvPr id="20" name="Freeform 20"/>
              <p:cNvSpPr/>
              <p:nvPr/>
            </p:nvSpPr>
            <p:spPr>
              <a:xfrm>
                <a:off x="0" y="0"/>
                <a:ext cx="3796084" cy="3631276"/>
              </a:xfrm>
              <a:custGeom>
                <a:avLst/>
                <a:gdLst/>
                <a:ahLst/>
                <a:cxnLst/>
                <a:rect l="l" t="t" r="r" b="b"/>
                <a:pathLst>
                  <a:path w="3796084" h="3631276">
                    <a:moveTo>
                      <a:pt x="0" y="0"/>
                    </a:moveTo>
                    <a:lnTo>
                      <a:pt x="3796084" y="0"/>
                    </a:lnTo>
                    <a:lnTo>
                      <a:pt x="3796084" y="3631276"/>
                    </a:lnTo>
                    <a:lnTo>
                      <a:pt x="0" y="3631276"/>
                    </a:lnTo>
                    <a:close/>
                  </a:path>
                </a:pathLst>
              </a:custGeom>
              <a:solidFill>
                <a:srgbClr val="FFD8D3"/>
              </a:solidFill>
            </p:spPr>
          </p:sp>
          <p:sp>
            <p:nvSpPr>
              <p:cNvPr id="21" name="TextBox 21"/>
              <p:cNvSpPr txBox="1"/>
              <p:nvPr/>
            </p:nvSpPr>
            <p:spPr>
              <a:xfrm>
                <a:off x="0" y="-47625"/>
                <a:ext cx="3796084" cy="3678901"/>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486137">
              <a:off x="2170980" y="1257817"/>
              <a:ext cx="19114333" cy="19079580"/>
            </a:xfrm>
            <a:custGeom>
              <a:avLst/>
              <a:gdLst/>
              <a:ahLst/>
              <a:cxnLst/>
              <a:rect l="l" t="t" r="r" b="b"/>
              <a:pathLst>
                <a:path w="19114333" h="19079580">
                  <a:moveTo>
                    <a:pt x="0" y="0"/>
                  </a:moveTo>
                  <a:lnTo>
                    <a:pt x="19114333" y="0"/>
                  </a:lnTo>
                  <a:lnTo>
                    <a:pt x="19114333" y="19079580"/>
                  </a:lnTo>
                  <a:lnTo>
                    <a:pt x="0" y="190795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3" name="Freeform 23"/>
            <p:cNvSpPr/>
            <p:nvPr/>
          </p:nvSpPr>
          <p:spPr>
            <a:xfrm rot="-587391">
              <a:off x="1184056" y="3160471"/>
              <a:ext cx="1766206" cy="14078456"/>
            </a:xfrm>
            <a:custGeom>
              <a:avLst/>
              <a:gdLst/>
              <a:ahLst/>
              <a:cxnLst/>
              <a:rect l="l" t="t" r="r" b="b"/>
              <a:pathLst>
                <a:path w="1766206" h="14078456">
                  <a:moveTo>
                    <a:pt x="0" y="0"/>
                  </a:moveTo>
                  <a:lnTo>
                    <a:pt x="1766206" y="0"/>
                  </a:lnTo>
                  <a:lnTo>
                    <a:pt x="1766206" y="14078455"/>
                  </a:lnTo>
                  <a:lnTo>
                    <a:pt x="0" y="1407845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sp>
        <p:nvSpPr>
          <p:cNvPr id="25" name="Freeform 25"/>
          <p:cNvSpPr/>
          <p:nvPr/>
        </p:nvSpPr>
        <p:spPr>
          <a:xfrm rot="21181928">
            <a:off x="2625452" y="3377657"/>
            <a:ext cx="13272947" cy="4788655"/>
          </a:xfrm>
          <a:custGeom>
            <a:avLst/>
            <a:gdLst/>
            <a:ahLst/>
            <a:cxnLst/>
            <a:rect l="l" t="t" r="r" b="b"/>
            <a:pathLst>
              <a:path w="3495756" h="1261209">
                <a:moveTo>
                  <a:pt x="0" y="0"/>
                </a:moveTo>
                <a:lnTo>
                  <a:pt x="3495756" y="0"/>
                </a:lnTo>
                <a:lnTo>
                  <a:pt x="3495756" y="1261209"/>
                </a:lnTo>
                <a:lnTo>
                  <a:pt x="0" y="1261209"/>
                </a:lnTo>
                <a:close/>
              </a:path>
            </a:pathLst>
          </a:custGeom>
          <a:solidFill>
            <a:srgbClr val="FFFFFF"/>
          </a:solidFill>
        </p:spPr>
      </p:sp>
      <p:sp>
        <p:nvSpPr>
          <p:cNvPr id="28" name="TextBox 28"/>
          <p:cNvSpPr txBox="1"/>
          <p:nvPr/>
        </p:nvSpPr>
        <p:spPr>
          <a:xfrm rot="-416449">
            <a:off x="3354858" y="3912555"/>
            <a:ext cx="11828062" cy="3465179"/>
          </a:xfrm>
          <a:prstGeom prst="rect">
            <a:avLst/>
          </a:prstGeom>
        </p:spPr>
        <p:txBody>
          <a:bodyPr lIns="0" tIns="0" rIns="0" bIns="0" rtlCol="0" anchor="t">
            <a:spAutoFit/>
          </a:bodyPr>
          <a:lstStyle/>
          <a:p>
            <a:pPr algn="ctr">
              <a:lnSpc>
                <a:spcPct val="150000"/>
              </a:lnSpc>
            </a:pPr>
            <a:r>
              <a:rPr lang="vi-VN" sz="8000" b="1" dirty="0">
                <a:solidFill>
                  <a:srgbClr val="373737"/>
                </a:solidFill>
                <a:latin typeface="Arial" panose="020B0604020202020204" pitchFamily="34" charset="0"/>
                <a:cs typeface="Arial" panose="020B0604020202020204" pitchFamily="34" charset="0"/>
              </a:rPr>
              <a:t>CHÀO MỪNG CÁC BẠN TỚI TIẾT HỌC MỚI!</a:t>
            </a:r>
            <a:endParaRPr lang="en-US" sz="8000" b="1" dirty="0">
              <a:solidFill>
                <a:srgbClr val="373737"/>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grpSp>
        <p:nvGrpSpPr>
          <p:cNvPr id="2" name="Group 2"/>
          <p:cNvGrpSpPr/>
          <p:nvPr/>
        </p:nvGrpSpPr>
        <p:grpSpPr>
          <a:xfrm>
            <a:off x="-559944" y="674657"/>
            <a:ext cx="19407887" cy="9227696"/>
            <a:chOff x="0" y="0"/>
            <a:chExt cx="5111542" cy="2431886"/>
          </a:xfrm>
        </p:grpSpPr>
        <p:sp>
          <p:nvSpPr>
            <p:cNvPr id="3" name="Freeform 3"/>
            <p:cNvSpPr/>
            <p:nvPr/>
          </p:nvSpPr>
          <p:spPr>
            <a:xfrm>
              <a:off x="0" y="0"/>
              <a:ext cx="5111542" cy="2431886"/>
            </a:xfrm>
            <a:custGeom>
              <a:avLst/>
              <a:gdLst/>
              <a:ahLst/>
              <a:cxnLst/>
              <a:rect l="l" t="t" r="r" b="b"/>
              <a:pathLst>
                <a:path w="5111542" h="2431886">
                  <a:moveTo>
                    <a:pt x="0" y="0"/>
                  </a:moveTo>
                  <a:lnTo>
                    <a:pt x="5111542" y="0"/>
                  </a:lnTo>
                  <a:lnTo>
                    <a:pt x="5111542" y="2431886"/>
                  </a:lnTo>
                  <a:lnTo>
                    <a:pt x="0" y="2431886"/>
                  </a:lnTo>
                  <a:close/>
                </a:path>
              </a:pathLst>
            </a:custGeom>
            <a:solidFill>
              <a:srgbClr val="FFFFFF"/>
            </a:solidFill>
          </p:spPr>
        </p:sp>
        <p:sp>
          <p:nvSpPr>
            <p:cNvPr id="4" name="TextBox 4"/>
            <p:cNvSpPr txBox="1"/>
            <p:nvPr/>
          </p:nvSpPr>
          <p:spPr>
            <a:xfrm>
              <a:off x="0" y="-47625"/>
              <a:ext cx="5111542" cy="2479511"/>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611600" y="811125"/>
            <a:ext cx="1320565" cy="8773472"/>
            <a:chOff x="0" y="0"/>
            <a:chExt cx="1760754" cy="11697962"/>
          </a:xfrm>
        </p:grpSpPr>
        <p:sp>
          <p:nvSpPr>
            <p:cNvPr id="12" name="Freeform 12"/>
            <p:cNvSpPr/>
            <p:nvPr/>
          </p:nvSpPr>
          <p:spPr>
            <a:xfrm>
              <a:off x="293191" y="0"/>
              <a:ext cx="1467563" cy="11697962"/>
            </a:xfrm>
            <a:custGeom>
              <a:avLst/>
              <a:gdLst/>
              <a:ahLst/>
              <a:cxnLst/>
              <a:rect l="l" t="t" r="r" b="b"/>
              <a:pathLst>
                <a:path w="1467563" h="11697962">
                  <a:moveTo>
                    <a:pt x="0" y="0"/>
                  </a:moveTo>
                  <a:lnTo>
                    <a:pt x="1467563" y="0"/>
                  </a:lnTo>
                  <a:lnTo>
                    <a:pt x="1467563" y="11697962"/>
                  </a:lnTo>
                  <a:lnTo>
                    <a:pt x="0" y="116979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H="1">
              <a:off x="0" y="0"/>
              <a:ext cx="1467563" cy="11697962"/>
            </a:xfrm>
            <a:custGeom>
              <a:avLst/>
              <a:gdLst/>
              <a:ahLst/>
              <a:cxnLst/>
              <a:rect l="l" t="t" r="r" b="b"/>
              <a:pathLst>
                <a:path w="1467563" h="11697962">
                  <a:moveTo>
                    <a:pt x="1467563" y="0"/>
                  </a:moveTo>
                  <a:lnTo>
                    <a:pt x="0" y="0"/>
                  </a:lnTo>
                  <a:lnTo>
                    <a:pt x="0" y="11697962"/>
                  </a:lnTo>
                  <a:lnTo>
                    <a:pt x="1467563" y="11697962"/>
                  </a:lnTo>
                  <a:lnTo>
                    <a:pt x="1467563"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TextBox 5">
            <a:extLst>
              <a:ext uri="{FF2B5EF4-FFF2-40B4-BE49-F238E27FC236}">
                <a16:creationId xmlns:a16="http://schemas.microsoft.com/office/drawing/2014/main" id="{E9D08CA2-1644-9DAB-5176-7C3B1EE734EF}"/>
              </a:ext>
            </a:extLst>
          </p:cNvPr>
          <p:cNvSpPr txBox="1"/>
          <p:nvPr/>
        </p:nvSpPr>
        <p:spPr>
          <a:xfrm>
            <a:off x="979690" y="1144389"/>
            <a:ext cx="14716132" cy="8288231"/>
          </a:xfrm>
          <a:prstGeom prst="rect">
            <a:avLst/>
          </a:prstGeom>
          <a:noFill/>
        </p:spPr>
        <p:txBody>
          <a:bodyPr wrap="square">
            <a:spAutoFit/>
          </a:bodyPr>
          <a:lstStyle/>
          <a:p>
            <a:pPr algn="just">
              <a:lnSpc>
                <a:spcPct val="150000"/>
              </a:lnSpc>
            </a:pPr>
            <a:r>
              <a:rPr lang="vi-VN" sz="4000" b="1" i="0" dirty="0">
                <a:solidFill>
                  <a:srgbClr val="000000"/>
                </a:solidFill>
                <a:effectLst/>
                <a:latin typeface="Arial" panose="020B0604020202020204" pitchFamily="34" charset="0"/>
                <a:cs typeface="Arial" panose="020B0604020202020204" pitchFamily="34" charset="0"/>
              </a:rPr>
              <a:t>* Cách chơi:</a:t>
            </a:r>
          </a:p>
          <a:p>
            <a:pPr marL="571500" indent="-571500" algn="just">
              <a:lnSpc>
                <a:spcPct val="150000"/>
              </a:lnSpc>
              <a:buFont typeface="Arial" panose="020B0604020202020204" pitchFamily="34" charset="0"/>
              <a:buChar char="•"/>
            </a:pPr>
            <a:r>
              <a:rPr lang="vi-VN" sz="4000" b="0" i="0" dirty="0">
                <a:solidFill>
                  <a:srgbClr val="000000"/>
                </a:solidFill>
                <a:effectLst/>
                <a:latin typeface="Arial" panose="020B0604020202020204" pitchFamily="34" charset="0"/>
                <a:cs typeface="Arial" panose="020B0604020202020204" pitchFamily="34" charset="0"/>
              </a:rPr>
              <a:t>Quản trò chia tập thể chơi thành hai đội, có số lượng bằng nhau mỗi đội có từ 5-6 bạn, đứng hàng ngang ở vạch xuất phát của đội mình. Đếm theo số thứ tự 1,2,3,4,5… các bạn phải nhớ số của mình.</a:t>
            </a:r>
            <a:endParaRPr lang="vi-VN" sz="4000" dirty="0">
              <a:solidFill>
                <a:srgbClr val="000000"/>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b="0" i="0" dirty="0">
                <a:solidFill>
                  <a:srgbClr val="000000"/>
                </a:solidFill>
                <a:effectLst/>
                <a:latin typeface="Arial" panose="020B0604020202020204" pitchFamily="34" charset="0"/>
                <a:cs typeface="Arial" panose="020B0604020202020204" pitchFamily="34" charset="0"/>
              </a:rPr>
              <a:t>Khi quản trò gọi tới số nào thì số đó của hai đội nhanh chóng chạy đến vòng và cướp cờ.</a:t>
            </a:r>
            <a:endParaRPr lang="vi-VN" sz="4000" dirty="0">
              <a:solidFill>
                <a:srgbClr val="000000"/>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b="0" i="0" dirty="0">
                <a:solidFill>
                  <a:srgbClr val="000000"/>
                </a:solidFill>
                <a:effectLst/>
                <a:latin typeface="Arial" panose="020B0604020202020204" pitchFamily="34" charset="0"/>
                <a:cs typeface="Arial" panose="020B0604020202020204" pitchFamily="34" charset="0"/>
              </a:rPr>
              <a:t>Khi quản trò gọi số nào về thì số đó phải về</a:t>
            </a:r>
            <a:endParaRPr lang="vi-VN" sz="4000" dirty="0">
              <a:solidFill>
                <a:srgbClr val="000000"/>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b="0" i="0" dirty="0">
                <a:solidFill>
                  <a:srgbClr val="000000"/>
                </a:solidFill>
                <a:effectLst/>
                <a:latin typeface="Arial" panose="020B0604020202020204" pitchFamily="34" charset="0"/>
                <a:cs typeface="Arial" panose="020B0604020202020204" pitchFamily="34" charset="0"/>
              </a:rPr>
              <a:t>Một lúc quản trò có thể gọi hai ba bốn số.</a:t>
            </a:r>
          </a:p>
        </p:txBody>
      </p:sp>
    </p:spTree>
    <p:extLst>
      <p:ext uri="{BB962C8B-B14F-4D97-AF65-F5344CB8AC3E}">
        <p14:creationId xmlns:p14="http://schemas.microsoft.com/office/powerpoint/2010/main" val="3545256698"/>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grpSp>
        <p:nvGrpSpPr>
          <p:cNvPr id="2" name="Group 2"/>
          <p:cNvGrpSpPr/>
          <p:nvPr/>
        </p:nvGrpSpPr>
        <p:grpSpPr>
          <a:xfrm>
            <a:off x="-559944" y="674657"/>
            <a:ext cx="19407887" cy="9227696"/>
            <a:chOff x="0" y="0"/>
            <a:chExt cx="5111542" cy="2431886"/>
          </a:xfrm>
        </p:grpSpPr>
        <p:sp>
          <p:nvSpPr>
            <p:cNvPr id="3" name="Freeform 3"/>
            <p:cNvSpPr/>
            <p:nvPr/>
          </p:nvSpPr>
          <p:spPr>
            <a:xfrm>
              <a:off x="0" y="0"/>
              <a:ext cx="5111542" cy="2431886"/>
            </a:xfrm>
            <a:custGeom>
              <a:avLst/>
              <a:gdLst/>
              <a:ahLst/>
              <a:cxnLst/>
              <a:rect l="l" t="t" r="r" b="b"/>
              <a:pathLst>
                <a:path w="5111542" h="2431886">
                  <a:moveTo>
                    <a:pt x="0" y="0"/>
                  </a:moveTo>
                  <a:lnTo>
                    <a:pt x="5111542" y="0"/>
                  </a:lnTo>
                  <a:lnTo>
                    <a:pt x="5111542" y="2431886"/>
                  </a:lnTo>
                  <a:lnTo>
                    <a:pt x="0" y="2431886"/>
                  </a:lnTo>
                  <a:close/>
                </a:path>
              </a:pathLst>
            </a:custGeom>
            <a:solidFill>
              <a:srgbClr val="FFFFFF"/>
            </a:solidFill>
          </p:spPr>
          <p:txBody>
            <a:bodyPr/>
            <a:lstStyle/>
            <a:p>
              <a:endParaRPr lang="vi-VN" dirty="0"/>
            </a:p>
          </p:txBody>
        </p:sp>
        <p:sp>
          <p:nvSpPr>
            <p:cNvPr id="4" name="TextBox 4"/>
            <p:cNvSpPr txBox="1"/>
            <p:nvPr/>
          </p:nvSpPr>
          <p:spPr>
            <a:xfrm>
              <a:off x="0" y="-47625"/>
              <a:ext cx="5111542" cy="2479511"/>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62000" y="811125"/>
            <a:ext cx="1320565" cy="8773472"/>
            <a:chOff x="0" y="0"/>
            <a:chExt cx="1760754" cy="11697962"/>
          </a:xfrm>
        </p:grpSpPr>
        <p:sp>
          <p:nvSpPr>
            <p:cNvPr id="12" name="Freeform 12"/>
            <p:cNvSpPr/>
            <p:nvPr/>
          </p:nvSpPr>
          <p:spPr>
            <a:xfrm>
              <a:off x="293191" y="0"/>
              <a:ext cx="1467563" cy="11697962"/>
            </a:xfrm>
            <a:custGeom>
              <a:avLst/>
              <a:gdLst/>
              <a:ahLst/>
              <a:cxnLst/>
              <a:rect l="l" t="t" r="r" b="b"/>
              <a:pathLst>
                <a:path w="1467563" h="11697962">
                  <a:moveTo>
                    <a:pt x="0" y="0"/>
                  </a:moveTo>
                  <a:lnTo>
                    <a:pt x="1467563" y="0"/>
                  </a:lnTo>
                  <a:lnTo>
                    <a:pt x="1467563" y="11697962"/>
                  </a:lnTo>
                  <a:lnTo>
                    <a:pt x="0" y="116979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H="1">
              <a:off x="0" y="0"/>
              <a:ext cx="1467563" cy="11697962"/>
            </a:xfrm>
            <a:custGeom>
              <a:avLst/>
              <a:gdLst/>
              <a:ahLst/>
              <a:cxnLst/>
              <a:rect l="l" t="t" r="r" b="b"/>
              <a:pathLst>
                <a:path w="1467563" h="11697962">
                  <a:moveTo>
                    <a:pt x="1467563" y="0"/>
                  </a:moveTo>
                  <a:lnTo>
                    <a:pt x="0" y="0"/>
                  </a:lnTo>
                  <a:lnTo>
                    <a:pt x="0" y="11697962"/>
                  </a:lnTo>
                  <a:lnTo>
                    <a:pt x="1467563" y="11697962"/>
                  </a:lnTo>
                  <a:lnTo>
                    <a:pt x="1467563"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7" name="TextBox 6">
            <a:extLst>
              <a:ext uri="{FF2B5EF4-FFF2-40B4-BE49-F238E27FC236}">
                <a16:creationId xmlns:a16="http://schemas.microsoft.com/office/drawing/2014/main" id="{4C739A95-2DB7-BE84-AC8D-F75BBD2D78F7}"/>
              </a:ext>
            </a:extLst>
          </p:cNvPr>
          <p:cNvSpPr txBox="1"/>
          <p:nvPr/>
        </p:nvSpPr>
        <p:spPr>
          <a:xfrm>
            <a:off x="2549161" y="820322"/>
            <a:ext cx="15392400" cy="8865056"/>
          </a:xfrm>
          <a:prstGeom prst="rect">
            <a:avLst/>
          </a:prstGeom>
          <a:noFill/>
        </p:spPr>
        <p:txBody>
          <a:bodyPr wrap="square">
            <a:spAutoFit/>
          </a:bodyPr>
          <a:lstStyle/>
          <a:p>
            <a:pPr algn="just">
              <a:lnSpc>
                <a:spcPct val="150000"/>
              </a:lnSpc>
            </a:pPr>
            <a:r>
              <a:rPr lang="vi-VN" sz="3200" b="1" i="0" dirty="0">
                <a:solidFill>
                  <a:srgbClr val="333333"/>
                </a:solidFill>
                <a:effectLst/>
                <a:latin typeface="Arial" panose="020B0604020202020204" pitchFamily="34" charset="0"/>
                <a:cs typeface="Arial" panose="020B0604020202020204" pitchFamily="34" charset="0"/>
              </a:rPr>
              <a:t>* Luật chơi:</a:t>
            </a:r>
          </a:p>
          <a:p>
            <a:pPr marL="457200" indent="-457200" algn="just">
              <a:lnSpc>
                <a:spcPct val="150000"/>
              </a:lnSpc>
              <a:buFont typeface="Arial" panose="020B0604020202020204" pitchFamily="34" charset="0"/>
              <a:buChar char="•"/>
            </a:pPr>
            <a:r>
              <a:rPr lang="vi-VN" sz="3200" b="0" i="0" dirty="0">
                <a:solidFill>
                  <a:srgbClr val="333333"/>
                </a:solidFill>
                <a:effectLst/>
                <a:latin typeface="Arial" panose="020B0604020202020204" pitchFamily="34" charset="0"/>
                <a:cs typeface="Arial" panose="020B0604020202020204" pitchFamily="34" charset="0"/>
              </a:rPr>
              <a:t>Khi đang cằm cờ nếu bị bạn vỗ vào người, thua cuộc.</a:t>
            </a:r>
          </a:p>
          <a:p>
            <a:pPr marL="457200" indent="-457200" algn="just">
              <a:lnSpc>
                <a:spcPct val="150000"/>
              </a:lnSpc>
              <a:buFont typeface="Arial" panose="020B0604020202020204" pitchFamily="34" charset="0"/>
              <a:buChar char="•"/>
            </a:pPr>
            <a:r>
              <a:rPr lang="vi-VN" sz="3200" b="0" i="0" dirty="0">
                <a:solidFill>
                  <a:srgbClr val="333333"/>
                </a:solidFill>
                <a:effectLst/>
                <a:latin typeface="Arial" panose="020B0604020202020204" pitchFamily="34" charset="0"/>
                <a:cs typeface="Arial" panose="020B0604020202020204" pitchFamily="34" charset="0"/>
              </a:rPr>
              <a:t>Khi lấy được cờ chạy về vạch xuất phát của đội mình không bị đội bạn vỗ vào người, thắng cuộc.</a:t>
            </a:r>
          </a:p>
          <a:p>
            <a:pPr marL="457200" indent="-457200" algn="just">
              <a:lnSpc>
                <a:spcPct val="150000"/>
              </a:lnSpc>
              <a:buFont typeface="Arial" panose="020B0604020202020204" pitchFamily="34" charset="0"/>
              <a:buChar char="•"/>
            </a:pPr>
            <a:r>
              <a:rPr lang="vi-VN" sz="3200" b="0" i="0" dirty="0">
                <a:solidFill>
                  <a:srgbClr val="333333"/>
                </a:solidFill>
                <a:effectLst/>
                <a:latin typeface="Arial" panose="020B0604020202020204" pitchFamily="34" charset="0"/>
                <a:cs typeface="Arial" panose="020B0604020202020204" pitchFamily="34" charset="0"/>
              </a:rPr>
              <a:t>Khi có nguy cơ bị vỗ vào người thì được phép bỏ cờ xuống đất để chánh bị thua.</a:t>
            </a:r>
          </a:p>
          <a:p>
            <a:pPr marL="457200" indent="-457200" algn="just">
              <a:lnSpc>
                <a:spcPct val="150000"/>
              </a:lnSpc>
              <a:buFont typeface="Arial" panose="020B0604020202020204" pitchFamily="34" charset="0"/>
              <a:buChar char="•"/>
            </a:pPr>
            <a:r>
              <a:rPr lang="vi-VN" sz="3200" b="0" i="0" dirty="0">
                <a:solidFill>
                  <a:srgbClr val="333333"/>
                </a:solidFill>
                <a:effectLst/>
                <a:latin typeface="Arial" panose="020B0604020202020204" pitchFamily="34" charset="0"/>
                <a:cs typeface="Arial" panose="020B0604020202020204" pitchFamily="34" charset="0"/>
              </a:rPr>
              <a:t>Số nào vỗ số đó không được vỗ vào số khác. Nếu bị số khác vỗ vào không thua.</a:t>
            </a:r>
          </a:p>
          <a:p>
            <a:pPr marL="457200" indent="-457200" algn="just">
              <a:lnSpc>
                <a:spcPct val="150000"/>
              </a:lnSpc>
              <a:buFont typeface="Arial" panose="020B0604020202020204" pitchFamily="34" charset="0"/>
              <a:buChar char="•"/>
            </a:pPr>
            <a:r>
              <a:rPr lang="vi-VN" sz="3200" b="0" i="0" dirty="0">
                <a:solidFill>
                  <a:srgbClr val="333333"/>
                </a:solidFill>
                <a:effectLst/>
                <a:latin typeface="Arial" panose="020B0604020202020204" pitchFamily="34" charset="0"/>
                <a:cs typeface="Arial" panose="020B0604020202020204" pitchFamily="34" charset="0"/>
              </a:rPr>
              <a:t>Số nào bị thua rồi (“bị chết”) quản trò không gọi số đó chơi nữa.</a:t>
            </a:r>
          </a:p>
          <a:p>
            <a:pPr marL="457200" indent="-457200" algn="just">
              <a:lnSpc>
                <a:spcPct val="150000"/>
              </a:lnSpc>
              <a:buFont typeface="Arial" panose="020B0604020202020204" pitchFamily="34" charset="0"/>
              <a:buChar char="•"/>
            </a:pPr>
            <a:r>
              <a:rPr lang="vi-VN" sz="3200" b="0" i="0" dirty="0">
                <a:solidFill>
                  <a:srgbClr val="333333"/>
                </a:solidFill>
                <a:effectLst/>
                <a:latin typeface="Arial" panose="020B0604020202020204" pitchFamily="34" charset="0"/>
                <a:cs typeface="Arial" panose="020B0604020202020204" pitchFamily="34" charset="0"/>
              </a:rPr>
              <a:t>Người chơi không được ôm, giữ nhau cho bạn cướp cờ.</a:t>
            </a:r>
          </a:p>
          <a:p>
            <a:pPr marL="457200" indent="-457200" algn="just">
              <a:lnSpc>
                <a:spcPct val="150000"/>
              </a:lnSpc>
              <a:buFont typeface="Arial" panose="020B0604020202020204" pitchFamily="34" charset="0"/>
              <a:buChar char="•"/>
            </a:pPr>
            <a:r>
              <a:rPr lang="vi-VN" sz="3200" b="0" i="0" dirty="0">
                <a:solidFill>
                  <a:srgbClr val="333333"/>
                </a:solidFill>
                <a:effectLst/>
                <a:latin typeface="Arial" panose="020B0604020202020204" pitchFamily="34" charset="0"/>
                <a:cs typeface="Arial" panose="020B0604020202020204" pitchFamily="34" charset="0"/>
              </a:rPr>
              <a:t>Người chơi tìm cách lừa đối phương để nhang cờ về, lựa chọn sân bải phù hợp để chánh nguy cơ, cờ ra khỏi vòng tròn, để cờ lại vòng tròn chỉ được cướp cờ trong vòng tròn.</a:t>
            </a:r>
          </a:p>
          <a:p>
            <a:pPr marL="457200" indent="-457200" algn="just">
              <a:lnSpc>
                <a:spcPct val="150000"/>
              </a:lnSpc>
              <a:buFont typeface="Arial" panose="020B0604020202020204" pitchFamily="34" charset="0"/>
              <a:buChar char="•"/>
            </a:pPr>
            <a:r>
              <a:rPr lang="vi-VN" sz="3200" b="0" i="0" dirty="0">
                <a:solidFill>
                  <a:srgbClr val="333333"/>
                </a:solidFill>
                <a:effectLst/>
                <a:latin typeface="Arial" panose="020B0604020202020204" pitchFamily="34" charset="0"/>
                <a:cs typeface="Arial" panose="020B0604020202020204" pitchFamily="34" charset="0"/>
              </a:rPr>
              <a:t>Khoảng cách cờ đến hai đội bằng nhau.</a:t>
            </a:r>
          </a:p>
        </p:txBody>
      </p:sp>
    </p:spTree>
    <p:extLst>
      <p:ext uri="{BB962C8B-B14F-4D97-AF65-F5344CB8AC3E}">
        <p14:creationId xmlns:p14="http://schemas.microsoft.com/office/powerpoint/2010/main" val="947181803"/>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sp>
        <p:nvSpPr>
          <p:cNvPr id="2" name="Freeform 2"/>
          <p:cNvSpPr/>
          <p:nvPr/>
        </p:nvSpPr>
        <p:spPr>
          <a:xfrm rot="1074498">
            <a:off x="1942030" y="-1339036"/>
            <a:ext cx="6338431" cy="6939172"/>
          </a:xfrm>
          <a:custGeom>
            <a:avLst/>
            <a:gdLst/>
            <a:ahLst/>
            <a:cxnLst/>
            <a:rect l="l" t="t" r="r" b="b"/>
            <a:pathLst>
              <a:path w="6338431" h="6939172">
                <a:moveTo>
                  <a:pt x="0" y="0"/>
                </a:moveTo>
                <a:lnTo>
                  <a:pt x="6338431" y="0"/>
                </a:lnTo>
                <a:lnTo>
                  <a:pt x="6338431" y="6939172"/>
                </a:lnTo>
                <a:lnTo>
                  <a:pt x="0" y="69391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7147693" y="2487896"/>
            <a:ext cx="10849881" cy="7256468"/>
            <a:chOff x="0" y="0"/>
            <a:chExt cx="2857582" cy="1911169"/>
          </a:xfrm>
        </p:grpSpPr>
        <p:sp>
          <p:nvSpPr>
            <p:cNvPr id="4" name="Freeform 4"/>
            <p:cNvSpPr/>
            <p:nvPr/>
          </p:nvSpPr>
          <p:spPr>
            <a:xfrm>
              <a:off x="0" y="0"/>
              <a:ext cx="2857582" cy="1911169"/>
            </a:xfrm>
            <a:custGeom>
              <a:avLst/>
              <a:gdLst/>
              <a:ahLst/>
              <a:cxnLst/>
              <a:rect l="l" t="t" r="r" b="b"/>
              <a:pathLst>
                <a:path w="2857582" h="1911169">
                  <a:moveTo>
                    <a:pt x="46381" y="0"/>
                  </a:moveTo>
                  <a:lnTo>
                    <a:pt x="2811201" y="0"/>
                  </a:lnTo>
                  <a:cubicBezTo>
                    <a:pt x="2823502" y="0"/>
                    <a:pt x="2835299" y="4887"/>
                    <a:pt x="2843997" y="13585"/>
                  </a:cubicBezTo>
                  <a:cubicBezTo>
                    <a:pt x="2852695" y="22283"/>
                    <a:pt x="2857582" y="34080"/>
                    <a:pt x="2857582" y="46381"/>
                  </a:cubicBezTo>
                  <a:lnTo>
                    <a:pt x="2857582" y="1864788"/>
                  </a:lnTo>
                  <a:cubicBezTo>
                    <a:pt x="2857582" y="1890403"/>
                    <a:pt x="2836816" y="1911169"/>
                    <a:pt x="2811201" y="1911169"/>
                  </a:cubicBezTo>
                  <a:lnTo>
                    <a:pt x="46381" y="1911169"/>
                  </a:lnTo>
                  <a:cubicBezTo>
                    <a:pt x="34080" y="1911169"/>
                    <a:pt x="22283" y="1906282"/>
                    <a:pt x="13585" y="1897584"/>
                  </a:cubicBezTo>
                  <a:cubicBezTo>
                    <a:pt x="4887" y="1888886"/>
                    <a:pt x="0" y="1877089"/>
                    <a:pt x="0" y="1864788"/>
                  </a:cubicBezTo>
                  <a:lnTo>
                    <a:pt x="0" y="46381"/>
                  </a:lnTo>
                  <a:cubicBezTo>
                    <a:pt x="0" y="34080"/>
                    <a:pt x="4887" y="22283"/>
                    <a:pt x="13585" y="13585"/>
                  </a:cubicBezTo>
                  <a:cubicBezTo>
                    <a:pt x="22283" y="4887"/>
                    <a:pt x="34080" y="0"/>
                    <a:pt x="46381" y="0"/>
                  </a:cubicBezTo>
                  <a:close/>
                </a:path>
              </a:pathLst>
            </a:custGeom>
            <a:solidFill>
              <a:srgbClr val="000000">
                <a:alpha val="0"/>
              </a:srgbClr>
            </a:solidFill>
            <a:ln w="28575" cap="rnd">
              <a:solidFill>
                <a:srgbClr val="000000"/>
              </a:solidFill>
              <a:prstDash val="solid"/>
              <a:round/>
            </a:ln>
          </p:spPr>
        </p:sp>
        <p:sp>
          <p:nvSpPr>
            <p:cNvPr id="5" name="TextBox 5"/>
            <p:cNvSpPr txBox="1"/>
            <p:nvPr/>
          </p:nvSpPr>
          <p:spPr>
            <a:xfrm>
              <a:off x="0" y="-47625"/>
              <a:ext cx="2857582" cy="1958794"/>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6" name="Freeform 6"/>
          <p:cNvSpPr/>
          <p:nvPr/>
        </p:nvSpPr>
        <p:spPr>
          <a:xfrm rot="-775463">
            <a:off x="-93209" y="7112746"/>
            <a:ext cx="5339146" cy="7250692"/>
          </a:xfrm>
          <a:custGeom>
            <a:avLst/>
            <a:gdLst/>
            <a:ahLst/>
            <a:cxnLst/>
            <a:rect l="l" t="t" r="r" b="b"/>
            <a:pathLst>
              <a:path w="5339146" h="7250692">
                <a:moveTo>
                  <a:pt x="0" y="0"/>
                </a:moveTo>
                <a:lnTo>
                  <a:pt x="5339146" y="0"/>
                </a:lnTo>
                <a:lnTo>
                  <a:pt x="5339146" y="7250692"/>
                </a:lnTo>
                <a:lnTo>
                  <a:pt x="0" y="72506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5395279" y="0"/>
            <a:ext cx="15067362" cy="13787502"/>
            <a:chOff x="0" y="0"/>
            <a:chExt cx="20089817" cy="18383336"/>
          </a:xfrm>
        </p:grpSpPr>
        <p:grpSp>
          <p:nvGrpSpPr>
            <p:cNvPr id="8" name="Group 8"/>
            <p:cNvGrpSpPr/>
            <p:nvPr/>
          </p:nvGrpSpPr>
          <p:grpSpPr>
            <a:xfrm>
              <a:off x="872141" y="0"/>
              <a:ext cx="19217676" cy="18383336"/>
              <a:chOff x="0" y="0"/>
              <a:chExt cx="3796084" cy="3631276"/>
            </a:xfrm>
          </p:grpSpPr>
          <p:sp>
            <p:nvSpPr>
              <p:cNvPr id="9" name="Freeform 9"/>
              <p:cNvSpPr/>
              <p:nvPr/>
            </p:nvSpPr>
            <p:spPr>
              <a:xfrm>
                <a:off x="0" y="0"/>
                <a:ext cx="3796084" cy="3631276"/>
              </a:xfrm>
              <a:custGeom>
                <a:avLst/>
                <a:gdLst/>
                <a:ahLst/>
                <a:cxnLst/>
                <a:rect l="l" t="t" r="r" b="b"/>
                <a:pathLst>
                  <a:path w="3796084" h="3631276">
                    <a:moveTo>
                      <a:pt x="0" y="0"/>
                    </a:moveTo>
                    <a:lnTo>
                      <a:pt x="3796084" y="0"/>
                    </a:lnTo>
                    <a:lnTo>
                      <a:pt x="3796084" y="3631276"/>
                    </a:lnTo>
                    <a:lnTo>
                      <a:pt x="0" y="3631276"/>
                    </a:lnTo>
                    <a:close/>
                  </a:path>
                </a:pathLst>
              </a:custGeom>
              <a:solidFill>
                <a:srgbClr val="FFFFFF"/>
              </a:solidFill>
            </p:spPr>
          </p:sp>
          <p:sp>
            <p:nvSpPr>
              <p:cNvPr id="10" name="TextBox 10"/>
              <p:cNvSpPr txBox="1"/>
              <p:nvPr/>
            </p:nvSpPr>
            <p:spPr>
              <a:xfrm>
                <a:off x="0" y="-47625"/>
                <a:ext cx="3796084" cy="3678901"/>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11" name="Freeform 11"/>
            <p:cNvSpPr/>
            <p:nvPr/>
          </p:nvSpPr>
          <p:spPr>
            <a:xfrm rot="-48879">
              <a:off x="99994" y="403767"/>
              <a:ext cx="1766206" cy="14078456"/>
            </a:xfrm>
            <a:custGeom>
              <a:avLst/>
              <a:gdLst/>
              <a:ahLst/>
              <a:cxnLst/>
              <a:rect l="l" t="t" r="r" b="b"/>
              <a:pathLst>
                <a:path w="1766206" h="14078456">
                  <a:moveTo>
                    <a:pt x="0" y="0"/>
                  </a:moveTo>
                  <a:lnTo>
                    <a:pt x="1766207" y="0"/>
                  </a:lnTo>
                  <a:lnTo>
                    <a:pt x="1766207" y="14078455"/>
                  </a:lnTo>
                  <a:lnTo>
                    <a:pt x="0" y="140784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15" name="TextBox 15"/>
          <p:cNvSpPr txBox="1"/>
          <p:nvPr/>
        </p:nvSpPr>
        <p:spPr>
          <a:xfrm>
            <a:off x="10221989" y="3717385"/>
            <a:ext cx="3641756" cy="1231106"/>
          </a:xfrm>
          <a:prstGeom prst="rect">
            <a:avLst/>
          </a:prstGeom>
        </p:spPr>
        <p:txBody>
          <a:bodyPr wrap="square" lIns="0" tIns="0" rIns="0" bIns="0" rtlCol="0" anchor="t">
            <a:spAutoFit/>
          </a:bodyPr>
          <a:lstStyle/>
          <a:p>
            <a:pPr algn="ctr"/>
            <a:r>
              <a:rPr lang="vi-VN" sz="8000" b="1" dirty="0">
                <a:solidFill>
                  <a:srgbClr val="373737"/>
                </a:solidFill>
                <a:latin typeface="Arial" panose="020B0604020202020204" pitchFamily="34" charset="0"/>
                <a:cs typeface="Arial" panose="020B0604020202020204" pitchFamily="34" charset="0"/>
              </a:rPr>
              <a:t>BÀI 17</a:t>
            </a:r>
          </a:p>
        </p:txBody>
      </p:sp>
      <p:sp>
        <p:nvSpPr>
          <p:cNvPr id="16" name="Freeform 16"/>
          <p:cNvSpPr/>
          <p:nvPr/>
        </p:nvSpPr>
        <p:spPr>
          <a:xfrm flipH="1">
            <a:off x="14553209" y="3603799"/>
            <a:ext cx="1082327" cy="1359281"/>
          </a:xfrm>
          <a:custGeom>
            <a:avLst/>
            <a:gdLst/>
            <a:ahLst/>
            <a:cxnLst/>
            <a:rect l="l" t="t" r="r" b="b"/>
            <a:pathLst>
              <a:path w="1082327" h="1359281">
                <a:moveTo>
                  <a:pt x="1082327" y="0"/>
                </a:moveTo>
                <a:lnTo>
                  <a:pt x="0" y="0"/>
                </a:lnTo>
                <a:lnTo>
                  <a:pt x="0" y="1359281"/>
                </a:lnTo>
                <a:lnTo>
                  <a:pt x="1082327" y="1359281"/>
                </a:lnTo>
                <a:lnTo>
                  <a:pt x="1082327"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a:off x="8455452" y="3731545"/>
            <a:ext cx="1082327" cy="1359281"/>
          </a:xfrm>
          <a:custGeom>
            <a:avLst/>
            <a:gdLst/>
            <a:ahLst/>
            <a:cxnLst/>
            <a:rect l="l" t="t" r="r" b="b"/>
            <a:pathLst>
              <a:path w="1082327" h="1359281">
                <a:moveTo>
                  <a:pt x="0" y="0"/>
                </a:moveTo>
                <a:lnTo>
                  <a:pt x="1082327" y="0"/>
                </a:lnTo>
                <a:lnTo>
                  <a:pt x="1082327" y="1359280"/>
                </a:lnTo>
                <a:lnTo>
                  <a:pt x="0" y="13592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rot="-1656846">
            <a:off x="434344" y="430438"/>
            <a:ext cx="2466841" cy="2480370"/>
          </a:xfrm>
          <a:custGeom>
            <a:avLst/>
            <a:gdLst/>
            <a:ahLst/>
            <a:cxnLst/>
            <a:rect l="l" t="t" r="r" b="b"/>
            <a:pathLst>
              <a:path w="2466841" h="2480370">
                <a:moveTo>
                  <a:pt x="0" y="0"/>
                </a:moveTo>
                <a:lnTo>
                  <a:pt x="2466841" y="0"/>
                </a:lnTo>
                <a:lnTo>
                  <a:pt x="2466841" y="2480370"/>
                </a:lnTo>
                <a:lnTo>
                  <a:pt x="0" y="24803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rot="-264429">
            <a:off x="799912" y="5076392"/>
            <a:ext cx="1661252" cy="3062216"/>
          </a:xfrm>
          <a:custGeom>
            <a:avLst/>
            <a:gdLst/>
            <a:ahLst/>
            <a:cxnLst/>
            <a:rect l="l" t="t" r="r" b="b"/>
            <a:pathLst>
              <a:path w="1661252" h="3062216">
                <a:moveTo>
                  <a:pt x="0" y="0"/>
                </a:moveTo>
                <a:lnTo>
                  <a:pt x="1661252" y="0"/>
                </a:lnTo>
                <a:lnTo>
                  <a:pt x="1661252" y="3062216"/>
                </a:lnTo>
                <a:lnTo>
                  <a:pt x="0" y="30622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1" name="TextBox 15">
            <a:extLst>
              <a:ext uri="{FF2B5EF4-FFF2-40B4-BE49-F238E27FC236}">
                <a16:creationId xmlns:a16="http://schemas.microsoft.com/office/drawing/2014/main" id="{97628997-64EC-8770-5CE7-74B3DFA6C905}"/>
              </a:ext>
            </a:extLst>
          </p:cNvPr>
          <p:cNvSpPr txBox="1"/>
          <p:nvPr/>
        </p:nvSpPr>
        <p:spPr>
          <a:xfrm>
            <a:off x="7652157" y="5597291"/>
            <a:ext cx="9137466" cy="1618520"/>
          </a:xfrm>
          <a:prstGeom prst="rect">
            <a:avLst/>
          </a:prstGeom>
        </p:spPr>
        <p:txBody>
          <a:bodyPr wrap="square" lIns="0" tIns="0" rIns="0" bIns="0" rtlCol="0" anchor="t">
            <a:spAutoFit/>
          </a:bodyPr>
          <a:lstStyle/>
          <a:p>
            <a:pPr algn="ctr">
              <a:lnSpc>
                <a:spcPct val="150000"/>
              </a:lnSpc>
            </a:pPr>
            <a:r>
              <a:rPr lang="vi-VN" sz="8000" b="1" dirty="0">
                <a:solidFill>
                  <a:srgbClr val="373737"/>
                </a:solidFill>
                <a:latin typeface="Arial" panose="020B0604020202020204" pitchFamily="34" charset="0"/>
                <a:cs typeface="Arial" panose="020B0604020202020204" pitchFamily="34" charset="0"/>
              </a:rPr>
              <a:t>TỰ ĐÁNH GIÁ</a:t>
            </a:r>
          </a:p>
        </p:txBody>
      </p:sp>
    </p:spTree>
    <p:extLst>
      <p:ext uri="{BB962C8B-B14F-4D97-AF65-F5344CB8AC3E}">
        <p14:creationId xmlns:p14="http://schemas.microsoft.com/office/powerpoint/2010/main" val="1249522885"/>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grpSp>
        <p:nvGrpSpPr>
          <p:cNvPr id="2" name="Group 2"/>
          <p:cNvGrpSpPr/>
          <p:nvPr/>
        </p:nvGrpSpPr>
        <p:grpSpPr>
          <a:xfrm>
            <a:off x="689548" y="190801"/>
            <a:ext cx="17598452" cy="9798823"/>
            <a:chOff x="0" y="0"/>
            <a:chExt cx="4634983" cy="2580760"/>
          </a:xfrm>
        </p:grpSpPr>
        <p:sp>
          <p:nvSpPr>
            <p:cNvPr id="3" name="Freeform 3"/>
            <p:cNvSpPr/>
            <p:nvPr/>
          </p:nvSpPr>
          <p:spPr>
            <a:xfrm>
              <a:off x="0" y="0"/>
              <a:ext cx="4634983" cy="2580760"/>
            </a:xfrm>
            <a:custGeom>
              <a:avLst/>
              <a:gdLst/>
              <a:ahLst/>
              <a:cxnLst/>
              <a:rect l="l" t="t" r="r" b="b"/>
              <a:pathLst>
                <a:path w="4634983" h="2580760">
                  <a:moveTo>
                    <a:pt x="0" y="0"/>
                  </a:moveTo>
                  <a:lnTo>
                    <a:pt x="4634983" y="0"/>
                  </a:lnTo>
                  <a:lnTo>
                    <a:pt x="4634983" y="2580760"/>
                  </a:lnTo>
                  <a:lnTo>
                    <a:pt x="0" y="2580760"/>
                  </a:lnTo>
                  <a:close/>
                </a:path>
              </a:pathLst>
            </a:custGeom>
            <a:solidFill>
              <a:srgbClr val="FDC9C3"/>
            </a:solidFill>
          </p:spPr>
        </p:sp>
        <p:sp>
          <p:nvSpPr>
            <p:cNvPr id="4" name="TextBox 4"/>
            <p:cNvSpPr txBox="1"/>
            <p:nvPr/>
          </p:nvSpPr>
          <p:spPr>
            <a:xfrm>
              <a:off x="0" y="-47625"/>
              <a:ext cx="4634983" cy="262838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06157" y="526717"/>
            <a:ext cx="17675685" cy="9233566"/>
            <a:chOff x="0" y="0"/>
            <a:chExt cx="23567581" cy="12311421"/>
          </a:xfrm>
        </p:grpSpPr>
        <p:grpSp>
          <p:nvGrpSpPr>
            <p:cNvPr id="6" name="Group 6"/>
            <p:cNvGrpSpPr/>
            <p:nvPr/>
          </p:nvGrpSpPr>
          <p:grpSpPr>
            <a:xfrm>
              <a:off x="22161767" y="153722"/>
              <a:ext cx="1405813" cy="2808667"/>
              <a:chOff x="0" y="0"/>
              <a:chExt cx="277692" cy="554798"/>
            </a:xfrm>
          </p:grpSpPr>
          <p:sp>
            <p:nvSpPr>
              <p:cNvPr id="7" name="Freeform 7"/>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B6B4DD"/>
              </a:solidFill>
            </p:spPr>
          </p:sp>
          <p:sp>
            <p:nvSpPr>
              <p:cNvPr id="8" name="TextBox 8"/>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2161767" y="3164810"/>
              <a:ext cx="1405813" cy="2808667"/>
              <a:chOff x="0" y="0"/>
              <a:chExt cx="277692" cy="554798"/>
            </a:xfrm>
          </p:grpSpPr>
          <p:sp>
            <p:nvSpPr>
              <p:cNvPr id="10" name="Freeform 10"/>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id="11" name="TextBox 11"/>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2161767" y="6175898"/>
              <a:ext cx="1405813" cy="2808667"/>
              <a:chOff x="0" y="0"/>
              <a:chExt cx="277692" cy="554798"/>
            </a:xfrm>
          </p:grpSpPr>
          <p:sp>
            <p:nvSpPr>
              <p:cNvPr id="13" name="Freeform 13"/>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id="14" name="TextBox 14"/>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2161767" y="9186986"/>
              <a:ext cx="1405813" cy="2808667"/>
              <a:chOff x="0" y="0"/>
              <a:chExt cx="277692" cy="554798"/>
            </a:xfrm>
          </p:grpSpPr>
          <p:sp>
            <p:nvSpPr>
              <p:cNvPr id="16" name="Freeform 16"/>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id="17" name="TextBox 17"/>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742874" y="0"/>
              <a:ext cx="21885452" cy="12311421"/>
              <a:chOff x="0" y="0"/>
              <a:chExt cx="4323052" cy="2431886"/>
            </a:xfrm>
          </p:grpSpPr>
          <p:sp>
            <p:nvSpPr>
              <p:cNvPr id="19" name="Freeform 19"/>
              <p:cNvSpPr/>
              <p:nvPr/>
            </p:nvSpPr>
            <p:spPr>
              <a:xfrm>
                <a:off x="0" y="0"/>
                <a:ext cx="4323052" cy="2431886"/>
              </a:xfrm>
              <a:custGeom>
                <a:avLst/>
                <a:gdLst/>
                <a:ahLst/>
                <a:cxnLst/>
                <a:rect l="l" t="t" r="r" b="b"/>
                <a:pathLst>
                  <a:path w="4323052" h="2431886">
                    <a:moveTo>
                      <a:pt x="0" y="0"/>
                    </a:moveTo>
                    <a:lnTo>
                      <a:pt x="4323052" y="0"/>
                    </a:lnTo>
                    <a:lnTo>
                      <a:pt x="4323052" y="2431886"/>
                    </a:lnTo>
                    <a:lnTo>
                      <a:pt x="0" y="2431886"/>
                    </a:lnTo>
                    <a:close/>
                  </a:path>
                </a:pathLst>
              </a:custGeom>
              <a:solidFill>
                <a:srgbClr val="FFFFFF"/>
              </a:solidFill>
            </p:spPr>
          </p:sp>
          <p:sp>
            <p:nvSpPr>
              <p:cNvPr id="20" name="TextBox 20"/>
              <p:cNvSpPr txBox="1"/>
              <p:nvPr/>
            </p:nvSpPr>
            <p:spPr>
              <a:xfrm>
                <a:off x="0" y="-47625"/>
                <a:ext cx="4323052" cy="2479511"/>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0" y="153722"/>
              <a:ext cx="1485749" cy="11842925"/>
            </a:xfrm>
            <a:custGeom>
              <a:avLst/>
              <a:gdLst/>
              <a:ahLst/>
              <a:cxnLst/>
              <a:rect l="l" t="t" r="r" b="b"/>
              <a:pathLst>
                <a:path w="1485749" h="11842925">
                  <a:moveTo>
                    <a:pt x="0" y="0"/>
                  </a:moveTo>
                  <a:lnTo>
                    <a:pt x="1485749" y="0"/>
                  </a:lnTo>
                  <a:lnTo>
                    <a:pt x="1485749" y="11842924"/>
                  </a:lnTo>
                  <a:lnTo>
                    <a:pt x="0" y="118429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2" name="TextBox 61">
            <a:extLst>
              <a:ext uri="{FF2B5EF4-FFF2-40B4-BE49-F238E27FC236}">
                <a16:creationId xmlns:a16="http://schemas.microsoft.com/office/drawing/2014/main" id="{053F9853-7823-CA3A-500A-501D84FFD73D}"/>
              </a:ext>
            </a:extLst>
          </p:cNvPr>
          <p:cNvSpPr txBox="1"/>
          <p:nvPr/>
        </p:nvSpPr>
        <p:spPr>
          <a:xfrm>
            <a:off x="1885952" y="1111186"/>
            <a:ext cx="14954648" cy="1824923"/>
          </a:xfrm>
          <a:prstGeom prst="rect">
            <a:avLst/>
          </a:prstGeom>
          <a:noFill/>
        </p:spPr>
        <p:txBody>
          <a:bodyPr wrap="square">
            <a:spAutoFit/>
          </a:bodyPr>
          <a:lstStyle/>
          <a:p>
            <a:pPr algn="just">
              <a:lnSpc>
                <a:spcPct val="150000"/>
              </a:lnSpc>
            </a:pPr>
            <a:r>
              <a:rPr lang="vi-VN" sz="40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Câu 1. Bạn nhỏ đã khám phá khu vườn nhà mình bằng cách nào? Tìm ý đúng.</a:t>
            </a:r>
            <a:endParaRPr lang="vi-VN" sz="4000" b="1" dirty="0">
              <a:solidFill>
                <a:schemeClr val="accent2"/>
              </a:solidFill>
              <a:effectLst/>
              <a:latin typeface="Arial" panose="020B0604020202020204" pitchFamily="34" charset="0"/>
              <a:cs typeface="Arial" panose="020B0604020202020204" pitchFamily="34" charset="0"/>
            </a:endParaRPr>
          </a:p>
        </p:txBody>
      </p:sp>
      <p:sp>
        <p:nvSpPr>
          <p:cNvPr id="65" name="Flowchart: Connector 64">
            <a:extLst>
              <a:ext uri="{FF2B5EF4-FFF2-40B4-BE49-F238E27FC236}">
                <a16:creationId xmlns:a16="http://schemas.microsoft.com/office/drawing/2014/main" id="{899C4A28-7843-FDDB-2B68-B5E3393C92B4}"/>
              </a:ext>
            </a:extLst>
          </p:cNvPr>
          <p:cNvSpPr/>
          <p:nvPr/>
        </p:nvSpPr>
        <p:spPr>
          <a:xfrm>
            <a:off x="7650173" y="5125796"/>
            <a:ext cx="930402" cy="916481"/>
          </a:xfrm>
          <a:prstGeom prst="flowChartConnector">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vi-VN" sz="2700">
              <a:latin typeface="Arial" panose="020B0604020202020204" pitchFamily="34" charset="0"/>
              <a:cs typeface="Arial" panose="020B0604020202020204" pitchFamily="34" charset="0"/>
            </a:endParaRPr>
          </a:p>
        </p:txBody>
      </p:sp>
      <p:sp>
        <p:nvSpPr>
          <p:cNvPr id="66" name="Freeform 21">
            <a:extLst>
              <a:ext uri="{FF2B5EF4-FFF2-40B4-BE49-F238E27FC236}">
                <a16:creationId xmlns:a16="http://schemas.microsoft.com/office/drawing/2014/main" id="{2B441981-F0AC-DDC3-00EA-8807C16CA078}"/>
              </a:ext>
            </a:extLst>
          </p:cNvPr>
          <p:cNvSpPr/>
          <p:nvPr/>
        </p:nvSpPr>
        <p:spPr>
          <a:xfrm>
            <a:off x="1898640" y="4125257"/>
            <a:ext cx="4966863" cy="4544680"/>
          </a:xfrm>
          <a:custGeom>
            <a:avLst/>
            <a:gdLst/>
            <a:ahLst/>
            <a:cxnLst/>
            <a:rect l="l" t="t" r="r" b="b"/>
            <a:pathLst>
              <a:path w="1588530" h="1453505">
                <a:moveTo>
                  <a:pt x="0" y="0"/>
                </a:moveTo>
                <a:lnTo>
                  <a:pt x="1588529" y="0"/>
                </a:lnTo>
                <a:lnTo>
                  <a:pt x="1588529" y="1453505"/>
                </a:lnTo>
                <a:lnTo>
                  <a:pt x="0" y="1453505"/>
                </a:lnTo>
                <a:lnTo>
                  <a:pt x="0" y="0"/>
                </a:lnTo>
                <a:close/>
              </a:path>
            </a:pathLst>
          </a:custGeom>
          <a:blipFill>
            <a:blip r:embed="rId4"/>
            <a:stretch>
              <a:fillRect/>
            </a:stretch>
          </a:blipFill>
        </p:spPr>
      </p:sp>
      <p:sp>
        <p:nvSpPr>
          <p:cNvPr id="64" name="TextBox 63">
            <a:extLst>
              <a:ext uri="{FF2B5EF4-FFF2-40B4-BE49-F238E27FC236}">
                <a16:creationId xmlns:a16="http://schemas.microsoft.com/office/drawing/2014/main" id="{D2F9A96F-8D34-BEE1-198A-B3F8F121BA1C}"/>
              </a:ext>
            </a:extLst>
          </p:cNvPr>
          <p:cNvSpPr txBox="1"/>
          <p:nvPr/>
        </p:nvSpPr>
        <p:spPr>
          <a:xfrm>
            <a:off x="7924800" y="3404137"/>
            <a:ext cx="8550820" cy="4975657"/>
          </a:xfrm>
          <a:prstGeom prst="rect">
            <a:avLst/>
          </a:prstGeom>
          <a:noFill/>
        </p:spPr>
        <p:txBody>
          <a:bodyPr wrap="square">
            <a:spAutoFit/>
          </a:bodyPr>
          <a:lstStyle/>
          <a:p>
            <a:pPr algn="just">
              <a:lnSpc>
                <a:spcPct val="150000"/>
              </a:lnSpc>
            </a:pPr>
            <a:r>
              <a:rPr lang="vi-VN" sz="3600" dirty="0">
                <a:effectLst/>
                <a:latin typeface="Arial" panose="020B0604020202020204" pitchFamily="34" charset="0"/>
                <a:ea typeface="Calibri" panose="020F0502020204030204" pitchFamily="34" charset="0"/>
                <a:cs typeface="Arial" panose="020B0604020202020204" pitchFamily="34" charset="0"/>
              </a:rPr>
              <a:t>a) Chăm sóc cây trong vườn hằng ngày.</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effectLst/>
                <a:latin typeface="Arial" panose="020B0604020202020204" pitchFamily="34" charset="0"/>
                <a:ea typeface="Calibri" panose="020F0502020204030204" pitchFamily="34" charset="0"/>
                <a:cs typeface="Arial" panose="020B0604020202020204" pitchFamily="34" charset="0"/>
              </a:rPr>
              <a:t>b) Nhân ngầm các loài hoa trong vườn.</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effectLst/>
                <a:latin typeface="Arial" panose="020B0604020202020204" pitchFamily="34" charset="0"/>
                <a:ea typeface="Calibri" panose="020F0502020204030204" pitchFamily="34" charset="0"/>
                <a:cs typeface="Arial" panose="020B0604020202020204" pitchFamily="34" charset="0"/>
              </a:rPr>
              <a:t>c) Tập cảm nhận các loài hoa bằng xúc giác và khứu giác. </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effectLst/>
                <a:latin typeface="Arial" panose="020B0604020202020204" pitchFamily="34" charset="0"/>
                <a:ea typeface="Calibri" panose="020F0502020204030204" pitchFamily="34" charset="0"/>
                <a:cs typeface="Arial" panose="020B0604020202020204" pitchFamily="34" charset="0"/>
              </a:rPr>
              <a:t>d) Vừa nhắm mắt vừa mở cửa sổ để hít thở không khí trong lãnh.</a:t>
            </a:r>
            <a:endParaRPr lang="vi-VN" sz="3600"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animBg="1"/>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grpSp>
        <p:nvGrpSpPr>
          <p:cNvPr id="2" name="Group 2"/>
          <p:cNvGrpSpPr/>
          <p:nvPr/>
        </p:nvGrpSpPr>
        <p:grpSpPr>
          <a:xfrm>
            <a:off x="689548" y="190801"/>
            <a:ext cx="17598452" cy="9798823"/>
            <a:chOff x="0" y="0"/>
            <a:chExt cx="4634983" cy="2580760"/>
          </a:xfrm>
        </p:grpSpPr>
        <p:sp>
          <p:nvSpPr>
            <p:cNvPr id="3" name="Freeform 3"/>
            <p:cNvSpPr/>
            <p:nvPr/>
          </p:nvSpPr>
          <p:spPr>
            <a:xfrm>
              <a:off x="0" y="0"/>
              <a:ext cx="4634983" cy="2580760"/>
            </a:xfrm>
            <a:custGeom>
              <a:avLst/>
              <a:gdLst/>
              <a:ahLst/>
              <a:cxnLst/>
              <a:rect l="l" t="t" r="r" b="b"/>
              <a:pathLst>
                <a:path w="4634983" h="2580760">
                  <a:moveTo>
                    <a:pt x="0" y="0"/>
                  </a:moveTo>
                  <a:lnTo>
                    <a:pt x="4634983" y="0"/>
                  </a:lnTo>
                  <a:lnTo>
                    <a:pt x="4634983" y="2580760"/>
                  </a:lnTo>
                  <a:lnTo>
                    <a:pt x="0" y="2580760"/>
                  </a:lnTo>
                  <a:close/>
                </a:path>
              </a:pathLst>
            </a:custGeom>
            <a:solidFill>
              <a:srgbClr val="FDC9C3"/>
            </a:solidFill>
          </p:spPr>
        </p:sp>
        <p:sp>
          <p:nvSpPr>
            <p:cNvPr id="4" name="TextBox 4"/>
            <p:cNvSpPr txBox="1"/>
            <p:nvPr/>
          </p:nvSpPr>
          <p:spPr>
            <a:xfrm>
              <a:off x="0" y="-47625"/>
              <a:ext cx="4634983" cy="262838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06157" y="526717"/>
            <a:ext cx="17675685" cy="9233566"/>
            <a:chOff x="0" y="0"/>
            <a:chExt cx="23567581" cy="12311421"/>
          </a:xfrm>
        </p:grpSpPr>
        <p:grpSp>
          <p:nvGrpSpPr>
            <p:cNvPr id="6" name="Group 6"/>
            <p:cNvGrpSpPr/>
            <p:nvPr/>
          </p:nvGrpSpPr>
          <p:grpSpPr>
            <a:xfrm>
              <a:off x="22161767" y="153722"/>
              <a:ext cx="1405813" cy="2808667"/>
              <a:chOff x="0" y="0"/>
              <a:chExt cx="277692" cy="554798"/>
            </a:xfrm>
          </p:grpSpPr>
          <p:sp>
            <p:nvSpPr>
              <p:cNvPr id="7" name="Freeform 7"/>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B6B4DD"/>
              </a:solidFill>
            </p:spPr>
          </p:sp>
          <p:sp>
            <p:nvSpPr>
              <p:cNvPr id="8" name="TextBox 8"/>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2161767" y="3164810"/>
              <a:ext cx="1405813" cy="2808667"/>
              <a:chOff x="0" y="0"/>
              <a:chExt cx="277692" cy="554798"/>
            </a:xfrm>
          </p:grpSpPr>
          <p:sp>
            <p:nvSpPr>
              <p:cNvPr id="10" name="Freeform 10"/>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id="11" name="TextBox 11"/>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2161767" y="6175898"/>
              <a:ext cx="1405813" cy="2808667"/>
              <a:chOff x="0" y="0"/>
              <a:chExt cx="277692" cy="554798"/>
            </a:xfrm>
          </p:grpSpPr>
          <p:sp>
            <p:nvSpPr>
              <p:cNvPr id="13" name="Freeform 13"/>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id="14" name="TextBox 14"/>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2161767" y="9186986"/>
              <a:ext cx="1405813" cy="2808667"/>
              <a:chOff x="0" y="0"/>
              <a:chExt cx="277692" cy="554798"/>
            </a:xfrm>
          </p:grpSpPr>
          <p:sp>
            <p:nvSpPr>
              <p:cNvPr id="16" name="Freeform 16"/>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id="17" name="TextBox 17"/>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742874" y="0"/>
              <a:ext cx="21885452" cy="12311421"/>
              <a:chOff x="0" y="0"/>
              <a:chExt cx="4323052" cy="2431886"/>
            </a:xfrm>
          </p:grpSpPr>
          <p:sp>
            <p:nvSpPr>
              <p:cNvPr id="19" name="Freeform 19"/>
              <p:cNvSpPr/>
              <p:nvPr/>
            </p:nvSpPr>
            <p:spPr>
              <a:xfrm>
                <a:off x="0" y="0"/>
                <a:ext cx="4323052" cy="2431886"/>
              </a:xfrm>
              <a:custGeom>
                <a:avLst/>
                <a:gdLst/>
                <a:ahLst/>
                <a:cxnLst/>
                <a:rect l="l" t="t" r="r" b="b"/>
                <a:pathLst>
                  <a:path w="4323052" h="2431886">
                    <a:moveTo>
                      <a:pt x="0" y="0"/>
                    </a:moveTo>
                    <a:lnTo>
                      <a:pt x="4323052" y="0"/>
                    </a:lnTo>
                    <a:lnTo>
                      <a:pt x="4323052" y="2431886"/>
                    </a:lnTo>
                    <a:lnTo>
                      <a:pt x="0" y="2431886"/>
                    </a:lnTo>
                    <a:close/>
                  </a:path>
                </a:pathLst>
              </a:custGeom>
              <a:solidFill>
                <a:srgbClr val="FFFFFF"/>
              </a:solidFill>
            </p:spPr>
          </p:sp>
          <p:sp>
            <p:nvSpPr>
              <p:cNvPr id="20" name="TextBox 20"/>
              <p:cNvSpPr txBox="1"/>
              <p:nvPr/>
            </p:nvSpPr>
            <p:spPr>
              <a:xfrm>
                <a:off x="0" y="-47625"/>
                <a:ext cx="4323052" cy="2479511"/>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0" y="153722"/>
              <a:ext cx="1485749" cy="11842925"/>
            </a:xfrm>
            <a:custGeom>
              <a:avLst/>
              <a:gdLst/>
              <a:ahLst/>
              <a:cxnLst/>
              <a:rect l="l" t="t" r="r" b="b"/>
              <a:pathLst>
                <a:path w="1485749" h="11842925">
                  <a:moveTo>
                    <a:pt x="0" y="0"/>
                  </a:moveTo>
                  <a:lnTo>
                    <a:pt x="1485749" y="0"/>
                  </a:lnTo>
                  <a:lnTo>
                    <a:pt x="1485749" y="11842924"/>
                  </a:lnTo>
                  <a:lnTo>
                    <a:pt x="0" y="118429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2" name="TextBox 61">
            <a:extLst>
              <a:ext uri="{FF2B5EF4-FFF2-40B4-BE49-F238E27FC236}">
                <a16:creationId xmlns:a16="http://schemas.microsoft.com/office/drawing/2014/main" id="{053F9853-7823-CA3A-500A-501D84FFD73D}"/>
              </a:ext>
            </a:extLst>
          </p:cNvPr>
          <p:cNvSpPr txBox="1"/>
          <p:nvPr/>
        </p:nvSpPr>
        <p:spPr>
          <a:xfrm>
            <a:off x="1885952" y="948904"/>
            <a:ext cx="14954648" cy="1824923"/>
          </a:xfrm>
          <a:prstGeom prst="rect">
            <a:avLst/>
          </a:prstGeom>
          <a:noFill/>
        </p:spPr>
        <p:txBody>
          <a:bodyPr wrap="square">
            <a:spAutoFit/>
          </a:bodyPr>
          <a:lstStyle/>
          <a:p>
            <a:pPr algn="just">
              <a:lnSpc>
                <a:spcPct val="150000"/>
              </a:lnSpc>
            </a:pPr>
            <a:r>
              <a:rPr lang="vi-VN" sz="40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Câu 2. Theo bài đọc, vừa nhắm mắt vừa mở cửa sổ, chúng ta sẽ cảm nhận được gì? Tìm ý đúng.</a:t>
            </a:r>
            <a:endParaRPr lang="vi-VN" sz="4000" b="1" dirty="0">
              <a:solidFill>
                <a:schemeClr val="accent2"/>
              </a:solidFill>
              <a:effectLst/>
              <a:latin typeface="Arial" panose="020B0604020202020204" pitchFamily="34" charset="0"/>
              <a:cs typeface="Arial" panose="020B0604020202020204" pitchFamily="34" charset="0"/>
            </a:endParaRPr>
          </a:p>
        </p:txBody>
      </p:sp>
      <p:sp>
        <p:nvSpPr>
          <p:cNvPr id="65" name="Flowchart: Connector 64">
            <a:extLst>
              <a:ext uri="{FF2B5EF4-FFF2-40B4-BE49-F238E27FC236}">
                <a16:creationId xmlns:a16="http://schemas.microsoft.com/office/drawing/2014/main" id="{899C4A28-7843-FDDB-2B68-B5E3393C92B4}"/>
              </a:ext>
            </a:extLst>
          </p:cNvPr>
          <p:cNvSpPr/>
          <p:nvPr/>
        </p:nvSpPr>
        <p:spPr>
          <a:xfrm>
            <a:off x="6937133" y="7416957"/>
            <a:ext cx="930402" cy="916481"/>
          </a:xfrm>
          <a:prstGeom prst="flowChartConnector">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vi-VN" sz="2700">
              <a:latin typeface="Arial" panose="020B0604020202020204" pitchFamily="34" charset="0"/>
              <a:cs typeface="Arial" panose="020B0604020202020204" pitchFamily="34" charset="0"/>
            </a:endParaRPr>
          </a:p>
        </p:txBody>
      </p:sp>
      <p:sp>
        <p:nvSpPr>
          <p:cNvPr id="66" name="Freeform 21">
            <a:extLst>
              <a:ext uri="{FF2B5EF4-FFF2-40B4-BE49-F238E27FC236}">
                <a16:creationId xmlns:a16="http://schemas.microsoft.com/office/drawing/2014/main" id="{2B441981-F0AC-DDC3-00EA-8807C16CA078}"/>
              </a:ext>
            </a:extLst>
          </p:cNvPr>
          <p:cNvSpPr/>
          <p:nvPr/>
        </p:nvSpPr>
        <p:spPr>
          <a:xfrm>
            <a:off x="1898640" y="4125257"/>
            <a:ext cx="4966863" cy="4544680"/>
          </a:xfrm>
          <a:custGeom>
            <a:avLst/>
            <a:gdLst/>
            <a:ahLst/>
            <a:cxnLst/>
            <a:rect l="l" t="t" r="r" b="b"/>
            <a:pathLst>
              <a:path w="1588530" h="1453505">
                <a:moveTo>
                  <a:pt x="0" y="0"/>
                </a:moveTo>
                <a:lnTo>
                  <a:pt x="1588529" y="0"/>
                </a:lnTo>
                <a:lnTo>
                  <a:pt x="1588529" y="1453505"/>
                </a:lnTo>
                <a:lnTo>
                  <a:pt x="0" y="1453505"/>
                </a:lnTo>
                <a:lnTo>
                  <a:pt x="0" y="0"/>
                </a:lnTo>
                <a:close/>
              </a:path>
            </a:pathLst>
          </a:custGeom>
          <a:blipFill>
            <a:blip r:embed="rId4"/>
            <a:stretch>
              <a:fillRect/>
            </a:stretch>
          </a:blipFill>
        </p:spPr>
      </p:sp>
      <p:sp>
        <p:nvSpPr>
          <p:cNvPr id="64" name="TextBox 63">
            <a:extLst>
              <a:ext uri="{FF2B5EF4-FFF2-40B4-BE49-F238E27FC236}">
                <a16:creationId xmlns:a16="http://schemas.microsoft.com/office/drawing/2014/main" id="{D2F9A96F-8D34-BEE1-198A-B3F8F121BA1C}"/>
              </a:ext>
            </a:extLst>
          </p:cNvPr>
          <p:cNvSpPr txBox="1"/>
          <p:nvPr/>
        </p:nvSpPr>
        <p:spPr>
          <a:xfrm>
            <a:off x="7181842" y="3213093"/>
            <a:ext cx="9439482" cy="5806654"/>
          </a:xfrm>
          <a:prstGeom prst="rect">
            <a:avLst/>
          </a:prstGeom>
          <a:noFill/>
        </p:spPr>
        <p:txBody>
          <a:bodyPr wrap="square">
            <a:spAutoFit/>
          </a:bodyPr>
          <a:lstStyle/>
          <a:p>
            <a:pPr algn="just">
              <a:lnSpc>
                <a:spcPct val="150000"/>
              </a:lnSpc>
            </a:pPr>
            <a:r>
              <a:rPr lang="vi-VN" sz="3600" dirty="0">
                <a:effectLst/>
                <a:latin typeface="Arial" panose="020B0604020202020204" pitchFamily="34" charset="0"/>
                <a:ea typeface="Calibri" panose="020F0502020204030204" pitchFamily="34" charset="0"/>
                <a:cs typeface="Arial" panose="020B0604020202020204" pitchFamily="34" charset="0"/>
              </a:rPr>
              <a:t>a) Cảm nhận được một buổi sáng mù sương.</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effectLst/>
                <a:latin typeface="Arial" panose="020B0604020202020204" pitchFamily="34" charset="0"/>
                <a:ea typeface="Calibri" panose="020F0502020204030204" pitchFamily="34" charset="0"/>
                <a:cs typeface="Arial" panose="020B0604020202020204" pitchFamily="34" charset="0"/>
              </a:rPr>
              <a:t>b) Cảm nhận được không khi yên tĩnh của buổi sáng. </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effectLst/>
                <a:latin typeface="Arial" panose="020B0604020202020204" pitchFamily="34" charset="0"/>
                <a:ea typeface="Calibri" panose="020F0502020204030204" pitchFamily="34" charset="0"/>
                <a:cs typeface="Arial" panose="020B0604020202020204" pitchFamily="34" charset="0"/>
              </a:rPr>
              <a:t>c) Cảm nhận được không khí yên tĩnh của ban đêm. </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effectLst/>
                <a:latin typeface="Arial" panose="020B0604020202020204" pitchFamily="34" charset="0"/>
                <a:ea typeface="Calibri" panose="020F0502020204030204" pitchFamily="34" charset="0"/>
                <a:cs typeface="Arial" panose="020B0604020202020204" pitchFamily="34" charset="0"/>
              </a:rPr>
              <a:t>d) Cảm nhận được thời tiết, những bông hoa và cả khu vườn.</a:t>
            </a:r>
            <a:endParaRPr lang="vi-VN" sz="36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74074"/>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animBg="1"/>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grpSp>
        <p:nvGrpSpPr>
          <p:cNvPr id="2" name="Group 2"/>
          <p:cNvGrpSpPr/>
          <p:nvPr/>
        </p:nvGrpSpPr>
        <p:grpSpPr>
          <a:xfrm>
            <a:off x="689548" y="190801"/>
            <a:ext cx="17598452" cy="9798823"/>
            <a:chOff x="0" y="0"/>
            <a:chExt cx="4634983" cy="2580760"/>
          </a:xfrm>
        </p:grpSpPr>
        <p:sp>
          <p:nvSpPr>
            <p:cNvPr id="3" name="Freeform 3"/>
            <p:cNvSpPr/>
            <p:nvPr/>
          </p:nvSpPr>
          <p:spPr>
            <a:xfrm>
              <a:off x="0" y="0"/>
              <a:ext cx="4634983" cy="2580760"/>
            </a:xfrm>
            <a:custGeom>
              <a:avLst/>
              <a:gdLst/>
              <a:ahLst/>
              <a:cxnLst/>
              <a:rect l="l" t="t" r="r" b="b"/>
              <a:pathLst>
                <a:path w="4634983" h="2580760">
                  <a:moveTo>
                    <a:pt x="0" y="0"/>
                  </a:moveTo>
                  <a:lnTo>
                    <a:pt x="4634983" y="0"/>
                  </a:lnTo>
                  <a:lnTo>
                    <a:pt x="4634983" y="2580760"/>
                  </a:lnTo>
                  <a:lnTo>
                    <a:pt x="0" y="2580760"/>
                  </a:lnTo>
                  <a:close/>
                </a:path>
              </a:pathLst>
            </a:custGeom>
            <a:solidFill>
              <a:srgbClr val="FDC9C3"/>
            </a:solidFill>
          </p:spPr>
        </p:sp>
        <p:sp>
          <p:nvSpPr>
            <p:cNvPr id="4" name="TextBox 4"/>
            <p:cNvSpPr txBox="1"/>
            <p:nvPr/>
          </p:nvSpPr>
          <p:spPr>
            <a:xfrm>
              <a:off x="0" y="-47625"/>
              <a:ext cx="4634983" cy="262838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06157" y="526717"/>
            <a:ext cx="17675685" cy="9233566"/>
            <a:chOff x="0" y="0"/>
            <a:chExt cx="23567581" cy="12311421"/>
          </a:xfrm>
        </p:grpSpPr>
        <p:grpSp>
          <p:nvGrpSpPr>
            <p:cNvPr id="6" name="Group 6"/>
            <p:cNvGrpSpPr/>
            <p:nvPr/>
          </p:nvGrpSpPr>
          <p:grpSpPr>
            <a:xfrm>
              <a:off x="22161767" y="153722"/>
              <a:ext cx="1405813" cy="2808667"/>
              <a:chOff x="0" y="0"/>
              <a:chExt cx="277692" cy="554798"/>
            </a:xfrm>
          </p:grpSpPr>
          <p:sp>
            <p:nvSpPr>
              <p:cNvPr id="7" name="Freeform 7"/>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B6B4DD"/>
              </a:solidFill>
            </p:spPr>
          </p:sp>
          <p:sp>
            <p:nvSpPr>
              <p:cNvPr id="8" name="TextBox 8"/>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2161767" y="3164810"/>
              <a:ext cx="1405813" cy="2808667"/>
              <a:chOff x="0" y="0"/>
              <a:chExt cx="277692" cy="554798"/>
            </a:xfrm>
          </p:grpSpPr>
          <p:sp>
            <p:nvSpPr>
              <p:cNvPr id="10" name="Freeform 10"/>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id="11" name="TextBox 11"/>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2161767" y="6175898"/>
              <a:ext cx="1405813" cy="2808667"/>
              <a:chOff x="0" y="0"/>
              <a:chExt cx="277692" cy="554798"/>
            </a:xfrm>
          </p:grpSpPr>
          <p:sp>
            <p:nvSpPr>
              <p:cNvPr id="13" name="Freeform 13"/>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id="14" name="TextBox 14"/>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2161767" y="9186986"/>
              <a:ext cx="1405813" cy="2808667"/>
              <a:chOff x="0" y="0"/>
              <a:chExt cx="277692" cy="554798"/>
            </a:xfrm>
          </p:grpSpPr>
          <p:sp>
            <p:nvSpPr>
              <p:cNvPr id="16" name="Freeform 16"/>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id="17" name="TextBox 17"/>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742874" y="0"/>
              <a:ext cx="21885452" cy="12311421"/>
              <a:chOff x="0" y="0"/>
              <a:chExt cx="4323052" cy="2431886"/>
            </a:xfrm>
          </p:grpSpPr>
          <p:sp>
            <p:nvSpPr>
              <p:cNvPr id="19" name="Freeform 19"/>
              <p:cNvSpPr/>
              <p:nvPr/>
            </p:nvSpPr>
            <p:spPr>
              <a:xfrm>
                <a:off x="0" y="0"/>
                <a:ext cx="4323052" cy="2431886"/>
              </a:xfrm>
              <a:custGeom>
                <a:avLst/>
                <a:gdLst/>
                <a:ahLst/>
                <a:cxnLst/>
                <a:rect l="l" t="t" r="r" b="b"/>
                <a:pathLst>
                  <a:path w="4323052" h="2431886">
                    <a:moveTo>
                      <a:pt x="0" y="0"/>
                    </a:moveTo>
                    <a:lnTo>
                      <a:pt x="4323052" y="0"/>
                    </a:lnTo>
                    <a:lnTo>
                      <a:pt x="4323052" y="2431886"/>
                    </a:lnTo>
                    <a:lnTo>
                      <a:pt x="0" y="2431886"/>
                    </a:lnTo>
                    <a:close/>
                  </a:path>
                </a:pathLst>
              </a:custGeom>
              <a:solidFill>
                <a:srgbClr val="FFFFFF"/>
              </a:solidFill>
            </p:spPr>
          </p:sp>
          <p:sp>
            <p:nvSpPr>
              <p:cNvPr id="20" name="TextBox 20"/>
              <p:cNvSpPr txBox="1"/>
              <p:nvPr/>
            </p:nvSpPr>
            <p:spPr>
              <a:xfrm>
                <a:off x="0" y="-47625"/>
                <a:ext cx="4323052" cy="2479511"/>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0" y="153722"/>
              <a:ext cx="1485749" cy="11842925"/>
            </a:xfrm>
            <a:custGeom>
              <a:avLst/>
              <a:gdLst/>
              <a:ahLst/>
              <a:cxnLst/>
              <a:rect l="l" t="t" r="r" b="b"/>
              <a:pathLst>
                <a:path w="1485749" h="11842925">
                  <a:moveTo>
                    <a:pt x="0" y="0"/>
                  </a:moveTo>
                  <a:lnTo>
                    <a:pt x="1485749" y="0"/>
                  </a:lnTo>
                  <a:lnTo>
                    <a:pt x="1485749" y="11842924"/>
                  </a:lnTo>
                  <a:lnTo>
                    <a:pt x="0" y="118429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2" name="TextBox 61">
            <a:extLst>
              <a:ext uri="{FF2B5EF4-FFF2-40B4-BE49-F238E27FC236}">
                <a16:creationId xmlns:a16="http://schemas.microsoft.com/office/drawing/2014/main" id="{053F9853-7823-CA3A-500A-501D84FFD73D}"/>
              </a:ext>
            </a:extLst>
          </p:cNvPr>
          <p:cNvSpPr txBox="1"/>
          <p:nvPr/>
        </p:nvSpPr>
        <p:spPr>
          <a:xfrm>
            <a:off x="1793050" y="1884048"/>
            <a:ext cx="15391448" cy="735394"/>
          </a:xfrm>
          <a:prstGeom prst="rect">
            <a:avLst/>
          </a:prstGeom>
          <a:noFill/>
        </p:spPr>
        <p:txBody>
          <a:bodyPr wrap="square">
            <a:spAutoFit/>
          </a:bodyPr>
          <a:lstStyle/>
          <a:p>
            <a:pPr algn="just">
              <a:lnSpc>
                <a:spcPct val="114000"/>
              </a:lnSpc>
            </a:pPr>
            <a:r>
              <a:rPr lang="vi-VN" sz="40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 Câu 3. Tác giả muốn nói điều gì qua bài văn trên? Tìm ý đúng.</a:t>
            </a:r>
            <a:endParaRPr lang="vi-VN" sz="4000" b="1" dirty="0">
              <a:solidFill>
                <a:schemeClr val="accent2"/>
              </a:solidFill>
              <a:effectLst/>
              <a:latin typeface="Arial" panose="020B0604020202020204" pitchFamily="34" charset="0"/>
              <a:cs typeface="Arial" panose="020B0604020202020204" pitchFamily="34" charset="0"/>
            </a:endParaRPr>
          </a:p>
        </p:txBody>
      </p:sp>
      <p:sp>
        <p:nvSpPr>
          <p:cNvPr id="65" name="Flowchart: Connector 64">
            <a:extLst>
              <a:ext uri="{FF2B5EF4-FFF2-40B4-BE49-F238E27FC236}">
                <a16:creationId xmlns:a16="http://schemas.microsoft.com/office/drawing/2014/main" id="{899C4A28-7843-FDDB-2B68-B5E3393C92B4}"/>
              </a:ext>
            </a:extLst>
          </p:cNvPr>
          <p:cNvSpPr/>
          <p:nvPr/>
        </p:nvSpPr>
        <p:spPr>
          <a:xfrm>
            <a:off x="7934322" y="5750035"/>
            <a:ext cx="930402" cy="916481"/>
          </a:xfrm>
          <a:prstGeom prst="flowChartConnector">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vi-VN" sz="2700">
              <a:latin typeface="Arial" panose="020B0604020202020204" pitchFamily="34" charset="0"/>
              <a:cs typeface="Arial" panose="020B0604020202020204" pitchFamily="34" charset="0"/>
            </a:endParaRPr>
          </a:p>
        </p:txBody>
      </p:sp>
      <p:sp>
        <p:nvSpPr>
          <p:cNvPr id="66" name="Freeform 21">
            <a:extLst>
              <a:ext uri="{FF2B5EF4-FFF2-40B4-BE49-F238E27FC236}">
                <a16:creationId xmlns:a16="http://schemas.microsoft.com/office/drawing/2014/main" id="{2B441981-F0AC-DDC3-00EA-8807C16CA078}"/>
              </a:ext>
            </a:extLst>
          </p:cNvPr>
          <p:cNvSpPr/>
          <p:nvPr/>
        </p:nvSpPr>
        <p:spPr>
          <a:xfrm>
            <a:off x="1898640" y="3735198"/>
            <a:ext cx="4966863" cy="4544680"/>
          </a:xfrm>
          <a:custGeom>
            <a:avLst/>
            <a:gdLst/>
            <a:ahLst/>
            <a:cxnLst/>
            <a:rect l="l" t="t" r="r" b="b"/>
            <a:pathLst>
              <a:path w="1588530" h="1453505">
                <a:moveTo>
                  <a:pt x="0" y="0"/>
                </a:moveTo>
                <a:lnTo>
                  <a:pt x="1588529" y="0"/>
                </a:lnTo>
                <a:lnTo>
                  <a:pt x="1588529" y="1453505"/>
                </a:lnTo>
                <a:lnTo>
                  <a:pt x="0" y="1453505"/>
                </a:lnTo>
                <a:lnTo>
                  <a:pt x="0" y="0"/>
                </a:lnTo>
                <a:close/>
              </a:path>
            </a:pathLst>
          </a:custGeom>
          <a:blipFill>
            <a:blip r:embed="rId4"/>
            <a:stretch>
              <a:fillRect/>
            </a:stretch>
          </a:blipFill>
        </p:spPr>
      </p:sp>
      <p:sp>
        <p:nvSpPr>
          <p:cNvPr id="64" name="TextBox 63">
            <a:extLst>
              <a:ext uri="{FF2B5EF4-FFF2-40B4-BE49-F238E27FC236}">
                <a16:creationId xmlns:a16="http://schemas.microsoft.com/office/drawing/2014/main" id="{D2F9A96F-8D34-BEE1-198A-B3F8F121BA1C}"/>
              </a:ext>
            </a:extLst>
          </p:cNvPr>
          <p:cNvSpPr txBox="1"/>
          <p:nvPr/>
        </p:nvSpPr>
        <p:spPr>
          <a:xfrm>
            <a:off x="8111221" y="4901794"/>
            <a:ext cx="8515358" cy="3313664"/>
          </a:xfrm>
          <a:prstGeom prst="rect">
            <a:avLst/>
          </a:prstGeom>
          <a:noFill/>
        </p:spPr>
        <p:txBody>
          <a:bodyPr wrap="square">
            <a:spAutoFit/>
          </a:bodyPr>
          <a:lstStyle/>
          <a:p>
            <a:pPr algn="just">
              <a:lnSpc>
                <a:spcPct val="150000"/>
              </a:lnSpc>
            </a:pPr>
            <a:r>
              <a:rPr lang="vi-VN" sz="3600" dirty="0">
                <a:effectLst/>
                <a:latin typeface="Arial" panose="020B0604020202020204" pitchFamily="34" charset="0"/>
                <a:ea typeface="Calibri" panose="020F0502020204030204" pitchFamily="34" charset="0"/>
                <a:cs typeface="Arial" panose="020B0604020202020204" pitchFamily="34" charset="0"/>
              </a:rPr>
              <a:t>a) Nói về tài năng đặc biệt của bạn nhỏ. </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effectLst/>
                <a:latin typeface="Arial" panose="020B0604020202020204" pitchFamily="34" charset="0"/>
                <a:ea typeface="Calibri" panose="020F0502020204030204" pitchFamily="34" charset="0"/>
                <a:cs typeface="Arial" panose="020B0604020202020204" pitchFamily="34" charset="0"/>
              </a:rPr>
              <a:t>b) Thể hiện tình yêu thiên nhiên. </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effectLst/>
                <a:latin typeface="Arial" panose="020B0604020202020204" pitchFamily="34" charset="0"/>
                <a:ea typeface="Calibri" panose="020F0502020204030204" pitchFamily="34" charset="0"/>
                <a:cs typeface="Arial" panose="020B0604020202020204" pitchFamily="34" charset="0"/>
              </a:rPr>
              <a:t>c) Ca ngợi những bông hoa đẹp. </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effectLst/>
                <a:latin typeface="Arial" panose="020B0604020202020204" pitchFamily="34" charset="0"/>
                <a:ea typeface="Calibri" panose="020F0502020204030204" pitchFamily="34" charset="0"/>
                <a:cs typeface="Arial" panose="020B0604020202020204" pitchFamily="34" charset="0"/>
              </a:rPr>
              <a:t>d) Nói về một trò chơi thú vị.</a:t>
            </a:r>
            <a:endParaRPr lang="vi-VN" sz="36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775424"/>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animBg="1"/>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grpSp>
        <p:nvGrpSpPr>
          <p:cNvPr id="2" name="Group 2"/>
          <p:cNvGrpSpPr/>
          <p:nvPr/>
        </p:nvGrpSpPr>
        <p:grpSpPr>
          <a:xfrm>
            <a:off x="689548" y="190801"/>
            <a:ext cx="17598452" cy="9798823"/>
            <a:chOff x="0" y="0"/>
            <a:chExt cx="4634983" cy="2580760"/>
          </a:xfrm>
        </p:grpSpPr>
        <p:sp>
          <p:nvSpPr>
            <p:cNvPr id="3" name="Freeform 3"/>
            <p:cNvSpPr/>
            <p:nvPr/>
          </p:nvSpPr>
          <p:spPr>
            <a:xfrm>
              <a:off x="0" y="0"/>
              <a:ext cx="4634983" cy="2580760"/>
            </a:xfrm>
            <a:custGeom>
              <a:avLst/>
              <a:gdLst/>
              <a:ahLst/>
              <a:cxnLst/>
              <a:rect l="l" t="t" r="r" b="b"/>
              <a:pathLst>
                <a:path w="4634983" h="2580760">
                  <a:moveTo>
                    <a:pt x="0" y="0"/>
                  </a:moveTo>
                  <a:lnTo>
                    <a:pt x="4634983" y="0"/>
                  </a:lnTo>
                  <a:lnTo>
                    <a:pt x="4634983" y="2580760"/>
                  </a:lnTo>
                  <a:lnTo>
                    <a:pt x="0" y="2580760"/>
                  </a:lnTo>
                  <a:close/>
                </a:path>
              </a:pathLst>
            </a:custGeom>
            <a:solidFill>
              <a:srgbClr val="FDC9C3"/>
            </a:solidFill>
          </p:spPr>
        </p:sp>
        <p:sp>
          <p:nvSpPr>
            <p:cNvPr id="4" name="TextBox 4"/>
            <p:cNvSpPr txBox="1"/>
            <p:nvPr/>
          </p:nvSpPr>
          <p:spPr>
            <a:xfrm>
              <a:off x="0" y="-47625"/>
              <a:ext cx="4634983" cy="262838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06157" y="526717"/>
            <a:ext cx="17675685" cy="9233566"/>
            <a:chOff x="0" y="0"/>
            <a:chExt cx="23567581" cy="12311421"/>
          </a:xfrm>
        </p:grpSpPr>
        <p:grpSp>
          <p:nvGrpSpPr>
            <p:cNvPr id="6" name="Group 6"/>
            <p:cNvGrpSpPr/>
            <p:nvPr/>
          </p:nvGrpSpPr>
          <p:grpSpPr>
            <a:xfrm>
              <a:off x="22161767" y="153722"/>
              <a:ext cx="1405813" cy="2808667"/>
              <a:chOff x="0" y="0"/>
              <a:chExt cx="277692" cy="554798"/>
            </a:xfrm>
          </p:grpSpPr>
          <p:sp>
            <p:nvSpPr>
              <p:cNvPr id="7" name="Freeform 7"/>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B6B4DD"/>
              </a:solidFill>
            </p:spPr>
          </p:sp>
          <p:sp>
            <p:nvSpPr>
              <p:cNvPr id="8" name="TextBox 8"/>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2161767" y="3164810"/>
              <a:ext cx="1405813" cy="2808667"/>
              <a:chOff x="0" y="0"/>
              <a:chExt cx="277692" cy="554798"/>
            </a:xfrm>
          </p:grpSpPr>
          <p:sp>
            <p:nvSpPr>
              <p:cNvPr id="10" name="Freeform 10"/>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id="11" name="TextBox 11"/>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2161767" y="6175898"/>
              <a:ext cx="1405813" cy="2808667"/>
              <a:chOff x="0" y="0"/>
              <a:chExt cx="277692" cy="554798"/>
            </a:xfrm>
          </p:grpSpPr>
          <p:sp>
            <p:nvSpPr>
              <p:cNvPr id="13" name="Freeform 13"/>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id="14" name="TextBox 14"/>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2161767" y="9186986"/>
              <a:ext cx="1405813" cy="2808667"/>
              <a:chOff x="0" y="0"/>
              <a:chExt cx="277692" cy="554798"/>
            </a:xfrm>
          </p:grpSpPr>
          <p:sp>
            <p:nvSpPr>
              <p:cNvPr id="16" name="Freeform 16"/>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id="17" name="TextBox 17"/>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742874" y="0"/>
              <a:ext cx="21885452" cy="12311421"/>
              <a:chOff x="0" y="0"/>
              <a:chExt cx="4323052" cy="2431886"/>
            </a:xfrm>
          </p:grpSpPr>
          <p:sp>
            <p:nvSpPr>
              <p:cNvPr id="19" name="Freeform 19"/>
              <p:cNvSpPr/>
              <p:nvPr/>
            </p:nvSpPr>
            <p:spPr>
              <a:xfrm>
                <a:off x="0" y="0"/>
                <a:ext cx="4323052" cy="2431886"/>
              </a:xfrm>
              <a:custGeom>
                <a:avLst/>
                <a:gdLst/>
                <a:ahLst/>
                <a:cxnLst/>
                <a:rect l="l" t="t" r="r" b="b"/>
                <a:pathLst>
                  <a:path w="4323052" h="2431886">
                    <a:moveTo>
                      <a:pt x="0" y="0"/>
                    </a:moveTo>
                    <a:lnTo>
                      <a:pt x="4323052" y="0"/>
                    </a:lnTo>
                    <a:lnTo>
                      <a:pt x="4323052" y="2431886"/>
                    </a:lnTo>
                    <a:lnTo>
                      <a:pt x="0" y="2431886"/>
                    </a:lnTo>
                    <a:close/>
                  </a:path>
                </a:pathLst>
              </a:custGeom>
              <a:solidFill>
                <a:srgbClr val="FFFFFF"/>
              </a:solidFill>
            </p:spPr>
          </p:sp>
          <p:sp>
            <p:nvSpPr>
              <p:cNvPr id="20" name="TextBox 20"/>
              <p:cNvSpPr txBox="1"/>
              <p:nvPr/>
            </p:nvSpPr>
            <p:spPr>
              <a:xfrm>
                <a:off x="0" y="-47625"/>
                <a:ext cx="4323052" cy="2479511"/>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0" y="153722"/>
              <a:ext cx="1485749" cy="11842925"/>
            </a:xfrm>
            <a:custGeom>
              <a:avLst/>
              <a:gdLst/>
              <a:ahLst/>
              <a:cxnLst/>
              <a:rect l="l" t="t" r="r" b="b"/>
              <a:pathLst>
                <a:path w="1485749" h="11842925">
                  <a:moveTo>
                    <a:pt x="0" y="0"/>
                  </a:moveTo>
                  <a:lnTo>
                    <a:pt x="1485749" y="0"/>
                  </a:lnTo>
                  <a:lnTo>
                    <a:pt x="1485749" y="11842924"/>
                  </a:lnTo>
                  <a:lnTo>
                    <a:pt x="0" y="118429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2" name="TextBox 61">
            <a:extLst>
              <a:ext uri="{FF2B5EF4-FFF2-40B4-BE49-F238E27FC236}">
                <a16:creationId xmlns:a16="http://schemas.microsoft.com/office/drawing/2014/main" id="{053F9853-7823-CA3A-500A-501D84FFD73D}"/>
              </a:ext>
            </a:extLst>
          </p:cNvPr>
          <p:cNvSpPr txBox="1"/>
          <p:nvPr/>
        </p:nvSpPr>
        <p:spPr>
          <a:xfrm>
            <a:off x="2356224" y="636760"/>
            <a:ext cx="14265100" cy="1998176"/>
          </a:xfrm>
          <a:prstGeom prst="rect">
            <a:avLst/>
          </a:prstGeom>
          <a:noFill/>
        </p:spPr>
        <p:txBody>
          <a:bodyPr wrap="square">
            <a:spAutoFit/>
          </a:bodyPr>
          <a:lstStyle/>
          <a:p>
            <a:pPr algn="just">
              <a:lnSpc>
                <a:spcPct val="150000"/>
              </a:lnSpc>
            </a:pPr>
            <a:r>
              <a:rPr lang="vi-VN" sz="44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Câu 4. Viết một bài văn ngắn hướng dẫn các bạn sử dụng một cái bình tưới cây.</a:t>
            </a:r>
            <a:endParaRPr lang="vi-VN" sz="4400" b="1" dirty="0">
              <a:solidFill>
                <a:schemeClr val="accent2"/>
              </a:solidFill>
              <a:effectLst/>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503D42A-C579-18D5-053B-63072DD2C294}"/>
              </a:ext>
            </a:extLst>
          </p:cNvPr>
          <p:cNvSpPr txBox="1"/>
          <p:nvPr/>
        </p:nvSpPr>
        <p:spPr>
          <a:xfrm>
            <a:off x="5950622" y="2865113"/>
            <a:ext cx="10880329" cy="6637651"/>
          </a:xfrm>
          <a:prstGeom prst="rect">
            <a:avLst/>
          </a:prstGeom>
          <a:noFill/>
        </p:spPr>
        <p:txBody>
          <a:bodyPr wrap="square">
            <a:spAutoFit/>
          </a:bodyPr>
          <a:lstStyle/>
          <a:p>
            <a:pPr algn="just">
              <a:lnSpc>
                <a:spcPct val="150000"/>
              </a:lnSpc>
            </a:pPr>
            <a:r>
              <a:rPr lang="vi-VN" sz="3600" b="0" i="0" dirty="0">
                <a:solidFill>
                  <a:srgbClr val="000000"/>
                </a:solidFill>
                <a:effectLst/>
                <a:latin typeface="Arial" panose="020B0604020202020204" pitchFamily="34" charset="0"/>
                <a:cs typeface="Arial" panose="020B0604020202020204" pitchFamily="34" charset="0"/>
              </a:rPr>
              <a:t>Cách sử dụng bình xịt tưới cây rất đơn giản. Bạn chỉ cần mở nắp bình sau đó đổ vào bên trong nước hoặc dung dịch cần phun cho cây. Bạn lưu ý không đổ quá đầy bình bởi không khí sẽ không thể vào bên trong dẫn đến lực phun của vòi sẽ giảm. Ngoài ra, chú ý đậy nắp bình chặt tay để ngăn nước đổ ra bên ngoài. Để đẩy dòng nước ra ngoài, bạn chỉ cần sử dụng bơm hơi bằng hệ thống piston bên trên nắp. </a:t>
            </a:r>
            <a:endParaRPr lang="vi-VN" sz="3600" dirty="0">
              <a:latin typeface="Arial" panose="020B0604020202020204" pitchFamily="34" charset="0"/>
              <a:cs typeface="Arial" panose="020B0604020202020204" pitchFamily="34" charset="0"/>
            </a:endParaRPr>
          </a:p>
        </p:txBody>
      </p:sp>
      <p:pic>
        <p:nvPicPr>
          <p:cNvPr id="2050" name="Picture 2" descr="Bình Xịt Tưới Cây Dudaco 2 lít - Bình phun sương 202 tưới cây, hoa kiểng">
            <a:extLst>
              <a:ext uri="{FF2B5EF4-FFF2-40B4-BE49-F238E27FC236}">
                <a16:creationId xmlns:a16="http://schemas.microsoft.com/office/drawing/2014/main" id="{31BAE71D-15DD-91AE-8803-A32E1C3579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079" r="19079"/>
          <a:stretch/>
        </p:blipFill>
        <p:spPr bwMode="auto">
          <a:xfrm>
            <a:off x="1803860" y="3092459"/>
            <a:ext cx="3840604" cy="621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5744"/>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grpSp>
        <p:nvGrpSpPr>
          <p:cNvPr id="2" name="Group 2"/>
          <p:cNvGrpSpPr/>
          <p:nvPr/>
        </p:nvGrpSpPr>
        <p:grpSpPr>
          <a:xfrm>
            <a:off x="689548" y="190801"/>
            <a:ext cx="17598452" cy="9798823"/>
            <a:chOff x="0" y="0"/>
            <a:chExt cx="4634983" cy="2580760"/>
          </a:xfrm>
        </p:grpSpPr>
        <p:sp>
          <p:nvSpPr>
            <p:cNvPr id="3" name="Freeform 3"/>
            <p:cNvSpPr/>
            <p:nvPr/>
          </p:nvSpPr>
          <p:spPr>
            <a:xfrm>
              <a:off x="0" y="0"/>
              <a:ext cx="4634983" cy="2580760"/>
            </a:xfrm>
            <a:custGeom>
              <a:avLst/>
              <a:gdLst/>
              <a:ahLst/>
              <a:cxnLst/>
              <a:rect l="l" t="t" r="r" b="b"/>
              <a:pathLst>
                <a:path w="4634983" h="2580760">
                  <a:moveTo>
                    <a:pt x="0" y="0"/>
                  </a:moveTo>
                  <a:lnTo>
                    <a:pt x="4634983" y="0"/>
                  </a:lnTo>
                  <a:lnTo>
                    <a:pt x="4634983" y="2580760"/>
                  </a:lnTo>
                  <a:lnTo>
                    <a:pt x="0" y="2580760"/>
                  </a:lnTo>
                  <a:close/>
                </a:path>
              </a:pathLst>
            </a:custGeom>
            <a:solidFill>
              <a:srgbClr val="FDC9C3"/>
            </a:solidFill>
          </p:spPr>
        </p:sp>
        <p:sp>
          <p:nvSpPr>
            <p:cNvPr id="4" name="TextBox 4"/>
            <p:cNvSpPr txBox="1"/>
            <p:nvPr/>
          </p:nvSpPr>
          <p:spPr>
            <a:xfrm>
              <a:off x="0" y="-47625"/>
              <a:ext cx="4634983" cy="262838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06157" y="526717"/>
            <a:ext cx="17675685" cy="9233566"/>
            <a:chOff x="0" y="0"/>
            <a:chExt cx="23567581" cy="12311421"/>
          </a:xfrm>
        </p:grpSpPr>
        <p:grpSp>
          <p:nvGrpSpPr>
            <p:cNvPr id="6" name="Group 6"/>
            <p:cNvGrpSpPr/>
            <p:nvPr/>
          </p:nvGrpSpPr>
          <p:grpSpPr>
            <a:xfrm>
              <a:off x="22161767" y="153722"/>
              <a:ext cx="1405813" cy="2808667"/>
              <a:chOff x="0" y="0"/>
              <a:chExt cx="277692" cy="554798"/>
            </a:xfrm>
          </p:grpSpPr>
          <p:sp>
            <p:nvSpPr>
              <p:cNvPr id="7" name="Freeform 7"/>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B6B4DD"/>
              </a:solidFill>
            </p:spPr>
          </p:sp>
          <p:sp>
            <p:nvSpPr>
              <p:cNvPr id="8" name="TextBox 8"/>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2161767" y="3164810"/>
              <a:ext cx="1405813" cy="2808667"/>
              <a:chOff x="0" y="0"/>
              <a:chExt cx="277692" cy="554798"/>
            </a:xfrm>
          </p:grpSpPr>
          <p:sp>
            <p:nvSpPr>
              <p:cNvPr id="10" name="Freeform 10"/>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id="11" name="TextBox 11"/>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2161767" y="6175898"/>
              <a:ext cx="1405813" cy="2808667"/>
              <a:chOff x="0" y="0"/>
              <a:chExt cx="277692" cy="554798"/>
            </a:xfrm>
          </p:grpSpPr>
          <p:sp>
            <p:nvSpPr>
              <p:cNvPr id="13" name="Freeform 13"/>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id="14" name="TextBox 14"/>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2161767" y="9186986"/>
              <a:ext cx="1405813" cy="2808667"/>
              <a:chOff x="0" y="0"/>
              <a:chExt cx="277692" cy="554798"/>
            </a:xfrm>
          </p:grpSpPr>
          <p:sp>
            <p:nvSpPr>
              <p:cNvPr id="16" name="Freeform 16"/>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id="17" name="TextBox 17"/>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742874" y="0"/>
              <a:ext cx="21885452" cy="12311421"/>
              <a:chOff x="0" y="0"/>
              <a:chExt cx="4323052" cy="2431886"/>
            </a:xfrm>
          </p:grpSpPr>
          <p:sp>
            <p:nvSpPr>
              <p:cNvPr id="19" name="Freeform 19"/>
              <p:cNvSpPr/>
              <p:nvPr/>
            </p:nvSpPr>
            <p:spPr>
              <a:xfrm>
                <a:off x="0" y="0"/>
                <a:ext cx="4323052" cy="2431886"/>
              </a:xfrm>
              <a:custGeom>
                <a:avLst/>
                <a:gdLst/>
                <a:ahLst/>
                <a:cxnLst/>
                <a:rect l="l" t="t" r="r" b="b"/>
                <a:pathLst>
                  <a:path w="4323052" h="2431886">
                    <a:moveTo>
                      <a:pt x="0" y="0"/>
                    </a:moveTo>
                    <a:lnTo>
                      <a:pt x="4323052" y="0"/>
                    </a:lnTo>
                    <a:lnTo>
                      <a:pt x="4323052" y="2431886"/>
                    </a:lnTo>
                    <a:lnTo>
                      <a:pt x="0" y="2431886"/>
                    </a:lnTo>
                    <a:close/>
                  </a:path>
                </a:pathLst>
              </a:custGeom>
              <a:solidFill>
                <a:srgbClr val="FFFFFF"/>
              </a:solidFill>
            </p:spPr>
          </p:sp>
          <p:sp>
            <p:nvSpPr>
              <p:cNvPr id="20" name="TextBox 20"/>
              <p:cNvSpPr txBox="1"/>
              <p:nvPr/>
            </p:nvSpPr>
            <p:spPr>
              <a:xfrm>
                <a:off x="0" y="-47625"/>
                <a:ext cx="4323052" cy="2479511"/>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0" y="153722"/>
              <a:ext cx="1485749" cy="11842925"/>
            </a:xfrm>
            <a:custGeom>
              <a:avLst/>
              <a:gdLst/>
              <a:ahLst/>
              <a:cxnLst/>
              <a:rect l="l" t="t" r="r" b="b"/>
              <a:pathLst>
                <a:path w="1485749" h="11842925">
                  <a:moveTo>
                    <a:pt x="0" y="0"/>
                  </a:moveTo>
                  <a:lnTo>
                    <a:pt x="1485749" y="0"/>
                  </a:lnTo>
                  <a:lnTo>
                    <a:pt x="1485749" y="11842924"/>
                  </a:lnTo>
                  <a:lnTo>
                    <a:pt x="0" y="118429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22" name="Group 19">
            <a:extLst>
              <a:ext uri="{FF2B5EF4-FFF2-40B4-BE49-F238E27FC236}">
                <a16:creationId xmlns:a16="http://schemas.microsoft.com/office/drawing/2014/main" id="{7EAE5F9F-B55E-A08B-4801-0180E7160CED}"/>
              </a:ext>
            </a:extLst>
          </p:cNvPr>
          <p:cNvGrpSpPr/>
          <p:nvPr/>
        </p:nvGrpSpPr>
        <p:grpSpPr>
          <a:xfrm>
            <a:off x="2220128" y="2383009"/>
            <a:ext cx="6477000" cy="1219200"/>
            <a:chOff x="0" y="0"/>
            <a:chExt cx="48177861" cy="3276016"/>
          </a:xfrm>
        </p:grpSpPr>
        <p:sp>
          <p:nvSpPr>
            <p:cNvPr id="23" name="Freeform 20">
              <a:extLst>
                <a:ext uri="{FF2B5EF4-FFF2-40B4-BE49-F238E27FC236}">
                  <a16:creationId xmlns:a16="http://schemas.microsoft.com/office/drawing/2014/main" id="{893C6417-31E6-E5D7-7905-61F4DFE7B0DD}"/>
                </a:ext>
              </a:extLst>
            </p:cNvPr>
            <p:cNvSpPr/>
            <p:nvPr/>
          </p:nvSpPr>
          <p:spPr>
            <a:xfrm>
              <a:off x="0" y="-4262"/>
              <a:ext cx="48185608" cy="3282502"/>
            </a:xfrm>
            <a:custGeom>
              <a:avLst/>
              <a:gdLst/>
              <a:ahLst/>
              <a:cxnLst/>
              <a:rect l="l" t="t" r="r" b="b"/>
              <a:pathLst>
                <a:path w="48185608" h="3282502">
                  <a:moveTo>
                    <a:pt x="47246707" y="3271314"/>
                  </a:moveTo>
                  <a:cubicBezTo>
                    <a:pt x="47246707" y="3271314"/>
                    <a:pt x="46826956" y="3282501"/>
                    <a:pt x="46364370" y="3279880"/>
                  </a:cubicBezTo>
                  <a:cubicBezTo>
                    <a:pt x="13635568" y="3277717"/>
                    <a:pt x="1057073" y="3269893"/>
                    <a:pt x="1057073" y="3269893"/>
                  </a:cubicBezTo>
                  <a:cubicBezTo>
                    <a:pt x="812931" y="3261059"/>
                    <a:pt x="565145" y="3244078"/>
                    <a:pt x="398404" y="3185900"/>
                  </a:cubicBezTo>
                  <a:cubicBezTo>
                    <a:pt x="120505" y="3088938"/>
                    <a:pt x="0" y="2911410"/>
                    <a:pt x="0" y="1187227"/>
                  </a:cubicBezTo>
                  <a:cubicBezTo>
                    <a:pt x="8536" y="440430"/>
                    <a:pt x="34263" y="311302"/>
                    <a:pt x="140291" y="225758"/>
                  </a:cubicBezTo>
                  <a:cubicBezTo>
                    <a:pt x="342602" y="62530"/>
                    <a:pt x="736658" y="7673"/>
                    <a:pt x="1155311" y="7673"/>
                  </a:cubicBezTo>
                  <a:cubicBezTo>
                    <a:pt x="1155311" y="7673"/>
                    <a:pt x="1551711" y="15681"/>
                    <a:pt x="36490746" y="7673"/>
                  </a:cubicBezTo>
                  <a:cubicBezTo>
                    <a:pt x="46608030" y="0"/>
                    <a:pt x="47071955" y="7673"/>
                    <a:pt x="47071955" y="7673"/>
                  </a:cubicBezTo>
                  <a:cubicBezTo>
                    <a:pt x="47440264" y="15152"/>
                    <a:pt x="47803575" y="84484"/>
                    <a:pt x="48001315" y="207066"/>
                  </a:cubicBezTo>
                  <a:cubicBezTo>
                    <a:pt x="48152332" y="300683"/>
                    <a:pt x="48185608" y="425358"/>
                    <a:pt x="48176467" y="1187227"/>
                  </a:cubicBezTo>
                  <a:cubicBezTo>
                    <a:pt x="48176467" y="3029375"/>
                    <a:pt x="47893470" y="3243473"/>
                    <a:pt x="47246707" y="3271314"/>
                  </a:cubicBezTo>
                  <a:close/>
                </a:path>
              </a:pathLst>
            </a:custGeom>
            <a:solidFill>
              <a:srgbClr val="FFCF71"/>
            </a:solidFill>
          </p:spPr>
          <p:txBody>
            <a:bodyPr anchor="ctr"/>
            <a:lstStyle/>
            <a:p>
              <a:pPr algn="ctr"/>
              <a:r>
                <a:rPr lang="vi-VN" sz="5000" b="1" dirty="0">
                  <a:latin typeface="Arial" panose="020B0604020202020204" pitchFamily="34" charset="0"/>
                  <a:cs typeface="Arial" panose="020B0604020202020204" pitchFamily="34" charset="0"/>
                </a:rPr>
                <a:t>TỰ NHẬN XÉT</a:t>
              </a:r>
            </a:p>
          </p:txBody>
        </p:sp>
      </p:grpSp>
      <p:sp>
        <p:nvSpPr>
          <p:cNvPr id="25" name="Google Shape;12366;p22">
            <a:extLst>
              <a:ext uri="{FF2B5EF4-FFF2-40B4-BE49-F238E27FC236}">
                <a16:creationId xmlns:a16="http://schemas.microsoft.com/office/drawing/2014/main" id="{B4A8314E-DB62-ABA8-3B6A-CD3F13DF826B}"/>
              </a:ext>
            </a:extLst>
          </p:cNvPr>
          <p:cNvSpPr/>
          <p:nvPr/>
        </p:nvSpPr>
        <p:spPr>
          <a:xfrm>
            <a:off x="1977905" y="4227497"/>
            <a:ext cx="7239000" cy="360864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171450" algn="just" rtl="0">
              <a:lnSpc>
                <a:spcPct val="150000"/>
              </a:lnSpc>
              <a:spcBef>
                <a:spcPts val="0"/>
              </a:spcBef>
              <a:spcAft>
                <a:spcPts val="0"/>
              </a:spcAft>
              <a:buNone/>
            </a:pPr>
            <a:r>
              <a:rPr lang="vi-VN" sz="3600" b="1" i="0" u="none" strike="noStrike" cap="none" dirty="0">
                <a:solidFill>
                  <a:srgbClr val="000000"/>
                </a:solidFill>
                <a:latin typeface="Arial" panose="020B0604020202020204"/>
                <a:ea typeface="Arial" panose="020B0604020202020204"/>
                <a:cs typeface="Arial" panose="020B0604020202020204"/>
                <a:sym typeface="Arial" panose="020B0604020202020204"/>
              </a:rPr>
              <a:t>a. Giỏi: </a:t>
            </a:r>
            <a:r>
              <a:rPr lang="vi-VN" sz="3600" b="0" i="0" u="none" strike="noStrike" cap="none" dirty="0">
                <a:solidFill>
                  <a:srgbClr val="000000"/>
                </a:solidFill>
                <a:latin typeface="Arial" panose="020B0604020202020204"/>
                <a:ea typeface="Arial" panose="020B0604020202020204"/>
                <a:cs typeface="Arial" panose="020B0604020202020204"/>
                <a:sym typeface="Arial" panose="020B0604020202020204"/>
              </a:rPr>
              <a:t>từ 9 đến 10 điểm.</a:t>
            </a:r>
          </a:p>
          <a:p>
            <a:pPr marL="0" marR="0" lvl="0" indent="171450" algn="just" rtl="0">
              <a:lnSpc>
                <a:spcPct val="150000"/>
              </a:lnSpc>
              <a:spcBef>
                <a:spcPts val="480"/>
              </a:spcBef>
              <a:spcAft>
                <a:spcPts val="0"/>
              </a:spcAft>
              <a:buNone/>
            </a:pPr>
            <a:r>
              <a:rPr lang="vi-VN" sz="3600" b="1" i="0" u="none" strike="noStrike" cap="none" dirty="0">
                <a:solidFill>
                  <a:srgbClr val="000000"/>
                </a:solidFill>
                <a:latin typeface="Arial" panose="020B0604020202020204"/>
                <a:ea typeface="Arial" panose="020B0604020202020204"/>
                <a:cs typeface="Arial" panose="020B0604020202020204"/>
                <a:sym typeface="Arial" panose="020B0604020202020204"/>
              </a:rPr>
              <a:t>b. Khá: </a:t>
            </a:r>
            <a:r>
              <a:rPr lang="vi-VN" sz="3600" b="0" i="0" u="none" strike="noStrike" cap="none" dirty="0">
                <a:solidFill>
                  <a:srgbClr val="000000"/>
                </a:solidFill>
                <a:latin typeface="Arial" panose="020B0604020202020204"/>
                <a:ea typeface="Arial" panose="020B0604020202020204"/>
                <a:cs typeface="Arial" panose="020B0604020202020204"/>
                <a:sym typeface="Arial" panose="020B0604020202020204"/>
              </a:rPr>
              <a:t>từ 7 đến 8 điểm.</a:t>
            </a:r>
          </a:p>
          <a:p>
            <a:pPr marL="0" marR="0" lvl="0" indent="171450" algn="just" rtl="0">
              <a:lnSpc>
                <a:spcPct val="150000"/>
              </a:lnSpc>
              <a:spcBef>
                <a:spcPts val="480"/>
              </a:spcBef>
              <a:spcAft>
                <a:spcPts val="0"/>
              </a:spcAft>
              <a:buNone/>
            </a:pPr>
            <a:r>
              <a:rPr lang="vi-VN" sz="3600" b="1" i="0" u="none" strike="noStrike" cap="none" dirty="0">
                <a:solidFill>
                  <a:srgbClr val="000000"/>
                </a:solidFill>
                <a:latin typeface="Arial" panose="020B0604020202020204"/>
                <a:ea typeface="Arial" panose="020B0604020202020204"/>
                <a:cs typeface="Arial" panose="020B0604020202020204"/>
                <a:sym typeface="Arial" panose="020B0604020202020204"/>
              </a:rPr>
              <a:t>c. Trung bình: </a:t>
            </a:r>
            <a:r>
              <a:rPr lang="vi-VN" sz="3600" b="0" i="0" u="none" strike="noStrike" cap="none" dirty="0">
                <a:solidFill>
                  <a:srgbClr val="000000"/>
                </a:solidFill>
                <a:latin typeface="Arial" panose="020B0604020202020204"/>
                <a:ea typeface="Arial" panose="020B0604020202020204"/>
                <a:cs typeface="Arial" panose="020B0604020202020204"/>
                <a:sym typeface="Arial" panose="020B0604020202020204"/>
              </a:rPr>
              <a:t>từ 5 đến 6 điểm.</a:t>
            </a:r>
          </a:p>
          <a:p>
            <a:pPr marL="0" marR="0" lvl="0" indent="171450" algn="just" rtl="0">
              <a:lnSpc>
                <a:spcPct val="150000"/>
              </a:lnSpc>
              <a:spcBef>
                <a:spcPts val="480"/>
              </a:spcBef>
              <a:spcAft>
                <a:spcPts val="0"/>
              </a:spcAft>
              <a:buNone/>
            </a:pPr>
            <a:r>
              <a:rPr lang="vi-VN" sz="3600" b="1" i="0" u="none" strike="noStrike" cap="none" dirty="0">
                <a:solidFill>
                  <a:srgbClr val="000000"/>
                </a:solidFill>
                <a:latin typeface="Arial" panose="020B0604020202020204"/>
                <a:ea typeface="Arial" panose="020B0604020202020204"/>
                <a:cs typeface="Arial" panose="020B0604020202020204"/>
                <a:sym typeface="Arial" panose="020B0604020202020204"/>
              </a:rPr>
              <a:t>d. Chưa đạt: </a:t>
            </a:r>
            <a:r>
              <a:rPr lang="vi-VN" sz="3600" b="0" i="0" u="none" strike="noStrike" cap="none" dirty="0">
                <a:solidFill>
                  <a:srgbClr val="000000"/>
                </a:solidFill>
                <a:latin typeface="Arial" panose="020B0604020202020204"/>
                <a:ea typeface="Arial" panose="020B0604020202020204"/>
                <a:cs typeface="Arial" panose="020B0604020202020204"/>
                <a:sym typeface="Arial" panose="020B0604020202020204"/>
              </a:rPr>
              <a:t>dưới 5 điểm.</a:t>
            </a:r>
          </a:p>
        </p:txBody>
      </p:sp>
      <p:sp>
        <p:nvSpPr>
          <p:cNvPr id="26" name="Google Shape;12367;p22">
            <a:extLst>
              <a:ext uri="{FF2B5EF4-FFF2-40B4-BE49-F238E27FC236}">
                <a16:creationId xmlns:a16="http://schemas.microsoft.com/office/drawing/2014/main" id="{BBD18151-4A3C-50D5-FA3C-969BCB938D09}"/>
              </a:ext>
            </a:extLst>
          </p:cNvPr>
          <p:cNvSpPr/>
          <p:nvPr/>
        </p:nvSpPr>
        <p:spPr>
          <a:xfrm>
            <a:off x="9555574" y="1289342"/>
            <a:ext cx="7239000" cy="2860313"/>
          </a:xfrm>
          <a:prstGeom prst="wedgeRoundRectCallout">
            <a:avLst>
              <a:gd name="adj1" fmla="val -24843"/>
              <a:gd name="adj2" fmla="val 67574"/>
              <a:gd name="adj3" fmla="val 16667"/>
            </a:avLst>
          </a:prstGeom>
          <a:solidFill>
            <a:schemeClr val="bg1"/>
          </a:solidFill>
          <a:ln w="28575" cap="flat" cmpd="sng">
            <a:solidFill>
              <a:srgbClr val="187498"/>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171450" algn="ctr" rtl="0">
              <a:lnSpc>
                <a:spcPct val="150000"/>
              </a:lnSpc>
              <a:spcBef>
                <a:spcPts val="0"/>
              </a:spcBef>
              <a:spcAft>
                <a:spcPts val="0"/>
              </a:spcAft>
              <a:buNone/>
            </a:pPr>
            <a:r>
              <a:rPr lang="vi-VN" sz="3600" b="0" i="0" u="none" strike="noStrike" cap="none" dirty="0">
                <a:solidFill>
                  <a:schemeClr val="dk1"/>
                </a:solidFill>
                <a:latin typeface="Arial" panose="020B0604020202020204"/>
                <a:ea typeface="Arial" panose="020B0604020202020204"/>
                <a:cs typeface="Arial" panose="020B0604020202020204"/>
                <a:sym typeface="Arial" panose="020B0604020202020204"/>
              </a:rPr>
              <a:t>Em cần cố gắng thêm về mặt nào?</a:t>
            </a:r>
            <a:r>
              <a:rPr lang="vi-VN" sz="3600" dirty="0">
                <a:solidFill>
                  <a:schemeClr val="dk1"/>
                </a:solidFill>
              </a:rPr>
              <a:t> </a:t>
            </a:r>
            <a:r>
              <a:rPr lang="vi-VN" sz="3600" b="0" i="0" u="none" strike="noStrike" cap="none" dirty="0">
                <a:solidFill>
                  <a:schemeClr val="dk1"/>
                </a:solidFill>
                <a:latin typeface="Arial" panose="020B0604020202020204"/>
                <a:ea typeface="Arial" panose="020B0604020202020204"/>
                <a:cs typeface="Arial" panose="020B0604020202020204"/>
                <a:sym typeface="Arial" panose="020B0604020202020204"/>
              </a:rPr>
              <a:t>Em cần phải làm gì để có kiến thức, kĩ năng tốt hơn?</a:t>
            </a:r>
            <a:endParaRPr sz="36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27" name="Freeform 65">
            <a:extLst>
              <a:ext uri="{FF2B5EF4-FFF2-40B4-BE49-F238E27FC236}">
                <a16:creationId xmlns:a16="http://schemas.microsoft.com/office/drawing/2014/main" id="{22B80557-5174-5C7D-0E3C-F8A7962FB788}"/>
              </a:ext>
            </a:extLst>
          </p:cNvPr>
          <p:cNvSpPr/>
          <p:nvPr/>
        </p:nvSpPr>
        <p:spPr>
          <a:xfrm>
            <a:off x="10515600" y="5158641"/>
            <a:ext cx="5230053" cy="4641672"/>
          </a:xfrm>
          <a:custGeom>
            <a:avLst/>
            <a:gdLst/>
            <a:ahLst/>
            <a:cxnLst/>
            <a:rect l="l" t="t" r="r" b="b"/>
            <a:pathLst>
              <a:path w="925746" h="821599">
                <a:moveTo>
                  <a:pt x="0" y="0"/>
                </a:moveTo>
                <a:lnTo>
                  <a:pt x="925746" y="0"/>
                </a:lnTo>
                <a:lnTo>
                  <a:pt x="925746" y="821600"/>
                </a:lnTo>
                <a:lnTo>
                  <a:pt x="0" y="821600"/>
                </a:lnTo>
                <a:lnTo>
                  <a:pt x="0" y="0"/>
                </a:lnTo>
                <a:close/>
              </a:path>
            </a:pathLst>
          </a:custGeom>
          <a:blipFill>
            <a:blip r:embed="rId4"/>
            <a:stretch>
              <a:fillRect/>
            </a:stretch>
          </a:blipFill>
        </p:spPr>
      </p:sp>
    </p:spTree>
    <p:extLst>
      <p:ext uri="{BB962C8B-B14F-4D97-AF65-F5344CB8AC3E}">
        <p14:creationId xmlns:p14="http://schemas.microsoft.com/office/powerpoint/2010/main" val="481495495"/>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grpSp>
        <p:nvGrpSpPr>
          <p:cNvPr id="2" name="Group 2"/>
          <p:cNvGrpSpPr/>
          <p:nvPr/>
        </p:nvGrpSpPr>
        <p:grpSpPr>
          <a:xfrm>
            <a:off x="-1622303" y="0"/>
            <a:ext cx="14938563" cy="13787502"/>
            <a:chOff x="0" y="0"/>
            <a:chExt cx="19918083" cy="18383336"/>
          </a:xfrm>
        </p:grpSpPr>
        <p:grpSp>
          <p:nvGrpSpPr>
            <p:cNvPr id="3" name="Group 3"/>
            <p:cNvGrpSpPr/>
            <p:nvPr/>
          </p:nvGrpSpPr>
          <p:grpSpPr>
            <a:xfrm>
              <a:off x="0" y="0"/>
              <a:ext cx="19217676" cy="18383336"/>
              <a:chOff x="0" y="0"/>
              <a:chExt cx="3796084" cy="3631276"/>
            </a:xfrm>
          </p:grpSpPr>
          <p:sp>
            <p:nvSpPr>
              <p:cNvPr id="4" name="Freeform 4"/>
              <p:cNvSpPr/>
              <p:nvPr/>
            </p:nvSpPr>
            <p:spPr>
              <a:xfrm>
                <a:off x="0" y="0"/>
                <a:ext cx="3796084" cy="3631276"/>
              </a:xfrm>
              <a:custGeom>
                <a:avLst/>
                <a:gdLst/>
                <a:ahLst/>
                <a:cxnLst/>
                <a:rect l="l" t="t" r="r" b="b"/>
                <a:pathLst>
                  <a:path w="3796084" h="3631276">
                    <a:moveTo>
                      <a:pt x="0" y="0"/>
                    </a:moveTo>
                    <a:lnTo>
                      <a:pt x="3796084" y="0"/>
                    </a:lnTo>
                    <a:lnTo>
                      <a:pt x="3796084" y="3631276"/>
                    </a:lnTo>
                    <a:lnTo>
                      <a:pt x="0" y="3631276"/>
                    </a:lnTo>
                    <a:close/>
                  </a:path>
                </a:pathLst>
              </a:custGeom>
              <a:solidFill>
                <a:srgbClr val="FFFFFF"/>
              </a:solidFill>
            </p:spPr>
          </p:sp>
          <p:sp>
            <p:nvSpPr>
              <p:cNvPr id="5" name="TextBox 5"/>
              <p:cNvSpPr txBox="1"/>
              <p:nvPr/>
            </p:nvSpPr>
            <p:spPr>
              <a:xfrm>
                <a:off x="0" y="-47625"/>
                <a:ext cx="3796084" cy="367890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18151877" y="0"/>
              <a:ext cx="1766206" cy="14078456"/>
            </a:xfrm>
            <a:custGeom>
              <a:avLst/>
              <a:gdLst/>
              <a:ahLst/>
              <a:cxnLst/>
              <a:rect l="l" t="t" r="r" b="b"/>
              <a:pathLst>
                <a:path w="1766206" h="14078456">
                  <a:moveTo>
                    <a:pt x="1766206" y="0"/>
                  </a:moveTo>
                  <a:lnTo>
                    <a:pt x="0" y="0"/>
                  </a:lnTo>
                  <a:lnTo>
                    <a:pt x="0" y="14078456"/>
                  </a:lnTo>
                  <a:lnTo>
                    <a:pt x="1766206" y="14078456"/>
                  </a:lnTo>
                  <a:lnTo>
                    <a:pt x="1766206"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4" name="Freeform 14"/>
          <p:cNvSpPr/>
          <p:nvPr/>
        </p:nvSpPr>
        <p:spPr>
          <a:xfrm rot="-1049429">
            <a:off x="14296765" y="5574676"/>
            <a:ext cx="5925070" cy="6817549"/>
          </a:xfrm>
          <a:custGeom>
            <a:avLst/>
            <a:gdLst/>
            <a:ahLst/>
            <a:cxnLst/>
            <a:rect l="l" t="t" r="r" b="b"/>
            <a:pathLst>
              <a:path w="5925070" h="6817549">
                <a:moveTo>
                  <a:pt x="0" y="0"/>
                </a:moveTo>
                <a:lnTo>
                  <a:pt x="5925070" y="0"/>
                </a:lnTo>
                <a:lnTo>
                  <a:pt x="5925070" y="6817549"/>
                </a:lnTo>
                <a:lnTo>
                  <a:pt x="0" y="68175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rot="1074498">
            <a:off x="14322564" y="-1633889"/>
            <a:ext cx="6338431" cy="6939172"/>
          </a:xfrm>
          <a:custGeom>
            <a:avLst/>
            <a:gdLst/>
            <a:ahLst/>
            <a:cxnLst/>
            <a:rect l="l" t="t" r="r" b="b"/>
            <a:pathLst>
              <a:path w="6338431" h="6939172">
                <a:moveTo>
                  <a:pt x="0" y="0"/>
                </a:moveTo>
                <a:lnTo>
                  <a:pt x="6338430" y="0"/>
                </a:lnTo>
                <a:lnTo>
                  <a:pt x="6338430" y="6939172"/>
                </a:lnTo>
                <a:lnTo>
                  <a:pt x="0" y="69391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1165491">
            <a:off x="13751474" y="3903315"/>
            <a:ext cx="2466841" cy="2480370"/>
          </a:xfrm>
          <a:custGeom>
            <a:avLst/>
            <a:gdLst/>
            <a:ahLst/>
            <a:cxnLst/>
            <a:rect l="l" t="t" r="r" b="b"/>
            <a:pathLst>
              <a:path w="2466841" h="2480370">
                <a:moveTo>
                  <a:pt x="0" y="0"/>
                </a:moveTo>
                <a:lnTo>
                  <a:pt x="2466841" y="0"/>
                </a:lnTo>
                <a:lnTo>
                  <a:pt x="2466841" y="2480370"/>
                </a:lnTo>
                <a:lnTo>
                  <a:pt x="0" y="24803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47">
            <a:extLst>
              <a:ext uri="{FF2B5EF4-FFF2-40B4-BE49-F238E27FC236}">
                <a16:creationId xmlns:a16="http://schemas.microsoft.com/office/drawing/2014/main" id="{A41DBB2D-1FED-95C3-55CC-B08FCA698E00}"/>
              </a:ext>
            </a:extLst>
          </p:cNvPr>
          <p:cNvSpPr txBox="1"/>
          <p:nvPr/>
        </p:nvSpPr>
        <p:spPr>
          <a:xfrm>
            <a:off x="1447800" y="1636282"/>
            <a:ext cx="8534402" cy="1015663"/>
          </a:xfrm>
          <a:prstGeom prst="rect">
            <a:avLst/>
          </a:prstGeom>
        </p:spPr>
        <p:txBody>
          <a:bodyPr wrap="square" lIns="0" tIns="0" rIns="0" bIns="0" rtlCol="0" anchor="t">
            <a:spAutoFit/>
          </a:bodyPr>
          <a:lstStyle/>
          <a:p>
            <a:pPr algn="ctr"/>
            <a:r>
              <a:rPr lang="vi-VN" sz="6600" b="1" dirty="0">
                <a:solidFill>
                  <a:srgbClr val="373737"/>
                </a:solidFill>
                <a:latin typeface="Arial" panose="020B0604020202020204" pitchFamily="34" charset="0"/>
                <a:cs typeface="Arial" panose="020B0604020202020204" pitchFamily="34" charset="0"/>
              </a:rPr>
              <a:t>CỦNG CỐ, DẶN DÒ</a:t>
            </a:r>
            <a:endParaRPr lang="en-US" sz="6600" b="1" dirty="0">
              <a:solidFill>
                <a:srgbClr val="373737"/>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D8B46BD9-9214-2FF4-C0A0-89D47FAC4095}"/>
              </a:ext>
            </a:extLst>
          </p:cNvPr>
          <p:cNvGrpSpPr/>
          <p:nvPr/>
        </p:nvGrpSpPr>
        <p:grpSpPr>
          <a:xfrm>
            <a:off x="2308230" y="3390900"/>
            <a:ext cx="6552192" cy="5441596"/>
            <a:chOff x="2308230" y="3390900"/>
            <a:chExt cx="6552192" cy="5441596"/>
          </a:xfrm>
        </p:grpSpPr>
        <p:sp>
          <p:nvSpPr>
            <p:cNvPr id="8" name="Freeform 25">
              <a:extLst>
                <a:ext uri="{FF2B5EF4-FFF2-40B4-BE49-F238E27FC236}">
                  <a16:creationId xmlns:a16="http://schemas.microsoft.com/office/drawing/2014/main" id="{C6E96C54-B9D1-4683-7AFF-C12A02F5B667}"/>
                </a:ext>
              </a:extLst>
            </p:cNvPr>
            <p:cNvSpPr/>
            <p:nvPr/>
          </p:nvSpPr>
          <p:spPr>
            <a:xfrm>
              <a:off x="2308230" y="3390900"/>
              <a:ext cx="6552192" cy="5441596"/>
            </a:xfrm>
            <a:custGeom>
              <a:avLst/>
              <a:gdLst/>
              <a:ahLst/>
              <a:cxnLst/>
              <a:rect l="l" t="t" r="r" b="b"/>
              <a:pathLst>
                <a:path w="6510137" h="7127152">
                  <a:moveTo>
                    <a:pt x="0" y="0"/>
                  </a:moveTo>
                  <a:lnTo>
                    <a:pt x="6510137" y="0"/>
                  </a:lnTo>
                  <a:lnTo>
                    <a:pt x="6510137" y="7127152"/>
                  </a:lnTo>
                  <a:lnTo>
                    <a:pt x="0" y="71271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TextBox 8">
              <a:extLst>
                <a:ext uri="{FF2B5EF4-FFF2-40B4-BE49-F238E27FC236}">
                  <a16:creationId xmlns:a16="http://schemas.microsoft.com/office/drawing/2014/main" id="{D27EDD77-F473-C002-AE73-F861DBF6A656}"/>
                </a:ext>
              </a:extLst>
            </p:cNvPr>
            <p:cNvSpPr txBox="1"/>
            <p:nvPr/>
          </p:nvSpPr>
          <p:spPr>
            <a:xfrm>
              <a:off x="3276600" y="5129048"/>
              <a:ext cx="5334000" cy="3013838"/>
            </a:xfrm>
            <a:prstGeom prst="rect">
              <a:avLst/>
            </a:prstGeom>
            <a:noFill/>
          </p:spPr>
          <p:txBody>
            <a:bodyPr wrap="square" rtlCol="0">
              <a:spAutoFit/>
            </a:bodyPr>
            <a:lstStyle/>
            <a:p>
              <a:pPr algn="ctr">
                <a:lnSpc>
                  <a:spcPct val="150000"/>
                </a:lnSpc>
              </a:pPr>
              <a:r>
                <a:rPr lang="vi-VN" sz="4400" dirty="0">
                  <a:latin typeface="Arial" panose="020B0604020202020204" pitchFamily="34" charset="0"/>
                  <a:cs typeface="Arial" panose="020B0604020202020204" pitchFamily="34" charset="0"/>
                </a:rPr>
                <a:t>Chuẩn bị bài mới:</a:t>
              </a:r>
            </a:p>
            <a:p>
              <a:pPr algn="ctr">
                <a:lnSpc>
                  <a:spcPct val="150000"/>
                </a:lnSpc>
              </a:pPr>
              <a:r>
                <a:rPr lang="vi-VN" sz="4400" b="1" i="1" dirty="0">
                  <a:latin typeface="Arial" panose="020B0604020202020204" pitchFamily="34" charset="0"/>
                  <a:cs typeface="Arial" panose="020B0604020202020204" pitchFamily="34" charset="0"/>
                </a:rPr>
                <a:t>Bài 18 – Vì cuộc sống con người</a:t>
              </a:r>
              <a:r>
                <a:rPr lang="vi-VN" sz="4400"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110508143"/>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sp>
        <p:nvSpPr>
          <p:cNvPr id="2" name="Freeform 2"/>
          <p:cNvSpPr/>
          <p:nvPr/>
        </p:nvSpPr>
        <p:spPr>
          <a:xfrm rot="-7351381">
            <a:off x="14972160" y="-3368866"/>
            <a:ext cx="4200452" cy="5938942"/>
          </a:xfrm>
          <a:custGeom>
            <a:avLst/>
            <a:gdLst/>
            <a:ahLst/>
            <a:cxnLst/>
            <a:rect l="l" t="t" r="r" b="b"/>
            <a:pathLst>
              <a:path w="4200452" h="5938942">
                <a:moveTo>
                  <a:pt x="0" y="0"/>
                </a:moveTo>
                <a:lnTo>
                  <a:pt x="4200452" y="0"/>
                </a:lnTo>
                <a:lnTo>
                  <a:pt x="4200452" y="5938942"/>
                </a:lnTo>
                <a:lnTo>
                  <a:pt x="0" y="59389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1193691">
            <a:off x="15375789" y="3947180"/>
            <a:ext cx="2238907" cy="8942567"/>
            <a:chOff x="0" y="0"/>
            <a:chExt cx="2985209" cy="11923422"/>
          </a:xfrm>
        </p:grpSpPr>
        <p:grpSp>
          <p:nvGrpSpPr>
            <p:cNvPr id="4" name="Group 4"/>
            <p:cNvGrpSpPr/>
            <p:nvPr/>
          </p:nvGrpSpPr>
          <p:grpSpPr>
            <a:xfrm rot="-463612">
              <a:off x="182432" y="81756"/>
              <a:ext cx="1405813" cy="2808667"/>
              <a:chOff x="0" y="0"/>
              <a:chExt cx="277692" cy="554798"/>
            </a:xfrm>
          </p:grpSpPr>
          <p:sp>
            <p:nvSpPr>
              <p:cNvPr id="5" name="Freeform 5"/>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B6B4DD"/>
              </a:solidFill>
            </p:spPr>
          </p:sp>
          <p:sp>
            <p:nvSpPr>
              <p:cNvPr id="6" name="TextBox 6"/>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463612">
              <a:off x="587276" y="3065504"/>
              <a:ext cx="1405813" cy="2808667"/>
              <a:chOff x="0" y="0"/>
              <a:chExt cx="277692" cy="554798"/>
            </a:xfrm>
          </p:grpSpPr>
          <p:sp>
            <p:nvSpPr>
              <p:cNvPr id="8" name="Freeform 8"/>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id="9" name="TextBox 9"/>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rot="-463612">
              <a:off x="992120" y="6049252"/>
              <a:ext cx="1405813" cy="2808667"/>
              <a:chOff x="0" y="0"/>
              <a:chExt cx="277692" cy="554798"/>
            </a:xfrm>
          </p:grpSpPr>
          <p:sp>
            <p:nvSpPr>
              <p:cNvPr id="11" name="Freeform 11"/>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DC9C3"/>
              </a:solidFill>
            </p:spPr>
          </p:sp>
          <p:sp>
            <p:nvSpPr>
              <p:cNvPr id="12" name="TextBox 12"/>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463612">
              <a:off x="1396963" y="9033000"/>
              <a:ext cx="1405813" cy="2808667"/>
              <a:chOff x="0" y="0"/>
              <a:chExt cx="277692" cy="554798"/>
            </a:xfrm>
          </p:grpSpPr>
          <p:sp>
            <p:nvSpPr>
              <p:cNvPr id="14" name="Freeform 14"/>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id="15" name="TextBox 15"/>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sp>
        <p:nvSpPr>
          <p:cNvPr id="16" name="Freeform 16"/>
          <p:cNvSpPr/>
          <p:nvPr/>
        </p:nvSpPr>
        <p:spPr>
          <a:xfrm rot="-4755613">
            <a:off x="11076805" y="7252712"/>
            <a:ext cx="9598456" cy="2519595"/>
          </a:xfrm>
          <a:custGeom>
            <a:avLst/>
            <a:gdLst/>
            <a:ahLst/>
            <a:cxnLst/>
            <a:rect l="l" t="t" r="r" b="b"/>
            <a:pathLst>
              <a:path w="9598456" h="2519595">
                <a:moveTo>
                  <a:pt x="0" y="0"/>
                </a:moveTo>
                <a:lnTo>
                  <a:pt x="9598456" y="0"/>
                </a:lnTo>
                <a:lnTo>
                  <a:pt x="9598456" y="2519595"/>
                </a:lnTo>
                <a:lnTo>
                  <a:pt x="0" y="2519595"/>
                </a:lnTo>
                <a:lnTo>
                  <a:pt x="0" y="0"/>
                </a:lnTo>
                <a:close/>
              </a:path>
            </a:pathLst>
          </a:custGeom>
          <a:blipFill>
            <a:blip r:embed="rId4"/>
            <a:stretch>
              <a:fillRect/>
            </a:stretch>
          </a:blipFill>
        </p:spPr>
      </p:sp>
      <p:sp>
        <p:nvSpPr>
          <p:cNvPr id="17" name="Freeform 17"/>
          <p:cNvSpPr/>
          <p:nvPr/>
        </p:nvSpPr>
        <p:spPr>
          <a:xfrm rot="-8991638">
            <a:off x="10032972" y="1537386"/>
            <a:ext cx="5743684" cy="3285078"/>
          </a:xfrm>
          <a:custGeom>
            <a:avLst/>
            <a:gdLst/>
            <a:ahLst/>
            <a:cxnLst/>
            <a:rect l="l" t="t" r="r" b="b"/>
            <a:pathLst>
              <a:path w="5743684" h="3285078">
                <a:moveTo>
                  <a:pt x="0" y="0"/>
                </a:moveTo>
                <a:lnTo>
                  <a:pt x="5743684" y="0"/>
                </a:lnTo>
                <a:lnTo>
                  <a:pt x="5743684" y="3285078"/>
                </a:lnTo>
                <a:lnTo>
                  <a:pt x="0" y="32850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rot="-711319">
            <a:off x="13649081" y="-52658"/>
            <a:ext cx="1173273" cy="2162716"/>
          </a:xfrm>
          <a:custGeom>
            <a:avLst/>
            <a:gdLst/>
            <a:ahLst/>
            <a:cxnLst/>
            <a:rect l="l" t="t" r="r" b="b"/>
            <a:pathLst>
              <a:path w="1173273" h="2162716">
                <a:moveTo>
                  <a:pt x="0" y="0"/>
                </a:moveTo>
                <a:lnTo>
                  <a:pt x="1173273" y="0"/>
                </a:lnTo>
                <a:lnTo>
                  <a:pt x="1173273" y="2162716"/>
                </a:lnTo>
                <a:lnTo>
                  <a:pt x="0" y="21627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9" name="Group 19"/>
          <p:cNvGrpSpPr/>
          <p:nvPr/>
        </p:nvGrpSpPr>
        <p:grpSpPr>
          <a:xfrm rot="711303">
            <a:off x="1721769" y="1650944"/>
            <a:ext cx="14413257" cy="13787502"/>
            <a:chOff x="0" y="0"/>
            <a:chExt cx="3796084" cy="3631276"/>
          </a:xfrm>
        </p:grpSpPr>
        <p:sp>
          <p:nvSpPr>
            <p:cNvPr id="20" name="Freeform 20"/>
            <p:cNvSpPr/>
            <p:nvPr/>
          </p:nvSpPr>
          <p:spPr>
            <a:xfrm>
              <a:off x="0" y="0"/>
              <a:ext cx="3796084" cy="3631276"/>
            </a:xfrm>
            <a:custGeom>
              <a:avLst/>
              <a:gdLst/>
              <a:ahLst/>
              <a:cxnLst/>
              <a:rect l="l" t="t" r="r" b="b"/>
              <a:pathLst>
                <a:path w="3796084" h="3631276">
                  <a:moveTo>
                    <a:pt x="0" y="0"/>
                  </a:moveTo>
                  <a:lnTo>
                    <a:pt x="3796084" y="0"/>
                  </a:lnTo>
                  <a:lnTo>
                    <a:pt x="3796084" y="3631276"/>
                  </a:lnTo>
                  <a:lnTo>
                    <a:pt x="0" y="3631276"/>
                  </a:lnTo>
                  <a:close/>
                </a:path>
              </a:pathLst>
            </a:custGeom>
            <a:solidFill>
              <a:srgbClr val="FFD8D3"/>
            </a:solidFill>
          </p:spPr>
        </p:sp>
        <p:sp>
          <p:nvSpPr>
            <p:cNvPr id="21" name="TextBox 21"/>
            <p:cNvSpPr txBox="1"/>
            <p:nvPr/>
          </p:nvSpPr>
          <p:spPr>
            <a:xfrm>
              <a:off x="0" y="-47625"/>
              <a:ext cx="3796084" cy="3678901"/>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723674">
            <a:off x="1664265" y="1657314"/>
            <a:ext cx="14335750" cy="14309685"/>
          </a:xfrm>
          <a:custGeom>
            <a:avLst/>
            <a:gdLst/>
            <a:ahLst/>
            <a:cxnLst/>
            <a:rect l="l" t="t" r="r" b="b"/>
            <a:pathLst>
              <a:path w="14335750" h="14309685">
                <a:moveTo>
                  <a:pt x="0" y="0"/>
                </a:moveTo>
                <a:lnTo>
                  <a:pt x="14335750" y="0"/>
                </a:lnTo>
                <a:lnTo>
                  <a:pt x="14335750" y="14309685"/>
                </a:lnTo>
                <a:lnTo>
                  <a:pt x="0" y="143096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3" name="Freeform 23"/>
          <p:cNvSpPr/>
          <p:nvPr/>
        </p:nvSpPr>
        <p:spPr>
          <a:xfrm rot="606299">
            <a:off x="1520078" y="628111"/>
            <a:ext cx="1324655" cy="10558842"/>
          </a:xfrm>
          <a:custGeom>
            <a:avLst/>
            <a:gdLst/>
            <a:ahLst/>
            <a:cxnLst/>
            <a:rect l="l" t="t" r="r" b="b"/>
            <a:pathLst>
              <a:path w="1324655" h="10558842">
                <a:moveTo>
                  <a:pt x="0" y="0"/>
                </a:moveTo>
                <a:lnTo>
                  <a:pt x="1324655" y="0"/>
                </a:lnTo>
                <a:lnTo>
                  <a:pt x="1324655" y="10558842"/>
                </a:lnTo>
                <a:lnTo>
                  <a:pt x="0" y="105588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24" name="Group 24"/>
          <p:cNvGrpSpPr/>
          <p:nvPr/>
        </p:nvGrpSpPr>
        <p:grpSpPr>
          <a:xfrm rot="711303">
            <a:off x="3260917" y="4062468"/>
            <a:ext cx="13272947" cy="4788655"/>
            <a:chOff x="0" y="0"/>
            <a:chExt cx="3495756" cy="1261209"/>
          </a:xfrm>
        </p:grpSpPr>
        <p:sp>
          <p:nvSpPr>
            <p:cNvPr id="25" name="Freeform 25"/>
            <p:cNvSpPr/>
            <p:nvPr/>
          </p:nvSpPr>
          <p:spPr>
            <a:xfrm>
              <a:off x="0" y="0"/>
              <a:ext cx="3495756" cy="1261209"/>
            </a:xfrm>
            <a:custGeom>
              <a:avLst/>
              <a:gdLst/>
              <a:ahLst/>
              <a:cxnLst/>
              <a:rect l="l" t="t" r="r" b="b"/>
              <a:pathLst>
                <a:path w="3495756" h="1261209">
                  <a:moveTo>
                    <a:pt x="0" y="0"/>
                  </a:moveTo>
                  <a:lnTo>
                    <a:pt x="3495756" y="0"/>
                  </a:lnTo>
                  <a:lnTo>
                    <a:pt x="3495756" y="1261209"/>
                  </a:lnTo>
                  <a:lnTo>
                    <a:pt x="0" y="1261209"/>
                  </a:lnTo>
                  <a:close/>
                </a:path>
              </a:pathLst>
            </a:custGeom>
            <a:solidFill>
              <a:srgbClr val="FFFFFF"/>
            </a:solidFill>
          </p:spPr>
        </p:sp>
        <p:sp>
          <p:nvSpPr>
            <p:cNvPr id="26" name="TextBox 26"/>
            <p:cNvSpPr txBox="1"/>
            <p:nvPr/>
          </p:nvSpPr>
          <p:spPr>
            <a:xfrm>
              <a:off x="0" y="-47625"/>
              <a:ext cx="3495756" cy="1308834"/>
            </a:xfrm>
            <a:prstGeom prst="rect">
              <a:avLst/>
            </a:prstGeom>
          </p:spPr>
          <p:txBody>
            <a:bodyPr lIns="50800" tIns="50800" rIns="50800" bIns="50800" rtlCol="0" anchor="ctr"/>
            <a:lstStyle/>
            <a:p>
              <a:pPr algn="ctr">
                <a:lnSpc>
                  <a:spcPts val="2659"/>
                </a:lnSpc>
              </a:pPr>
              <a:endParaRPr/>
            </a:p>
          </p:txBody>
        </p:sp>
      </p:grpSp>
      <p:sp>
        <p:nvSpPr>
          <p:cNvPr id="28" name="Freeform 28"/>
          <p:cNvSpPr/>
          <p:nvPr/>
        </p:nvSpPr>
        <p:spPr>
          <a:xfrm rot="642909">
            <a:off x="7598719" y="207701"/>
            <a:ext cx="2466841" cy="2480370"/>
          </a:xfrm>
          <a:custGeom>
            <a:avLst/>
            <a:gdLst/>
            <a:ahLst/>
            <a:cxnLst/>
            <a:rect l="l" t="t" r="r" b="b"/>
            <a:pathLst>
              <a:path w="2466841" h="2480370">
                <a:moveTo>
                  <a:pt x="0" y="0"/>
                </a:moveTo>
                <a:lnTo>
                  <a:pt x="2466841" y="0"/>
                </a:lnTo>
                <a:lnTo>
                  <a:pt x="2466841" y="2480370"/>
                </a:lnTo>
                <a:lnTo>
                  <a:pt x="0" y="248037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9" name="TextBox 28">
            <a:extLst>
              <a:ext uri="{FF2B5EF4-FFF2-40B4-BE49-F238E27FC236}">
                <a16:creationId xmlns:a16="http://schemas.microsoft.com/office/drawing/2014/main" id="{8ECAEF22-E94E-2DFC-89D3-6F30BABBF363}"/>
              </a:ext>
            </a:extLst>
          </p:cNvPr>
          <p:cNvSpPr txBox="1"/>
          <p:nvPr/>
        </p:nvSpPr>
        <p:spPr>
          <a:xfrm rot="712123">
            <a:off x="4128044" y="4724205"/>
            <a:ext cx="11293118" cy="3465179"/>
          </a:xfrm>
          <a:prstGeom prst="rect">
            <a:avLst/>
          </a:prstGeom>
        </p:spPr>
        <p:txBody>
          <a:bodyPr wrap="square" lIns="0" tIns="0" rIns="0" bIns="0" rtlCol="0" anchor="t">
            <a:spAutoFit/>
          </a:bodyPr>
          <a:lstStyle/>
          <a:p>
            <a:pPr algn="ctr">
              <a:lnSpc>
                <a:spcPct val="150000"/>
              </a:lnSpc>
            </a:pPr>
            <a:r>
              <a:rPr lang="vi-VN" sz="8000" b="1" dirty="0">
                <a:solidFill>
                  <a:srgbClr val="373737"/>
                </a:solidFill>
                <a:latin typeface="Arial" panose="020B0604020202020204" pitchFamily="34" charset="0"/>
                <a:cs typeface="Arial" panose="020B0604020202020204" pitchFamily="34" charset="0"/>
              </a:rPr>
              <a:t>XIN CHÀO TẠM BIỆT VÀ HẸN GẶP LẠI!</a:t>
            </a:r>
            <a:endParaRPr lang="en-US" sz="8000" b="1" dirty="0">
              <a:solidFill>
                <a:srgbClr val="373737"/>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sp>
        <p:nvSpPr>
          <p:cNvPr id="2" name="Freeform 2"/>
          <p:cNvSpPr/>
          <p:nvPr/>
        </p:nvSpPr>
        <p:spPr>
          <a:xfrm rot="1074498">
            <a:off x="1942030" y="-1339036"/>
            <a:ext cx="6338431" cy="6939172"/>
          </a:xfrm>
          <a:custGeom>
            <a:avLst/>
            <a:gdLst/>
            <a:ahLst/>
            <a:cxnLst/>
            <a:rect l="l" t="t" r="r" b="b"/>
            <a:pathLst>
              <a:path w="6338431" h="6939172">
                <a:moveTo>
                  <a:pt x="0" y="0"/>
                </a:moveTo>
                <a:lnTo>
                  <a:pt x="6338431" y="0"/>
                </a:lnTo>
                <a:lnTo>
                  <a:pt x="6338431" y="6939172"/>
                </a:lnTo>
                <a:lnTo>
                  <a:pt x="0" y="69391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7147693" y="2487896"/>
            <a:ext cx="10849881" cy="7256468"/>
            <a:chOff x="0" y="0"/>
            <a:chExt cx="2857582" cy="1911169"/>
          </a:xfrm>
        </p:grpSpPr>
        <p:sp>
          <p:nvSpPr>
            <p:cNvPr id="4" name="Freeform 4"/>
            <p:cNvSpPr/>
            <p:nvPr/>
          </p:nvSpPr>
          <p:spPr>
            <a:xfrm>
              <a:off x="0" y="0"/>
              <a:ext cx="2857582" cy="1911169"/>
            </a:xfrm>
            <a:custGeom>
              <a:avLst/>
              <a:gdLst/>
              <a:ahLst/>
              <a:cxnLst/>
              <a:rect l="l" t="t" r="r" b="b"/>
              <a:pathLst>
                <a:path w="2857582" h="1911169">
                  <a:moveTo>
                    <a:pt x="46381" y="0"/>
                  </a:moveTo>
                  <a:lnTo>
                    <a:pt x="2811201" y="0"/>
                  </a:lnTo>
                  <a:cubicBezTo>
                    <a:pt x="2823502" y="0"/>
                    <a:pt x="2835299" y="4887"/>
                    <a:pt x="2843997" y="13585"/>
                  </a:cubicBezTo>
                  <a:cubicBezTo>
                    <a:pt x="2852695" y="22283"/>
                    <a:pt x="2857582" y="34080"/>
                    <a:pt x="2857582" y="46381"/>
                  </a:cubicBezTo>
                  <a:lnTo>
                    <a:pt x="2857582" y="1864788"/>
                  </a:lnTo>
                  <a:cubicBezTo>
                    <a:pt x="2857582" y="1890403"/>
                    <a:pt x="2836816" y="1911169"/>
                    <a:pt x="2811201" y="1911169"/>
                  </a:cubicBezTo>
                  <a:lnTo>
                    <a:pt x="46381" y="1911169"/>
                  </a:lnTo>
                  <a:cubicBezTo>
                    <a:pt x="34080" y="1911169"/>
                    <a:pt x="22283" y="1906282"/>
                    <a:pt x="13585" y="1897584"/>
                  </a:cubicBezTo>
                  <a:cubicBezTo>
                    <a:pt x="4887" y="1888886"/>
                    <a:pt x="0" y="1877089"/>
                    <a:pt x="0" y="1864788"/>
                  </a:cubicBezTo>
                  <a:lnTo>
                    <a:pt x="0" y="46381"/>
                  </a:lnTo>
                  <a:cubicBezTo>
                    <a:pt x="0" y="34080"/>
                    <a:pt x="4887" y="22283"/>
                    <a:pt x="13585" y="13585"/>
                  </a:cubicBezTo>
                  <a:cubicBezTo>
                    <a:pt x="22283" y="4887"/>
                    <a:pt x="34080" y="0"/>
                    <a:pt x="46381" y="0"/>
                  </a:cubicBezTo>
                  <a:close/>
                </a:path>
              </a:pathLst>
            </a:custGeom>
            <a:solidFill>
              <a:srgbClr val="000000">
                <a:alpha val="0"/>
              </a:srgbClr>
            </a:solidFill>
            <a:ln w="28575" cap="rnd">
              <a:solidFill>
                <a:srgbClr val="000000"/>
              </a:solidFill>
              <a:prstDash val="solid"/>
              <a:round/>
            </a:ln>
          </p:spPr>
        </p:sp>
        <p:sp>
          <p:nvSpPr>
            <p:cNvPr id="5" name="TextBox 5"/>
            <p:cNvSpPr txBox="1"/>
            <p:nvPr/>
          </p:nvSpPr>
          <p:spPr>
            <a:xfrm>
              <a:off x="0" y="-47625"/>
              <a:ext cx="2857582" cy="1958794"/>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6" name="Freeform 6"/>
          <p:cNvSpPr/>
          <p:nvPr/>
        </p:nvSpPr>
        <p:spPr>
          <a:xfrm rot="-775463">
            <a:off x="-93209" y="7112746"/>
            <a:ext cx="5339146" cy="7250692"/>
          </a:xfrm>
          <a:custGeom>
            <a:avLst/>
            <a:gdLst/>
            <a:ahLst/>
            <a:cxnLst/>
            <a:rect l="l" t="t" r="r" b="b"/>
            <a:pathLst>
              <a:path w="5339146" h="7250692">
                <a:moveTo>
                  <a:pt x="0" y="0"/>
                </a:moveTo>
                <a:lnTo>
                  <a:pt x="5339146" y="0"/>
                </a:lnTo>
                <a:lnTo>
                  <a:pt x="5339146" y="7250692"/>
                </a:lnTo>
                <a:lnTo>
                  <a:pt x="0" y="72506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5395279" y="0"/>
            <a:ext cx="15067362" cy="13787502"/>
            <a:chOff x="0" y="0"/>
            <a:chExt cx="20089817" cy="18383336"/>
          </a:xfrm>
        </p:grpSpPr>
        <p:grpSp>
          <p:nvGrpSpPr>
            <p:cNvPr id="8" name="Group 8"/>
            <p:cNvGrpSpPr/>
            <p:nvPr/>
          </p:nvGrpSpPr>
          <p:grpSpPr>
            <a:xfrm>
              <a:off x="872141" y="0"/>
              <a:ext cx="19217676" cy="18383336"/>
              <a:chOff x="0" y="0"/>
              <a:chExt cx="3796084" cy="3631276"/>
            </a:xfrm>
          </p:grpSpPr>
          <p:sp>
            <p:nvSpPr>
              <p:cNvPr id="9" name="Freeform 9"/>
              <p:cNvSpPr/>
              <p:nvPr/>
            </p:nvSpPr>
            <p:spPr>
              <a:xfrm>
                <a:off x="0" y="0"/>
                <a:ext cx="3796084" cy="3631276"/>
              </a:xfrm>
              <a:custGeom>
                <a:avLst/>
                <a:gdLst/>
                <a:ahLst/>
                <a:cxnLst/>
                <a:rect l="l" t="t" r="r" b="b"/>
                <a:pathLst>
                  <a:path w="3796084" h="3631276">
                    <a:moveTo>
                      <a:pt x="0" y="0"/>
                    </a:moveTo>
                    <a:lnTo>
                      <a:pt x="3796084" y="0"/>
                    </a:lnTo>
                    <a:lnTo>
                      <a:pt x="3796084" y="3631276"/>
                    </a:lnTo>
                    <a:lnTo>
                      <a:pt x="0" y="3631276"/>
                    </a:lnTo>
                    <a:close/>
                  </a:path>
                </a:pathLst>
              </a:custGeom>
              <a:solidFill>
                <a:srgbClr val="FFFFFF"/>
              </a:solidFill>
            </p:spPr>
          </p:sp>
          <p:sp>
            <p:nvSpPr>
              <p:cNvPr id="10" name="TextBox 10"/>
              <p:cNvSpPr txBox="1"/>
              <p:nvPr/>
            </p:nvSpPr>
            <p:spPr>
              <a:xfrm>
                <a:off x="0" y="-47625"/>
                <a:ext cx="3796084" cy="3678901"/>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11" name="Freeform 11"/>
            <p:cNvSpPr/>
            <p:nvPr/>
          </p:nvSpPr>
          <p:spPr>
            <a:xfrm rot="-48879">
              <a:off x="99994" y="403767"/>
              <a:ext cx="1766206" cy="14078456"/>
            </a:xfrm>
            <a:custGeom>
              <a:avLst/>
              <a:gdLst/>
              <a:ahLst/>
              <a:cxnLst/>
              <a:rect l="l" t="t" r="r" b="b"/>
              <a:pathLst>
                <a:path w="1766206" h="14078456">
                  <a:moveTo>
                    <a:pt x="0" y="0"/>
                  </a:moveTo>
                  <a:lnTo>
                    <a:pt x="1766207" y="0"/>
                  </a:lnTo>
                  <a:lnTo>
                    <a:pt x="1766207" y="14078455"/>
                  </a:lnTo>
                  <a:lnTo>
                    <a:pt x="0" y="140784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15" name="TextBox 15"/>
          <p:cNvSpPr txBox="1"/>
          <p:nvPr/>
        </p:nvSpPr>
        <p:spPr>
          <a:xfrm>
            <a:off x="10221989" y="1750307"/>
            <a:ext cx="3641756" cy="1231106"/>
          </a:xfrm>
          <a:prstGeom prst="rect">
            <a:avLst/>
          </a:prstGeom>
        </p:spPr>
        <p:txBody>
          <a:bodyPr wrap="square" lIns="0" tIns="0" rIns="0" bIns="0" rtlCol="0" anchor="t">
            <a:spAutoFit/>
          </a:bodyPr>
          <a:lstStyle/>
          <a:p>
            <a:pPr algn="ctr"/>
            <a:r>
              <a:rPr lang="vi-VN" sz="8000" b="1" dirty="0">
                <a:solidFill>
                  <a:srgbClr val="373737"/>
                </a:solidFill>
                <a:latin typeface="Arial" panose="020B0604020202020204" pitchFamily="34" charset="0"/>
                <a:cs typeface="Arial" panose="020B0604020202020204" pitchFamily="34" charset="0"/>
              </a:rPr>
              <a:t>BÀI 17</a:t>
            </a:r>
          </a:p>
        </p:txBody>
      </p:sp>
      <p:sp>
        <p:nvSpPr>
          <p:cNvPr id="16" name="Freeform 16"/>
          <p:cNvSpPr/>
          <p:nvPr/>
        </p:nvSpPr>
        <p:spPr>
          <a:xfrm flipH="1">
            <a:off x="14553209" y="1636721"/>
            <a:ext cx="1082327" cy="1359281"/>
          </a:xfrm>
          <a:custGeom>
            <a:avLst/>
            <a:gdLst/>
            <a:ahLst/>
            <a:cxnLst/>
            <a:rect l="l" t="t" r="r" b="b"/>
            <a:pathLst>
              <a:path w="1082327" h="1359281">
                <a:moveTo>
                  <a:pt x="1082327" y="0"/>
                </a:moveTo>
                <a:lnTo>
                  <a:pt x="0" y="0"/>
                </a:lnTo>
                <a:lnTo>
                  <a:pt x="0" y="1359281"/>
                </a:lnTo>
                <a:lnTo>
                  <a:pt x="1082327" y="1359281"/>
                </a:lnTo>
                <a:lnTo>
                  <a:pt x="1082327"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a:off x="8455452" y="1764467"/>
            <a:ext cx="1082327" cy="1359281"/>
          </a:xfrm>
          <a:custGeom>
            <a:avLst/>
            <a:gdLst/>
            <a:ahLst/>
            <a:cxnLst/>
            <a:rect l="l" t="t" r="r" b="b"/>
            <a:pathLst>
              <a:path w="1082327" h="1359281">
                <a:moveTo>
                  <a:pt x="0" y="0"/>
                </a:moveTo>
                <a:lnTo>
                  <a:pt x="1082327" y="0"/>
                </a:lnTo>
                <a:lnTo>
                  <a:pt x="1082327" y="1359280"/>
                </a:lnTo>
                <a:lnTo>
                  <a:pt x="0" y="13592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rot="-1656846">
            <a:off x="434344" y="430438"/>
            <a:ext cx="2466841" cy="2480370"/>
          </a:xfrm>
          <a:custGeom>
            <a:avLst/>
            <a:gdLst/>
            <a:ahLst/>
            <a:cxnLst/>
            <a:rect l="l" t="t" r="r" b="b"/>
            <a:pathLst>
              <a:path w="2466841" h="2480370">
                <a:moveTo>
                  <a:pt x="0" y="0"/>
                </a:moveTo>
                <a:lnTo>
                  <a:pt x="2466841" y="0"/>
                </a:lnTo>
                <a:lnTo>
                  <a:pt x="2466841" y="2480370"/>
                </a:lnTo>
                <a:lnTo>
                  <a:pt x="0" y="24803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rot="-264429">
            <a:off x="799912" y="5076392"/>
            <a:ext cx="1661252" cy="3062216"/>
          </a:xfrm>
          <a:custGeom>
            <a:avLst/>
            <a:gdLst/>
            <a:ahLst/>
            <a:cxnLst/>
            <a:rect l="l" t="t" r="r" b="b"/>
            <a:pathLst>
              <a:path w="1661252" h="3062216">
                <a:moveTo>
                  <a:pt x="0" y="0"/>
                </a:moveTo>
                <a:lnTo>
                  <a:pt x="1661252" y="0"/>
                </a:lnTo>
                <a:lnTo>
                  <a:pt x="1661252" y="3062216"/>
                </a:lnTo>
                <a:lnTo>
                  <a:pt x="0" y="30622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1" name="TextBox 15">
            <a:extLst>
              <a:ext uri="{FF2B5EF4-FFF2-40B4-BE49-F238E27FC236}">
                <a16:creationId xmlns:a16="http://schemas.microsoft.com/office/drawing/2014/main" id="{97628997-64EC-8770-5CE7-74B3DFA6C905}"/>
              </a:ext>
            </a:extLst>
          </p:cNvPr>
          <p:cNvSpPr txBox="1"/>
          <p:nvPr/>
        </p:nvSpPr>
        <p:spPr>
          <a:xfrm>
            <a:off x="7652157" y="3630213"/>
            <a:ext cx="9137466" cy="5311839"/>
          </a:xfrm>
          <a:prstGeom prst="rect">
            <a:avLst/>
          </a:prstGeom>
        </p:spPr>
        <p:txBody>
          <a:bodyPr wrap="square" lIns="0" tIns="0" rIns="0" bIns="0" rtlCol="0" anchor="t">
            <a:spAutoFit/>
          </a:bodyPr>
          <a:lstStyle/>
          <a:p>
            <a:pPr algn="ctr">
              <a:lnSpc>
                <a:spcPct val="150000"/>
              </a:lnSpc>
            </a:pPr>
            <a:r>
              <a:rPr lang="vi-VN" sz="8000" b="1" dirty="0">
                <a:solidFill>
                  <a:srgbClr val="373737"/>
                </a:solidFill>
                <a:latin typeface="Arial" panose="020B0604020202020204" pitchFamily="34" charset="0"/>
                <a:cs typeface="Arial" panose="020B0604020202020204" pitchFamily="34" charset="0"/>
              </a:rPr>
              <a:t>GÓC SÁNG TẠO:</a:t>
            </a:r>
          </a:p>
          <a:p>
            <a:pPr algn="ctr">
              <a:lnSpc>
                <a:spcPct val="150000"/>
              </a:lnSpc>
            </a:pPr>
            <a:r>
              <a:rPr lang="vi-VN" sz="8000" b="1" dirty="0">
                <a:solidFill>
                  <a:srgbClr val="373737"/>
                </a:solidFill>
                <a:latin typeface="Arial" panose="020B0604020202020204" pitchFamily="34" charset="0"/>
                <a:cs typeface="Arial" panose="020B0604020202020204" pitchFamily="34" charset="0"/>
              </a:rPr>
              <a:t>VẼ TIẾP SỨC</a:t>
            </a:r>
          </a:p>
          <a:p>
            <a:pPr algn="ctr">
              <a:lnSpc>
                <a:spcPct val="150000"/>
              </a:lnSpc>
            </a:pPr>
            <a:r>
              <a:rPr lang="vi-VN" sz="8000" b="1" dirty="0">
                <a:solidFill>
                  <a:srgbClr val="373737"/>
                </a:solidFill>
                <a:latin typeface="Arial" panose="020B0604020202020204" pitchFamily="34" charset="0"/>
                <a:cs typeface="Arial" panose="020B0604020202020204" pitchFamily="34" charset="0"/>
              </a:rPr>
              <a:t>TỰ ĐÁNH GIÁ</a:t>
            </a: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grpSp>
        <p:nvGrpSpPr>
          <p:cNvPr id="2" name="Group 2"/>
          <p:cNvGrpSpPr/>
          <p:nvPr/>
        </p:nvGrpSpPr>
        <p:grpSpPr>
          <a:xfrm>
            <a:off x="689548" y="166478"/>
            <a:ext cx="17598452" cy="9798823"/>
            <a:chOff x="0" y="0"/>
            <a:chExt cx="4634983" cy="2580760"/>
          </a:xfrm>
        </p:grpSpPr>
        <p:sp>
          <p:nvSpPr>
            <p:cNvPr id="3" name="Freeform 3"/>
            <p:cNvSpPr/>
            <p:nvPr/>
          </p:nvSpPr>
          <p:spPr>
            <a:xfrm>
              <a:off x="0" y="0"/>
              <a:ext cx="4634983" cy="2580760"/>
            </a:xfrm>
            <a:custGeom>
              <a:avLst/>
              <a:gdLst/>
              <a:ahLst/>
              <a:cxnLst/>
              <a:rect l="l" t="t" r="r" b="b"/>
              <a:pathLst>
                <a:path w="4634983" h="2580760">
                  <a:moveTo>
                    <a:pt x="0" y="0"/>
                  </a:moveTo>
                  <a:lnTo>
                    <a:pt x="4634983" y="0"/>
                  </a:lnTo>
                  <a:lnTo>
                    <a:pt x="4634983" y="2580760"/>
                  </a:lnTo>
                  <a:lnTo>
                    <a:pt x="0" y="2580760"/>
                  </a:lnTo>
                  <a:close/>
                </a:path>
              </a:pathLst>
            </a:custGeom>
            <a:solidFill>
              <a:srgbClr val="FDC9C3"/>
            </a:solidFill>
          </p:spPr>
        </p:sp>
        <p:sp>
          <p:nvSpPr>
            <p:cNvPr id="4" name="TextBox 4"/>
            <p:cNvSpPr txBox="1"/>
            <p:nvPr/>
          </p:nvSpPr>
          <p:spPr>
            <a:xfrm>
              <a:off x="0" y="-47625"/>
              <a:ext cx="4634983" cy="2628385"/>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5" name="Group 5"/>
          <p:cNvGrpSpPr/>
          <p:nvPr/>
        </p:nvGrpSpPr>
        <p:grpSpPr>
          <a:xfrm>
            <a:off x="306157" y="526717"/>
            <a:ext cx="17675685" cy="9233566"/>
            <a:chOff x="0" y="0"/>
            <a:chExt cx="23567581" cy="12311421"/>
          </a:xfrm>
        </p:grpSpPr>
        <p:grpSp>
          <p:nvGrpSpPr>
            <p:cNvPr id="6" name="Group 6"/>
            <p:cNvGrpSpPr/>
            <p:nvPr/>
          </p:nvGrpSpPr>
          <p:grpSpPr>
            <a:xfrm>
              <a:off x="22161767" y="153722"/>
              <a:ext cx="1405813" cy="2808667"/>
              <a:chOff x="0" y="0"/>
              <a:chExt cx="277692" cy="554798"/>
            </a:xfrm>
          </p:grpSpPr>
          <p:sp>
            <p:nvSpPr>
              <p:cNvPr id="7" name="Freeform 7"/>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B6B4DD"/>
              </a:solidFill>
            </p:spPr>
          </p:sp>
          <p:sp>
            <p:nvSpPr>
              <p:cNvPr id="8" name="TextBox 8"/>
              <p:cNvSpPr txBox="1"/>
              <p:nvPr/>
            </p:nvSpPr>
            <p:spPr>
              <a:xfrm>
                <a:off x="0" y="-47625"/>
                <a:ext cx="277692" cy="602423"/>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9" name="Group 9"/>
            <p:cNvGrpSpPr/>
            <p:nvPr/>
          </p:nvGrpSpPr>
          <p:grpSpPr>
            <a:xfrm>
              <a:off x="22161767" y="3164810"/>
              <a:ext cx="1405813" cy="2808667"/>
              <a:chOff x="0" y="0"/>
              <a:chExt cx="277692" cy="554798"/>
            </a:xfrm>
          </p:grpSpPr>
          <p:sp>
            <p:nvSpPr>
              <p:cNvPr id="10" name="Freeform 10"/>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id="11" name="TextBox 11"/>
              <p:cNvSpPr txBox="1"/>
              <p:nvPr/>
            </p:nvSpPr>
            <p:spPr>
              <a:xfrm>
                <a:off x="0" y="-47625"/>
                <a:ext cx="277692" cy="602423"/>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12" name="Group 12"/>
            <p:cNvGrpSpPr/>
            <p:nvPr/>
          </p:nvGrpSpPr>
          <p:grpSpPr>
            <a:xfrm>
              <a:off x="22161767" y="6175898"/>
              <a:ext cx="1405813" cy="2808667"/>
              <a:chOff x="0" y="0"/>
              <a:chExt cx="277692" cy="554798"/>
            </a:xfrm>
          </p:grpSpPr>
          <p:sp>
            <p:nvSpPr>
              <p:cNvPr id="13" name="Freeform 13"/>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id="14" name="TextBox 14"/>
              <p:cNvSpPr txBox="1"/>
              <p:nvPr/>
            </p:nvSpPr>
            <p:spPr>
              <a:xfrm>
                <a:off x="0" y="-47625"/>
                <a:ext cx="277692" cy="602423"/>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15" name="Group 15"/>
            <p:cNvGrpSpPr/>
            <p:nvPr/>
          </p:nvGrpSpPr>
          <p:grpSpPr>
            <a:xfrm>
              <a:off x="22161767" y="9186986"/>
              <a:ext cx="1405813" cy="2808667"/>
              <a:chOff x="0" y="0"/>
              <a:chExt cx="277692" cy="554798"/>
            </a:xfrm>
          </p:grpSpPr>
          <p:sp>
            <p:nvSpPr>
              <p:cNvPr id="16" name="Freeform 16"/>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id="17" name="TextBox 17"/>
              <p:cNvSpPr txBox="1"/>
              <p:nvPr/>
            </p:nvSpPr>
            <p:spPr>
              <a:xfrm>
                <a:off x="0" y="-47625"/>
                <a:ext cx="277692" cy="602423"/>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18" name="Group 18"/>
            <p:cNvGrpSpPr/>
            <p:nvPr/>
          </p:nvGrpSpPr>
          <p:grpSpPr>
            <a:xfrm>
              <a:off x="742874" y="0"/>
              <a:ext cx="21885452" cy="12311421"/>
              <a:chOff x="0" y="0"/>
              <a:chExt cx="4323052" cy="2431886"/>
            </a:xfrm>
          </p:grpSpPr>
          <p:sp>
            <p:nvSpPr>
              <p:cNvPr id="19" name="Freeform 19"/>
              <p:cNvSpPr/>
              <p:nvPr/>
            </p:nvSpPr>
            <p:spPr>
              <a:xfrm>
                <a:off x="0" y="0"/>
                <a:ext cx="4323052" cy="2431886"/>
              </a:xfrm>
              <a:custGeom>
                <a:avLst/>
                <a:gdLst/>
                <a:ahLst/>
                <a:cxnLst/>
                <a:rect l="l" t="t" r="r" b="b"/>
                <a:pathLst>
                  <a:path w="4323052" h="2431886">
                    <a:moveTo>
                      <a:pt x="0" y="0"/>
                    </a:moveTo>
                    <a:lnTo>
                      <a:pt x="4323052" y="0"/>
                    </a:lnTo>
                    <a:lnTo>
                      <a:pt x="4323052" y="2431886"/>
                    </a:lnTo>
                    <a:lnTo>
                      <a:pt x="0" y="2431886"/>
                    </a:lnTo>
                    <a:close/>
                  </a:path>
                </a:pathLst>
              </a:custGeom>
              <a:solidFill>
                <a:srgbClr val="FFFFFF"/>
              </a:solidFill>
            </p:spPr>
          </p:sp>
          <p:sp>
            <p:nvSpPr>
              <p:cNvPr id="20" name="TextBox 20"/>
              <p:cNvSpPr txBox="1"/>
              <p:nvPr/>
            </p:nvSpPr>
            <p:spPr>
              <a:xfrm>
                <a:off x="0" y="-47625"/>
                <a:ext cx="4323052" cy="2479511"/>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21" name="Freeform 21"/>
            <p:cNvSpPr/>
            <p:nvPr/>
          </p:nvSpPr>
          <p:spPr>
            <a:xfrm>
              <a:off x="0" y="153722"/>
              <a:ext cx="1485749" cy="11842925"/>
            </a:xfrm>
            <a:custGeom>
              <a:avLst/>
              <a:gdLst/>
              <a:ahLst/>
              <a:cxnLst/>
              <a:rect l="l" t="t" r="r" b="b"/>
              <a:pathLst>
                <a:path w="1485749" h="11842925">
                  <a:moveTo>
                    <a:pt x="0" y="0"/>
                  </a:moveTo>
                  <a:lnTo>
                    <a:pt x="1485749" y="0"/>
                  </a:lnTo>
                  <a:lnTo>
                    <a:pt x="1485749" y="11842924"/>
                  </a:lnTo>
                  <a:lnTo>
                    <a:pt x="0" y="118429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47" name="TextBox 47"/>
          <p:cNvSpPr txBox="1"/>
          <p:nvPr/>
        </p:nvSpPr>
        <p:spPr>
          <a:xfrm>
            <a:off x="4876799" y="1184569"/>
            <a:ext cx="8534402" cy="1015663"/>
          </a:xfrm>
          <a:prstGeom prst="rect">
            <a:avLst/>
          </a:prstGeom>
        </p:spPr>
        <p:txBody>
          <a:bodyPr wrap="square" lIns="0" tIns="0" rIns="0" bIns="0" rtlCol="0" anchor="t">
            <a:spAutoFit/>
          </a:bodyPr>
          <a:lstStyle/>
          <a:p>
            <a:pPr algn="ctr"/>
            <a:r>
              <a:rPr lang="vi-VN" sz="6600" b="1" dirty="0">
                <a:solidFill>
                  <a:srgbClr val="373737"/>
                </a:solidFill>
                <a:latin typeface="Arial" panose="020B0604020202020204" pitchFamily="34" charset="0"/>
                <a:cs typeface="Arial" panose="020B0604020202020204" pitchFamily="34" charset="0"/>
              </a:rPr>
              <a:t>NỘI DUNG BÀI HỌC</a:t>
            </a:r>
            <a:endParaRPr lang="en-US" sz="6600" b="1" dirty="0">
              <a:solidFill>
                <a:srgbClr val="373737"/>
              </a:solidFill>
              <a:latin typeface="Arial" panose="020B0604020202020204" pitchFamily="34" charset="0"/>
              <a:cs typeface="Arial" panose="020B0604020202020204" pitchFamily="34" charset="0"/>
            </a:endParaRPr>
          </a:p>
        </p:txBody>
      </p:sp>
      <p:sp>
        <p:nvSpPr>
          <p:cNvPr id="53" name="Freeform 53"/>
          <p:cNvSpPr/>
          <p:nvPr/>
        </p:nvSpPr>
        <p:spPr>
          <a:xfrm rot="2432692" flipH="1">
            <a:off x="2080324" y="8077787"/>
            <a:ext cx="7315200" cy="3364992"/>
          </a:xfrm>
          <a:custGeom>
            <a:avLst/>
            <a:gdLst/>
            <a:ahLst/>
            <a:cxnLst/>
            <a:rect l="l" t="t" r="r" b="b"/>
            <a:pathLst>
              <a:path w="7315200" h="3364992">
                <a:moveTo>
                  <a:pt x="7315200" y="0"/>
                </a:moveTo>
                <a:lnTo>
                  <a:pt x="0" y="0"/>
                </a:lnTo>
                <a:lnTo>
                  <a:pt x="0" y="3364992"/>
                </a:lnTo>
                <a:lnTo>
                  <a:pt x="7315200" y="3364992"/>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4" name="Freeform 54"/>
          <p:cNvSpPr/>
          <p:nvPr/>
        </p:nvSpPr>
        <p:spPr>
          <a:xfrm rot="5019157">
            <a:off x="11872661" y="5781613"/>
            <a:ext cx="1495897" cy="7412103"/>
          </a:xfrm>
          <a:custGeom>
            <a:avLst/>
            <a:gdLst/>
            <a:ahLst/>
            <a:cxnLst/>
            <a:rect l="l" t="t" r="r" b="b"/>
            <a:pathLst>
              <a:path w="1495897" h="7412103">
                <a:moveTo>
                  <a:pt x="0" y="0"/>
                </a:moveTo>
                <a:lnTo>
                  <a:pt x="1495897" y="0"/>
                </a:lnTo>
                <a:lnTo>
                  <a:pt x="1495897" y="7412103"/>
                </a:lnTo>
                <a:lnTo>
                  <a:pt x="0" y="74121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5" name="Rectangle 54">
            <a:extLst>
              <a:ext uri="{FF2B5EF4-FFF2-40B4-BE49-F238E27FC236}">
                <a16:creationId xmlns:a16="http://schemas.microsoft.com/office/drawing/2014/main" id="{D30E04D0-5AA9-C636-6D22-5D2635BBB80A}"/>
              </a:ext>
            </a:extLst>
          </p:cNvPr>
          <p:cNvSpPr/>
          <p:nvPr/>
        </p:nvSpPr>
        <p:spPr>
          <a:xfrm>
            <a:off x="3233245" y="3517261"/>
            <a:ext cx="4914084" cy="4495800"/>
          </a:xfrm>
          <a:prstGeom prst="rect">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01.</a:t>
            </a:r>
          </a:p>
          <a:p>
            <a:pPr algn="ctr">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Đọc hướng dẫn hoạt động và làm theo hướng dẫn</a:t>
            </a:r>
            <a:endParaRPr lang="vi-VN" sz="4000" b="1" dirty="0">
              <a:effectLst/>
              <a:latin typeface="Arial" panose="020B0604020202020204" pitchFamily="34" charset="0"/>
              <a:cs typeface="Arial" panose="020B0604020202020204" pitchFamily="34" charset="0"/>
            </a:endParaRPr>
          </a:p>
        </p:txBody>
      </p:sp>
      <p:sp>
        <p:nvSpPr>
          <p:cNvPr id="43" name="Freeform 43"/>
          <p:cNvSpPr/>
          <p:nvPr/>
        </p:nvSpPr>
        <p:spPr>
          <a:xfrm>
            <a:off x="5345520" y="2870281"/>
            <a:ext cx="827893" cy="1113134"/>
          </a:xfrm>
          <a:custGeom>
            <a:avLst/>
            <a:gdLst/>
            <a:ahLst/>
            <a:cxnLst/>
            <a:rect l="l" t="t" r="r" b="b"/>
            <a:pathLst>
              <a:path w="827893" h="1113134">
                <a:moveTo>
                  <a:pt x="0" y="0"/>
                </a:moveTo>
                <a:lnTo>
                  <a:pt x="827893" y="0"/>
                </a:lnTo>
                <a:lnTo>
                  <a:pt x="827893" y="1113134"/>
                </a:lnTo>
                <a:lnTo>
                  <a:pt x="0" y="11131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6" name="Rectangle 55">
            <a:extLst>
              <a:ext uri="{FF2B5EF4-FFF2-40B4-BE49-F238E27FC236}">
                <a16:creationId xmlns:a16="http://schemas.microsoft.com/office/drawing/2014/main" id="{8AEE3E6F-9163-6EC3-74DE-AD0F0358FBAA}"/>
              </a:ext>
            </a:extLst>
          </p:cNvPr>
          <p:cNvSpPr/>
          <p:nvPr/>
        </p:nvSpPr>
        <p:spPr>
          <a:xfrm>
            <a:off x="10316765" y="3517261"/>
            <a:ext cx="4605270" cy="4495800"/>
          </a:xfrm>
          <a:prstGeom prst="rect">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02.</a:t>
            </a:r>
          </a:p>
          <a:p>
            <a:pPr algn="ctr">
              <a:lnSpc>
                <a:spcPct val="150000"/>
              </a:lnSpc>
            </a:pPr>
            <a:r>
              <a:rPr lang="vi-VN" sz="4000" b="1" dirty="0">
                <a:effectLst/>
                <a:latin typeface="Arial" panose="020B0604020202020204" pitchFamily="34" charset="0"/>
                <a:cs typeface="Arial" panose="020B0604020202020204" pitchFamily="34" charset="0"/>
              </a:rPr>
              <a:t>Viết bản hướng dẫn hoạt động</a:t>
            </a:r>
          </a:p>
        </p:txBody>
      </p:sp>
      <p:sp>
        <p:nvSpPr>
          <p:cNvPr id="57" name="Freeform 43">
            <a:extLst>
              <a:ext uri="{FF2B5EF4-FFF2-40B4-BE49-F238E27FC236}">
                <a16:creationId xmlns:a16="http://schemas.microsoft.com/office/drawing/2014/main" id="{7C2A7D4B-AA42-1866-29CB-E02580024CA5}"/>
              </a:ext>
            </a:extLst>
          </p:cNvPr>
          <p:cNvSpPr/>
          <p:nvPr/>
        </p:nvSpPr>
        <p:spPr>
          <a:xfrm>
            <a:off x="12274633" y="2870281"/>
            <a:ext cx="827893" cy="1113134"/>
          </a:xfrm>
          <a:custGeom>
            <a:avLst/>
            <a:gdLst/>
            <a:ahLst/>
            <a:cxnLst/>
            <a:rect l="l" t="t" r="r" b="b"/>
            <a:pathLst>
              <a:path w="827893" h="1113134">
                <a:moveTo>
                  <a:pt x="0" y="0"/>
                </a:moveTo>
                <a:lnTo>
                  <a:pt x="827893" y="0"/>
                </a:lnTo>
                <a:lnTo>
                  <a:pt x="827893" y="1113134"/>
                </a:lnTo>
                <a:lnTo>
                  <a:pt x="0" y="11131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par>
                                <p:cTn id="13" presetID="22" presetClass="entr" presetSubtype="1"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par>
                                <p:cTn id="16" presetID="22" presetClass="entr" presetSubtype="1"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up)">
                                      <p:cBhvr>
                                        <p:cTn id="18" dur="500"/>
                                        <p:tgtEl>
                                          <p:spTgt spid="5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up)">
                                      <p:cBhvr>
                                        <p:cTn id="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5" grpId="0" animBg="1"/>
      <p:bldP spid="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grpSp>
        <p:nvGrpSpPr>
          <p:cNvPr id="2" name="Group 2"/>
          <p:cNvGrpSpPr/>
          <p:nvPr/>
        </p:nvGrpSpPr>
        <p:grpSpPr>
          <a:xfrm>
            <a:off x="689548" y="190801"/>
            <a:ext cx="17598452" cy="9798823"/>
            <a:chOff x="0" y="0"/>
            <a:chExt cx="4634983" cy="2580760"/>
          </a:xfrm>
        </p:grpSpPr>
        <p:sp>
          <p:nvSpPr>
            <p:cNvPr id="3" name="Freeform 3"/>
            <p:cNvSpPr/>
            <p:nvPr/>
          </p:nvSpPr>
          <p:spPr>
            <a:xfrm>
              <a:off x="0" y="0"/>
              <a:ext cx="4634983" cy="2580760"/>
            </a:xfrm>
            <a:custGeom>
              <a:avLst/>
              <a:gdLst/>
              <a:ahLst/>
              <a:cxnLst/>
              <a:rect l="l" t="t" r="r" b="b"/>
              <a:pathLst>
                <a:path w="4634983" h="2580760">
                  <a:moveTo>
                    <a:pt x="0" y="0"/>
                  </a:moveTo>
                  <a:lnTo>
                    <a:pt x="4634983" y="0"/>
                  </a:lnTo>
                  <a:lnTo>
                    <a:pt x="4634983" y="2580760"/>
                  </a:lnTo>
                  <a:lnTo>
                    <a:pt x="0" y="2580760"/>
                  </a:lnTo>
                  <a:close/>
                </a:path>
              </a:pathLst>
            </a:custGeom>
            <a:solidFill>
              <a:srgbClr val="FDC9C3"/>
            </a:solidFill>
          </p:spPr>
        </p:sp>
        <p:sp>
          <p:nvSpPr>
            <p:cNvPr id="4" name="TextBox 4"/>
            <p:cNvSpPr txBox="1"/>
            <p:nvPr/>
          </p:nvSpPr>
          <p:spPr>
            <a:xfrm>
              <a:off x="0" y="-47625"/>
              <a:ext cx="4634983" cy="262838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06157" y="526717"/>
            <a:ext cx="17675685" cy="9233566"/>
            <a:chOff x="0" y="0"/>
            <a:chExt cx="23567581" cy="12311421"/>
          </a:xfrm>
        </p:grpSpPr>
        <p:grpSp>
          <p:nvGrpSpPr>
            <p:cNvPr id="6" name="Group 6"/>
            <p:cNvGrpSpPr/>
            <p:nvPr/>
          </p:nvGrpSpPr>
          <p:grpSpPr>
            <a:xfrm>
              <a:off x="22161767" y="153722"/>
              <a:ext cx="1405813" cy="2808667"/>
              <a:chOff x="0" y="0"/>
              <a:chExt cx="277692" cy="554798"/>
            </a:xfrm>
          </p:grpSpPr>
          <p:sp>
            <p:nvSpPr>
              <p:cNvPr id="7" name="Freeform 7"/>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B6B4DD"/>
              </a:solidFill>
            </p:spPr>
          </p:sp>
          <p:sp>
            <p:nvSpPr>
              <p:cNvPr id="8" name="TextBox 8"/>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2161767" y="3164810"/>
              <a:ext cx="1405813" cy="2808667"/>
              <a:chOff x="0" y="0"/>
              <a:chExt cx="277692" cy="554798"/>
            </a:xfrm>
          </p:grpSpPr>
          <p:sp>
            <p:nvSpPr>
              <p:cNvPr id="10" name="Freeform 10"/>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id="11" name="TextBox 11"/>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2161767" y="6175898"/>
              <a:ext cx="1405813" cy="2808667"/>
              <a:chOff x="0" y="0"/>
              <a:chExt cx="277692" cy="554798"/>
            </a:xfrm>
          </p:grpSpPr>
          <p:sp>
            <p:nvSpPr>
              <p:cNvPr id="13" name="Freeform 13"/>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id="14" name="TextBox 14"/>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2161767" y="9186986"/>
              <a:ext cx="1405813" cy="2808667"/>
              <a:chOff x="0" y="0"/>
              <a:chExt cx="277692" cy="554798"/>
            </a:xfrm>
          </p:grpSpPr>
          <p:sp>
            <p:nvSpPr>
              <p:cNvPr id="16" name="Freeform 16"/>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id="17" name="TextBox 17"/>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742874" y="0"/>
              <a:ext cx="21885452" cy="12311421"/>
              <a:chOff x="0" y="0"/>
              <a:chExt cx="4323052" cy="2431886"/>
            </a:xfrm>
          </p:grpSpPr>
          <p:sp>
            <p:nvSpPr>
              <p:cNvPr id="19" name="Freeform 19"/>
              <p:cNvSpPr/>
              <p:nvPr/>
            </p:nvSpPr>
            <p:spPr>
              <a:xfrm>
                <a:off x="0" y="0"/>
                <a:ext cx="4323052" cy="2431886"/>
              </a:xfrm>
              <a:custGeom>
                <a:avLst/>
                <a:gdLst/>
                <a:ahLst/>
                <a:cxnLst/>
                <a:rect l="l" t="t" r="r" b="b"/>
                <a:pathLst>
                  <a:path w="4323052" h="2431886">
                    <a:moveTo>
                      <a:pt x="0" y="0"/>
                    </a:moveTo>
                    <a:lnTo>
                      <a:pt x="4323052" y="0"/>
                    </a:lnTo>
                    <a:lnTo>
                      <a:pt x="4323052" y="2431886"/>
                    </a:lnTo>
                    <a:lnTo>
                      <a:pt x="0" y="2431886"/>
                    </a:lnTo>
                    <a:close/>
                  </a:path>
                </a:pathLst>
              </a:custGeom>
              <a:solidFill>
                <a:srgbClr val="FFFFFF"/>
              </a:solidFill>
            </p:spPr>
          </p:sp>
          <p:sp>
            <p:nvSpPr>
              <p:cNvPr id="20" name="TextBox 20"/>
              <p:cNvSpPr txBox="1"/>
              <p:nvPr/>
            </p:nvSpPr>
            <p:spPr>
              <a:xfrm>
                <a:off x="0" y="-47625"/>
                <a:ext cx="4323052" cy="2479511"/>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0" y="153722"/>
              <a:ext cx="1485749" cy="11842925"/>
            </a:xfrm>
            <a:custGeom>
              <a:avLst/>
              <a:gdLst/>
              <a:ahLst/>
              <a:cxnLst/>
              <a:rect l="l" t="t" r="r" b="b"/>
              <a:pathLst>
                <a:path w="1485749" h="11842925">
                  <a:moveTo>
                    <a:pt x="0" y="0"/>
                  </a:moveTo>
                  <a:lnTo>
                    <a:pt x="1485749" y="0"/>
                  </a:lnTo>
                  <a:lnTo>
                    <a:pt x="1485749" y="11842924"/>
                  </a:lnTo>
                  <a:lnTo>
                    <a:pt x="0" y="118429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31" name="Rectangle 30">
            <a:extLst>
              <a:ext uri="{FF2B5EF4-FFF2-40B4-BE49-F238E27FC236}">
                <a16:creationId xmlns:a16="http://schemas.microsoft.com/office/drawing/2014/main" id="{8CE82AEF-F4B5-EA1E-22D1-89E8AFE08F43}"/>
              </a:ext>
            </a:extLst>
          </p:cNvPr>
          <p:cNvSpPr/>
          <p:nvPr/>
        </p:nvSpPr>
        <p:spPr>
          <a:xfrm>
            <a:off x="3964392" y="2243939"/>
            <a:ext cx="10211928" cy="6135855"/>
          </a:xfrm>
          <a:prstGeom prst="rect">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01.</a:t>
            </a:r>
          </a:p>
          <a:p>
            <a:pPr algn="ctr">
              <a:lnSpc>
                <a:spcPct val="150000"/>
              </a:lnSpc>
            </a:pPr>
            <a:r>
              <a:rPr lang="vi-VN"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Đọc hướng dẫn hoạt động và làm theo hướng dẫn</a:t>
            </a:r>
            <a:endParaRPr lang="vi-VN" sz="6000" b="1" dirty="0">
              <a:effectLst/>
              <a:latin typeface="Arial" panose="020B0604020202020204" pitchFamily="34" charset="0"/>
              <a:cs typeface="Arial" panose="020B0604020202020204" pitchFamily="34" charset="0"/>
            </a:endParaRPr>
          </a:p>
        </p:txBody>
      </p:sp>
      <p:sp>
        <p:nvSpPr>
          <p:cNvPr id="32" name="Freeform 43">
            <a:extLst>
              <a:ext uri="{FF2B5EF4-FFF2-40B4-BE49-F238E27FC236}">
                <a16:creationId xmlns:a16="http://schemas.microsoft.com/office/drawing/2014/main" id="{17FDEF86-5BBF-3F57-E3BD-42381121A210}"/>
              </a:ext>
            </a:extLst>
          </p:cNvPr>
          <p:cNvSpPr/>
          <p:nvPr/>
        </p:nvSpPr>
        <p:spPr>
          <a:xfrm>
            <a:off x="8505403" y="1484338"/>
            <a:ext cx="1129906" cy="1519202"/>
          </a:xfrm>
          <a:custGeom>
            <a:avLst/>
            <a:gdLst/>
            <a:ahLst/>
            <a:cxnLst/>
            <a:rect l="l" t="t" r="r" b="b"/>
            <a:pathLst>
              <a:path w="827893" h="1113134">
                <a:moveTo>
                  <a:pt x="0" y="0"/>
                </a:moveTo>
                <a:lnTo>
                  <a:pt x="827893" y="0"/>
                </a:lnTo>
                <a:lnTo>
                  <a:pt x="827893" y="1113134"/>
                </a:lnTo>
                <a:lnTo>
                  <a:pt x="0" y="11131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grpSp>
        <p:nvGrpSpPr>
          <p:cNvPr id="4" name="Group 4"/>
          <p:cNvGrpSpPr/>
          <p:nvPr/>
        </p:nvGrpSpPr>
        <p:grpSpPr>
          <a:xfrm>
            <a:off x="377682" y="238274"/>
            <a:ext cx="17524861" cy="11504216"/>
            <a:chOff x="0" y="-224757"/>
            <a:chExt cx="22263487" cy="15338956"/>
          </a:xfrm>
        </p:grpSpPr>
        <p:grpSp>
          <p:nvGrpSpPr>
            <p:cNvPr id="5" name="Group 5"/>
            <p:cNvGrpSpPr/>
            <p:nvPr/>
          </p:nvGrpSpPr>
          <p:grpSpPr>
            <a:xfrm rot="5150">
              <a:off x="434324" y="-224757"/>
              <a:ext cx="21829163" cy="13692381"/>
              <a:chOff x="0" y="-47625"/>
              <a:chExt cx="4311933" cy="2704668"/>
            </a:xfrm>
          </p:grpSpPr>
          <p:sp>
            <p:nvSpPr>
              <p:cNvPr id="6" name="Freeform 6"/>
              <p:cNvSpPr/>
              <p:nvPr/>
            </p:nvSpPr>
            <p:spPr>
              <a:xfrm>
                <a:off x="0" y="0"/>
                <a:ext cx="4311933" cy="2657043"/>
              </a:xfrm>
              <a:custGeom>
                <a:avLst/>
                <a:gdLst/>
                <a:ahLst/>
                <a:cxnLst/>
                <a:rect l="l" t="t" r="r" b="b"/>
                <a:pathLst>
                  <a:path w="4311933" h="2439800">
                    <a:moveTo>
                      <a:pt x="0" y="0"/>
                    </a:moveTo>
                    <a:lnTo>
                      <a:pt x="4311933" y="0"/>
                    </a:lnTo>
                    <a:lnTo>
                      <a:pt x="4311933" y="2439800"/>
                    </a:lnTo>
                    <a:lnTo>
                      <a:pt x="0" y="2439800"/>
                    </a:lnTo>
                    <a:close/>
                  </a:path>
                </a:pathLst>
              </a:custGeom>
              <a:solidFill>
                <a:srgbClr val="FDC9C3"/>
              </a:solidFill>
            </p:spPr>
          </p:sp>
          <p:sp>
            <p:nvSpPr>
              <p:cNvPr id="7" name="TextBox 7"/>
              <p:cNvSpPr txBox="1"/>
              <p:nvPr/>
            </p:nvSpPr>
            <p:spPr>
              <a:xfrm>
                <a:off x="0" y="-47625"/>
                <a:ext cx="4311932" cy="2487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38085">
              <a:off x="19598061" y="1619054"/>
              <a:ext cx="1405813" cy="2808667"/>
              <a:chOff x="0" y="0"/>
              <a:chExt cx="277692" cy="554798"/>
            </a:xfrm>
          </p:grpSpPr>
          <p:sp>
            <p:nvSpPr>
              <p:cNvPr id="9" name="Freeform 9"/>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B6B4DD"/>
              </a:solidFill>
            </p:spPr>
          </p:sp>
          <p:sp>
            <p:nvSpPr>
              <p:cNvPr id="10" name="TextBox 10"/>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38085">
              <a:off x="19564703" y="4629958"/>
              <a:ext cx="1405813" cy="2808667"/>
              <a:chOff x="0" y="0"/>
              <a:chExt cx="277692" cy="554798"/>
            </a:xfrm>
          </p:grpSpPr>
          <p:sp>
            <p:nvSpPr>
              <p:cNvPr id="12" name="Freeform 12"/>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id="13" name="TextBox 13"/>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38085">
              <a:off x="19531346" y="7640861"/>
              <a:ext cx="1405813" cy="2808667"/>
              <a:chOff x="0" y="0"/>
              <a:chExt cx="277692" cy="554798"/>
            </a:xfrm>
          </p:grpSpPr>
          <p:sp>
            <p:nvSpPr>
              <p:cNvPr id="15" name="Freeform 15"/>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id="16" name="TextBox 16"/>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38085">
              <a:off x="19497988" y="10651764"/>
              <a:ext cx="1405813" cy="2808667"/>
              <a:chOff x="0" y="0"/>
              <a:chExt cx="277692" cy="554798"/>
            </a:xfrm>
          </p:grpSpPr>
          <p:sp>
            <p:nvSpPr>
              <p:cNvPr id="18" name="Freeform 18"/>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id="19" name="TextBox 19"/>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19309">
              <a:off x="802750" y="289100"/>
              <a:ext cx="19217676" cy="14442507"/>
              <a:chOff x="0" y="-47625"/>
              <a:chExt cx="3796084" cy="2852841"/>
            </a:xfrm>
          </p:grpSpPr>
          <p:sp>
            <p:nvSpPr>
              <p:cNvPr id="22" name="Freeform 22"/>
              <p:cNvSpPr/>
              <p:nvPr/>
            </p:nvSpPr>
            <p:spPr>
              <a:xfrm>
                <a:off x="0" y="0"/>
                <a:ext cx="3608290" cy="2805216"/>
              </a:xfrm>
              <a:custGeom>
                <a:avLst/>
                <a:gdLst/>
                <a:ahLst/>
                <a:cxnLst/>
                <a:rect l="l" t="t" r="r" b="b"/>
                <a:pathLst>
                  <a:path w="3796084" h="2380845">
                    <a:moveTo>
                      <a:pt x="0" y="0"/>
                    </a:moveTo>
                    <a:lnTo>
                      <a:pt x="3796084" y="0"/>
                    </a:lnTo>
                    <a:lnTo>
                      <a:pt x="3796084" y="2380845"/>
                    </a:lnTo>
                    <a:lnTo>
                      <a:pt x="0" y="2380845"/>
                    </a:lnTo>
                    <a:close/>
                  </a:path>
                </a:pathLst>
              </a:custGeom>
              <a:solidFill>
                <a:srgbClr val="FFFFFF"/>
              </a:solidFill>
            </p:spPr>
          </p:sp>
          <p:sp>
            <p:nvSpPr>
              <p:cNvPr id="23" name="TextBox 23"/>
              <p:cNvSpPr txBox="1"/>
              <p:nvPr/>
            </p:nvSpPr>
            <p:spPr>
              <a:xfrm>
                <a:off x="0" y="-47625"/>
                <a:ext cx="3796084" cy="2428470"/>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a:off x="0" y="1035743"/>
              <a:ext cx="1766206" cy="14078456"/>
            </a:xfrm>
            <a:custGeom>
              <a:avLst/>
              <a:gdLst/>
              <a:ahLst/>
              <a:cxnLst/>
              <a:rect l="l" t="t" r="r" b="b"/>
              <a:pathLst>
                <a:path w="1766206" h="14078456">
                  <a:moveTo>
                    <a:pt x="0" y="0"/>
                  </a:moveTo>
                  <a:lnTo>
                    <a:pt x="1766206" y="0"/>
                  </a:lnTo>
                  <a:lnTo>
                    <a:pt x="1766206" y="14078456"/>
                  </a:lnTo>
                  <a:lnTo>
                    <a:pt x="0" y="14078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46" name="TextBox 45">
            <a:extLst>
              <a:ext uri="{FF2B5EF4-FFF2-40B4-BE49-F238E27FC236}">
                <a16:creationId xmlns:a16="http://schemas.microsoft.com/office/drawing/2014/main" id="{3D6061D8-8950-843E-1E09-33A7EAF627E6}"/>
              </a:ext>
            </a:extLst>
          </p:cNvPr>
          <p:cNvSpPr txBox="1"/>
          <p:nvPr/>
        </p:nvSpPr>
        <p:spPr>
          <a:xfrm>
            <a:off x="2120799" y="1245868"/>
            <a:ext cx="13038454" cy="4975657"/>
          </a:xfrm>
          <a:prstGeom prst="rect">
            <a:avLst/>
          </a:prstGeom>
          <a:noFill/>
        </p:spPr>
        <p:txBody>
          <a:bodyPr wrap="square">
            <a:spAutoFit/>
          </a:bodyPr>
          <a:lstStyle/>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Đọc bản hướng dẫn trò chơi dưới đây và chơi thử với các bạn.</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Chuẩn bị:</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Tổ chức 2 hoặc 3 đội, mỗi đội 4 người.</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Phần viết, bảng lớp (nếu chơi trong phòng học).</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Giá vẽ, giấy A3, bút lông (nếu chơi ngoài trời).</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Khăn bịt mắt</a:t>
            </a:r>
            <a:endParaRPr lang="vi-VN" sz="3600" dirty="0">
              <a:effectLst/>
              <a:latin typeface="Arial" panose="020B0604020202020204" pitchFamily="34" charset="0"/>
              <a:cs typeface="Arial" panose="020B0604020202020204" pitchFamily="34" charset="0"/>
            </a:endParaRPr>
          </a:p>
        </p:txBody>
      </p:sp>
      <p:sp>
        <p:nvSpPr>
          <p:cNvPr id="47" name="Freeform 21">
            <a:extLst>
              <a:ext uri="{FF2B5EF4-FFF2-40B4-BE49-F238E27FC236}">
                <a16:creationId xmlns:a16="http://schemas.microsoft.com/office/drawing/2014/main" id="{919936C2-6823-DA0F-8F96-AB9D070B321C}"/>
              </a:ext>
            </a:extLst>
          </p:cNvPr>
          <p:cNvSpPr/>
          <p:nvPr/>
        </p:nvSpPr>
        <p:spPr>
          <a:xfrm>
            <a:off x="4267200" y="5808399"/>
            <a:ext cx="7112251" cy="4800767"/>
          </a:xfrm>
          <a:custGeom>
            <a:avLst/>
            <a:gdLst/>
            <a:ahLst/>
            <a:cxnLst/>
            <a:rect l="l" t="t" r="r" b="b"/>
            <a:pathLst>
              <a:path w="1416063" h="955842">
                <a:moveTo>
                  <a:pt x="0" y="0"/>
                </a:moveTo>
                <a:lnTo>
                  <a:pt x="1416062" y="0"/>
                </a:lnTo>
                <a:lnTo>
                  <a:pt x="1416062" y="955842"/>
                </a:lnTo>
                <a:lnTo>
                  <a:pt x="0" y="955842"/>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grpSp>
        <p:nvGrpSpPr>
          <p:cNvPr id="2" name="Group 2"/>
          <p:cNvGrpSpPr/>
          <p:nvPr/>
        </p:nvGrpSpPr>
        <p:grpSpPr>
          <a:xfrm>
            <a:off x="-559944" y="674657"/>
            <a:ext cx="19407887" cy="9227696"/>
            <a:chOff x="0" y="0"/>
            <a:chExt cx="5111542" cy="2431886"/>
          </a:xfrm>
        </p:grpSpPr>
        <p:sp>
          <p:nvSpPr>
            <p:cNvPr id="3" name="Freeform 3"/>
            <p:cNvSpPr/>
            <p:nvPr/>
          </p:nvSpPr>
          <p:spPr>
            <a:xfrm>
              <a:off x="0" y="0"/>
              <a:ext cx="5111542" cy="2431886"/>
            </a:xfrm>
            <a:custGeom>
              <a:avLst/>
              <a:gdLst/>
              <a:ahLst/>
              <a:cxnLst/>
              <a:rect l="l" t="t" r="r" b="b"/>
              <a:pathLst>
                <a:path w="5111542" h="2431886">
                  <a:moveTo>
                    <a:pt x="0" y="0"/>
                  </a:moveTo>
                  <a:lnTo>
                    <a:pt x="5111542" y="0"/>
                  </a:lnTo>
                  <a:lnTo>
                    <a:pt x="5111542" y="2431886"/>
                  </a:lnTo>
                  <a:lnTo>
                    <a:pt x="0" y="2431886"/>
                  </a:lnTo>
                  <a:close/>
                </a:path>
              </a:pathLst>
            </a:custGeom>
            <a:solidFill>
              <a:srgbClr val="FFFFFF"/>
            </a:solidFill>
          </p:spPr>
        </p:sp>
        <p:sp>
          <p:nvSpPr>
            <p:cNvPr id="4" name="TextBox 4"/>
            <p:cNvSpPr txBox="1"/>
            <p:nvPr/>
          </p:nvSpPr>
          <p:spPr>
            <a:xfrm>
              <a:off x="0" y="-47625"/>
              <a:ext cx="5111542" cy="2479511"/>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2115800" y="811125"/>
            <a:ext cx="1320565" cy="8773472"/>
            <a:chOff x="0" y="0"/>
            <a:chExt cx="1760754" cy="11697962"/>
          </a:xfrm>
        </p:grpSpPr>
        <p:sp>
          <p:nvSpPr>
            <p:cNvPr id="12" name="Freeform 12"/>
            <p:cNvSpPr/>
            <p:nvPr/>
          </p:nvSpPr>
          <p:spPr>
            <a:xfrm>
              <a:off x="293191" y="0"/>
              <a:ext cx="1467563" cy="11697962"/>
            </a:xfrm>
            <a:custGeom>
              <a:avLst/>
              <a:gdLst/>
              <a:ahLst/>
              <a:cxnLst/>
              <a:rect l="l" t="t" r="r" b="b"/>
              <a:pathLst>
                <a:path w="1467563" h="11697962">
                  <a:moveTo>
                    <a:pt x="0" y="0"/>
                  </a:moveTo>
                  <a:lnTo>
                    <a:pt x="1467563" y="0"/>
                  </a:lnTo>
                  <a:lnTo>
                    <a:pt x="1467563" y="11697962"/>
                  </a:lnTo>
                  <a:lnTo>
                    <a:pt x="0" y="116979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H="1">
              <a:off x="0" y="0"/>
              <a:ext cx="1467563" cy="11697962"/>
            </a:xfrm>
            <a:custGeom>
              <a:avLst/>
              <a:gdLst/>
              <a:ahLst/>
              <a:cxnLst/>
              <a:rect l="l" t="t" r="r" b="b"/>
              <a:pathLst>
                <a:path w="1467563" h="11697962">
                  <a:moveTo>
                    <a:pt x="1467563" y="0"/>
                  </a:moveTo>
                  <a:lnTo>
                    <a:pt x="0" y="0"/>
                  </a:lnTo>
                  <a:lnTo>
                    <a:pt x="0" y="11697962"/>
                  </a:lnTo>
                  <a:lnTo>
                    <a:pt x="1467563" y="11697962"/>
                  </a:lnTo>
                  <a:lnTo>
                    <a:pt x="1467563"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35" name="TextBox 34">
            <a:extLst>
              <a:ext uri="{FF2B5EF4-FFF2-40B4-BE49-F238E27FC236}">
                <a16:creationId xmlns:a16="http://schemas.microsoft.com/office/drawing/2014/main" id="{7CFCAD47-1767-8696-862F-E08D05AC885D}"/>
              </a:ext>
            </a:extLst>
          </p:cNvPr>
          <p:cNvSpPr txBox="1"/>
          <p:nvPr/>
        </p:nvSpPr>
        <p:spPr>
          <a:xfrm>
            <a:off x="634973" y="755974"/>
            <a:ext cx="10744201" cy="9130641"/>
          </a:xfrm>
          <a:prstGeom prst="rect">
            <a:avLst/>
          </a:prstGeom>
          <a:noFill/>
        </p:spPr>
        <p:txBody>
          <a:bodyPr wrap="square">
            <a:spAutoFit/>
          </a:bodyPr>
          <a:lstStyle/>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Quản trò nêu cách chơi:</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Mỗi đội xếp một hàng dọc cách bảng hoặc giả vẽ 3 mét.</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Mỗi đội sẽ về hình một con thỏ, nhưng mỗi thành viên trong đội chỉ được về một bộ phận (đầu, thân, chân hoặc đuôi).</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Thành viên đầu tiên của mỗi đội sẽ được bịt mắt và lên vẽ; vẽ xong thì trở về hàng.</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Các thành viên khác quan sát bạn mình vẽ, khi lên vẽ, sẽ được bịt mắt. Cứ như vậy đến khi cả đội về xong.</a:t>
            </a:r>
            <a:endParaRPr lang="vi-VN" sz="3600" dirty="0">
              <a:effectLst/>
              <a:latin typeface="Arial" panose="020B0604020202020204" pitchFamily="34" charset="0"/>
              <a:cs typeface="Arial" panose="020B0604020202020204" pitchFamily="34" charset="0"/>
            </a:endParaRPr>
          </a:p>
        </p:txBody>
      </p:sp>
      <p:sp>
        <p:nvSpPr>
          <p:cNvPr id="36" name="Freeform 73">
            <a:extLst>
              <a:ext uri="{FF2B5EF4-FFF2-40B4-BE49-F238E27FC236}">
                <a16:creationId xmlns:a16="http://schemas.microsoft.com/office/drawing/2014/main" id="{AF8C4D69-A473-0ED7-B1FC-872679064458}"/>
              </a:ext>
            </a:extLst>
          </p:cNvPr>
          <p:cNvSpPr/>
          <p:nvPr/>
        </p:nvSpPr>
        <p:spPr>
          <a:xfrm>
            <a:off x="13953098" y="3237419"/>
            <a:ext cx="5892027" cy="6352590"/>
          </a:xfrm>
          <a:custGeom>
            <a:avLst/>
            <a:gdLst/>
            <a:ahLst/>
            <a:cxnLst/>
            <a:rect l="l" t="t" r="r" b="b"/>
            <a:pathLst>
              <a:path w="1062991" h="1146082">
                <a:moveTo>
                  <a:pt x="0" y="0"/>
                </a:moveTo>
                <a:lnTo>
                  <a:pt x="1062991" y="0"/>
                </a:lnTo>
                <a:lnTo>
                  <a:pt x="1062991" y="1146083"/>
                </a:lnTo>
                <a:lnTo>
                  <a:pt x="0" y="1146083"/>
                </a:lnTo>
                <a:lnTo>
                  <a:pt x="0" y="0"/>
                </a:lnTo>
                <a:close/>
              </a:path>
            </a:pathLst>
          </a:custGeom>
          <a:blipFill>
            <a:blip r:embed="rId4"/>
            <a:stretch>
              <a:fillRect/>
            </a:stretch>
          </a:blipFill>
        </p:spPr>
        <p:txBody>
          <a:bodyPr/>
          <a:lstStyle/>
          <a:p>
            <a:endParaRPr lang="vi-VN" sz="1200"/>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grpSp>
        <p:nvGrpSpPr>
          <p:cNvPr id="2" name="Group 2"/>
          <p:cNvGrpSpPr/>
          <p:nvPr/>
        </p:nvGrpSpPr>
        <p:grpSpPr>
          <a:xfrm>
            <a:off x="689548" y="190801"/>
            <a:ext cx="17598452" cy="9798823"/>
            <a:chOff x="0" y="0"/>
            <a:chExt cx="4634983" cy="2580760"/>
          </a:xfrm>
        </p:grpSpPr>
        <p:sp>
          <p:nvSpPr>
            <p:cNvPr id="3" name="Freeform 3"/>
            <p:cNvSpPr/>
            <p:nvPr/>
          </p:nvSpPr>
          <p:spPr>
            <a:xfrm>
              <a:off x="0" y="0"/>
              <a:ext cx="4634983" cy="2580760"/>
            </a:xfrm>
            <a:custGeom>
              <a:avLst/>
              <a:gdLst/>
              <a:ahLst/>
              <a:cxnLst/>
              <a:rect l="l" t="t" r="r" b="b"/>
              <a:pathLst>
                <a:path w="4634983" h="2580760">
                  <a:moveTo>
                    <a:pt x="0" y="0"/>
                  </a:moveTo>
                  <a:lnTo>
                    <a:pt x="4634983" y="0"/>
                  </a:lnTo>
                  <a:lnTo>
                    <a:pt x="4634983" y="2580760"/>
                  </a:lnTo>
                  <a:lnTo>
                    <a:pt x="0" y="2580760"/>
                  </a:lnTo>
                  <a:close/>
                </a:path>
              </a:pathLst>
            </a:custGeom>
            <a:solidFill>
              <a:srgbClr val="FDC9C3"/>
            </a:solidFill>
          </p:spPr>
        </p:sp>
        <p:sp>
          <p:nvSpPr>
            <p:cNvPr id="4" name="TextBox 4"/>
            <p:cNvSpPr txBox="1"/>
            <p:nvPr/>
          </p:nvSpPr>
          <p:spPr>
            <a:xfrm>
              <a:off x="0" y="-47625"/>
              <a:ext cx="4634983" cy="262838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06157" y="526717"/>
            <a:ext cx="17675685" cy="9233566"/>
            <a:chOff x="0" y="0"/>
            <a:chExt cx="23567581" cy="12311421"/>
          </a:xfrm>
        </p:grpSpPr>
        <p:grpSp>
          <p:nvGrpSpPr>
            <p:cNvPr id="6" name="Group 6"/>
            <p:cNvGrpSpPr/>
            <p:nvPr/>
          </p:nvGrpSpPr>
          <p:grpSpPr>
            <a:xfrm>
              <a:off x="22161767" y="153722"/>
              <a:ext cx="1405813" cy="2808667"/>
              <a:chOff x="0" y="0"/>
              <a:chExt cx="277692" cy="554798"/>
            </a:xfrm>
          </p:grpSpPr>
          <p:sp>
            <p:nvSpPr>
              <p:cNvPr id="7" name="Freeform 7"/>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B6B4DD"/>
              </a:solidFill>
            </p:spPr>
          </p:sp>
          <p:sp>
            <p:nvSpPr>
              <p:cNvPr id="8" name="TextBox 8"/>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2161767" y="3164810"/>
              <a:ext cx="1405813" cy="2808667"/>
              <a:chOff x="0" y="0"/>
              <a:chExt cx="277692" cy="554798"/>
            </a:xfrm>
          </p:grpSpPr>
          <p:sp>
            <p:nvSpPr>
              <p:cNvPr id="10" name="Freeform 10"/>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E692"/>
              </a:solidFill>
            </p:spPr>
          </p:sp>
          <p:sp>
            <p:nvSpPr>
              <p:cNvPr id="11" name="TextBox 11"/>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2161767" y="6175898"/>
              <a:ext cx="1405813" cy="2808667"/>
              <a:chOff x="0" y="0"/>
              <a:chExt cx="277692" cy="554798"/>
            </a:xfrm>
          </p:grpSpPr>
          <p:sp>
            <p:nvSpPr>
              <p:cNvPr id="13" name="Freeform 13"/>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FFD8D3"/>
              </a:solidFill>
            </p:spPr>
          </p:sp>
          <p:sp>
            <p:nvSpPr>
              <p:cNvPr id="14" name="TextBox 14"/>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2161767" y="9186986"/>
              <a:ext cx="1405813" cy="2808667"/>
              <a:chOff x="0" y="0"/>
              <a:chExt cx="277692" cy="554798"/>
            </a:xfrm>
          </p:grpSpPr>
          <p:sp>
            <p:nvSpPr>
              <p:cNvPr id="16" name="Freeform 16"/>
              <p:cNvSpPr/>
              <p:nvPr/>
            </p:nvSpPr>
            <p:spPr>
              <a:xfrm>
                <a:off x="0" y="0"/>
                <a:ext cx="277692" cy="554798"/>
              </a:xfrm>
              <a:custGeom>
                <a:avLst/>
                <a:gdLst/>
                <a:ahLst/>
                <a:cxnLst/>
                <a:rect l="l" t="t" r="r" b="b"/>
                <a:pathLst>
                  <a:path w="277692" h="554798">
                    <a:moveTo>
                      <a:pt x="138846" y="0"/>
                    </a:moveTo>
                    <a:lnTo>
                      <a:pt x="138846" y="0"/>
                    </a:lnTo>
                    <a:cubicBezTo>
                      <a:pt x="215528" y="0"/>
                      <a:pt x="277692" y="62163"/>
                      <a:pt x="277692" y="138846"/>
                    </a:cubicBezTo>
                    <a:lnTo>
                      <a:pt x="277692" y="415953"/>
                    </a:lnTo>
                    <a:cubicBezTo>
                      <a:pt x="277692" y="452777"/>
                      <a:pt x="263063" y="488093"/>
                      <a:pt x="237025" y="514131"/>
                    </a:cubicBezTo>
                    <a:cubicBezTo>
                      <a:pt x="210986" y="540170"/>
                      <a:pt x="175670" y="554798"/>
                      <a:pt x="138846" y="554798"/>
                    </a:cubicBezTo>
                    <a:lnTo>
                      <a:pt x="138846" y="554798"/>
                    </a:lnTo>
                    <a:cubicBezTo>
                      <a:pt x="102022" y="554798"/>
                      <a:pt x="66706" y="540170"/>
                      <a:pt x="40667" y="514131"/>
                    </a:cubicBezTo>
                    <a:cubicBezTo>
                      <a:pt x="14628" y="488093"/>
                      <a:pt x="0" y="452777"/>
                      <a:pt x="0" y="415953"/>
                    </a:cubicBezTo>
                    <a:lnTo>
                      <a:pt x="0" y="138846"/>
                    </a:lnTo>
                    <a:cubicBezTo>
                      <a:pt x="0" y="102022"/>
                      <a:pt x="14628" y="66706"/>
                      <a:pt x="40667" y="40667"/>
                    </a:cubicBezTo>
                    <a:cubicBezTo>
                      <a:pt x="66706" y="14628"/>
                      <a:pt x="102022" y="0"/>
                      <a:pt x="138846" y="0"/>
                    </a:cubicBezTo>
                    <a:close/>
                  </a:path>
                </a:pathLst>
              </a:custGeom>
              <a:solidFill>
                <a:srgbClr val="D8EEFF"/>
              </a:solidFill>
            </p:spPr>
          </p:sp>
          <p:sp>
            <p:nvSpPr>
              <p:cNvPr id="17" name="TextBox 17"/>
              <p:cNvSpPr txBox="1"/>
              <p:nvPr/>
            </p:nvSpPr>
            <p:spPr>
              <a:xfrm>
                <a:off x="0" y="-47625"/>
                <a:ext cx="277692" cy="602423"/>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742874" y="0"/>
              <a:ext cx="21885452" cy="12311421"/>
              <a:chOff x="0" y="0"/>
              <a:chExt cx="4323052" cy="2431886"/>
            </a:xfrm>
          </p:grpSpPr>
          <p:sp>
            <p:nvSpPr>
              <p:cNvPr id="19" name="Freeform 19"/>
              <p:cNvSpPr/>
              <p:nvPr/>
            </p:nvSpPr>
            <p:spPr>
              <a:xfrm>
                <a:off x="0" y="0"/>
                <a:ext cx="4323052" cy="2431886"/>
              </a:xfrm>
              <a:custGeom>
                <a:avLst/>
                <a:gdLst/>
                <a:ahLst/>
                <a:cxnLst/>
                <a:rect l="l" t="t" r="r" b="b"/>
                <a:pathLst>
                  <a:path w="4323052" h="2431886">
                    <a:moveTo>
                      <a:pt x="0" y="0"/>
                    </a:moveTo>
                    <a:lnTo>
                      <a:pt x="4323052" y="0"/>
                    </a:lnTo>
                    <a:lnTo>
                      <a:pt x="4323052" y="2431886"/>
                    </a:lnTo>
                    <a:lnTo>
                      <a:pt x="0" y="2431886"/>
                    </a:lnTo>
                    <a:close/>
                  </a:path>
                </a:pathLst>
              </a:custGeom>
              <a:solidFill>
                <a:srgbClr val="FFFFFF"/>
              </a:solidFill>
            </p:spPr>
          </p:sp>
          <p:sp>
            <p:nvSpPr>
              <p:cNvPr id="20" name="TextBox 20"/>
              <p:cNvSpPr txBox="1"/>
              <p:nvPr/>
            </p:nvSpPr>
            <p:spPr>
              <a:xfrm>
                <a:off x="0" y="-47625"/>
                <a:ext cx="4323052" cy="2479511"/>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0" y="153722"/>
              <a:ext cx="1485749" cy="11842925"/>
            </a:xfrm>
            <a:custGeom>
              <a:avLst/>
              <a:gdLst/>
              <a:ahLst/>
              <a:cxnLst/>
              <a:rect l="l" t="t" r="r" b="b"/>
              <a:pathLst>
                <a:path w="1485749" h="11842925">
                  <a:moveTo>
                    <a:pt x="0" y="0"/>
                  </a:moveTo>
                  <a:lnTo>
                    <a:pt x="1485749" y="0"/>
                  </a:lnTo>
                  <a:lnTo>
                    <a:pt x="1485749" y="11842924"/>
                  </a:lnTo>
                  <a:lnTo>
                    <a:pt x="0" y="118429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31" name="Rectangle 30">
            <a:extLst>
              <a:ext uri="{FF2B5EF4-FFF2-40B4-BE49-F238E27FC236}">
                <a16:creationId xmlns:a16="http://schemas.microsoft.com/office/drawing/2014/main" id="{8CE82AEF-F4B5-EA1E-22D1-89E8AFE08F43}"/>
              </a:ext>
            </a:extLst>
          </p:cNvPr>
          <p:cNvSpPr/>
          <p:nvPr/>
        </p:nvSpPr>
        <p:spPr>
          <a:xfrm>
            <a:off x="4800600" y="2243939"/>
            <a:ext cx="8539512" cy="6135855"/>
          </a:xfrm>
          <a:prstGeom prst="rect">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02.</a:t>
            </a:r>
          </a:p>
          <a:p>
            <a:pPr algn="ctr">
              <a:lnSpc>
                <a:spcPct val="150000"/>
              </a:lnSpc>
            </a:pPr>
            <a:r>
              <a:rPr lang="vi-VN" sz="6000" b="1" dirty="0">
                <a:effectLst/>
                <a:latin typeface="Arial" panose="020B0604020202020204" pitchFamily="34" charset="0"/>
                <a:cs typeface="Arial" panose="020B0604020202020204" pitchFamily="34" charset="0"/>
              </a:rPr>
              <a:t>Viết bản hướng dẫn hoạt động.</a:t>
            </a:r>
          </a:p>
        </p:txBody>
      </p:sp>
      <p:sp>
        <p:nvSpPr>
          <p:cNvPr id="32" name="Freeform 43">
            <a:extLst>
              <a:ext uri="{FF2B5EF4-FFF2-40B4-BE49-F238E27FC236}">
                <a16:creationId xmlns:a16="http://schemas.microsoft.com/office/drawing/2014/main" id="{17FDEF86-5BBF-3F57-E3BD-42381121A210}"/>
              </a:ext>
            </a:extLst>
          </p:cNvPr>
          <p:cNvSpPr/>
          <p:nvPr/>
        </p:nvSpPr>
        <p:spPr>
          <a:xfrm>
            <a:off x="8505403" y="1484338"/>
            <a:ext cx="1129906" cy="1519202"/>
          </a:xfrm>
          <a:custGeom>
            <a:avLst/>
            <a:gdLst/>
            <a:ahLst/>
            <a:cxnLst/>
            <a:rect l="l" t="t" r="r" b="b"/>
            <a:pathLst>
              <a:path w="827893" h="1113134">
                <a:moveTo>
                  <a:pt x="0" y="0"/>
                </a:moveTo>
                <a:lnTo>
                  <a:pt x="827893" y="0"/>
                </a:lnTo>
                <a:lnTo>
                  <a:pt x="827893" y="1113134"/>
                </a:lnTo>
                <a:lnTo>
                  <a:pt x="0" y="11131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902276263"/>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grpSp>
        <p:nvGrpSpPr>
          <p:cNvPr id="2" name="Group 2"/>
          <p:cNvGrpSpPr/>
          <p:nvPr/>
        </p:nvGrpSpPr>
        <p:grpSpPr>
          <a:xfrm>
            <a:off x="-1622303" y="0"/>
            <a:ext cx="14938563" cy="13787502"/>
            <a:chOff x="0" y="0"/>
            <a:chExt cx="19918083" cy="18383336"/>
          </a:xfrm>
        </p:grpSpPr>
        <p:grpSp>
          <p:nvGrpSpPr>
            <p:cNvPr id="3" name="Group 3"/>
            <p:cNvGrpSpPr/>
            <p:nvPr/>
          </p:nvGrpSpPr>
          <p:grpSpPr>
            <a:xfrm>
              <a:off x="0" y="0"/>
              <a:ext cx="19217676" cy="18383336"/>
              <a:chOff x="0" y="0"/>
              <a:chExt cx="3796084" cy="3631276"/>
            </a:xfrm>
          </p:grpSpPr>
          <p:sp>
            <p:nvSpPr>
              <p:cNvPr id="4" name="Freeform 4"/>
              <p:cNvSpPr/>
              <p:nvPr/>
            </p:nvSpPr>
            <p:spPr>
              <a:xfrm>
                <a:off x="0" y="0"/>
                <a:ext cx="3796084" cy="3631276"/>
              </a:xfrm>
              <a:custGeom>
                <a:avLst/>
                <a:gdLst/>
                <a:ahLst/>
                <a:cxnLst/>
                <a:rect l="l" t="t" r="r" b="b"/>
                <a:pathLst>
                  <a:path w="3796084" h="3631276">
                    <a:moveTo>
                      <a:pt x="0" y="0"/>
                    </a:moveTo>
                    <a:lnTo>
                      <a:pt x="3796084" y="0"/>
                    </a:lnTo>
                    <a:lnTo>
                      <a:pt x="3796084" y="3631276"/>
                    </a:lnTo>
                    <a:lnTo>
                      <a:pt x="0" y="3631276"/>
                    </a:lnTo>
                    <a:close/>
                  </a:path>
                </a:pathLst>
              </a:custGeom>
              <a:solidFill>
                <a:srgbClr val="FFFFFF"/>
              </a:solidFill>
            </p:spPr>
          </p:sp>
          <p:sp>
            <p:nvSpPr>
              <p:cNvPr id="5" name="TextBox 5"/>
              <p:cNvSpPr txBox="1"/>
              <p:nvPr/>
            </p:nvSpPr>
            <p:spPr>
              <a:xfrm>
                <a:off x="0" y="-47625"/>
                <a:ext cx="3796084" cy="367890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18151877" y="0"/>
              <a:ext cx="1766206" cy="14078456"/>
            </a:xfrm>
            <a:custGeom>
              <a:avLst/>
              <a:gdLst/>
              <a:ahLst/>
              <a:cxnLst/>
              <a:rect l="l" t="t" r="r" b="b"/>
              <a:pathLst>
                <a:path w="1766206" h="14078456">
                  <a:moveTo>
                    <a:pt x="1766206" y="0"/>
                  </a:moveTo>
                  <a:lnTo>
                    <a:pt x="0" y="0"/>
                  </a:lnTo>
                  <a:lnTo>
                    <a:pt x="0" y="14078456"/>
                  </a:lnTo>
                  <a:lnTo>
                    <a:pt x="1766206" y="14078456"/>
                  </a:lnTo>
                  <a:lnTo>
                    <a:pt x="1766206"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4" name="Freeform 14"/>
          <p:cNvSpPr/>
          <p:nvPr/>
        </p:nvSpPr>
        <p:spPr>
          <a:xfrm rot="-1049429">
            <a:off x="14296765" y="5574676"/>
            <a:ext cx="5925070" cy="6817549"/>
          </a:xfrm>
          <a:custGeom>
            <a:avLst/>
            <a:gdLst/>
            <a:ahLst/>
            <a:cxnLst/>
            <a:rect l="l" t="t" r="r" b="b"/>
            <a:pathLst>
              <a:path w="5925070" h="6817549">
                <a:moveTo>
                  <a:pt x="0" y="0"/>
                </a:moveTo>
                <a:lnTo>
                  <a:pt x="5925070" y="0"/>
                </a:lnTo>
                <a:lnTo>
                  <a:pt x="5925070" y="6817549"/>
                </a:lnTo>
                <a:lnTo>
                  <a:pt x="0" y="68175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rot="1074498">
            <a:off x="14322564" y="-1633889"/>
            <a:ext cx="6338431" cy="6939172"/>
          </a:xfrm>
          <a:custGeom>
            <a:avLst/>
            <a:gdLst/>
            <a:ahLst/>
            <a:cxnLst/>
            <a:rect l="l" t="t" r="r" b="b"/>
            <a:pathLst>
              <a:path w="6338431" h="6939172">
                <a:moveTo>
                  <a:pt x="0" y="0"/>
                </a:moveTo>
                <a:lnTo>
                  <a:pt x="6338430" y="0"/>
                </a:lnTo>
                <a:lnTo>
                  <a:pt x="6338430" y="6939172"/>
                </a:lnTo>
                <a:lnTo>
                  <a:pt x="0" y="69391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1165491">
            <a:off x="13751474" y="3903315"/>
            <a:ext cx="2466841" cy="2480370"/>
          </a:xfrm>
          <a:custGeom>
            <a:avLst/>
            <a:gdLst/>
            <a:ahLst/>
            <a:cxnLst/>
            <a:rect l="l" t="t" r="r" b="b"/>
            <a:pathLst>
              <a:path w="2466841" h="2480370">
                <a:moveTo>
                  <a:pt x="0" y="0"/>
                </a:moveTo>
                <a:lnTo>
                  <a:pt x="2466841" y="0"/>
                </a:lnTo>
                <a:lnTo>
                  <a:pt x="2466841" y="2480370"/>
                </a:lnTo>
                <a:lnTo>
                  <a:pt x="0" y="24803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TextBox 17">
            <a:extLst>
              <a:ext uri="{FF2B5EF4-FFF2-40B4-BE49-F238E27FC236}">
                <a16:creationId xmlns:a16="http://schemas.microsoft.com/office/drawing/2014/main" id="{4EAB25B8-47FC-6F20-AB35-9C5C9A59B9A5}"/>
              </a:ext>
            </a:extLst>
          </p:cNvPr>
          <p:cNvSpPr txBox="1"/>
          <p:nvPr/>
        </p:nvSpPr>
        <p:spPr>
          <a:xfrm>
            <a:off x="1727444" y="1741176"/>
            <a:ext cx="8513380" cy="7076489"/>
          </a:xfrm>
          <a:prstGeom prst="rect">
            <a:avLst/>
          </a:prstGeom>
          <a:noFill/>
        </p:spPr>
        <p:txBody>
          <a:bodyPr wrap="square">
            <a:spAutoFit/>
          </a:bodyPr>
          <a:lstStyle/>
          <a:p>
            <a:pPr algn="just">
              <a:lnSpc>
                <a:spcPct val="150000"/>
              </a:lnSpc>
            </a:pPr>
            <a:r>
              <a:rPr lang="vi-VN" sz="4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Em hãy tập viết một bản hướng dẫn thực hiện một trò chơi quen thuộc mà mình thích. Các em hãy viết bản hướng dẫn sao cho người đọc có thể dễ hiểu và dễ thực hiện trò chơi nhé.</a:t>
            </a:r>
            <a:endParaRPr lang="vi-VN" sz="4400" b="1" i="1"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D7AAD"/>
        </a:solidFill>
        <a:effectLst/>
      </p:bgPr>
    </p:bg>
    <p:spTree>
      <p:nvGrpSpPr>
        <p:cNvPr id="1" name=""/>
        <p:cNvGrpSpPr/>
        <p:nvPr/>
      </p:nvGrpSpPr>
      <p:grpSpPr>
        <a:xfrm>
          <a:off x="0" y="0"/>
          <a:ext cx="0" cy="0"/>
          <a:chOff x="0" y="0"/>
          <a:chExt cx="0" cy="0"/>
        </a:xfrm>
      </p:grpSpPr>
      <p:grpSp>
        <p:nvGrpSpPr>
          <p:cNvPr id="2" name="Group 2"/>
          <p:cNvGrpSpPr/>
          <p:nvPr/>
        </p:nvGrpSpPr>
        <p:grpSpPr>
          <a:xfrm>
            <a:off x="-559944" y="674657"/>
            <a:ext cx="19407887" cy="9227696"/>
            <a:chOff x="0" y="0"/>
            <a:chExt cx="5111542" cy="2431886"/>
          </a:xfrm>
        </p:grpSpPr>
        <p:sp>
          <p:nvSpPr>
            <p:cNvPr id="3" name="Freeform 3"/>
            <p:cNvSpPr/>
            <p:nvPr/>
          </p:nvSpPr>
          <p:spPr>
            <a:xfrm>
              <a:off x="0" y="0"/>
              <a:ext cx="5111542" cy="2431886"/>
            </a:xfrm>
            <a:custGeom>
              <a:avLst/>
              <a:gdLst/>
              <a:ahLst/>
              <a:cxnLst/>
              <a:rect l="l" t="t" r="r" b="b"/>
              <a:pathLst>
                <a:path w="5111542" h="2431886">
                  <a:moveTo>
                    <a:pt x="0" y="0"/>
                  </a:moveTo>
                  <a:lnTo>
                    <a:pt x="5111542" y="0"/>
                  </a:lnTo>
                  <a:lnTo>
                    <a:pt x="5111542" y="2431886"/>
                  </a:lnTo>
                  <a:lnTo>
                    <a:pt x="0" y="2431886"/>
                  </a:lnTo>
                  <a:close/>
                </a:path>
              </a:pathLst>
            </a:custGeom>
            <a:solidFill>
              <a:srgbClr val="FFFFFF"/>
            </a:solidFill>
          </p:spPr>
        </p:sp>
        <p:sp>
          <p:nvSpPr>
            <p:cNvPr id="4" name="TextBox 4"/>
            <p:cNvSpPr txBox="1"/>
            <p:nvPr/>
          </p:nvSpPr>
          <p:spPr>
            <a:xfrm>
              <a:off x="0" y="-47625"/>
              <a:ext cx="5111542" cy="2479511"/>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62000" y="811125"/>
            <a:ext cx="1320565" cy="8773472"/>
            <a:chOff x="0" y="0"/>
            <a:chExt cx="1760754" cy="11697962"/>
          </a:xfrm>
        </p:grpSpPr>
        <p:sp>
          <p:nvSpPr>
            <p:cNvPr id="12" name="Freeform 12"/>
            <p:cNvSpPr/>
            <p:nvPr/>
          </p:nvSpPr>
          <p:spPr>
            <a:xfrm>
              <a:off x="293191" y="0"/>
              <a:ext cx="1467563" cy="11697962"/>
            </a:xfrm>
            <a:custGeom>
              <a:avLst/>
              <a:gdLst/>
              <a:ahLst/>
              <a:cxnLst/>
              <a:rect l="l" t="t" r="r" b="b"/>
              <a:pathLst>
                <a:path w="1467563" h="11697962">
                  <a:moveTo>
                    <a:pt x="0" y="0"/>
                  </a:moveTo>
                  <a:lnTo>
                    <a:pt x="1467563" y="0"/>
                  </a:lnTo>
                  <a:lnTo>
                    <a:pt x="1467563" y="11697962"/>
                  </a:lnTo>
                  <a:lnTo>
                    <a:pt x="0" y="116979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H="1">
              <a:off x="0" y="0"/>
              <a:ext cx="1467563" cy="11697962"/>
            </a:xfrm>
            <a:custGeom>
              <a:avLst/>
              <a:gdLst/>
              <a:ahLst/>
              <a:cxnLst/>
              <a:rect l="l" t="t" r="r" b="b"/>
              <a:pathLst>
                <a:path w="1467563" h="11697962">
                  <a:moveTo>
                    <a:pt x="1467563" y="0"/>
                  </a:moveTo>
                  <a:lnTo>
                    <a:pt x="0" y="0"/>
                  </a:lnTo>
                  <a:lnTo>
                    <a:pt x="0" y="11697962"/>
                  </a:lnTo>
                  <a:lnTo>
                    <a:pt x="1467563" y="11697962"/>
                  </a:lnTo>
                  <a:lnTo>
                    <a:pt x="1467563"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35" name="TextBox 34">
            <a:extLst>
              <a:ext uri="{FF2B5EF4-FFF2-40B4-BE49-F238E27FC236}">
                <a16:creationId xmlns:a16="http://schemas.microsoft.com/office/drawing/2014/main" id="{7CFCAD47-1767-8696-862F-E08D05AC885D}"/>
              </a:ext>
            </a:extLst>
          </p:cNvPr>
          <p:cNvSpPr txBox="1"/>
          <p:nvPr/>
        </p:nvSpPr>
        <p:spPr>
          <a:xfrm>
            <a:off x="6705600" y="1484820"/>
            <a:ext cx="6302412" cy="923330"/>
          </a:xfrm>
          <a:prstGeom prst="rect">
            <a:avLst/>
          </a:prstGeom>
          <a:noFill/>
        </p:spPr>
        <p:txBody>
          <a:bodyPr wrap="square" anchor="ctr">
            <a:spAutoFit/>
          </a:bodyPr>
          <a:lstStyle/>
          <a:p>
            <a:pPr algn="ctr"/>
            <a:r>
              <a:rPr lang="vi-VN" sz="5400" b="1" dirty="0">
                <a:solidFill>
                  <a:schemeClr val="accent2"/>
                </a:solidFill>
                <a:effectLst/>
                <a:latin typeface="Arial" panose="020B0604020202020204" pitchFamily="34" charset="0"/>
                <a:cs typeface="Arial" panose="020B0604020202020204" pitchFamily="34" charset="0"/>
              </a:rPr>
              <a:t>Bài viết tham khảo</a:t>
            </a:r>
          </a:p>
        </p:txBody>
      </p:sp>
      <p:sp>
        <p:nvSpPr>
          <p:cNvPr id="6" name="TextBox 5">
            <a:extLst>
              <a:ext uri="{FF2B5EF4-FFF2-40B4-BE49-F238E27FC236}">
                <a16:creationId xmlns:a16="http://schemas.microsoft.com/office/drawing/2014/main" id="{E9D08CA2-1644-9DAB-5176-7C3B1EE734EF}"/>
              </a:ext>
            </a:extLst>
          </p:cNvPr>
          <p:cNvSpPr txBox="1"/>
          <p:nvPr/>
        </p:nvSpPr>
        <p:spPr>
          <a:xfrm>
            <a:off x="2590800" y="3028371"/>
            <a:ext cx="5334000" cy="5806654"/>
          </a:xfrm>
          <a:prstGeom prst="rect">
            <a:avLst/>
          </a:prstGeom>
          <a:noFill/>
        </p:spPr>
        <p:txBody>
          <a:bodyPr wrap="square">
            <a:spAutoFit/>
          </a:bodyPr>
          <a:lstStyle/>
          <a:p>
            <a:pPr>
              <a:lnSpc>
                <a:spcPct val="150000"/>
              </a:lnSpc>
            </a:pPr>
            <a:r>
              <a:rPr lang="vi-VN" sz="3600" b="1" i="0" dirty="0">
                <a:solidFill>
                  <a:schemeClr val="tx1">
                    <a:lumMod val="95000"/>
                    <a:lumOff val="5000"/>
                  </a:schemeClr>
                </a:solidFill>
                <a:effectLst/>
                <a:latin typeface="Arial" panose="020B0604020202020204" pitchFamily="34" charset="0"/>
                <a:cs typeface="Arial" panose="020B0604020202020204" pitchFamily="34" charset="0"/>
              </a:rPr>
              <a:t>Trò chơi: CƯỚP CỜ</a:t>
            </a:r>
            <a:endParaRPr lang="vi-VN" sz="3600" b="0" i="0" dirty="0">
              <a:solidFill>
                <a:schemeClr val="tx1">
                  <a:lumMod val="95000"/>
                  <a:lumOff val="5000"/>
                </a:schemeClr>
              </a:solidFill>
              <a:effectLst/>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vi-VN" sz="3600" b="1" i="0" dirty="0">
                <a:solidFill>
                  <a:schemeClr val="tx1">
                    <a:lumMod val="95000"/>
                    <a:lumOff val="5000"/>
                  </a:schemeClr>
                </a:solidFill>
                <a:effectLst/>
                <a:latin typeface="Arial" panose="020B0604020202020204" pitchFamily="34" charset="0"/>
                <a:cs typeface="Arial" panose="020B0604020202020204" pitchFamily="34" charset="0"/>
              </a:rPr>
              <a:t>Dụng cụ:</a:t>
            </a:r>
            <a:br>
              <a:rPr lang="vi-VN" sz="3600" b="0" i="0" dirty="0">
                <a:solidFill>
                  <a:schemeClr val="tx1">
                    <a:lumMod val="95000"/>
                    <a:lumOff val="5000"/>
                  </a:schemeClr>
                </a:solidFill>
                <a:effectLst/>
                <a:latin typeface="Arial" panose="020B0604020202020204" pitchFamily="34" charset="0"/>
                <a:cs typeface="Arial" panose="020B0604020202020204" pitchFamily="34" charset="0"/>
              </a:rPr>
            </a:br>
            <a:r>
              <a:rPr lang="vi-VN" sz="3600" b="0" i="0" dirty="0">
                <a:solidFill>
                  <a:schemeClr val="tx1">
                    <a:lumMod val="95000"/>
                    <a:lumOff val="5000"/>
                  </a:schemeClr>
                </a:solidFill>
                <a:effectLst/>
                <a:latin typeface="Arial" panose="020B0604020202020204" pitchFamily="34" charset="0"/>
                <a:cs typeface="Arial" panose="020B0604020202020204" pitchFamily="34" charset="0"/>
              </a:rPr>
              <a:t>+ Một cái khăn bất kì tượng trưng cho cờ</a:t>
            </a:r>
            <a:br>
              <a:rPr lang="vi-VN" sz="3600" b="0" i="0" dirty="0">
                <a:solidFill>
                  <a:schemeClr val="tx1">
                    <a:lumMod val="95000"/>
                    <a:lumOff val="5000"/>
                  </a:schemeClr>
                </a:solidFill>
                <a:effectLst/>
                <a:latin typeface="Arial" panose="020B0604020202020204" pitchFamily="34" charset="0"/>
                <a:cs typeface="Arial" panose="020B0604020202020204" pitchFamily="34" charset="0"/>
              </a:rPr>
            </a:br>
            <a:r>
              <a:rPr lang="vi-VN" sz="3600" b="0" i="0" dirty="0">
                <a:solidFill>
                  <a:schemeClr val="tx1">
                    <a:lumMod val="95000"/>
                    <a:lumOff val="5000"/>
                  </a:schemeClr>
                </a:solidFill>
                <a:effectLst/>
                <a:latin typeface="Arial" panose="020B0604020202020204" pitchFamily="34" charset="0"/>
                <a:cs typeface="Arial" panose="020B0604020202020204" pitchFamily="34" charset="0"/>
              </a:rPr>
              <a:t>+ Một vòng tròn</a:t>
            </a:r>
            <a:br>
              <a:rPr lang="vi-VN" sz="3600" b="0" i="0" dirty="0">
                <a:solidFill>
                  <a:schemeClr val="tx1">
                    <a:lumMod val="95000"/>
                    <a:lumOff val="5000"/>
                  </a:schemeClr>
                </a:solidFill>
                <a:effectLst/>
                <a:latin typeface="Arial" panose="020B0604020202020204" pitchFamily="34" charset="0"/>
                <a:cs typeface="Arial" panose="020B0604020202020204" pitchFamily="34" charset="0"/>
              </a:rPr>
            </a:br>
            <a:r>
              <a:rPr lang="vi-VN" sz="3600" b="0" i="0" dirty="0">
                <a:solidFill>
                  <a:schemeClr val="tx1">
                    <a:lumMod val="95000"/>
                    <a:lumOff val="5000"/>
                  </a:schemeClr>
                </a:solidFill>
                <a:effectLst/>
                <a:latin typeface="Arial" panose="020B0604020202020204" pitchFamily="34" charset="0"/>
                <a:cs typeface="Arial" panose="020B0604020202020204" pitchFamily="34" charset="0"/>
              </a:rPr>
              <a:t>+ Vạch xuất phát củng là đích của 2 đội</a:t>
            </a:r>
          </a:p>
        </p:txBody>
      </p:sp>
      <p:pic>
        <p:nvPicPr>
          <p:cNvPr id="1026" name="Picture 2" descr="Hướng dẫn cách chơi Cướp cờ">
            <a:extLst>
              <a:ext uri="{FF2B5EF4-FFF2-40B4-BE49-F238E27FC236}">
                <a16:creationId xmlns:a16="http://schemas.microsoft.com/office/drawing/2014/main" id="{5DB4094A-9E87-5DE1-83F6-C094FA9303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3035" y="3314700"/>
            <a:ext cx="9525000"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610134"/>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1010</Words>
  <Application>Microsoft Office PowerPoint</Application>
  <PresentationFormat>Custom</PresentationFormat>
  <Paragraphs>72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kenhgiaovien_b17_goc_sang_tao_ve_tiep_suc_tu_danh_gia</dc:title>
  <cp:lastModifiedBy>My Tra</cp:lastModifiedBy>
  <cp:revision>5</cp:revision>
  <dcterms:created xsi:type="dcterms:W3CDTF">2006-08-16T00:00:00Z</dcterms:created>
  <dcterms:modified xsi:type="dcterms:W3CDTF">2024-01-08T05:43:47Z</dcterms:modified>
  <dc:identifier>DAF5Q2VXKvM</dc:identifier>
</cp:coreProperties>
</file>