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9" r:id="rId3"/>
    <p:sldMasterId id="2147483913" r:id="rId4"/>
    <p:sldMasterId id="2147483966" r:id="rId5"/>
    <p:sldMasterId id="2147483980" r:id="rId6"/>
    <p:sldMasterId id="2147483994" r:id="rId7"/>
    <p:sldMasterId id="2147484006" r:id="rId8"/>
  </p:sldMasterIdLst>
  <p:notesMasterIdLst>
    <p:notesMasterId r:id="rId30"/>
  </p:notesMasterIdLst>
  <p:sldIdLst>
    <p:sldId id="3405" r:id="rId9"/>
    <p:sldId id="256" r:id="rId10"/>
    <p:sldId id="258" r:id="rId11"/>
    <p:sldId id="259" r:id="rId12"/>
    <p:sldId id="3637" r:id="rId13"/>
    <p:sldId id="260" r:id="rId14"/>
    <p:sldId id="261" r:id="rId15"/>
    <p:sldId id="299" r:id="rId16"/>
    <p:sldId id="3629" r:id="rId17"/>
    <p:sldId id="3630" r:id="rId18"/>
    <p:sldId id="2901" r:id="rId19"/>
    <p:sldId id="3631" r:id="rId20"/>
    <p:sldId id="3636" r:id="rId21"/>
    <p:sldId id="3638" r:id="rId22"/>
    <p:sldId id="3632" r:id="rId23"/>
    <p:sldId id="3633" r:id="rId24"/>
    <p:sldId id="3634" r:id="rId25"/>
    <p:sldId id="3639" r:id="rId26"/>
    <p:sldId id="3635" r:id="rId27"/>
    <p:sldId id="3640" r:id="rId28"/>
    <p:sldId id="361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F0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BẤM CHUỘT VÀO BÔNG HOA ĐỂ ĐƯỢC DẪN ĐẾN CÂU HỎI TƯƠNG ỨNG.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566BB-6644-4148-AA15-898C255FCB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3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F4CAC-5E03-40FC-AAB0-5C0E29466A2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F4CAC-5E03-40FC-AAB0-5C0E29466A2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E4DFF-D0C8-4634-A4DA-2A9901B1E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7355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Không có mô tả.">
            <a:extLst>
              <a:ext uri="{FF2B5EF4-FFF2-40B4-BE49-F238E27FC236}">
                <a16:creationId xmlns:a16="http://schemas.microsoft.com/office/drawing/2014/main" id="{B75CCACE-3A1C-4A35-9BBA-3C7484BCAD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5" y="608382"/>
            <a:ext cx="1993555" cy="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2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127ED-DFC6-4562-A8AD-AD72160E1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1" y="541988"/>
            <a:ext cx="1957804" cy="9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7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6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8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31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4418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27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8093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/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/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5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751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/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58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014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05718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637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575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558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922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9804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4921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51858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/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/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4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1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/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21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099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558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743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597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989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0952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2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72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84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38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131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0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328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369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026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41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86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71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431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417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56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08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854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616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727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34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92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7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3EC43A-6126-18AE-65A2-8B83A26F2AA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0"/>
            <a:ext cx="12234333" cy="6858000"/>
          </a:xfrm>
          <a:prstGeom prst="rect">
            <a:avLst/>
          </a:prstGeom>
        </p:spPr>
      </p:pic>
      <p:sp>
        <p:nvSpPr>
          <p:cNvPr id="12" name="矩形: 圆角 1">
            <a:extLst>
              <a:ext uri="{FF2B5EF4-FFF2-40B4-BE49-F238E27FC236}">
                <a16:creationId xmlns:a16="http://schemas.microsoft.com/office/drawing/2014/main" id="{A42E3B83-8D21-FB6B-9F9C-545C9ED378A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50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80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</p:spTree>
    <p:extLst>
      <p:ext uri="{BB962C8B-B14F-4D97-AF65-F5344CB8AC3E}">
        <p14:creationId xmlns:p14="http://schemas.microsoft.com/office/powerpoint/2010/main" val="160320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21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F8D5A-C0D0-404A-A484-7B7C5C4903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2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9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4.xml"/><Relationship Id="rId18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12" Type="http://schemas.openxmlformats.org/officeDocument/2006/relationships/image" Target="../media/image24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6.svg"/><Relationship Id="rId10" Type="http://schemas.openxmlformats.org/officeDocument/2006/relationships/slide" Target="slide6.xml"/><Relationship Id="rId19" Type="http://schemas.openxmlformats.org/officeDocument/2006/relationships/image" Target="../media/image29.png"/><Relationship Id="rId4" Type="http://schemas.openxmlformats.org/officeDocument/2006/relationships/image" Target="../media/image19.svg"/><Relationship Id="rId9" Type="http://schemas.openxmlformats.org/officeDocument/2006/relationships/image" Target="../media/image22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9.sv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5" Type="http://schemas.openxmlformats.org/officeDocument/2006/relationships/audio" Target="NULL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9.sv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5" Type="http://schemas.openxmlformats.org/officeDocument/2006/relationships/audio" Target="NULL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9.sv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5" Type="http://schemas.openxmlformats.org/officeDocument/2006/relationships/audio" Target="NULL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9.sv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5" Type="http://schemas.openxmlformats.org/officeDocument/2006/relationships/audio" Target="../media/audio3.wav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9.sv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5" Type="http://schemas.openxmlformats.org/officeDocument/2006/relationships/audio" Target="NULL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42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gif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3E47D-9D73-1EEC-9B29-476D4525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73" y="1856095"/>
            <a:ext cx="9388654" cy="3145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9">
            <a:extLst>
              <a:ext uri="{FF2B5EF4-FFF2-40B4-BE49-F238E27FC236}">
                <a16:creationId xmlns:a16="http://schemas.microsoft.com/office/drawing/2014/main" id="{825FD1A3-E2E1-5151-0536-F643E157ECDA}"/>
              </a:ext>
            </a:extLst>
          </p:cNvPr>
          <p:cNvSpPr/>
          <p:nvPr/>
        </p:nvSpPr>
        <p:spPr>
          <a:xfrm>
            <a:off x="1230830" y="1378226"/>
            <a:ext cx="9887743" cy="321365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33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  <a:endParaRPr kumimoji="0" lang="vi-VN" sz="138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350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980B6-362D-BCB5-2830-C9A213501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60" y="613153"/>
            <a:ext cx="10713564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C8ADC-553C-2B0E-35CB-772DD9F63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91" y="1075045"/>
            <a:ext cx="10284218" cy="43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6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5B8CC-4FC7-80DC-42D0-495F0BAA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3FBD1-C681-BAE1-9E46-FFD82B293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116" y="1193325"/>
            <a:ext cx="9011717" cy="449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2C9DA-42E0-6FCF-85FC-1949CFDB8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9">
            <a:extLst>
              <a:ext uri="{FF2B5EF4-FFF2-40B4-BE49-F238E27FC236}">
                <a16:creationId xmlns:a16="http://schemas.microsoft.com/office/drawing/2014/main" id="{2433CDEC-CF69-0427-B918-77EEAB12CBFC}"/>
              </a:ext>
            </a:extLst>
          </p:cNvPr>
          <p:cNvSpPr/>
          <p:nvPr/>
        </p:nvSpPr>
        <p:spPr>
          <a:xfrm>
            <a:off x="1230830" y="1378226"/>
            <a:ext cx="9887743" cy="321365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33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 TẬP</a:t>
            </a:r>
            <a:endParaRPr kumimoji="0" lang="vi-VN" sz="138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785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4996E3-B132-CC19-03DA-A72F2406A2FF}"/>
              </a:ext>
            </a:extLst>
          </p:cNvPr>
          <p:cNvSpPr txBox="1"/>
          <p:nvPr/>
        </p:nvSpPr>
        <p:spPr>
          <a:xfrm>
            <a:off x="1573618" y="695401"/>
            <a:ext cx="978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 cây cầu bắc qua sông Hồng: Chương Dương; Thanh Trì; Vĩnh Tuy; Nhật Tân có chiều dài (đoạn bắc qua sông Hồng) lần lượt là: 1 230 m; 3 084 m; 3 778 m; 3 900 m.</a:t>
            </a:r>
            <a:endParaRPr 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thông tin trên hãy hoàn thành bảng thống kê sau: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30A5859-2CAF-169A-70C4-50B9E0A3E22B}"/>
              </a:ext>
            </a:extLst>
          </p:cNvPr>
          <p:cNvSpPr/>
          <p:nvPr/>
        </p:nvSpPr>
        <p:spPr>
          <a:xfrm>
            <a:off x="836428" y="695401"/>
            <a:ext cx="552893" cy="5528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11B0B-F2BD-BD25-E743-F64279D95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56" y="2738437"/>
            <a:ext cx="10085878" cy="2229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C85A0D-8882-2474-9E5D-1F85FE4B919E}"/>
              </a:ext>
            </a:extLst>
          </p:cNvPr>
          <p:cNvSpPr txBox="1"/>
          <p:nvPr/>
        </p:nvSpPr>
        <p:spPr>
          <a:xfrm>
            <a:off x="3676012" y="4089660"/>
            <a:ext cx="1783096" cy="584775"/>
          </a:xfrm>
          <a:prstGeom prst="rect">
            <a:avLst/>
          </a:prstGeom>
          <a:solidFill>
            <a:srgbClr val="87F0FF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1 230m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E5872-C58F-7FFC-E3FF-1D6DB7E7A4EA}"/>
              </a:ext>
            </a:extLst>
          </p:cNvPr>
          <p:cNvSpPr txBox="1"/>
          <p:nvPr/>
        </p:nvSpPr>
        <p:spPr>
          <a:xfrm>
            <a:off x="5827593" y="4069663"/>
            <a:ext cx="1563102" cy="584775"/>
          </a:xfrm>
          <a:prstGeom prst="rect">
            <a:avLst/>
          </a:prstGeom>
          <a:solidFill>
            <a:srgbClr val="87F0FF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3 084m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94E38D-42A6-7F93-9ACD-55C82D479E4C}"/>
              </a:ext>
            </a:extLst>
          </p:cNvPr>
          <p:cNvSpPr txBox="1"/>
          <p:nvPr/>
        </p:nvSpPr>
        <p:spPr>
          <a:xfrm>
            <a:off x="7581113" y="4096960"/>
            <a:ext cx="1563103" cy="584775"/>
          </a:xfrm>
          <a:prstGeom prst="rect">
            <a:avLst/>
          </a:prstGeom>
          <a:solidFill>
            <a:srgbClr val="87F0FF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3 778m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25C48-631E-E67F-317F-2BB78605D0CF}"/>
              </a:ext>
            </a:extLst>
          </p:cNvPr>
          <p:cNvSpPr txBox="1"/>
          <p:nvPr/>
        </p:nvSpPr>
        <p:spPr>
          <a:xfrm>
            <a:off x="9334634" y="4110609"/>
            <a:ext cx="1631344" cy="584775"/>
          </a:xfrm>
          <a:prstGeom prst="rect">
            <a:avLst/>
          </a:prstGeom>
          <a:solidFill>
            <a:srgbClr val="87F0FF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3 900m</a:t>
            </a:r>
          </a:p>
        </p:txBody>
      </p:sp>
    </p:spTree>
    <p:extLst>
      <p:ext uri="{BB962C8B-B14F-4D97-AF65-F5344CB8AC3E}">
        <p14:creationId xmlns:p14="http://schemas.microsoft.com/office/powerpoint/2010/main" val="18583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F89788-EAAD-42F7-A43E-44CF17633C38}"/>
              </a:ext>
            </a:extLst>
          </p:cNvPr>
          <p:cNvSpPr txBox="1"/>
          <p:nvPr/>
        </p:nvSpPr>
        <p:spPr>
          <a:xfrm>
            <a:off x="1501253" y="662254"/>
            <a:ext cx="96489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Khảo sát học sinh khối Năm của một trường tiểu học về phương tiện đến trường thu được kết quả như ở bảng sau:</a:t>
            </a:r>
            <a:endParaRPr lang="en-US" sz="2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4AAC81-0E19-C74A-899E-BFB60B06811B}"/>
              </a:ext>
            </a:extLst>
          </p:cNvPr>
          <p:cNvSpPr/>
          <p:nvPr/>
        </p:nvSpPr>
        <p:spPr>
          <a:xfrm>
            <a:off x="836428" y="695401"/>
            <a:ext cx="552893" cy="5528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C6243-9195-215B-D6C4-D02683286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21" y="1669669"/>
            <a:ext cx="9150242" cy="1555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B36BF2-4340-CD2B-F671-97B42A90A27F}"/>
              </a:ext>
            </a:extLst>
          </p:cNvPr>
          <p:cNvSpPr txBox="1"/>
          <p:nvPr/>
        </p:nvSpPr>
        <p:spPr>
          <a:xfrm>
            <a:off x="836428" y="3429000"/>
            <a:ext cx="5259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tin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cột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16D108-7803-9E45-A179-B344EA10C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28" y="4259997"/>
            <a:ext cx="3687701" cy="19487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26FBF2-6C49-A551-A62F-6E95F683263E}"/>
              </a:ext>
            </a:extLst>
          </p:cNvPr>
          <p:cNvSpPr txBox="1"/>
          <p:nvPr/>
        </p:nvSpPr>
        <p:spPr>
          <a:xfrm>
            <a:off x="5586906" y="3500651"/>
            <a:ext cx="586356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/>
              <a:t>b) Trả lời các câu hỏi: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vi-VN" sz="2400" dirty="0"/>
              <a:t>Có bao nhiêu học sinh đi bộ đến trường?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vi-VN" sz="2400" dirty="0"/>
              <a:t>Số học sinh đi bộ đến trường nhiều hơn số học sinh đi học bằng xe ô tô là bao nhiêu em?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vi-VN" sz="2400" dirty="0"/>
              <a:t>Số học sinh đi học bằng xe ô tô ít hơn số học sinh đi học bằng xe đạp là bao nhiêu em?</a:t>
            </a:r>
            <a:endParaRPr lang="en-US" sz="2400" dirty="0"/>
          </a:p>
          <a:p>
            <a:r>
              <a:rPr lang="vi-VN" sz="2400" dirty="0"/>
              <a:t>- Có bao nhiêu học sinh được khảo sát?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976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30A5859-2CAF-169A-70C4-50B9E0A3E22B}"/>
              </a:ext>
            </a:extLst>
          </p:cNvPr>
          <p:cNvSpPr/>
          <p:nvPr/>
        </p:nvSpPr>
        <p:spPr>
          <a:xfrm>
            <a:off x="1063256" y="531628"/>
            <a:ext cx="552893" cy="5528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C4E4F-0131-05ED-7BAC-91FC04938562}"/>
              </a:ext>
            </a:extLst>
          </p:cNvPr>
          <p:cNvSpPr txBox="1"/>
          <p:nvPr/>
        </p:nvSpPr>
        <p:spPr>
          <a:xfrm>
            <a:off x="1914600" y="548688"/>
            <a:ext cx="9214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tin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cột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F77A3-3E47-3973-78DE-37760ECE5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55" y="1284150"/>
            <a:ext cx="9868601" cy="4864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C6E28F-4D35-81BF-86E7-1D17B427AB0B}"/>
              </a:ext>
            </a:extLst>
          </p:cNvPr>
          <p:cNvSpPr txBox="1"/>
          <p:nvPr/>
        </p:nvSpPr>
        <p:spPr>
          <a:xfrm>
            <a:off x="3780430" y="1810483"/>
            <a:ext cx="6141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30410-9CFB-E857-00DC-3E97F04B6D4B}"/>
              </a:ext>
            </a:extLst>
          </p:cNvPr>
          <p:cNvSpPr txBox="1"/>
          <p:nvPr/>
        </p:nvSpPr>
        <p:spPr>
          <a:xfrm>
            <a:off x="5336278" y="5470359"/>
            <a:ext cx="16923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33EB0-5562-75A5-2892-032ED4154015}"/>
              </a:ext>
            </a:extLst>
          </p:cNvPr>
          <p:cNvSpPr txBox="1"/>
          <p:nvPr/>
        </p:nvSpPr>
        <p:spPr>
          <a:xfrm>
            <a:off x="5934818" y="2304012"/>
            <a:ext cx="6141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F949EA-1876-835C-F78E-403A71E62BFB}"/>
              </a:ext>
            </a:extLst>
          </p:cNvPr>
          <p:cNvSpPr txBox="1"/>
          <p:nvPr/>
        </p:nvSpPr>
        <p:spPr>
          <a:xfrm>
            <a:off x="7549491" y="5470359"/>
            <a:ext cx="16923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ô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68E820-29EF-161B-BC89-6F2E97B67473}"/>
              </a:ext>
            </a:extLst>
          </p:cNvPr>
          <p:cNvSpPr txBox="1"/>
          <p:nvPr/>
        </p:nvSpPr>
        <p:spPr>
          <a:xfrm>
            <a:off x="8188972" y="3565321"/>
            <a:ext cx="6141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</a:p>
        </p:txBody>
      </p:sp>
    </p:spTree>
    <p:extLst>
      <p:ext uri="{BB962C8B-B14F-4D97-AF65-F5344CB8AC3E}">
        <p14:creationId xmlns:p14="http://schemas.microsoft.com/office/powerpoint/2010/main" val="358016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build="p"/>
      <p:bldP spid="8" grpId="0" uiExpand="1" build="p" animBg="1"/>
      <p:bldP spid="9" grpId="0" build="p"/>
      <p:bldP spid="10" grpId="0" build="p" animBg="1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739947-E7A9-814C-3DE8-DFA016F75B27}"/>
              </a:ext>
            </a:extLst>
          </p:cNvPr>
          <p:cNvSpPr txBox="1"/>
          <p:nvPr/>
        </p:nvSpPr>
        <p:spPr>
          <a:xfrm>
            <a:off x="769246" y="580030"/>
            <a:ext cx="1066757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/>
              <a:t>b) Trả lời các câu hỏi: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vi-VN" sz="2400" dirty="0"/>
              <a:t>Có bao nhiêu học sinh đi bộ đến trường?</a:t>
            </a:r>
            <a:endParaRPr lang="en-US" sz="2400" dirty="0"/>
          </a:p>
          <a:p>
            <a:r>
              <a:rPr lang="en-US" sz="2400" dirty="0"/>
              <a:t>               </a:t>
            </a:r>
            <a:r>
              <a:rPr lang="vi-VN" sz="2400" b="1" dirty="0">
                <a:solidFill>
                  <a:srgbClr val="FF0000"/>
                </a:solidFill>
              </a:rPr>
              <a:t>Có </a:t>
            </a:r>
            <a:r>
              <a:rPr lang="en-US" sz="2400" b="1" dirty="0">
                <a:solidFill>
                  <a:srgbClr val="FF0000"/>
                </a:solidFill>
              </a:rPr>
              <a:t>60 </a:t>
            </a:r>
            <a:r>
              <a:rPr lang="vi-VN" sz="2400" b="1" dirty="0">
                <a:solidFill>
                  <a:srgbClr val="FF0000"/>
                </a:solidFill>
              </a:rPr>
              <a:t>học sinh đi bộ đến 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vi-VN" sz="2400" dirty="0"/>
              <a:t>Số học sinh đi bộ đến trường nhiều hơn số học sinh đi học bằng xe ô tô là bao nhiêu em?</a:t>
            </a:r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</a:rPr>
              <a:t>               </a:t>
            </a:r>
            <a:r>
              <a:rPr lang="vi-VN" sz="2400" b="1" dirty="0">
                <a:solidFill>
                  <a:srgbClr val="FF0000"/>
                </a:solidFill>
              </a:rPr>
              <a:t>Số học sinh đi bộ đến trường nhiều hơn số học sinh đi học bằng xe ô tô là 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               35</a:t>
            </a:r>
            <a:r>
              <a:rPr lang="vi-VN" sz="2400" b="1" dirty="0">
                <a:solidFill>
                  <a:srgbClr val="FF0000"/>
                </a:solidFill>
              </a:rPr>
              <a:t> em</a:t>
            </a:r>
            <a:r>
              <a:rPr lang="en-US" sz="2400" b="1" dirty="0">
                <a:solidFill>
                  <a:srgbClr val="FF0000"/>
                </a:solidFill>
              </a:rPr>
              <a:t> (60 – 25 = 35)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vi-VN" sz="2400" dirty="0"/>
              <a:t>Số học sinh đi học bằng xe ô tô ít hơn số học sinh đi học bằng xe đạp là bao nhiêu em?</a:t>
            </a:r>
            <a:endParaRPr lang="en-US" sz="2400" dirty="0"/>
          </a:p>
          <a:p>
            <a:r>
              <a:rPr lang="en-US" sz="2400" dirty="0"/>
              <a:t>               </a:t>
            </a:r>
            <a:r>
              <a:rPr lang="vi-VN" sz="2400" b="1" dirty="0">
                <a:solidFill>
                  <a:srgbClr val="FF0000"/>
                </a:solidFill>
              </a:rPr>
              <a:t>Số học sinh đi học bằng xe ô tô ít hơn số học sinh đi học bằng xe đạp là </a:t>
            </a:r>
            <a:r>
              <a:rPr lang="en-US" sz="2400" b="1" dirty="0">
                <a:solidFill>
                  <a:srgbClr val="FF0000"/>
                </a:solidFill>
              </a:rPr>
              <a:t>25</a:t>
            </a:r>
            <a:r>
              <a:rPr lang="vi-VN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     </a:t>
            </a:r>
            <a:r>
              <a:rPr lang="vi-VN" sz="2400" b="1" dirty="0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(50 – 25 = 25)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vi-VN" sz="2400" dirty="0"/>
              <a:t>Có bao nhiêu học sinh được khảo sát?</a:t>
            </a:r>
            <a:endParaRPr lang="en-US" sz="2400" dirty="0"/>
          </a:p>
          <a:p>
            <a:r>
              <a:rPr lang="en-US" sz="2400" dirty="0"/>
              <a:t>               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135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sinh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khảo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sát</a:t>
            </a:r>
            <a:r>
              <a:rPr lang="en-US" sz="2400" b="1" dirty="0">
                <a:solidFill>
                  <a:srgbClr val="FF0000"/>
                </a:solidFill>
              </a:rPr>
              <a:t> (</a:t>
            </a:r>
            <a:r>
              <a:rPr lang="pt-BR" sz="2400" b="1" dirty="0">
                <a:solidFill>
                  <a:srgbClr val="FF0000"/>
                </a:solidFill>
              </a:rPr>
              <a:t>60 + 50 + 25 = 135)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FE8A02-6969-F0A1-9087-4BA695E33FC8}"/>
              </a:ext>
            </a:extLst>
          </p:cNvPr>
          <p:cNvSpPr/>
          <p:nvPr/>
        </p:nvSpPr>
        <p:spPr>
          <a:xfrm>
            <a:off x="311888" y="303583"/>
            <a:ext cx="552893" cy="5528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679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DCD5E93-F5CF-385F-ADDD-F3DA027F98BF}"/>
              </a:ext>
            </a:extLst>
          </p:cNvPr>
          <p:cNvSpPr/>
          <p:nvPr/>
        </p:nvSpPr>
        <p:spPr>
          <a:xfrm>
            <a:off x="462755" y="313264"/>
            <a:ext cx="552893" cy="5528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ED9E4-2E9D-D4A1-2569-FEE25FA918E8}"/>
              </a:ext>
            </a:extLst>
          </p:cNvPr>
          <p:cNvSpPr txBox="1"/>
          <p:nvPr/>
        </p:nvSpPr>
        <p:spPr>
          <a:xfrm>
            <a:off x="1015647" y="451473"/>
            <a:ext cx="104621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/>
              <a:t>Số đo chiều rộng, chiều cao của một số đồ vật được ghi trong hình vẽ sau: 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a) </a:t>
            </a:r>
            <a:r>
              <a:rPr lang="vi-VN" sz="2400" dirty="0"/>
              <a:t>Hãy lập dãy số liệu thống kê theo số đo chiều cao của các đồ vật: quả địa cầu; giá sách; chân bàn.</a:t>
            </a:r>
            <a:endParaRPr lang="en-US" sz="2400" dirty="0"/>
          </a:p>
          <a:p>
            <a:r>
              <a:rPr lang="vi-VN" sz="2400" dirty="0"/>
              <a:t>b) Hãy lập dãy số liệu thống kê theo số đo chiều rộng của các đồ vật: giá sách; mặt bàn; cửa sổ.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3DDD87-22D8-0386-3F1C-19F2408BA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6" y="1004365"/>
            <a:ext cx="9847972" cy="386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48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485128-75D7-3593-416C-B379DFBEC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461" y="1602061"/>
            <a:ext cx="2388222" cy="5005713"/>
          </a:xfrm>
          <a:prstGeom prst="rect">
            <a:avLst/>
          </a:prstGeom>
        </p:spPr>
      </p:pic>
      <p:sp>
        <p:nvSpPr>
          <p:cNvPr id="13" name="1">
            <a:hlinkClick r:id="rId7" action="ppaction://hlinksldjump"/>
          </p:cNvPr>
          <p:cNvSpPr/>
          <p:nvPr/>
        </p:nvSpPr>
        <p:spPr>
          <a:xfrm>
            <a:off x="8536549" y="783419"/>
            <a:ext cx="1509824" cy="2993066"/>
          </a:xfrm>
          <a:custGeom>
            <a:avLst/>
            <a:gdLst/>
            <a:ahLst/>
            <a:cxnLst/>
            <a:rect l="l" t="t" r="r" b="b"/>
            <a:pathLst>
              <a:path w="3022379" h="5936816">
                <a:moveTo>
                  <a:pt x="0" y="0"/>
                </a:moveTo>
                <a:lnTo>
                  <a:pt x="3022379" y="0"/>
                </a:lnTo>
                <a:lnTo>
                  <a:pt x="3022379" y="5936816"/>
                </a:lnTo>
                <a:lnTo>
                  <a:pt x="0" y="5936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3">
            <a:hlinkClick r:id="rId10" action="ppaction://hlinksldjump"/>
          </p:cNvPr>
          <p:cNvSpPr/>
          <p:nvPr/>
        </p:nvSpPr>
        <p:spPr>
          <a:xfrm>
            <a:off x="8779248" y="1356618"/>
            <a:ext cx="1267125" cy="3238509"/>
          </a:xfrm>
          <a:custGeom>
            <a:avLst/>
            <a:gdLst/>
            <a:ahLst/>
            <a:cxnLst/>
            <a:rect l="l" t="t" r="r" b="b"/>
            <a:pathLst>
              <a:path w="2113783" h="5698926">
                <a:moveTo>
                  <a:pt x="0" y="0"/>
                </a:moveTo>
                <a:lnTo>
                  <a:pt x="2113784" y="0"/>
                </a:lnTo>
                <a:lnTo>
                  <a:pt x="2113784" y="5698925"/>
                </a:lnTo>
                <a:lnTo>
                  <a:pt x="0" y="5698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2">
            <a:hlinkClick r:id="rId13" action="ppaction://hlinksldjump"/>
          </p:cNvPr>
          <p:cNvSpPr/>
          <p:nvPr/>
        </p:nvSpPr>
        <p:spPr>
          <a:xfrm>
            <a:off x="10549405" y="949117"/>
            <a:ext cx="1798140" cy="3089652"/>
          </a:xfrm>
          <a:custGeom>
            <a:avLst/>
            <a:gdLst/>
            <a:ahLst/>
            <a:cxnLst/>
            <a:rect l="l" t="t" r="r" b="b"/>
            <a:pathLst>
              <a:path w="3326850" h="5478346">
                <a:moveTo>
                  <a:pt x="0" y="0"/>
                </a:moveTo>
                <a:lnTo>
                  <a:pt x="3326850" y="0"/>
                </a:lnTo>
                <a:lnTo>
                  <a:pt x="3326850" y="5478346"/>
                </a:lnTo>
                <a:lnTo>
                  <a:pt x="0" y="5478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6">
            <a:hlinkClick r:id="rId16" action="ppaction://hlinksldjump"/>
          </p:cNvPr>
          <p:cNvSpPr/>
          <p:nvPr/>
        </p:nvSpPr>
        <p:spPr>
          <a:xfrm>
            <a:off x="10823172" y="1675991"/>
            <a:ext cx="1488559" cy="3181420"/>
          </a:xfrm>
          <a:custGeom>
            <a:avLst/>
            <a:gdLst/>
            <a:ahLst/>
            <a:cxnLst/>
            <a:rect l="l" t="t" r="r" b="b"/>
            <a:pathLst>
              <a:path w="3201093" h="5716237">
                <a:moveTo>
                  <a:pt x="0" y="0"/>
                </a:moveTo>
                <a:lnTo>
                  <a:pt x="3201093" y="0"/>
                </a:lnTo>
                <a:lnTo>
                  <a:pt x="3201093" y="5716237"/>
                </a:lnTo>
                <a:lnTo>
                  <a:pt x="0" y="57162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1C9BD2-DD24-BACA-7DE7-1C681AED3E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5155" y="5724046"/>
            <a:ext cx="9321592" cy="1133954"/>
          </a:xfrm>
          <a:prstGeom prst="rect">
            <a:avLst/>
          </a:prstGeom>
        </p:spPr>
      </p:pic>
      <p:sp>
        <p:nvSpPr>
          <p:cNvPr id="19" name="Rectangle: Rounded Corners 18">
            <a:hlinkClick r:id="rId20" action="ppaction://hlinksldjump"/>
            <a:extLst>
              <a:ext uri="{FF2B5EF4-FFF2-40B4-BE49-F238E27FC236}">
                <a16:creationId xmlns:a16="http://schemas.microsoft.com/office/drawing/2014/main" id="{F27A6E1E-FD0F-F1EA-E522-18AA7641B340}"/>
              </a:ext>
            </a:extLst>
          </p:cNvPr>
          <p:cNvSpPr/>
          <p:nvPr/>
        </p:nvSpPr>
        <p:spPr>
          <a:xfrm>
            <a:off x="127591" y="180753"/>
            <a:ext cx="1095153" cy="4253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59F8CF-9EEE-D3ED-4A81-51E1A61AC0DA}"/>
              </a:ext>
            </a:extLst>
          </p:cNvPr>
          <p:cNvSpPr/>
          <p:nvPr/>
        </p:nvSpPr>
        <p:spPr>
          <a:xfrm>
            <a:off x="141568" y="793069"/>
            <a:ext cx="8496112" cy="941906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 TA CÙNG TRỒNG HOA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0.00416 L -0.63268 0.35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65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66289 0.360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51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-0.33282 0.271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35521 0.2388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22729B-68C8-6366-440B-7F0DB289615F}"/>
              </a:ext>
            </a:extLst>
          </p:cNvPr>
          <p:cNvSpPr txBox="1"/>
          <p:nvPr/>
        </p:nvSpPr>
        <p:spPr>
          <a:xfrm>
            <a:off x="846160" y="619288"/>
            <a:ext cx="105633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a) </a:t>
            </a:r>
            <a:r>
              <a:rPr lang="vi-VN" sz="4000" dirty="0"/>
              <a:t>Dãy số liệu thống kê theo số đo chiều cao của các đồ vật: quả địa cầu; giá sách; chân bàn lần lượt là:</a:t>
            </a:r>
            <a:endParaRPr lang="en-US" sz="4000" dirty="0"/>
          </a:p>
          <a:p>
            <a:r>
              <a:rPr lang="en-US" sz="4000" dirty="0"/>
              <a:t>                           </a:t>
            </a:r>
            <a:r>
              <a:rPr lang="vi-VN" sz="4000" b="1" dirty="0">
                <a:solidFill>
                  <a:srgbClr val="FF0000"/>
                </a:solidFill>
              </a:rPr>
              <a:t>420 mm; 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vi-VN" sz="4000" b="1" dirty="0">
                <a:solidFill>
                  <a:srgbClr val="FF0000"/>
                </a:solidFill>
              </a:rPr>
              <a:t>225 cm; 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vi-VN" sz="4000" b="1" dirty="0">
                <a:solidFill>
                  <a:srgbClr val="FF0000"/>
                </a:solidFill>
              </a:rPr>
              <a:t>75 cm.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208B8-B2A6-C436-2822-B01F4EC05AF2}"/>
              </a:ext>
            </a:extLst>
          </p:cNvPr>
          <p:cNvSpPr txBox="1"/>
          <p:nvPr/>
        </p:nvSpPr>
        <p:spPr>
          <a:xfrm>
            <a:off x="846159" y="3429000"/>
            <a:ext cx="105633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/>
              <a:t>b) Dãy số liệu thống kê theo số đo chiều rộng của các đồ vật: giá sách; mặt bàn; cửa sổ lần lượt là:</a:t>
            </a:r>
            <a:endParaRPr lang="en-US" sz="4000" dirty="0"/>
          </a:p>
          <a:p>
            <a:r>
              <a:rPr lang="en-US" sz="4000" dirty="0"/>
              <a:t>                           </a:t>
            </a:r>
            <a:r>
              <a:rPr lang="vi-VN" sz="4000" b="1" dirty="0">
                <a:solidFill>
                  <a:srgbClr val="FF0000"/>
                </a:solidFill>
              </a:rPr>
              <a:t>142 cm; 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vi-VN" sz="4000" b="1" dirty="0">
                <a:solidFill>
                  <a:srgbClr val="FF0000"/>
                </a:solidFill>
              </a:rPr>
              <a:t>0,8 m; 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vi-VN" sz="4000" b="1" dirty="0">
                <a:solidFill>
                  <a:srgbClr val="FF0000"/>
                </a:solidFill>
              </a:rPr>
              <a:t>120 cm.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53" y="1636395"/>
            <a:ext cx="8041321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539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CB9CD5-AEA8-9929-F5A5-49D3E54E68EE}"/>
              </a:ext>
            </a:extLst>
          </p:cNvPr>
          <p:cNvSpPr/>
          <p:nvPr/>
        </p:nvSpPr>
        <p:spPr>
          <a:xfrm>
            <a:off x="1871160" y="550803"/>
            <a:ext cx="7235584" cy="600963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A51FE-8EB6-F49F-D4BE-7B86A8B559E3}"/>
              </a:ext>
            </a:extLst>
          </p:cNvPr>
          <p:cNvGrpSpPr/>
          <p:nvPr/>
        </p:nvGrpSpPr>
        <p:grpSpPr>
          <a:xfrm>
            <a:off x="136826" y="1957219"/>
            <a:ext cx="9511453" cy="1544861"/>
            <a:chOff x="655890" y="4253633"/>
            <a:chExt cx="9511453" cy="1544861"/>
          </a:xfrm>
        </p:grpSpPr>
        <p:sp>
          <p:nvSpPr>
            <p:cNvPr id="14" name="Rectangle: Rounded Corners 79">
              <a:extLst>
                <a:ext uri="{FF2B5EF4-FFF2-40B4-BE49-F238E27FC236}">
                  <a16:creationId xmlns:a16="http://schemas.microsoft.com/office/drawing/2014/main" id="{D6875E58-3ADC-852D-6CCE-A7CEA9118BF3}"/>
                </a:ext>
              </a:extLst>
            </p:cNvPr>
            <p:cNvSpPr/>
            <p:nvPr/>
          </p:nvSpPr>
          <p:spPr>
            <a:xfrm>
              <a:off x="1488969" y="4358508"/>
              <a:ext cx="8678374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Biểu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12014C-63DD-56A5-A6DE-FB78956B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655890" y="4253633"/>
              <a:ext cx="1666157" cy="154486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293C50-AF9B-1675-932A-0707273756DA}"/>
              </a:ext>
            </a:extLst>
          </p:cNvPr>
          <p:cNvGrpSpPr/>
          <p:nvPr/>
        </p:nvGrpSpPr>
        <p:grpSpPr>
          <a:xfrm>
            <a:off x="969905" y="3429000"/>
            <a:ext cx="9622406" cy="1619363"/>
            <a:chOff x="8958610" y="4316619"/>
            <a:chExt cx="9622406" cy="1619363"/>
          </a:xfrm>
        </p:grpSpPr>
        <p:sp>
          <p:nvSpPr>
            <p:cNvPr id="17" name="Rectangle: Rounded Corners 81">
              <a:extLst>
                <a:ext uri="{FF2B5EF4-FFF2-40B4-BE49-F238E27FC236}">
                  <a16:creationId xmlns:a16="http://schemas.microsoft.com/office/drawing/2014/main" id="{136FB1D5-82F3-90CD-4DC4-DE3A63B381D1}"/>
                </a:ext>
              </a:extLst>
            </p:cNvPr>
            <p:cNvSpPr/>
            <p:nvPr/>
          </p:nvSpPr>
          <p:spPr>
            <a:xfrm>
              <a:off x="9982199" y="4533900"/>
              <a:ext cx="8598817" cy="129973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Biểu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đường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A24D1D-B611-A800-19C8-AFD3924DD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58610" y="4316619"/>
              <a:ext cx="1746508" cy="16193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1E8DF-E788-0601-4F49-A2ED26D15B2A}"/>
              </a:ext>
            </a:extLst>
          </p:cNvPr>
          <p:cNvGrpSpPr/>
          <p:nvPr/>
        </p:nvGrpSpPr>
        <p:grpSpPr>
          <a:xfrm>
            <a:off x="1765144" y="5151637"/>
            <a:ext cx="9622407" cy="1455344"/>
            <a:chOff x="964692" y="7809802"/>
            <a:chExt cx="9622407" cy="1455344"/>
          </a:xfrm>
        </p:grpSpPr>
        <p:sp>
          <p:nvSpPr>
            <p:cNvPr id="20" name="Rectangle: Rounded Corners 82">
              <a:extLst>
                <a:ext uri="{FF2B5EF4-FFF2-40B4-BE49-F238E27FC236}">
                  <a16:creationId xmlns:a16="http://schemas.microsoft.com/office/drawing/2014/main" id="{42EFB265-7046-C523-5E7D-8D891E0A8D25}"/>
                </a:ext>
              </a:extLst>
            </p:cNvPr>
            <p:cNvSpPr/>
            <p:nvPr/>
          </p:nvSpPr>
          <p:spPr>
            <a:xfrm>
              <a:off x="1960975" y="7961848"/>
              <a:ext cx="8626124" cy="12964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Biểu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quạt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60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ròn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CF69E5-82EF-6A6D-6C4F-5F558768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DE0E576C-5514-DC93-520D-CB27E758B2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336" y="113632"/>
            <a:ext cx="1566808" cy="1505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6CD40-E3E0-3113-31AB-401F5563BF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4294" y="45394"/>
            <a:ext cx="2300879" cy="20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DDF34A-5C8E-44BE-CF1C-381AFE399200}"/>
              </a:ext>
            </a:extLst>
          </p:cNvPr>
          <p:cNvSpPr/>
          <p:nvPr/>
        </p:nvSpPr>
        <p:spPr>
          <a:xfrm>
            <a:off x="1834772" y="220672"/>
            <a:ext cx="6061454" cy="1601157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sinh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thích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vẽ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chiếm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bao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nhiêu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F7C727-F816-AC8C-499D-F0D3689171CC}"/>
              </a:ext>
            </a:extLst>
          </p:cNvPr>
          <p:cNvGrpSpPr/>
          <p:nvPr/>
        </p:nvGrpSpPr>
        <p:grpSpPr>
          <a:xfrm>
            <a:off x="109773" y="1905380"/>
            <a:ext cx="8533958" cy="1544861"/>
            <a:chOff x="655890" y="4253633"/>
            <a:chExt cx="9511453" cy="1544861"/>
          </a:xfrm>
        </p:grpSpPr>
        <p:sp>
          <p:nvSpPr>
            <p:cNvPr id="7" name="Rectangle: Rounded Corners 79">
              <a:extLst>
                <a:ext uri="{FF2B5EF4-FFF2-40B4-BE49-F238E27FC236}">
                  <a16:creationId xmlns:a16="http://schemas.microsoft.com/office/drawing/2014/main" id="{5D25DCB1-8AEE-5166-EB60-2D1C5850ADBA}"/>
                </a:ext>
              </a:extLst>
            </p:cNvPr>
            <p:cNvSpPr/>
            <p:nvPr/>
          </p:nvSpPr>
          <p:spPr>
            <a:xfrm>
              <a:off x="1488969" y="4358508"/>
              <a:ext cx="8678374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30%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3DE4F0-0749-2E8E-1CF6-FF21553BF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655890" y="4253633"/>
              <a:ext cx="1666157" cy="154486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CB3672-C4F0-5BF5-8EC3-668A364EFF4F}"/>
              </a:ext>
            </a:extLst>
          </p:cNvPr>
          <p:cNvGrpSpPr/>
          <p:nvPr/>
        </p:nvGrpSpPr>
        <p:grpSpPr>
          <a:xfrm>
            <a:off x="1277907" y="3390089"/>
            <a:ext cx="8488945" cy="1619363"/>
            <a:chOff x="8958610" y="4316619"/>
            <a:chExt cx="9622406" cy="1619363"/>
          </a:xfrm>
        </p:grpSpPr>
        <p:sp>
          <p:nvSpPr>
            <p:cNvPr id="22" name="Rectangle: Rounded Corners 81">
              <a:extLst>
                <a:ext uri="{FF2B5EF4-FFF2-40B4-BE49-F238E27FC236}">
                  <a16:creationId xmlns:a16="http://schemas.microsoft.com/office/drawing/2014/main" id="{39BEFD07-CF5C-0F6A-DCA0-A8EAD27A9650}"/>
                </a:ext>
              </a:extLst>
            </p:cNvPr>
            <p:cNvSpPr/>
            <p:nvPr/>
          </p:nvSpPr>
          <p:spPr>
            <a:xfrm>
              <a:off x="9982199" y="4533900"/>
              <a:ext cx="8598817" cy="129973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25%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0EE9E3-96C8-7B52-B272-5AA582B97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58610" y="4316619"/>
              <a:ext cx="1746508" cy="161936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BFCD3E-F7C0-084E-7E60-F1AD7F76C3BF}"/>
              </a:ext>
            </a:extLst>
          </p:cNvPr>
          <p:cNvGrpSpPr/>
          <p:nvPr/>
        </p:nvGrpSpPr>
        <p:grpSpPr>
          <a:xfrm>
            <a:off x="2180923" y="5206054"/>
            <a:ext cx="8805129" cy="1455344"/>
            <a:chOff x="964692" y="7809802"/>
            <a:chExt cx="9622407" cy="1455344"/>
          </a:xfrm>
        </p:grpSpPr>
        <p:sp>
          <p:nvSpPr>
            <p:cNvPr id="25" name="Rectangle: Rounded Corners 82">
              <a:extLst>
                <a:ext uri="{FF2B5EF4-FFF2-40B4-BE49-F238E27FC236}">
                  <a16:creationId xmlns:a16="http://schemas.microsoft.com/office/drawing/2014/main" id="{EC7F6035-578C-32D5-2545-13621F61DF56}"/>
                </a:ext>
              </a:extLst>
            </p:cNvPr>
            <p:cNvSpPr/>
            <p:nvPr/>
          </p:nvSpPr>
          <p:spPr>
            <a:xfrm>
              <a:off x="1960975" y="7961848"/>
              <a:ext cx="8626124" cy="12964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20%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66952A7-7ADA-78B8-2A31-4EF1CDC33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D40724C0-E3CD-73BD-D599-DB28A7F311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336" y="113632"/>
            <a:ext cx="1566808" cy="1505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524802-CCE5-F9F0-B6B6-17CE5BAE7A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2066" y="113632"/>
            <a:ext cx="3151598" cy="28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7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3713D6-2D61-1C5E-B82A-05ED9A904131}"/>
              </a:ext>
            </a:extLst>
          </p:cNvPr>
          <p:cNvSpPr/>
          <p:nvPr/>
        </p:nvSpPr>
        <p:spPr>
          <a:xfrm>
            <a:off x="1694383" y="102341"/>
            <a:ext cx="7340436" cy="1601157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Hùng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xã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sai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lỗi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sai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F53CB6-1C42-F4A3-F1DB-84BCE7A31F94}"/>
              </a:ext>
            </a:extLst>
          </p:cNvPr>
          <p:cNvGrpSpPr/>
          <p:nvPr/>
        </p:nvGrpSpPr>
        <p:grpSpPr>
          <a:xfrm>
            <a:off x="148759" y="1812576"/>
            <a:ext cx="8966770" cy="1544861"/>
            <a:chOff x="281620" y="4345140"/>
            <a:chExt cx="11928326" cy="1544861"/>
          </a:xfrm>
        </p:grpSpPr>
        <p:sp>
          <p:nvSpPr>
            <p:cNvPr id="14" name="Rectangle: Rounded Corners 79">
              <a:extLst>
                <a:ext uri="{FF2B5EF4-FFF2-40B4-BE49-F238E27FC236}">
                  <a16:creationId xmlns:a16="http://schemas.microsoft.com/office/drawing/2014/main" id="{D5019240-EE31-E6E0-5EBF-7F105AE0528C}"/>
                </a:ext>
              </a:extLst>
            </p:cNvPr>
            <p:cNvSpPr/>
            <p:nvPr/>
          </p:nvSpPr>
          <p:spPr>
            <a:xfrm>
              <a:off x="1273196" y="4389792"/>
              <a:ext cx="10936750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002060"/>
                  </a:solidFill>
                </a:rPr>
                <a:t>Tổng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các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tỉ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phần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trăm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trong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biểu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đồ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bé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hơn</a:t>
              </a:r>
              <a:r>
                <a:rPr lang="en-US" sz="4400" dirty="0">
                  <a:solidFill>
                    <a:srgbClr val="002060"/>
                  </a:solidFill>
                </a:rPr>
                <a:t> 100%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413401-F289-52D4-7DB5-E2925CDD6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281620" y="4345140"/>
              <a:ext cx="1666157" cy="154486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6E63D9-2A6F-C7CB-1918-0D230075BC44}"/>
              </a:ext>
            </a:extLst>
          </p:cNvPr>
          <p:cNvGrpSpPr/>
          <p:nvPr/>
        </p:nvGrpSpPr>
        <p:grpSpPr>
          <a:xfrm>
            <a:off x="32096" y="3315584"/>
            <a:ext cx="9603223" cy="1662130"/>
            <a:chOff x="8998785" y="4171502"/>
            <a:chExt cx="12016842" cy="1662130"/>
          </a:xfrm>
        </p:grpSpPr>
        <p:sp>
          <p:nvSpPr>
            <p:cNvPr id="17" name="Rectangle: Rounded Corners 81">
              <a:extLst>
                <a:ext uri="{FF2B5EF4-FFF2-40B4-BE49-F238E27FC236}">
                  <a16:creationId xmlns:a16="http://schemas.microsoft.com/office/drawing/2014/main" id="{E10CE0B8-48D6-FC2B-DF98-93CA4BC98252}"/>
                </a:ext>
              </a:extLst>
            </p:cNvPr>
            <p:cNvSpPr/>
            <p:nvPr/>
          </p:nvSpPr>
          <p:spPr>
            <a:xfrm>
              <a:off x="9982198" y="4171502"/>
              <a:ext cx="11033429" cy="166213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002060"/>
                  </a:solidFill>
                </a:rPr>
                <a:t>Tổng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các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tỉ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phần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trăm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trong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biểu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đồ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lớn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hơn</a:t>
              </a:r>
              <a:r>
                <a:rPr lang="en-US" sz="4400" dirty="0">
                  <a:solidFill>
                    <a:srgbClr val="002060"/>
                  </a:solidFill>
                </a:rPr>
                <a:t> 100%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8D29DB-C558-4587-0111-D1C46301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98785" y="4199659"/>
              <a:ext cx="1746508" cy="16193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E60E8-3938-5DCF-2CE3-03E03A0AD851}"/>
              </a:ext>
            </a:extLst>
          </p:cNvPr>
          <p:cNvGrpSpPr/>
          <p:nvPr/>
        </p:nvGrpSpPr>
        <p:grpSpPr>
          <a:xfrm>
            <a:off x="32097" y="5279829"/>
            <a:ext cx="9821588" cy="1455344"/>
            <a:chOff x="964692" y="7809802"/>
            <a:chExt cx="12024921" cy="1455344"/>
          </a:xfrm>
        </p:grpSpPr>
        <p:sp>
          <p:nvSpPr>
            <p:cNvPr id="20" name="Rectangle: Rounded Corners 82">
              <a:extLst>
                <a:ext uri="{FF2B5EF4-FFF2-40B4-BE49-F238E27FC236}">
                  <a16:creationId xmlns:a16="http://schemas.microsoft.com/office/drawing/2014/main" id="{86F6AE04-565C-56AC-70A8-C7DF268E07F7}"/>
                </a:ext>
              </a:extLst>
            </p:cNvPr>
            <p:cNvSpPr/>
            <p:nvPr/>
          </p:nvSpPr>
          <p:spPr>
            <a:xfrm>
              <a:off x="1960975" y="7809802"/>
              <a:ext cx="11028638" cy="144849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002060"/>
                  </a:solidFill>
                </a:rPr>
                <a:t>Tổng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các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tỉ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phần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trăm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trong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biểu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đồ</a:t>
              </a:r>
              <a:r>
                <a:rPr lang="en-US" sz="4400" dirty="0">
                  <a:solidFill>
                    <a:srgbClr val="002060"/>
                  </a:solidFill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</a:rPr>
                <a:t>bằng</a:t>
              </a:r>
              <a:r>
                <a:rPr lang="en-US" sz="4400" dirty="0">
                  <a:solidFill>
                    <a:srgbClr val="002060"/>
                  </a:solidFill>
                </a:rPr>
                <a:t> 100%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7BC60E-6268-D4DC-2202-953A99464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220B23F1-60E6-AD18-4C1F-9A77777096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91" y="34660"/>
            <a:ext cx="1566808" cy="1505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0AB505-223E-A6AD-41C2-4C2B10BDDB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2614" y="52294"/>
            <a:ext cx="2853175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3713D6-2D61-1C5E-B82A-05ED9A904131}"/>
              </a:ext>
            </a:extLst>
          </p:cNvPr>
          <p:cNvSpPr/>
          <p:nvPr/>
        </p:nvSpPr>
        <p:spPr>
          <a:xfrm>
            <a:off x="1778604" y="146993"/>
            <a:ext cx="7065145" cy="1601157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</a:rPr>
              <a:t>Bạn</a:t>
            </a:r>
            <a:r>
              <a:rPr lang="en-US" sz="3200" dirty="0">
                <a:solidFill>
                  <a:prstClr val="black"/>
                </a:solidFill>
              </a:rPr>
              <a:t> Hùng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biểu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đồ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quạt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tròn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biểu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diễn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tỉ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lệ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các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loại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hoa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được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trồng</a:t>
            </a:r>
            <a:r>
              <a:rPr lang="en-US" sz="3200" dirty="0">
                <a:solidFill>
                  <a:prstClr val="black"/>
                </a:solidFill>
              </a:rPr>
              <a:t> ở </a:t>
            </a:r>
            <a:r>
              <a:rPr lang="en-US" sz="3200" dirty="0" err="1">
                <a:solidFill>
                  <a:prstClr val="black"/>
                </a:solidFill>
              </a:rPr>
              <a:t>xã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đã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bị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sai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hãy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chỉ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ra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lỗi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sai</a:t>
            </a:r>
            <a:r>
              <a:rPr lang="vi-VN" sz="3200" dirty="0">
                <a:solidFill>
                  <a:prstClr val="black"/>
                </a:solidFill>
                <a:latin typeface="Calibri"/>
              </a:rPr>
              <a:t>?</a:t>
            </a:r>
            <a:endParaRPr lang="en-US" sz="3200" dirty="0">
              <a:solidFill>
                <a:prstClr val="black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F53CB6-1C42-F4A3-F1DB-84BCE7A31F94}"/>
              </a:ext>
            </a:extLst>
          </p:cNvPr>
          <p:cNvGrpSpPr/>
          <p:nvPr/>
        </p:nvGrpSpPr>
        <p:grpSpPr>
          <a:xfrm>
            <a:off x="80519" y="1812576"/>
            <a:ext cx="8931860" cy="1544861"/>
            <a:chOff x="281620" y="4345140"/>
            <a:chExt cx="11928326" cy="1544861"/>
          </a:xfrm>
        </p:grpSpPr>
        <p:sp>
          <p:nvSpPr>
            <p:cNvPr id="14" name="Rectangle: Rounded Corners 79">
              <a:extLst>
                <a:ext uri="{FF2B5EF4-FFF2-40B4-BE49-F238E27FC236}">
                  <a16:creationId xmlns:a16="http://schemas.microsoft.com/office/drawing/2014/main" id="{D5019240-EE31-E6E0-5EBF-7F105AE0528C}"/>
                </a:ext>
              </a:extLst>
            </p:cNvPr>
            <p:cNvSpPr/>
            <p:nvPr/>
          </p:nvSpPr>
          <p:spPr>
            <a:xfrm>
              <a:off x="1273196" y="4389792"/>
              <a:ext cx="10936750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2060"/>
                  </a:solidFill>
                </a:rPr>
                <a:t>Tổng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tỉ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số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phần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trăm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trong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biểu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đồ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bé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hơn</a:t>
              </a:r>
              <a:r>
                <a:rPr lang="en-US" sz="4000" dirty="0">
                  <a:solidFill>
                    <a:srgbClr val="002060"/>
                  </a:solidFill>
                </a:rPr>
                <a:t> 100%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413401-F289-52D4-7DB5-E2925CDD6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281620" y="4345140"/>
              <a:ext cx="1666157" cy="154486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6E63D9-2A6F-C7CB-1918-0D230075BC44}"/>
              </a:ext>
            </a:extLst>
          </p:cNvPr>
          <p:cNvGrpSpPr/>
          <p:nvPr/>
        </p:nvGrpSpPr>
        <p:grpSpPr>
          <a:xfrm>
            <a:off x="32096" y="3315584"/>
            <a:ext cx="9985361" cy="1662130"/>
            <a:chOff x="8998785" y="4171502"/>
            <a:chExt cx="12016842" cy="1662130"/>
          </a:xfrm>
        </p:grpSpPr>
        <p:sp>
          <p:nvSpPr>
            <p:cNvPr id="17" name="Rectangle: Rounded Corners 81">
              <a:extLst>
                <a:ext uri="{FF2B5EF4-FFF2-40B4-BE49-F238E27FC236}">
                  <a16:creationId xmlns:a16="http://schemas.microsoft.com/office/drawing/2014/main" id="{E10CE0B8-48D6-FC2B-DF98-93CA4BC98252}"/>
                </a:ext>
              </a:extLst>
            </p:cNvPr>
            <p:cNvSpPr/>
            <p:nvPr/>
          </p:nvSpPr>
          <p:spPr>
            <a:xfrm>
              <a:off x="9982198" y="4171502"/>
              <a:ext cx="11033429" cy="166213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2060"/>
                  </a:solidFill>
                </a:rPr>
                <a:t>Tổng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tỉ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số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phần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trăm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trong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biểu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đồ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lớn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hơn</a:t>
              </a:r>
              <a:r>
                <a:rPr lang="en-US" sz="4000" dirty="0">
                  <a:solidFill>
                    <a:srgbClr val="002060"/>
                  </a:solidFill>
                </a:rPr>
                <a:t> 100%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8D29DB-C558-4587-0111-D1C46301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98785" y="4199659"/>
              <a:ext cx="1746508" cy="16193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E60E8-3938-5DCF-2CE3-03E03A0AD851}"/>
              </a:ext>
            </a:extLst>
          </p:cNvPr>
          <p:cNvGrpSpPr/>
          <p:nvPr/>
        </p:nvGrpSpPr>
        <p:grpSpPr>
          <a:xfrm>
            <a:off x="32097" y="5279829"/>
            <a:ext cx="10121838" cy="1455344"/>
            <a:chOff x="964692" y="7809802"/>
            <a:chExt cx="12024921" cy="1455344"/>
          </a:xfrm>
        </p:grpSpPr>
        <p:sp>
          <p:nvSpPr>
            <p:cNvPr id="20" name="Rectangle: Rounded Corners 82">
              <a:extLst>
                <a:ext uri="{FF2B5EF4-FFF2-40B4-BE49-F238E27FC236}">
                  <a16:creationId xmlns:a16="http://schemas.microsoft.com/office/drawing/2014/main" id="{86F6AE04-565C-56AC-70A8-C7DF268E07F7}"/>
                </a:ext>
              </a:extLst>
            </p:cNvPr>
            <p:cNvSpPr/>
            <p:nvPr/>
          </p:nvSpPr>
          <p:spPr>
            <a:xfrm>
              <a:off x="1960975" y="7809802"/>
              <a:ext cx="11028638" cy="144849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2060"/>
                  </a:solidFill>
                </a:rPr>
                <a:t>Tổng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tỉ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số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phần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trăm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trong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biểu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đồ</a:t>
              </a:r>
              <a:r>
                <a:rPr lang="en-US" sz="4000" dirty="0">
                  <a:solidFill>
                    <a:srgbClr val="002060"/>
                  </a:solidFill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</a:rPr>
                <a:t>bằng</a:t>
              </a:r>
              <a:r>
                <a:rPr lang="en-US" sz="4000" dirty="0">
                  <a:solidFill>
                    <a:srgbClr val="002060"/>
                  </a:solidFill>
                </a:rPr>
                <a:t> 100%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7BC60E-6268-D4DC-2202-953A99464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220B23F1-60E6-AD18-4C1F-9A77777096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91" y="88578"/>
            <a:ext cx="1566808" cy="1505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63DAAC-3AA5-E2D6-503F-7282A9FF7B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5765" y="129674"/>
            <a:ext cx="2853175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CB9CD5-AEA8-9929-F5A5-49D3E54E68EE}"/>
              </a:ext>
            </a:extLst>
          </p:cNvPr>
          <p:cNvSpPr/>
          <p:nvPr/>
        </p:nvSpPr>
        <p:spPr>
          <a:xfrm>
            <a:off x="1517952" y="105573"/>
            <a:ext cx="7520032" cy="1601157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A51FE-8EB6-F49F-D4BE-7B86A8B559E3}"/>
              </a:ext>
            </a:extLst>
          </p:cNvPr>
          <p:cNvGrpSpPr/>
          <p:nvPr/>
        </p:nvGrpSpPr>
        <p:grpSpPr>
          <a:xfrm>
            <a:off x="166229" y="1905380"/>
            <a:ext cx="9511453" cy="1544861"/>
            <a:chOff x="655890" y="4253633"/>
            <a:chExt cx="9511453" cy="1544861"/>
          </a:xfrm>
        </p:grpSpPr>
        <p:sp>
          <p:nvSpPr>
            <p:cNvPr id="14" name="Rectangle: Rounded Corners 79">
              <a:extLst>
                <a:ext uri="{FF2B5EF4-FFF2-40B4-BE49-F238E27FC236}">
                  <a16:creationId xmlns:a16="http://schemas.microsoft.com/office/drawing/2014/main" id="{D6875E58-3ADC-852D-6CCE-A7CEA9118BF3}"/>
                </a:ext>
              </a:extLst>
            </p:cNvPr>
            <p:cNvSpPr/>
            <p:nvPr/>
          </p:nvSpPr>
          <p:spPr>
            <a:xfrm>
              <a:off x="1488969" y="4358508"/>
              <a:ext cx="8678374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12014C-63DD-56A5-A6DE-FB78956B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655890" y="4253633"/>
              <a:ext cx="1666157" cy="154486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293C50-AF9B-1675-932A-0707273756DA}"/>
              </a:ext>
            </a:extLst>
          </p:cNvPr>
          <p:cNvGrpSpPr/>
          <p:nvPr/>
        </p:nvGrpSpPr>
        <p:grpSpPr>
          <a:xfrm>
            <a:off x="999307" y="3419691"/>
            <a:ext cx="9622406" cy="1619363"/>
            <a:chOff x="8958610" y="4316619"/>
            <a:chExt cx="9622406" cy="1619363"/>
          </a:xfrm>
        </p:grpSpPr>
        <p:sp>
          <p:nvSpPr>
            <p:cNvPr id="17" name="Rectangle: Rounded Corners 81">
              <a:extLst>
                <a:ext uri="{FF2B5EF4-FFF2-40B4-BE49-F238E27FC236}">
                  <a16:creationId xmlns:a16="http://schemas.microsoft.com/office/drawing/2014/main" id="{136FB1D5-82F3-90CD-4DC4-DE3A63B381D1}"/>
                </a:ext>
              </a:extLst>
            </p:cNvPr>
            <p:cNvSpPr/>
            <p:nvPr/>
          </p:nvSpPr>
          <p:spPr>
            <a:xfrm>
              <a:off x="9982199" y="4533900"/>
              <a:ext cx="8598817" cy="129973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A24D1D-B611-A800-19C8-AFD3924DD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58610" y="4316619"/>
              <a:ext cx="1746508" cy="16193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1E8DF-E788-0601-4F49-A2ED26D15B2A}"/>
              </a:ext>
            </a:extLst>
          </p:cNvPr>
          <p:cNvGrpSpPr/>
          <p:nvPr/>
        </p:nvGrpSpPr>
        <p:grpSpPr>
          <a:xfrm>
            <a:off x="1619816" y="5208289"/>
            <a:ext cx="9622407" cy="1455344"/>
            <a:chOff x="964692" y="7809802"/>
            <a:chExt cx="9622407" cy="1455344"/>
          </a:xfrm>
        </p:grpSpPr>
        <p:sp>
          <p:nvSpPr>
            <p:cNvPr id="20" name="Rectangle: Rounded Corners 82">
              <a:extLst>
                <a:ext uri="{FF2B5EF4-FFF2-40B4-BE49-F238E27FC236}">
                  <a16:creationId xmlns:a16="http://schemas.microsoft.com/office/drawing/2014/main" id="{42EFB265-7046-C523-5E7D-8D891E0A8D25}"/>
                </a:ext>
              </a:extLst>
            </p:cNvPr>
            <p:cNvSpPr/>
            <p:nvPr/>
          </p:nvSpPr>
          <p:spPr>
            <a:xfrm>
              <a:off x="1960975" y="7961848"/>
              <a:ext cx="8626124" cy="12964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CF69E5-82EF-6A6D-6C4F-5F558768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E738DCA0-6D95-258B-DDDB-D87AFF5ED9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08" y="119268"/>
            <a:ext cx="1566808" cy="1505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0F8CD-5912-8A6B-3BA1-3CFBE30F69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5900" y="23704"/>
            <a:ext cx="2693092" cy="240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10272882" y="4212341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408524" y="4186466"/>
            <a:ext cx="2449008" cy="2853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B307A-E773-283F-8083-109698719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1935BC-2CC0-BCC8-D02A-D1DCC6757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390" y="3296426"/>
            <a:ext cx="1511939" cy="2993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1A6A5-6EA4-B76E-27FE-9F2B2CDF4F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9960" y="3303779"/>
            <a:ext cx="1798476" cy="3090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ACE4B6-187D-9ECD-A11D-6CD2CE394A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4276" y="3151366"/>
            <a:ext cx="1268078" cy="3243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6F6638-ED42-3C8D-AC8E-8467B40A9D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4475" y="3151366"/>
            <a:ext cx="1487553" cy="3182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8D007F-3C64-7D83-DACC-011E97BB35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980" y="5707756"/>
            <a:ext cx="9321592" cy="1133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889DC0-A453-79F4-B37F-2D56F65411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980" y="5732190"/>
            <a:ext cx="9321592" cy="11339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C5A6F5-BE29-F700-9589-49BC4CD08879}"/>
              </a:ext>
            </a:extLst>
          </p:cNvPr>
          <p:cNvSpPr/>
          <p:nvPr/>
        </p:nvSpPr>
        <p:spPr>
          <a:xfrm>
            <a:off x="815980" y="463281"/>
            <a:ext cx="4094820" cy="941906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 THÀNH!</a:t>
            </a:r>
          </a:p>
        </p:txBody>
      </p:sp>
      <p:pic>
        <p:nvPicPr>
          <p:cNvPr id="2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9851A474-32C1-2E0A-7A16-C5CC7F688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5980" y="629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91430D-23C0-09DC-5D1D-EBD1236A1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984" y="199615"/>
            <a:ext cx="3039992" cy="1300834"/>
          </a:xfrm>
          <a:prstGeom prst="rect">
            <a:avLst/>
          </a:prstGeom>
        </p:spPr>
      </p:pic>
      <p:sp>
        <p:nvSpPr>
          <p:cNvPr id="4" name="Rectangle: Rounded Corners 79">
            <a:extLst>
              <a:ext uri="{FF2B5EF4-FFF2-40B4-BE49-F238E27FC236}">
                <a16:creationId xmlns:a16="http://schemas.microsoft.com/office/drawing/2014/main" id="{99D0BFEB-42DA-7F36-8642-B2A654A4E799}"/>
              </a:ext>
            </a:extLst>
          </p:cNvPr>
          <p:cNvSpPr/>
          <p:nvPr/>
        </p:nvSpPr>
        <p:spPr>
          <a:xfrm>
            <a:off x="1230831" y="1378226"/>
            <a:ext cx="8760768" cy="321365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33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9999"/>
                </a:solidFill>
                <a:latin typeface="Calibri" panose="020F0502020204030204"/>
              </a:rPr>
              <a:t>MỘT SỐ CÁCH BIỂU DIỄN SỐ LIỆU THỐNG KÊ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785</Words>
  <Application>Microsoft Office PowerPoint</Application>
  <PresentationFormat>Widescreen</PresentationFormat>
  <Paragraphs>87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Aptos</vt:lpstr>
      <vt:lpstr>Arial</vt:lpstr>
      <vt:lpstr>Arial-Rounded</vt:lpstr>
      <vt:lpstr>Calibri</vt:lpstr>
      <vt:lpstr>Calibri Light</vt:lpstr>
      <vt:lpstr>Cambria</vt:lpstr>
      <vt:lpstr>Utm AVO</vt:lpstr>
      <vt:lpstr>思源黑体 CN Normal</vt:lpstr>
      <vt:lpstr>2_Office 主题</vt:lpstr>
      <vt:lpstr>https://www.freeppt7.com</vt:lpstr>
      <vt:lpstr>3_第一PPT，www.1ppt.com</vt:lpstr>
      <vt:lpstr>自定义设计方案</vt:lpstr>
      <vt:lpstr>Chủ đề Office</vt:lpstr>
      <vt:lpstr>1_Chủ đề Office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17</cp:revision>
  <dcterms:created xsi:type="dcterms:W3CDTF">2021-07-20T01:55:21Z</dcterms:created>
  <dcterms:modified xsi:type="dcterms:W3CDTF">2025-04-10T15:06:29Z</dcterms:modified>
</cp:coreProperties>
</file>